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91" r:id="rId4"/>
    <p:sldId id="292" r:id="rId5"/>
    <p:sldId id="293" r:id="rId6"/>
    <p:sldId id="294" r:id="rId7"/>
    <p:sldId id="295" r:id="rId8"/>
    <p:sldId id="322" r:id="rId9"/>
    <p:sldId id="296" r:id="rId10"/>
    <p:sldId id="297" r:id="rId11"/>
    <p:sldId id="321" r:id="rId12"/>
    <p:sldId id="299" r:id="rId13"/>
    <p:sldId id="300" r:id="rId14"/>
    <p:sldId id="258" r:id="rId15"/>
    <p:sldId id="259" r:id="rId16"/>
    <p:sldId id="302" r:id="rId17"/>
    <p:sldId id="260" r:id="rId18"/>
    <p:sldId id="261" r:id="rId19"/>
    <p:sldId id="262" r:id="rId20"/>
    <p:sldId id="267" r:id="rId21"/>
    <p:sldId id="263" r:id="rId22"/>
    <p:sldId id="303" r:id="rId23"/>
    <p:sldId id="304" r:id="rId24"/>
    <p:sldId id="264" r:id="rId25"/>
    <p:sldId id="268" r:id="rId26"/>
    <p:sldId id="269" r:id="rId27"/>
    <p:sldId id="305" r:id="rId28"/>
    <p:sldId id="265" r:id="rId29"/>
    <p:sldId id="266" r:id="rId30"/>
    <p:sldId id="270" r:id="rId31"/>
    <p:sldId id="271" r:id="rId32"/>
    <p:sldId id="306" r:id="rId33"/>
    <p:sldId id="277" r:id="rId34"/>
    <p:sldId id="278" r:id="rId35"/>
    <p:sldId id="279" r:id="rId36"/>
    <p:sldId id="280" r:id="rId37"/>
    <p:sldId id="312" r:id="rId38"/>
    <p:sldId id="313" r:id="rId39"/>
    <p:sldId id="314" r:id="rId40"/>
    <p:sldId id="315" r:id="rId41"/>
    <p:sldId id="316" r:id="rId42"/>
    <p:sldId id="285" r:id="rId43"/>
    <p:sldId id="286" r:id="rId44"/>
    <p:sldId id="317" r:id="rId45"/>
    <p:sldId id="318" r:id="rId46"/>
    <p:sldId id="319" r:id="rId47"/>
    <p:sldId id="320" r:id="rId48"/>
    <p:sldId id="289" r:id="rId49"/>
    <p:sldId id="283" r:id="rId50"/>
    <p:sldId id="287" r:id="rId51"/>
    <p:sldId id="308" r:id="rId52"/>
    <p:sldId id="288" r:id="rId53"/>
    <p:sldId id="309" r:id="rId54"/>
    <p:sldId id="28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2701" autoAdjust="0"/>
  </p:normalViewPr>
  <p:slideViewPr>
    <p:cSldViewPr snapToGrid="0">
      <p:cViewPr varScale="1">
        <p:scale>
          <a:sx n="68" d="100"/>
          <a:sy n="68"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67C17-7FC6-4D05-B673-6D2324E8562D}" type="datetimeFigureOut">
              <a:rPr lang="en-US" smtClean="0"/>
              <a:t>12/15/2019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F50EE-0DAD-443E-B2E2-30BFF4BE89F4}" type="slidenum">
              <a:rPr lang="en-US" smtClean="0"/>
              <a:t>‹#›</a:t>
            </a:fld>
            <a:endParaRPr lang="en-US"/>
          </a:p>
        </p:txBody>
      </p:sp>
    </p:spTree>
    <p:extLst>
      <p:ext uri="{BB962C8B-B14F-4D97-AF65-F5344CB8AC3E}">
        <p14:creationId xmlns:p14="http://schemas.microsoft.com/office/powerpoint/2010/main" val="399278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zhuanlan.zhihu.com/p/23099921"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m.wikipedia.org/wiki/Dictionary_learning" TargetMode="External"/><Relationship Id="rId13" Type="http://schemas.openxmlformats.org/officeDocument/2006/relationships/hyperlink" Target="https://stackoverflow.com/questions/16149803/working-with-big-data-in-python-and-numpy-not-enough-ram-how-to-save-partial-r/16633274#16633274" TargetMode="External"/><Relationship Id="rId3" Type="http://schemas.openxmlformats.org/officeDocument/2006/relationships/hyperlink" Target="https://en.m.wikipedia.org/wiki/Scikit-learn" TargetMode="External"/><Relationship Id="rId7" Type="http://schemas.openxmlformats.org/officeDocument/2006/relationships/hyperlink" Target="https://en.m.wikipedia.org/wiki/K-means_clustering" TargetMode="External"/><Relationship Id="rId12" Type="http://schemas.openxmlformats.org/officeDocument/2006/relationships/hyperlink" Target="http://scikit-learn.org/dev/modules/generated/sklearn.feature_extraction.text.HashingVectorizer.html#sklearn.feature_extraction.text.HashingVectorizer"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en.m.wikipedia.org/wiki/Naive_Bayes_classifier" TargetMode="External"/><Relationship Id="rId11" Type="http://schemas.openxmlformats.org/officeDocument/2006/relationships/hyperlink" Target="https://blog.csdn.net/whiterbear/article/details/53120004" TargetMode="External"/><Relationship Id="rId5" Type="http://schemas.openxmlformats.org/officeDocument/2006/relationships/hyperlink" Target="https://en.m.wikipedia.org/wiki/Stochastic_gradient_descent" TargetMode="External"/><Relationship Id="rId10" Type="http://schemas.openxmlformats.org/officeDocument/2006/relationships/hyperlink" Target="http://scikit-learn.org/dev/modules/computing.html" TargetMode="External"/><Relationship Id="rId4" Type="http://schemas.openxmlformats.org/officeDocument/2006/relationships/hyperlink" Target="https://en.m.wikipedia.org/wiki/Perceptron" TargetMode="External"/><Relationship Id="rId9" Type="http://schemas.openxmlformats.org/officeDocument/2006/relationships/hyperlink" Target="https://en.m.wikipedia.org/wiki/Principal_component_analysis" TargetMode="External"/><Relationship Id="rId14" Type="http://schemas.openxmlformats.org/officeDocument/2006/relationships/hyperlink" Target="https://docs.scipy.org/doc/numpy/reference/generated/numpy.memmap.html#numpy.memmap"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zhuanlan.zhihu.com/p/25343518"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机器学习应用在几种形态下落地的问题和参考架构（</a:t>
            </a:r>
            <a:r>
              <a:rPr lang="zh-CN" altLang="en-US" b="1" dirty="0" smtClean="0"/>
              <a:t>推荐</a:t>
            </a:r>
            <a:r>
              <a:rPr lang="zh-CN" altLang="en-US" b="0" dirty="0" smtClean="0"/>
              <a:t>）：</a:t>
            </a:r>
            <a:r>
              <a:rPr lang="en-US" altLang="zh-CN" b="0" dirty="0" smtClean="0"/>
              <a:t>https://juejin.im/post/5c370fe851882525a94e107c</a:t>
            </a:r>
            <a:endParaRPr lang="zh-CN" altLang="en-US" b="0" dirty="0" smtClean="0"/>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10</a:t>
            </a:fld>
            <a:endParaRPr lang="en-US"/>
          </a:p>
        </p:txBody>
      </p:sp>
    </p:spTree>
    <p:extLst>
      <p:ext uri="{BB962C8B-B14F-4D97-AF65-F5344CB8AC3E}">
        <p14:creationId xmlns:p14="http://schemas.microsoft.com/office/powerpoint/2010/main" val="95866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https://blog.csdn.net/landiaoxinqing/article/details/45482911</a:t>
            </a:r>
          </a:p>
          <a:p>
            <a:endParaRPr lang="en-US" dirty="0" smtClean="0"/>
          </a:p>
          <a:p>
            <a:r>
              <a:rPr lang="zh-CN" altLang="en-US" dirty="0" smtClean="0"/>
              <a:t>请参考深度学习综述：</a:t>
            </a:r>
            <a:r>
              <a:rPr lang="en-US" altLang="zh-CN" dirty="0" smtClean="0"/>
              <a:t>https://www.jianshu.com/p/fdd348db23fe</a:t>
            </a:r>
          </a:p>
          <a:p>
            <a:endParaRPr lang="en-US" altLang="zh-CN" dirty="0" smtClean="0"/>
          </a:p>
          <a:p>
            <a:r>
              <a:rPr lang="zh-CN" altLang="en-US" dirty="0" smtClean="0"/>
              <a:t>关于弱监督综述请参考（南京大学周志华教授，</a:t>
            </a:r>
            <a:r>
              <a:rPr lang="zh-CN" altLang="en-US" b="1" dirty="0" smtClean="0"/>
              <a:t>推荐</a:t>
            </a:r>
            <a:r>
              <a:rPr lang="zh-CN" altLang="en-US" dirty="0" smtClean="0"/>
              <a:t>）：</a:t>
            </a:r>
            <a:r>
              <a:rPr lang="en-US" altLang="zh-CN" dirty="0" smtClean="0"/>
              <a:t>https://zhuanlan.zhihu.com/p/34270286</a:t>
            </a:r>
          </a:p>
          <a:p>
            <a:endParaRPr lang="en-US" altLang="zh-CN" dirty="0" smtClean="0"/>
          </a:p>
          <a:p>
            <a:r>
              <a:rPr lang="zh-CN" altLang="en-US" dirty="0" smtClean="0"/>
              <a:t>关于半监督学习的详细讨论请参考：</a:t>
            </a:r>
            <a:r>
              <a:rPr lang="en-US" altLang="zh-CN" dirty="0" smtClean="0"/>
              <a:t>https://www.zhihu.com/topic/20088404/hot</a:t>
            </a:r>
          </a:p>
          <a:p>
            <a:r>
              <a:rPr lang="zh-CN" altLang="en-US" dirty="0" smtClean="0"/>
              <a:t>半监督学习：</a:t>
            </a:r>
            <a:r>
              <a:rPr lang="en-US" altLang="zh-CN" dirty="0" smtClean="0"/>
              <a:t>http://huaxiaozhuan.com/%E7%BB%9F%E8%AE%A1%E5%AD%A6%E4%B9%A0/chapters/12_semi_supervised.html</a:t>
            </a:r>
          </a:p>
          <a:p>
            <a:endParaRPr lang="en-US" altLang="zh-CN" dirty="0" smtClean="0"/>
          </a:p>
        </p:txBody>
      </p:sp>
      <p:sp>
        <p:nvSpPr>
          <p:cNvPr id="4" name="Slide Number Placeholder 3"/>
          <p:cNvSpPr>
            <a:spLocks noGrp="1"/>
          </p:cNvSpPr>
          <p:nvPr>
            <p:ph type="sldNum" sz="quarter" idx="10"/>
          </p:nvPr>
        </p:nvSpPr>
        <p:spPr/>
        <p:txBody>
          <a:bodyPr/>
          <a:lstStyle/>
          <a:p>
            <a:fld id="{46BF50EE-0DAD-443E-B2E2-30BFF4BE89F4}" type="slidenum">
              <a:rPr lang="en-US" smtClean="0"/>
              <a:t>29</a:t>
            </a:fld>
            <a:endParaRPr lang="en-US"/>
          </a:p>
        </p:txBody>
      </p:sp>
    </p:spTree>
    <p:extLst>
      <p:ext uri="{BB962C8B-B14F-4D97-AF65-F5344CB8AC3E}">
        <p14:creationId xmlns:p14="http://schemas.microsoft.com/office/powerpoint/2010/main" val="19243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30</a:t>
            </a:fld>
            <a:endParaRPr lang="en-US"/>
          </a:p>
        </p:txBody>
      </p:sp>
    </p:spTree>
    <p:extLst>
      <p:ext uri="{BB962C8B-B14F-4D97-AF65-F5344CB8AC3E}">
        <p14:creationId xmlns:p14="http://schemas.microsoft.com/office/powerpoint/2010/main" val="2276825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当前图网络基本都是</a:t>
            </a:r>
            <a:r>
              <a:rPr lang="zh-CN" altLang="en-US" sz="1200" b="1" kern="1200" dirty="0" smtClean="0">
                <a:solidFill>
                  <a:schemeClr val="tx1"/>
                </a:solidFill>
                <a:effectLst/>
                <a:latin typeface="+mn-lt"/>
                <a:ea typeface="+mn-ea"/>
                <a:cs typeface="+mn-cs"/>
              </a:rPr>
              <a:t>基于邻域聚合（或消息传递）</a:t>
            </a:r>
            <a:r>
              <a:rPr lang="zh-CN" altLang="en-US" sz="1200" kern="1200" dirty="0" smtClean="0">
                <a:solidFill>
                  <a:schemeClr val="tx1"/>
                </a:solidFill>
                <a:effectLst/>
                <a:latin typeface="+mn-lt"/>
                <a:ea typeface="+mn-ea"/>
                <a:cs typeface="+mn-cs"/>
              </a:rPr>
              <a:t>这样的机制。</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当前图网络涉及的任务主要有节点分类，图分类和边预测，以及图聚类。</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32</a:t>
            </a:fld>
            <a:endParaRPr lang="en-US"/>
          </a:p>
        </p:txBody>
      </p:sp>
    </p:spTree>
    <p:extLst>
      <p:ext uri="{BB962C8B-B14F-4D97-AF65-F5344CB8AC3E}">
        <p14:creationId xmlns:p14="http://schemas.microsoft.com/office/powerpoint/2010/main" val="233290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33</a:t>
            </a:fld>
            <a:endParaRPr lang="en-US"/>
          </a:p>
        </p:txBody>
      </p:sp>
    </p:spTree>
    <p:extLst>
      <p:ext uri="{BB962C8B-B14F-4D97-AF65-F5344CB8AC3E}">
        <p14:creationId xmlns:p14="http://schemas.microsoft.com/office/powerpoint/2010/main" val="205142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35</a:t>
            </a:fld>
            <a:endParaRPr lang="en-US"/>
          </a:p>
        </p:txBody>
      </p:sp>
    </p:spTree>
    <p:extLst>
      <p:ext uri="{BB962C8B-B14F-4D97-AF65-F5344CB8AC3E}">
        <p14:creationId xmlns:p14="http://schemas.microsoft.com/office/powerpoint/2010/main" val="2937864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36</a:t>
            </a:fld>
            <a:endParaRPr lang="en-US"/>
          </a:p>
        </p:txBody>
      </p:sp>
    </p:spTree>
    <p:extLst>
      <p:ext uri="{BB962C8B-B14F-4D97-AF65-F5344CB8AC3E}">
        <p14:creationId xmlns:p14="http://schemas.microsoft.com/office/powerpoint/2010/main" val="3196580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37</a:t>
            </a:fld>
            <a:endParaRPr lang="en-US"/>
          </a:p>
        </p:txBody>
      </p:sp>
    </p:spTree>
    <p:extLst>
      <p:ext uri="{BB962C8B-B14F-4D97-AF65-F5344CB8AC3E}">
        <p14:creationId xmlns:p14="http://schemas.microsoft.com/office/powerpoint/2010/main" val="4281776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关于统计学习和传统机器学习的区别参考：</a:t>
            </a:r>
            <a:r>
              <a:rPr lang="en-US" altLang="zh-CN" dirty="0" smtClean="0"/>
              <a:t>https://zhuanlan.zhihu.com/p/23798202</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关于模型与算法的区别可以参考：</a:t>
            </a:r>
            <a:r>
              <a:rPr lang="en-US" altLang="zh-CN" dirty="0" smtClean="0">
                <a:hlinkClick r:id="rId3"/>
              </a:rPr>
              <a:t>https://zhuanlan.zhihu.com/p/23099921</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38</a:t>
            </a:fld>
            <a:endParaRPr lang="en-US"/>
          </a:p>
        </p:txBody>
      </p:sp>
    </p:spTree>
    <p:extLst>
      <p:ext uri="{BB962C8B-B14F-4D97-AF65-F5344CB8AC3E}">
        <p14:creationId xmlns:p14="http://schemas.microsoft.com/office/powerpoint/2010/main" val="758541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sklearn</a:t>
            </a:r>
            <a:r>
              <a:rPr lang="zh-CN" altLang="en-US" dirty="0" smtClean="0"/>
              <a:t>：支持</a:t>
            </a:r>
            <a:r>
              <a:rPr lang="en-US" dirty="0" err="1" smtClean="0"/>
              <a:t>partial_fit</a:t>
            </a:r>
            <a:r>
              <a:rPr lang="zh-CN" altLang="en-US" dirty="0" smtClean="0"/>
              <a:t>方法的机器学习模型都支持</a:t>
            </a:r>
            <a:r>
              <a:rPr lang="en-US" altLang="zh-CN" dirty="0" smtClean="0"/>
              <a:t>online learning</a:t>
            </a:r>
          </a:p>
          <a:p>
            <a:endParaRPr lang="en-US" altLang="zh-CN" dirty="0" smtClean="0"/>
          </a:p>
          <a:p>
            <a:r>
              <a:rPr lang="en-US" altLang="zh-CN" dirty="0" err="1" smtClean="0"/>
              <a:t>Sklearn</a:t>
            </a:r>
            <a:r>
              <a:rPr lang="en-US" altLang="zh-CN" dirty="0" smtClean="0"/>
              <a:t> online learning</a:t>
            </a:r>
            <a:r>
              <a:rPr lang="zh-CN" altLang="en-US" dirty="0" smtClean="0"/>
              <a:t>：</a:t>
            </a:r>
            <a:endParaRPr lang="en-US" altLang="zh-CN" dirty="0" smtClean="0"/>
          </a:p>
          <a:p>
            <a:r>
              <a:rPr lang="en-US" dirty="0" err="1" smtClean="0">
                <a:hlinkClick r:id="rId3" tooltip="Scikit-learn"/>
              </a:rPr>
              <a:t>scikit</a:t>
            </a:r>
            <a:r>
              <a:rPr lang="en-US" dirty="0" smtClean="0">
                <a:hlinkClick r:id="rId3" tooltip="Scikit-learn"/>
              </a:rPr>
              <a:t>-learn</a:t>
            </a:r>
            <a:r>
              <a:rPr lang="en-US" dirty="0" smtClean="0"/>
              <a:t>: Provides out-of-core implementations of algorithms for</a:t>
            </a:r>
          </a:p>
          <a:p>
            <a:pPr lvl="1"/>
            <a:r>
              <a:rPr lang="en-US" dirty="0" smtClean="0"/>
              <a:t>Classification: </a:t>
            </a:r>
            <a:r>
              <a:rPr lang="en-US" dirty="0" smtClean="0">
                <a:hlinkClick r:id="rId4" tooltip="Perceptron"/>
              </a:rPr>
              <a:t>Perceptron</a:t>
            </a:r>
            <a:r>
              <a:rPr lang="en-US" dirty="0" smtClean="0"/>
              <a:t>, </a:t>
            </a:r>
            <a:r>
              <a:rPr lang="en-US" dirty="0" smtClean="0">
                <a:hlinkClick r:id="rId5" tooltip="Stochastic gradient descent"/>
              </a:rPr>
              <a:t>SGD classifier</a:t>
            </a:r>
            <a:r>
              <a:rPr lang="en-US" dirty="0" smtClean="0"/>
              <a:t>, </a:t>
            </a:r>
            <a:r>
              <a:rPr lang="en-US" dirty="0" smtClean="0">
                <a:hlinkClick r:id="rId6" tooltip="Naive Bayes classifier"/>
              </a:rPr>
              <a:t>Naive </a:t>
            </a:r>
            <a:r>
              <a:rPr lang="en-US" dirty="0" err="1" smtClean="0">
                <a:hlinkClick r:id="rId6" tooltip="Naive Bayes classifier"/>
              </a:rPr>
              <a:t>bayes</a:t>
            </a:r>
            <a:r>
              <a:rPr lang="en-US" dirty="0" smtClean="0">
                <a:hlinkClick r:id="rId6" tooltip="Naive Bayes classifier"/>
              </a:rPr>
              <a:t> classifier</a:t>
            </a:r>
            <a:r>
              <a:rPr lang="en-US" dirty="0" smtClean="0"/>
              <a:t>.</a:t>
            </a:r>
          </a:p>
          <a:p>
            <a:pPr lvl="1"/>
            <a:r>
              <a:rPr lang="en-US" dirty="0" smtClean="0"/>
              <a:t>Regression: SGD </a:t>
            </a:r>
            <a:r>
              <a:rPr lang="en-US" dirty="0" err="1" smtClean="0"/>
              <a:t>Regressor</a:t>
            </a:r>
            <a:r>
              <a:rPr lang="en-US" dirty="0" smtClean="0"/>
              <a:t>, Passive Aggressive </a:t>
            </a:r>
            <a:r>
              <a:rPr lang="en-US" dirty="0" err="1" smtClean="0"/>
              <a:t>regressor</a:t>
            </a:r>
            <a:r>
              <a:rPr lang="en-US" dirty="0" smtClean="0"/>
              <a:t>.</a:t>
            </a:r>
          </a:p>
          <a:p>
            <a:pPr lvl="1"/>
            <a:r>
              <a:rPr lang="en-US" dirty="0" smtClean="0"/>
              <a:t>Clustering: </a:t>
            </a:r>
            <a:r>
              <a:rPr lang="en-US" dirty="0" smtClean="0">
                <a:hlinkClick r:id="rId7" tooltip="K-means clustering"/>
              </a:rPr>
              <a:t>Mini-batch k-means</a:t>
            </a:r>
            <a:r>
              <a:rPr lang="en-US" dirty="0" smtClean="0"/>
              <a:t>.</a:t>
            </a:r>
          </a:p>
          <a:p>
            <a:pPr lvl="1"/>
            <a:r>
              <a:rPr lang="en-US" dirty="0" smtClean="0"/>
              <a:t>Feature extraction: </a:t>
            </a:r>
            <a:r>
              <a:rPr lang="en-US" dirty="0" smtClean="0">
                <a:hlinkClick r:id="rId8" tooltip="Dictionary learning"/>
              </a:rPr>
              <a:t>Mini-batch dictionary learning</a:t>
            </a:r>
            <a:r>
              <a:rPr lang="en-US" dirty="0" smtClean="0"/>
              <a:t>, </a:t>
            </a:r>
            <a:r>
              <a:rPr lang="en-US" dirty="0" smtClean="0">
                <a:hlinkClick r:id="rId9" tooltip="Principal component analysis"/>
              </a:rPr>
              <a:t>Incremental PCA</a:t>
            </a:r>
            <a:r>
              <a:rPr lang="en-US" dirty="0" smtClean="0"/>
              <a:t>.</a:t>
            </a:r>
          </a:p>
          <a:p>
            <a:endParaRPr lang="en-US" dirty="0" smtClean="0"/>
          </a:p>
          <a:p>
            <a:r>
              <a:rPr lang="en-US" dirty="0" err="1" smtClean="0"/>
              <a:t>clf</a:t>
            </a:r>
            <a:r>
              <a:rPr lang="en-US" dirty="0" smtClean="0"/>
              <a:t> = </a:t>
            </a:r>
            <a:r>
              <a:rPr lang="en-US" dirty="0" err="1" smtClean="0"/>
              <a:t>linear_model.SGDClassifier</a:t>
            </a:r>
            <a:r>
              <a:rPr lang="en-US" dirty="0" smtClean="0"/>
              <a:t>() </a:t>
            </a:r>
          </a:p>
          <a:p>
            <a:r>
              <a:rPr lang="en-US" dirty="0" smtClean="0"/>
              <a:t>x1 = </a:t>
            </a:r>
            <a:r>
              <a:rPr lang="en-US" dirty="0" err="1" smtClean="0"/>
              <a:t>some_new_data</a:t>
            </a:r>
            <a:r>
              <a:rPr lang="en-US" dirty="0" smtClean="0"/>
              <a:t> </a:t>
            </a:r>
          </a:p>
          <a:p>
            <a:r>
              <a:rPr lang="en-US" dirty="0" smtClean="0"/>
              <a:t>y1 = </a:t>
            </a:r>
            <a:r>
              <a:rPr lang="en-US" dirty="0" err="1" smtClean="0"/>
              <a:t>the_labels</a:t>
            </a:r>
            <a:r>
              <a:rPr lang="en-US" dirty="0" smtClean="0"/>
              <a:t> </a:t>
            </a:r>
          </a:p>
          <a:p>
            <a:r>
              <a:rPr lang="en-US" dirty="0" err="1" smtClean="0"/>
              <a:t>clf.partial_fit</a:t>
            </a:r>
            <a:r>
              <a:rPr lang="en-US" dirty="0" smtClean="0"/>
              <a:t>(x1,y1) </a:t>
            </a:r>
          </a:p>
          <a:p>
            <a:r>
              <a:rPr lang="en-US" dirty="0" smtClean="0"/>
              <a:t>x2 = </a:t>
            </a:r>
            <a:r>
              <a:rPr lang="en-US" dirty="0" err="1" smtClean="0"/>
              <a:t>some_newer_data</a:t>
            </a:r>
            <a:r>
              <a:rPr lang="en-US" dirty="0" smtClean="0"/>
              <a:t> </a:t>
            </a:r>
          </a:p>
          <a:p>
            <a:r>
              <a:rPr lang="en-US" dirty="0" smtClean="0"/>
              <a:t>y2 = </a:t>
            </a:r>
            <a:r>
              <a:rPr lang="en-US" dirty="0" err="1" smtClean="0"/>
              <a:t>the_labels</a:t>
            </a:r>
            <a:endParaRPr lang="en-US" dirty="0" smtClean="0"/>
          </a:p>
          <a:p>
            <a:r>
              <a:rPr lang="en-US" dirty="0" smtClean="0"/>
              <a:t> </a:t>
            </a:r>
            <a:r>
              <a:rPr lang="en-US" dirty="0" err="1" smtClean="0"/>
              <a:t>clf.partial_fit</a:t>
            </a:r>
            <a:r>
              <a:rPr lang="en-US" dirty="0" smtClean="0"/>
              <a:t>(x2,y2)</a:t>
            </a:r>
          </a:p>
          <a:p>
            <a:endParaRPr lang="en-US" dirty="0" smtClean="0"/>
          </a:p>
          <a:p>
            <a:r>
              <a:rPr lang="en-US" dirty="0" err="1" smtClean="0"/>
              <a:t>SGDClassifier</a:t>
            </a:r>
            <a:r>
              <a:rPr lang="en-US" dirty="0" smtClean="0"/>
              <a:t>. </a:t>
            </a:r>
            <a:r>
              <a:rPr lang="en-US" dirty="0" err="1" smtClean="0"/>
              <a:t>partial_fit</a:t>
            </a:r>
            <a:r>
              <a:rPr lang="en-US" dirty="0" smtClean="0"/>
              <a:t>()</a:t>
            </a:r>
            <a:r>
              <a:rPr lang="zh-CN" altLang="en-US" dirty="0" smtClean="0"/>
              <a:t>支持</a:t>
            </a:r>
            <a:r>
              <a:rPr lang="en-US" altLang="zh-CN" dirty="0" smtClean="0"/>
              <a:t>online learning</a:t>
            </a:r>
            <a:r>
              <a:rPr lang="zh-CN" altLang="en-US" dirty="0" smtClean="0"/>
              <a:t>，</a:t>
            </a:r>
            <a:r>
              <a:rPr lang="en-US" dirty="0" err="1" smtClean="0"/>
              <a:t>SGDClassifier</a:t>
            </a:r>
            <a:r>
              <a:rPr lang="zh-CN" altLang="en-US" dirty="0" smtClean="0"/>
              <a:t>支持增量训练的</a:t>
            </a:r>
            <a:r>
              <a:rPr lang="en-US" altLang="zh-CN" dirty="0" smtClean="0"/>
              <a:t>SVM</a:t>
            </a:r>
            <a:r>
              <a:rPr lang="zh-CN" altLang="en-US" dirty="0" smtClean="0"/>
              <a:t>和</a:t>
            </a:r>
            <a:r>
              <a:rPr lang="en-US" altLang="zh-CN" dirty="0" smtClean="0"/>
              <a:t>LR</a:t>
            </a:r>
            <a:r>
              <a:rPr lang="zh-CN" altLang="en-US" dirty="0" smtClean="0"/>
              <a:t>版本。</a:t>
            </a:r>
            <a:endParaRPr lang="en-US" dirty="0" smtClean="0"/>
          </a:p>
          <a:p>
            <a:endParaRPr lang="en-US" dirty="0" smtClean="0"/>
          </a:p>
          <a:p>
            <a:r>
              <a:rPr lang="zh-CN" altLang="en-US" dirty="0" smtClean="0"/>
              <a:t>用</a:t>
            </a:r>
            <a:r>
              <a:rPr lang="en-US" altLang="zh-CN" dirty="0" err="1" smtClean="0"/>
              <a:t>sklearn</a:t>
            </a:r>
            <a:r>
              <a:rPr lang="zh-CN" altLang="en-US" dirty="0" smtClean="0"/>
              <a:t>来处理大量数据的时候，可能没有办法把这些数据一次性导入</a:t>
            </a:r>
            <a:r>
              <a:rPr lang="en-US" altLang="zh-CN" dirty="0" smtClean="0"/>
              <a:t>RAM</a:t>
            </a:r>
            <a:r>
              <a:rPr lang="zh-CN" altLang="en-US" dirty="0" smtClean="0"/>
              <a:t>，那怎么办？</a:t>
            </a:r>
            <a:endParaRPr lang="en-US" altLang="zh-CN" dirty="0" smtClean="0"/>
          </a:p>
          <a:p>
            <a:pPr lvl="1"/>
            <a:r>
              <a:rPr lang="zh-CN" altLang="en-US" dirty="0" smtClean="0"/>
              <a:t>增量学习：</a:t>
            </a:r>
            <a:endParaRPr lang="en-US" altLang="zh-CN" dirty="0" smtClean="0"/>
          </a:p>
          <a:p>
            <a:pPr lvl="2"/>
            <a:r>
              <a:rPr lang="en-US" altLang="zh-CN" dirty="0" smtClean="0">
                <a:hlinkClick r:id="rId10"/>
              </a:rPr>
              <a:t>http://scikit-learn.org/dev/modules/computing.html</a:t>
            </a:r>
            <a:endParaRPr lang="en-US" altLang="zh-CN" dirty="0" smtClean="0"/>
          </a:p>
          <a:p>
            <a:pPr lvl="2"/>
            <a:r>
              <a:rPr lang="en-US" altLang="zh-CN" dirty="0" smtClean="0">
                <a:hlinkClick r:id="rId11"/>
              </a:rPr>
              <a:t>https://blog.csdn.net/whiterbear/article/details/53120004</a:t>
            </a:r>
            <a:endParaRPr lang="en-US" altLang="zh-CN" dirty="0" smtClean="0"/>
          </a:p>
          <a:p>
            <a:pPr marL="914400" lvl="2" indent="0">
              <a:buNone/>
            </a:pPr>
            <a:r>
              <a:rPr lang="en-US" altLang="zh-CN" dirty="0" smtClean="0">
                <a:hlinkClick r:id="rId12"/>
              </a:rPr>
              <a:t>http://scikit-learn.org/dev/modules/generated/sklearn.feature_extraction.text.HashingVectorizer.html#sklearn.feature_extraction.text.HashingVectorizer</a:t>
            </a:r>
            <a:endParaRPr lang="en-US" altLang="zh-CN" dirty="0" smtClean="0"/>
          </a:p>
          <a:p>
            <a:pPr marL="914400" lvl="2" indent="0">
              <a:buNone/>
            </a:pPr>
            <a:endParaRPr lang="en-US" altLang="zh-CN" dirty="0" smtClean="0"/>
          </a:p>
          <a:p>
            <a:pPr lvl="1"/>
            <a:r>
              <a:rPr lang="zh-CN" altLang="en-US" dirty="0" smtClean="0"/>
              <a:t>利用</a:t>
            </a:r>
            <a:r>
              <a:rPr lang="en-US" dirty="0" err="1" smtClean="0"/>
              <a:t>numpy.memmap</a:t>
            </a:r>
            <a:r>
              <a:rPr lang="zh-CN" altLang="en-US" dirty="0" smtClean="0"/>
              <a:t>：</a:t>
            </a:r>
            <a:endParaRPr lang="en-US" altLang="zh-CN" dirty="0" smtClean="0"/>
          </a:p>
          <a:p>
            <a:pPr lvl="2"/>
            <a:r>
              <a:rPr lang="en-US" dirty="0" smtClean="0">
                <a:hlinkClick r:id="rId13"/>
              </a:rPr>
              <a:t>https://stackoverflow.com/questions/16149803/working-with-big-data-in-python-and-numpy-not-enough-ram-how-to-save-partial-r/16633274#16633274</a:t>
            </a:r>
            <a:endParaRPr lang="en-US" dirty="0" smtClean="0"/>
          </a:p>
          <a:p>
            <a:pPr lvl="2"/>
            <a:r>
              <a:rPr lang="en-US" dirty="0" smtClean="0">
                <a:hlinkClick r:id="rId14"/>
              </a:rPr>
              <a:t>https://docs.scipy.org/doc/numpy/reference/generated/numpy.memmap.html#numpy.memmap</a:t>
            </a:r>
            <a:endParaRPr lang="en-US" dirty="0" smtClean="0"/>
          </a:p>
          <a:p>
            <a:endParaRPr lang="en-US" dirty="0" smtClean="0"/>
          </a:p>
          <a:p>
            <a:endParaRPr lang="en-US" dirty="0" smtClean="0"/>
          </a:p>
          <a:p>
            <a:endParaRPr lang="en-US" dirty="0" smtClean="0"/>
          </a:p>
          <a:p>
            <a:r>
              <a:rPr lang="zh-CN" altLang="en-US" sz="1200" kern="1200" dirty="0" smtClean="0">
                <a:solidFill>
                  <a:schemeClr val="tx1"/>
                </a:solidFill>
                <a:effectLst/>
                <a:latin typeface="+mn-lt"/>
                <a:ea typeface="+mn-ea"/>
                <a:cs typeface="+mn-cs"/>
              </a:rPr>
              <a:t>对于做</a:t>
            </a:r>
            <a:r>
              <a:rPr lang="en-US" sz="1200" kern="1200" dirty="0" smtClean="0">
                <a:solidFill>
                  <a:schemeClr val="tx1"/>
                </a:solidFill>
                <a:effectLst/>
                <a:latin typeface="+mn-lt"/>
                <a:ea typeface="+mn-ea"/>
                <a:cs typeface="+mn-cs"/>
              </a:rPr>
              <a:t>online learning</a:t>
            </a:r>
            <a:r>
              <a:rPr lang="zh-CN" altLang="en-US" sz="1200" kern="1200" dirty="0" smtClean="0">
                <a:solidFill>
                  <a:schemeClr val="tx1"/>
                </a:solidFill>
                <a:effectLst/>
                <a:latin typeface="+mn-lt"/>
                <a:ea typeface="+mn-ea"/>
                <a:cs typeface="+mn-cs"/>
              </a:rPr>
              <a:t>比如增量训练的话，一般都会用到在线优化算法比如</a:t>
            </a:r>
            <a:r>
              <a:rPr lang="en-US" sz="1200" kern="1200" dirty="0" smtClean="0">
                <a:solidFill>
                  <a:schemeClr val="tx1"/>
                </a:solidFill>
                <a:effectLst/>
                <a:latin typeface="+mn-lt"/>
                <a:ea typeface="+mn-ea"/>
                <a:cs typeface="+mn-cs"/>
              </a:rPr>
              <a:t>Google</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FTRL</a:t>
            </a:r>
            <a:r>
              <a:rPr lang="zh-CN" altLang="en-US" sz="1200" kern="1200" dirty="0" smtClean="0">
                <a:solidFill>
                  <a:schemeClr val="tx1"/>
                </a:solidFill>
                <a:effectLst/>
                <a:latin typeface="+mn-lt"/>
                <a:ea typeface="+mn-ea"/>
                <a:cs typeface="+mn-cs"/>
              </a:rPr>
              <a:t>，它具有好的精度以及稀疏的权重。非在线优化算法即使使用</a:t>
            </a:r>
            <a:r>
              <a:rPr lang="en-US" sz="1200" kern="1200" dirty="0" smtClean="0">
                <a:solidFill>
                  <a:schemeClr val="tx1"/>
                </a:solidFill>
                <a:effectLst/>
                <a:latin typeface="+mn-lt"/>
                <a:ea typeface="+mn-ea"/>
                <a:cs typeface="+mn-cs"/>
              </a:rPr>
              <a:t>L1</a:t>
            </a:r>
            <a:r>
              <a:rPr lang="zh-CN" altLang="en-US" sz="1200" kern="1200" dirty="0" smtClean="0">
                <a:solidFill>
                  <a:schemeClr val="tx1"/>
                </a:solidFill>
                <a:effectLst/>
                <a:latin typeface="+mn-lt"/>
                <a:ea typeface="+mn-ea"/>
                <a:cs typeface="+mn-cs"/>
              </a:rPr>
              <a:t>正则也很难把权重值变为</a:t>
            </a:r>
            <a:r>
              <a:rPr lang="en-US"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，而在线优化算法是在某些条件满足的情况下显示的把权重设置为</a:t>
            </a:r>
            <a:r>
              <a:rPr lang="en-US"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，因此它的稀疏性更好。一般的</a:t>
            </a:r>
            <a:r>
              <a:rPr lang="en-US" sz="1200" kern="1200" dirty="0" smtClean="0">
                <a:solidFill>
                  <a:schemeClr val="tx1"/>
                </a:solidFill>
                <a:effectLst/>
                <a:latin typeface="+mn-lt"/>
                <a:ea typeface="+mn-ea"/>
                <a:cs typeface="+mn-cs"/>
              </a:rPr>
              <a:t>OGD</a:t>
            </a:r>
            <a:r>
              <a:rPr lang="zh-CN" altLang="en-US" sz="1200" kern="1200" dirty="0" smtClean="0">
                <a:solidFill>
                  <a:schemeClr val="tx1"/>
                </a:solidFill>
                <a:effectLst/>
                <a:latin typeface="+mn-lt"/>
                <a:ea typeface="+mn-ea"/>
                <a:cs typeface="+mn-cs"/>
              </a:rPr>
              <a:t>比如</a:t>
            </a:r>
            <a:r>
              <a:rPr lang="en-US" sz="1200" kern="1200" dirty="0" smtClean="0">
                <a:solidFill>
                  <a:schemeClr val="tx1"/>
                </a:solidFill>
                <a:effectLst/>
                <a:latin typeface="+mn-lt"/>
                <a:ea typeface="+mn-ea"/>
                <a:cs typeface="+mn-cs"/>
              </a:rPr>
              <a:t>SGD</a:t>
            </a:r>
            <a:r>
              <a:rPr lang="zh-CN" altLang="en-US" sz="1200" kern="1200" dirty="0" smtClean="0">
                <a:solidFill>
                  <a:schemeClr val="tx1"/>
                </a:solidFill>
                <a:effectLst/>
                <a:latin typeface="+mn-lt"/>
                <a:ea typeface="+mn-ea"/>
                <a:cs typeface="+mn-cs"/>
              </a:rPr>
              <a:t>算法的收敛速度比较慢，稀疏性不够好。</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一般的机器学习库没有直接支持</a:t>
            </a:r>
            <a:r>
              <a:rPr lang="en-US" sz="1200" kern="1200" dirty="0" smtClean="0">
                <a:solidFill>
                  <a:schemeClr val="tx1"/>
                </a:solidFill>
                <a:effectLst/>
                <a:latin typeface="+mn-lt"/>
                <a:ea typeface="+mn-ea"/>
                <a:cs typeface="+mn-cs"/>
              </a:rPr>
              <a:t>FTRL</a:t>
            </a:r>
            <a:r>
              <a:rPr lang="zh-CN" altLang="en-US" sz="1200" kern="1200" dirty="0" smtClean="0">
                <a:solidFill>
                  <a:schemeClr val="tx1"/>
                </a:solidFill>
                <a:effectLst/>
                <a:latin typeface="+mn-lt"/>
                <a:ea typeface="+mn-ea"/>
                <a:cs typeface="+mn-cs"/>
              </a:rPr>
              <a:t>算法的模型，需要自己实现或者参考开源的实现。</a:t>
            </a:r>
            <a:r>
              <a:rPr lang="en-US" sz="1200" kern="1200" dirty="0" err="1" smtClean="0">
                <a:solidFill>
                  <a:schemeClr val="tx1"/>
                </a:solidFill>
                <a:effectLst/>
                <a:latin typeface="+mn-lt"/>
                <a:ea typeface="+mn-ea"/>
                <a:cs typeface="+mn-cs"/>
              </a:rPr>
              <a:t>Tensorflow</a:t>
            </a:r>
            <a:r>
              <a:rPr lang="zh-CN" altLang="en-US" sz="1200" kern="1200" dirty="0" smtClean="0">
                <a:solidFill>
                  <a:schemeClr val="tx1"/>
                </a:solidFill>
                <a:effectLst/>
                <a:latin typeface="+mn-lt"/>
                <a:ea typeface="+mn-ea"/>
                <a:cs typeface="+mn-cs"/>
              </a:rPr>
              <a:t>有</a:t>
            </a:r>
            <a:r>
              <a:rPr lang="en-US" sz="1200" kern="1200" dirty="0" smtClean="0">
                <a:solidFill>
                  <a:schemeClr val="tx1"/>
                </a:solidFill>
                <a:effectLst/>
                <a:latin typeface="+mn-lt"/>
                <a:ea typeface="+mn-ea"/>
                <a:cs typeface="+mn-cs"/>
              </a:rPr>
              <a:t>FTRL</a:t>
            </a:r>
            <a:r>
              <a:rPr lang="zh-CN" altLang="en-US" sz="1200" kern="1200" dirty="0" smtClean="0">
                <a:solidFill>
                  <a:schemeClr val="tx1"/>
                </a:solidFill>
                <a:effectLst/>
                <a:latin typeface="+mn-lt"/>
                <a:ea typeface="+mn-ea"/>
                <a:cs typeface="+mn-cs"/>
              </a:rPr>
              <a:t>的优化算法实现。这些在线优化算法针对的是传统机器学习（尤其会用在推荐系统的排序模型增量训练中），深度学习的</a:t>
            </a:r>
            <a:r>
              <a:rPr lang="en-US" sz="1200" kern="1200" dirty="0" smtClean="0">
                <a:solidFill>
                  <a:schemeClr val="tx1"/>
                </a:solidFill>
                <a:effectLst/>
                <a:latin typeface="+mn-lt"/>
                <a:ea typeface="+mn-ea"/>
                <a:cs typeface="+mn-cs"/>
              </a:rPr>
              <a:t>online learning</a:t>
            </a:r>
            <a:r>
              <a:rPr lang="zh-CN" altLang="en-US" sz="1200" kern="1200" dirty="0" smtClean="0">
                <a:solidFill>
                  <a:schemeClr val="tx1"/>
                </a:solidFill>
                <a:effectLst/>
                <a:latin typeface="+mn-lt"/>
                <a:ea typeface="+mn-ea"/>
                <a:cs typeface="+mn-cs"/>
              </a:rPr>
              <a:t>需要自己来实现，和一般</a:t>
            </a:r>
            <a:r>
              <a:rPr lang="en-US" sz="1200" kern="1200" dirty="0" smtClean="0">
                <a:solidFill>
                  <a:schemeClr val="tx1"/>
                </a:solidFill>
                <a:effectLst/>
                <a:latin typeface="+mn-lt"/>
                <a:ea typeface="+mn-ea"/>
                <a:cs typeface="+mn-cs"/>
              </a:rPr>
              <a:t>mini-batch</a:t>
            </a:r>
            <a:r>
              <a:rPr lang="zh-CN" altLang="en-US" sz="1200" kern="1200" dirty="0" smtClean="0">
                <a:solidFill>
                  <a:schemeClr val="tx1"/>
                </a:solidFill>
                <a:effectLst/>
                <a:latin typeface="+mn-lt"/>
                <a:ea typeface="+mn-ea"/>
                <a:cs typeface="+mn-cs"/>
              </a:rPr>
              <a:t>的训练没有多大区别，只是</a:t>
            </a:r>
            <a:r>
              <a:rPr lang="en-US" sz="1200" kern="1200" dirty="0" smtClean="0">
                <a:solidFill>
                  <a:schemeClr val="tx1"/>
                </a:solidFill>
                <a:effectLst/>
                <a:latin typeface="+mn-lt"/>
                <a:ea typeface="+mn-ea"/>
                <a:cs typeface="+mn-cs"/>
              </a:rPr>
              <a:t>batch size</a:t>
            </a:r>
            <a:r>
              <a:rPr lang="zh-CN" altLang="en-US" sz="1200" kern="1200" dirty="0" smtClean="0">
                <a:solidFill>
                  <a:schemeClr val="tx1"/>
                </a:solidFill>
                <a:effectLst/>
                <a:latin typeface="+mn-lt"/>
                <a:ea typeface="+mn-ea"/>
                <a:cs typeface="+mn-cs"/>
              </a:rPr>
              <a:t>为</a:t>
            </a:r>
            <a:r>
              <a:rPr lang="en-US" sz="1200" kern="1200" dirty="0" smtClean="0">
                <a:solidFill>
                  <a:schemeClr val="tx1"/>
                </a:solidFill>
                <a:effectLst/>
                <a:latin typeface="+mn-lt"/>
                <a:ea typeface="+mn-ea"/>
                <a:cs typeface="+mn-cs"/>
              </a:rPr>
              <a:t>1.</a:t>
            </a:r>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41</a:t>
            </a:fld>
            <a:endParaRPr lang="en-US"/>
          </a:p>
        </p:txBody>
      </p:sp>
    </p:spTree>
    <p:extLst>
      <p:ext uri="{BB962C8B-B14F-4D97-AF65-F5344CB8AC3E}">
        <p14:creationId xmlns:p14="http://schemas.microsoft.com/office/powerpoint/2010/main" val="229725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err="1" smtClean="0"/>
              <a:t>Youtube</a:t>
            </a:r>
            <a:r>
              <a:rPr lang="zh-CN" altLang="en-US" dirty="0" smtClean="0"/>
              <a:t>基于深度学习的推荐系统：</a:t>
            </a:r>
            <a:r>
              <a:rPr lang="en-US" altLang="zh-CN" dirty="0" smtClean="0">
                <a:hlinkClick r:id="rId3"/>
              </a:rPr>
              <a:t>https://zhuanlan.zhihu.com/p/25343518</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49</a:t>
            </a:fld>
            <a:endParaRPr lang="en-US"/>
          </a:p>
        </p:txBody>
      </p:sp>
    </p:spTree>
    <p:extLst>
      <p:ext uri="{BB962C8B-B14F-4D97-AF65-F5344CB8AC3E}">
        <p14:creationId xmlns:p14="http://schemas.microsoft.com/office/powerpoint/2010/main" val="394471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关于元数据学习的介绍可以参考： </a:t>
            </a:r>
            <a:endParaRPr lang="en-US" altLang="zh-CN" dirty="0" smtClean="0"/>
          </a:p>
          <a:p>
            <a:r>
              <a:rPr lang="en-US" dirty="0" smtClean="0"/>
              <a:t>https://zhuanlan.zhihu.com/p/27629294</a:t>
            </a:r>
          </a:p>
          <a:p>
            <a:r>
              <a:rPr lang="en-US" dirty="0" smtClean="0"/>
              <a:t>https://zhuanlan.zhihu.com/p/28639662</a:t>
            </a:r>
          </a:p>
          <a:p>
            <a:endParaRPr lang="en-US" dirty="0" smtClean="0"/>
          </a:p>
          <a:p>
            <a:r>
              <a:rPr lang="zh-CN" altLang="en-US" dirty="0" smtClean="0"/>
              <a:t>人工智能的理论研究趋势：</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Artificial Intelligence --&gt; Machine Learning --&gt; Deep Learning --&gt; Deep Reinforcement Learning --&gt; Deep Meta Learning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18</a:t>
            </a:fld>
            <a:endParaRPr lang="en-US"/>
          </a:p>
        </p:txBody>
      </p:sp>
    </p:spTree>
    <p:extLst>
      <p:ext uri="{BB962C8B-B14F-4D97-AF65-F5344CB8AC3E}">
        <p14:creationId xmlns:p14="http://schemas.microsoft.com/office/powerpoint/2010/main" val="3530216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关于深度学习面临的挑战可以参考（</a:t>
            </a:r>
            <a:r>
              <a:rPr lang="zh-CN" altLang="en-US" b="1" dirty="0" smtClean="0"/>
              <a:t>推荐</a:t>
            </a:r>
            <a:r>
              <a:rPr lang="zh-CN" altLang="en-US" dirty="0" smtClean="0"/>
              <a:t>）：</a:t>
            </a:r>
            <a:r>
              <a:rPr lang="en-US" altLang="zh-CN" dirty="0" smtClean="0"/>
              <a:t>https://www.roboticschina.com/news/201801041118.html</a:t>
            </a:r>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50</a:t>
            </a:fld>
            <a:endParaRPr lang="en-US"/>
          </a:p>
        </p:txBody>
      </p:sp>
    </p:spTree>
    <p:extLst>
      <p:ext uri="{BB962C8B-B14F-4D97-AF65-F5344CB8AC3E}">
        <p14:creationId xmlns:p14="http://schemas.microsoft.com/office/powerpoint/2010/main" val="203129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专家系统也叫知识库系统（</a:t>
            </a:r>
            <a:r>
              <a:rPr lang="en-US" altLang="zh-CN" sz="1200" kern="1200" dirty="0" smtClean="0">
                <a:solidFill>
                  <a:schemeClr val="tx1"/>
                </a:solidFill>
                <a:effectLst/>
                <a:latin typeface="+mn-lt"/>
                <a:ea typeface="+mn-ea"/>
                <a:cs typeface="+mn-cs"/>
              </a:rPr>
              <a:t>knowledge base system</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专家系统和案例推理都是运用过去的经验来解决新的问题。传统的专家系统是基于规则进行推理的，也就是要建立大量的知识规则，然后按照规则推理出结果，而案例推理是一种较新的推理方法，它是把过去的经验转化为案例，然后通过案例的匹配，检索出与新问题像近的案例，再进行修正，成为新问题的解决方案。目前，在专家系统的推理中，目前也有很多采用案例推理或者把案例推理和规则推理进行结合。 </a:t>
            </a:r>
            <a:endParaRPr lang="en-US" altLang="zh-CN" dirty="0" smtClean="0"/>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传统的专家系统和机器学习没有关系的，但是现在流行的专家系统经常会用机器学习甚至深度学习来做知识获取或者使用基于学习的超启发式算法做推理。</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其实现在越来越多的领域交叉在一起使用效果更好，界限变得模糊了。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关于专家系统的介绍可以参考：</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https://wenku.baidu.com/view/50c74982680203d8ce2f242e?sxts=1526731587652#21</a:t>
            </a:r>
          </a:p>
          <a:p>
            <a:r>
              <a:rPr lang="en-US" altLang="zh-CN" sz="1200" kern="1200" dirty="0" smtClean="0">
                <a:solidFill>
                  <a:schemeClr val="tx1"/>
                </a:solidFill>
                <a:effectLst/>
                <a:latin typeface="+mn-lt"/>
                <a:ea typeface="+mn-ea"/>
                <a:cs typeface="+mn-cs"/>
              </a:rPr>
              <a:t>https://wk.baidu.com/view/41f1ca0c7cd184254b3535ed?pcf=2#22</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19</a:t>
            </a:fld>
            <a:endParaRPr lang="en-US"/>
          </a:p>
        </p:txBody>
      </p:sp>
    </p:spTree>
    <p:extLst>
      <p:ext uri="{BB962C8B-B14F-4D97-AF65-F5344CB8AC3E}">
        <p14:creationId xmlns:p14="http://schemas.microsoft.com/office/powerpoint/2010/main" val="284679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概率图模型是机器学习的一个子分支，主要是贝叶斯图模型和马尔科夫图模型，这两个模型也可以组合在一起使用；把这样的模型堆叠多层就变成了深度学习了比如</a:t>
            </a:r>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深度信念网络或者</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深度玻尔兹曼模型。</a:t>
            </a:r>
            <a:r>
              <a:rPr lang="en-US"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（受限玻尔兹曼机）是</a:t>
            </a:r>
            <a:r>
              <a:rPr lang="en-US" sz="1200" kern="1200" dirty="0" err="1" smtClean="0">
                <a:solidFill>
                  <a:schemeClr val="tx1"/>
                </a:solidFill>
                <a:effectLst/>
                <a:latin typeface="+mn-lt"/>
                <a:ea typeface="+mn-ea"/>
                <a:cs typeface="+mn-cs"/>
              </a:rPr>
              <a:t>bm</a:t>
            </a:r>
            <a:r>
              <a:rPr lang="zh-CN" altLang="en-US" sz="1200" kern="1200" dirty="0" smtClean="0">
                <a:solidFill>
                  <a:schemeClr val="tx1"/>
                </a:solidFill>
                <a:effectLst/>
                <a:latin typeface="+mn-lt"/>
                <a:ea typeface="+mn-ea"/>
                <a:cs typeface="+mn-cs"/>
              </a:rPr>
              <a:t>特例，</a:t>
            </a:r>
            <a:r>
              <a:rPr lang="en-US" sz="1200" kern="1200" dirty="0" err="1" smtClean="0">
                <a:solidFill>
                  <a:schemeClr val="tx1"/>
                </a:solidFill>
                <a:effectLst/>
                <a:latin typeface="+mn-lt"/>
                <a:ea typeface="+mn-ea"/>
                <a:cs typeface="+mn-cs"/>
              </a:rPr>
              <a:t>bm</a:t>
            </a:r>
            <a:r>
              <a:rPr lang="zh-CN" altLang="en-US" sz="1200" kern="1200" dirty="0" smtClean="0">
                <a:solidFill>
                  <a:schemeClr val="tx1"/>
                </a:solidFill>
                <a:effectLst/>
                <a:latin typeface="+mn-lt"/>
                <a:ea typeface="+mn-ea"/>
                <a:cs typeface="+mn-cs"/>
              </a:rPr>
              <a:t>则是马尔可夫模型特例。</a:t>
            </a:r>
            <a:endParaRPr lang="en-US" sz="1200" kern="1200" dirty="0" smtClean="0">
              <a:solidFill>
                <a:schemeClr val="tx1"/>
              </a:solidFill>
              <a:effectLst/>
              <a:latin typeface="+mn-lt"/>
              <a:ea typeface="+mn-ea"/>
              <a:cs typeface="+mn-cs"/>
            </a:endParaRPr>
          </a:p>
          <a:p>
            <a:r>
              <a:rPr lang="zh-CN" altLang="en-US" sz="1200" b="1" kern="1200" dirty="0" smtClean="0">
                <a:solidFill>
                  <a:srgbClr val="FF0000"/>
                </a:solidFill>
                <a:effectLst/>
                <a:latin typeface="+mn-lt"/>
                <a:ea typeface="+mn-ea"/>
                <a:cs typeface="+mn-cs"/>
              </a:rPr>
              <a:t>深度学习不等于深度神经网络</a:t>
            </a:r>
            <a:r>
              <a:rPr lang="zh-CN" altLang="en-US" sz="1200" kern="1200" dirty="0" smtClean="0">
                <a:solidFill>
                  <a:schemeClr val="tx1"/>
                </a:solidFill>
                <a:effectLst/>
                <a:latin typeface="+mn-lt"/>
                <a:ea typeface="+mn-ea"/>
                <a:cs typeface="+mn-cs"/>
              </a:rPr>
              <a:t>，深度只是表示模型是多层的，神经网络也有浅层的。只是现在深度神经网络的性能比</a:t>
            </a:r>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好，训练时间更短。</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和</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都是生成模型，在数据样本少的时候可以用来做</a:t>
            </a:r>
            <a:r>
              <a:rPr lang="en-US" sz="1200" kern="1200" dirty="0" err="1" smtClean="0">
                <a:solidFill>
                  <a:schemeClr val="tx1"/>
                </a:solidFill>
                <a:effectLst/>
                <a:latin typeface="+mn-lt"/>
                <a:ea typeface="+mn-ea"/>
                <a:cs typeface="+mn-cs"/>
              </a:rPr>
              <a:t>dnn</a:t>
            </a:r>
            <a:r>
              <a:rPr lang="zh-CN" altLang="en-US" sz="1200" kern="1200" dirty="0" smtClean="0">
                <a:solidFill>
                  <a:schemeClr val="tx1"/>
                </a:solidFill>
                <a:effectLst/>
                <a:latin typeface="+mn-lt"/>
                <a:ea typeface="+mn-ea"/>
                <a:cs typeface="+mn-cs"/>
              </a:rPr>
              <a:t>的预训练获得模型参数初始值（当然也可以用迁移学习来获得初始值）；如果训练数据很多直接</a:t>
            </a:r>
            <a:r>
              <a:rPr lang="en-US" sz="1200" kern="1200" dirty="0" err="1" smtClean="0">
                <a:solidFill>
                  <a:schemeClr val="tx1"/>
                </a:solidFill>
                <a:effectLst/>
                <a:latin typeface="+mn-lt"/>
                <a:ea typeface="+mn-ea"/>
                <a:cs typeface="+mn-cs"/>
              </a:rPr>
              <a:t>dnn</a:t>
            </a:r>
            <a:r>
              <a:rPr lang="zh-CN" altLang="en-US" sz="1200" kern="1200" dirty="0" smtClean="0">
                <a:solidFill>
                  <a:schemeClr val="tx1"/>
                </a:solidFill>
                <a:effectLst/>
                <a:latin typeface="+mn-lt"/>
                <a:ea typeface="+mn-ea"/>
                <a:cs typeface="+mn-cs"/>
              </a:rPr>
              <a:t>效果可能更好。</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与</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主要区别是靠近输入的那些层</a:t>
            </a:r>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是有方向信念网络比如贝叶斯网络的堆叠层组成，只是在靠近输出的几层用无方向的</a:t>
            </a:r>
            <a:r>
              <a:rPr lang="en-US"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，而</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所有层是由无方向的堆叠</a:t>
            </a:r>
            <a:r>
              <a:rPr lang="en-US" sz="1200" kern="1200" dirty="0" err="1" smtClean="0">
                <a:solidFill>
                  <a:schemeClr val="tx1"/>
                </a:solidFill>
                <a:effectLst/>
                <a:latin typeface="+mn-lt"/>
                <a:ea typeface="+mn-ea"/>
                <a:cs typeface="+mn-cs"/>
              </a:rPr>
              <a:t>rbm</a:t>
            </a:r>
            <a:r>
              <a:rPr lang="zh-CN" altLang="en-US" sz="1200" kern="1200" dirty="0" smtClean="0">
                <a:solidFill>
                  <a:schemeClr val="tx1"/>
                </a:solidFill>
                <a:effectLst/>
                <a:latin typeface="+mn-lt"/>
                <a:ea typeface="+mn-ea"/>
                <a:cs typeface="+mn-cs"/>
              </a:rPr>
              <a:t>层构成，这些是</a:t>
            </a:r>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和</a:t>
            </a:r>
            <a:r>
              <a:rPr lang="en-US" sz="1200" kern="1200" dirty="0" err="1" smtClean="0">
                <a:solidFill>
                  <a:schemeClr val="tx1"/>
                </a:solidFill>
                <a:effectLst/>
                <a:latin typeface="+mn-lt"/>
                <a:ea typeface="+mn-ea"/>
                <a:cs typeface="+mn-cs"/>
              </a:rPr>
              <a:t>dbm</a:t>
            </a:r>
            <a:r>
              <a:rPr lang="zh-CN" altLang="en-US" sz="1200" kern="1200" dirty="0" smtClean="0">
                <a:solidFill>
                  <a:schemeClr val="tx1"/>
                </a:solidFill>
                <a:effectLst/>
                <a:latin typeface="+mn-lt"/>
                <a:ea typeface="+mn-ea"/>
                <a:cs typeface="+mn-cs"/>
              </a:rPr>
              <a:t>在模型结构上的主要区别。当然</a:t>
            </a:r>
            <a:r>
              <a:rPr lang="en-US" sz="1200" kern="1200" dirty="0" err="1" smtClean="0">
                <a:solidFill>
                  <a:schemeClr val="tx1"/>
                </a:solidFill>
                <a:effectLst/>
                <a:latin typeface="+mn-lt"/>
                <a:ea typeface="+mn-ea"/>
                <a:cs typeface="+mn-cs"/>
              </a:rPr>
              <a:t>dbn</a:t>
            </a:r>
            <a:r>
              <a:rPr lang="zh-CN" altLang="en-US" sz="1200" kern="1200" dirty="0" smtClean="0">
                <a:solidFill>
                  <a:schemeClr val="tx1"/>
                </a:solidFill>
                <a:effectLst/>
                <a:latin typeface="+mn-lt"/>
                <a:ea typeface="+mn-ea"/>
                <a:cs typeface="+mn-cs"/>
              </a:rPr>
              <a:t>的顶层也有用前馈网络的。</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zh-CN" altLang="en-US" sz="1200" kern="1200" dirty="0" smtClean="0">
                <a:solidFill>
                  <a:schemeClr val="tx1"/>
                </a:solidFill>
                <a:effectLst/>
                <a:latin typeface="+mn-lt"/>
                <a:ea typeface="+mn-ea"/>
                <a:cs typeface="+mn-cs"/>
              </a:rPr>
              <a:t>关于贝叶斯图模型</a:t>
            </a:r>
            <a:r>
              <a:rPr lang="zh-CN" altLang="en-US" dirty="0" smtClean="0"/>
              <a:t>与</a:t>
            </a:r>
            <a:r>
              <a:rPr lang="zh-CN" altLang="en-US" sz="1200" kern="1200" dirty="0" smtClean="0">
                <a:solidFill>
                  <a:schemeClr val="tx1"/>
                </a:solidFill>
                <a:effectLst/>
                <a:latin typeface="+mn-lt"/>
                <a:ea typeface="+mn-ea"/>
                <a:cs typeface="+mn-cs"/>
              </a:rPr>
              <a:t>马尔科夫图模型的概念：</a:t>
            </a:r>
            <a:endParaRPr lang="en-US" dirty="0" smtClean="0"/>
          </a:p>
          <a:p>
            <a:r>
              <a:rPr lang="en-US" altLang="zh-CN" dirty="0" smtClean="0"/>
              <a:t>1</a:t>
            </a:r>
            <a:r>
              <a:rPr lang="zh-CN" altLang="en-US" dirty="0" smtClean="0"/>
              <a:t>、将随机变量作为结点，若两个随机变量相关或者不独立，则将二者连接一条边；若给定若干随机变量，则形成一个图，即构成一个网络。</a:t>
            </a:r>
            <a:br>
              <a:rPr lang="zh-CN" altLang="en-US" dirty="0" smtClean="0"/>
            </a:br>
            <a:r>
              <a:rPr lang="en-US" altLang="zh-CN" dirty="0" smtClean="0"/>
              <a:t>2</a:t>
            </a:r>
            <a:r>
              <a:rPr lang="zh-CN" altLang="en-US" dirty="0" smtClean="0"/>
              <a:t>、如果该网络是有向无环图，则这个网络称为贝叶斯网络；若上述网络是无向的，则是</a:t>
            </a:r>
            <a:r>
              <a:rPr lang="zh-CN" altLang="en-US" sz="1200" kern="1200" dirty="0" smtClean="0">
                <a:solidFill>
                  <a:schemeClr val="tx1"/>
                </a:solidFill>
                <a:effectLst/>
                <a:latin typeface="+mn-lt"/>
                <a:ea typeface="+mn-ea"/>
                <a:cs typeface="+mn-cs"/>
              </a:rPr>
              <a:t>马尔科夫图模型</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20</a:t>
            </a:fld>
            <a:endParaRPr lang="en-US"/>
          </a:p>
        </p:txBody>
      </p:sp>
    </p:spTree>
    <p:extLst>
      <p:ext uri="{BB962C8B-B14F-4D97-AF65-F5344CB8AC3E}">
        <p14:creationId xmlns:p14="http://schemas.microsoft.com/office/powerpoint/2010/main" val="39311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21</a:t>
            </a:fld>
            <a:endParaRPr lang="en-US"/>
          </a:p>
        </p:txBody>
      </p:sp>
    </p:spTree>
    <p:extLst>
      <p:ext uri="{BB962C8B-B14F-4D97-AF65-F5344CB8AC3E}">
        <p14:creationId xmlns:p14="http://schemas.microsoft.com/office/powerpoint/2010/main" val="61333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关于传统机器学习与深度学习的详细对比可以参考：</a:t>
            </a:r>
            <a:r>
              <a:rPr lang="en-US" altLang="zh-CN" dirty="0" smtClean="0"/>
              <a:t>https://blog.csdn.net/cpless/article/details/78352528</a:t>
            </a:r>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24</a:t>
            </a:fld>
            <a:endParaRPr lang="en-US"/>
          </a:p>
        </p:txBody>
      </p:sp>
    </p:spTree>
    <p:extLst>
      <p:ext uri="{BB962C8B-B14F-4D97-AF65-F5344CB8AC3E}">
        <p14:creationId xmlns:p14="http://schemas.microsoft.com/office/powerpoint/2010/main" val="166614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25</a:t>
            </a:fld>
            <a:endParaRPr lang="en-US"/>
          </a:p>
        </p:txBody>
      </p:sp>
    </p:spTree>
    <p:extLst>
      <p:ext uri="{BB962C8B-B14F-4D97-AF65-F5344CB8AC3E}">
        <p14:creationId xmlns:p14="http://schemas.microsoft.com/office/powerpoint/2010/main" val="26360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26</a:t>
            </a:fld>
            <a:endParaRPr lang="en-US"/>
          </a:p>
        </p:txBody>
      </p:sp>
    </p:spTree>
    <p:extLst>
      <p:ext uri="{BB962C8B-B14F-4D97-AF65-F5344CB8AC3E}">
        <p14:creationId xmlns:p14="http://schemas.microsoft.com/office/powerpoint/2010/main" val="149572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关于二者的一些详细对比，可以参考：</a:t>
            </a:r>
            <a:r>
              <a:rPr lang="en-US" altLang="zh-CN" dirty="0" smtClean="0"/>
              <a:t>https://yq.aliyun.com/articles/398600</a:t>
            </a:r>
            <a:r>
              <a:rPr lang="zh-CN" altLang="en-US" dirty="0" smtClean="0"/>
              <a:t>，</a:t>
            </a:r>
            <a:r>
              <a:rPr lang="en-US" altLang="zh-CN" dirty="0" smtClean="0"/>
              <a:t>https://zhuanlan.zhihu.com/p/32655097</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46BF50EE-0DAD-443E-B2E2-30BFF4BE89F4}" type="slidenum">
              <a:rPr lang="en-US" smtClean="0"/>
              <a:t>28</a:t>
            </a:fld>
            <a:endParaRPr lang="en-US"/>
          </a:p>
        </p:txBody>
      </p:sp>
    </p:spTree>
    <p:extLst>
      <p:ext uri="{BB962C8B-B14F-4D97-AF65-F5344CB8AC3E}">
        <p14:creationId xmlns:p14="http://schemas.microsoft.com/office/powerpoint/2010/main" val="222919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31D078-8238-4638-BC9F-41EAB9227E0A}"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136457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1D078-8238-4638-BC9F-41EAB9227E0A}"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26870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1D078-8238-4638-BC9F-41EAB9227E0A}"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375584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31D078-8238-4638-BC9F-41EAB9227E0A}"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81474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31D078-8238-4638-BC9F-41EAB9227E0A}"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330613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31D078-8238-4638-BC9F-41EAB9227E0A}"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161827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31D078-8238-4638-BC9F-41EAB9227E0A}"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158621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31D078-8238-4638-BC9F-41EAB9227E0A}"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334588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1D078-8238-4638-BC9F-41EAB9227E0A}"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21032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31D078-8238-4638-BC9F-41EAB9227E0A}"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227763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31D078-8238-4638-BC9F-41EAB9227E0A}"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DCB2E-CB96-49A0-B577-2E08CFA712AC}" type="slidenum">
              <a:rPr lang="en-US" smtClean="0"/>
              <a:t>‹#›</a:t>
            </a:fld>
            <a:endParaRPr lang="en-US"/>
          </a:p>
        </p:txBody>
      </p:sp>
    </p:spTree>
    <p:extLst>
      <p:ext uri="{BB962C8B-B14F-4D97-AF65-F5344CB8AC3E}">
        <p14:creationId xmlns:p14="http://schemas.microsoft.com/office/powerpoint/2010/main" val="180527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D078-8238-4638-BC9F-41EAB9227E0A}" type="datetimeFigureOut">
              <a:rPr lang="en-US" smtClean="0"/>
              <a:t>12/15/2019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DCB2E-CB96-49A0-B577-2E08CFA712AC}" type="slidenum">
              <a:rPr lang="en-US" smtClean="0"/>
              <a:t>‹#›</a:t>
            </a:fld>
            <a:endParaRPr lang="en-US"/>
          </a:p>
        </p:txBody>
      </p:sp>
    </p:spTree>
    <p:extLst>
      <p:ext uri="{BB962C8B-B14F-4D97-AF65-F5344CB8AC3E}">
        <p14:creationId xmlns:p14="http://schemas.microsoft.com/office/powerpoint/2010/main" val="167683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16037"/>
          </a:xfrm>
        </p:spPr>
        <p:txBody>
          <a:bodyPr/>
          <a:lstStyle/>
          <a:p>
            <a:r>
              <a:rPr lang="en-US" altLang="zh-CN" dirty="0" smtClean="0"/>
              <a:t>AI</a:t>
            </a:r>
            <a:r>
              <a:rPr lang="zh-CN" altLang="en-US" dirty="0" smtClean="0"/>
              <a:t>初步介绍</a:t>
            </a:r>
            <a:endParaRPr lang="en-US" dirty="0"/>
          </a:p>
        </p:txBody>
      </p:sp>
      <p:sp>
        <p:nvSpPr>
          <p:cNvPr id="3" name="Subtitle 2"/>
          <p:cNvSpPr>
            <a:spLocks noGrp="1"/>
          </p:cNvSpPr>
          <p:nvPr>
            <p:ph type="subTitle" idx="1"/>
          </p:nvPr>
        </p:nvSpPr>
        <p:spPr>
          <a:xfrm>
            <a:off x="1524000" y="3602038"/>
            <a:ext cx="9144000" cy="1039235"/>
          </a:xfrm>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1128450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zh-CN" altLang="en-US" dirty="0" smtClean="0"/>
              <a:t>有什么学习路径吗？</a:t>
            </a:r>
            <a:endParaRPr lang="en-US" dirty="0"/>
          </a:p>
        </p:txBody>
      </p:sp>
      <p:sp>
        <p:nvSpPr>
          <p:cNvPr id="3" name="Content Placeholder 2"/>
          <p:cNvSpPr>
            <a:spLocks noGrp="1"/>
          </p:cNvSpPr>
          <p:nvPr>
            <p:ph idx="1"/>
          </p:nvPr>
        </p:nvSpPr>
        <p:spPr>
          <a:xfrm>
            <a:off x="838200" y="1669142"/>
            <a:ext cx="10515600" cy="5050971"/>
          </a:xfrm>
        </p:spPr>
        <p:txBody>
          <a:bodyPr>
            <a:normAutofit lnSpcReduction="10000"/>
          </a:bodyPr>
          <a:lstStyle/>
          <a:p>
            <a:r>
              <a:rPr lang="zh-CN" altLang="en-US" b="1" dirty="0"/>
              <a:t>尽管传统机器学习和深度学习是比较独立的学科，但是还是建议先学习传统机器学习，然</a:t>
            </a:r>
            <a:r>
              <a:rPr lang="zh-CN" altLang="en-US" b="1" dirty="0" smtClean="0"/>
              <a:t>后再学</a:t>
            </a:r>
            <a:r>
              <a:rPr lang="zh-CN" altLang="en-US" b="1" dirty="0"/>
              <a:t>习深度学习</a:t>
            </a:r>
            <a:r>
              <a:rPr lang="zh-CN" altLang="en-US" dirty="0"/>
              <a:t>。</a:t>
            </a:r>
            <a:endParaRPr lang="en-US" dirty="0"/>
          </a:p>
          <a:p>
            <a:r>
              <a:rPr lang="en-US" dirty="0"/>
              <a:t>AI</a:t>
            </a:r>
            <a:r>
              <a:rPr lang="zh-CN" altLang="en-US" dirty="0"/>
              <a:t>的学习路径是非常陡峭的，而且会一直持续。每个人的学习路径可能都不同，选择适合自己的就行。从我的角度来说，可能这样的路径比较适合：</a:t>
            </a:r>
            <a:endParaRPr lang="en-US" dirty="0"/>
          </a:p>
          <a:p>
            <a:pPr lvl="1"/>
            <a:r>
              <a:rPr lang="zh-CN" altLang="en-US" dirty="0"/>
              <a:t>传统机器学习理论知</a:t>
            </a:r>
            <a:r>
              <a:rPr lang="zh-CN" altLang="en-US" dirty="0" smtClean="0"/>
              <a:t>识（包括特征工程）</a:t>
            </a:r>
            <a:r>
              <a:rPr lang="en-US" dirty="0" smtClean="0"/>
              <a:t>----</a:t>
            </a:r>
            <a:r>
              <a:rPr lang="en-US" altLang="zh-CN" dirty="0" smtClean="0"/>
              <a:t>》</a:t>
            </a:r>
            <a:r>
              <a:rPr lang="zh-CN" altLang="en-US" dirty="0"/>
              <a:t>常用的传统机器学习框架学习</a:t>
            </a:r>
            <a:r>
              <a:rPr lang="en-US" dirty="0"/>
              <a:t>----</a:t>
            </a:r>
            <a:r>
              <a:rPr lang="en-US" altLang="zh-CN" dirty="0"/>
              <a:t>》</a:t>
            </a:r>
            <a:r>
              <a:rPr lang="zh-CN" altLang="en-US" dirty="0"/>
              <a:t>传统机器学习</a:t>
            </a:r>
            <a:r>
              <a:rPr lang="en-US" dirty="0"/>
              <a:t>demo</a:t>
            </a:r>
            <a:r>
              <a:rPr lang="zh-CN" altLang="en-US" dirty="0"/>
              <a:t>实验</a:t>
            </a:r>
            <a:r>
              <a:rPr lang="en-US" dirty="0"/>
              <a:t>----</a:t>
            </a:r>
            <a:r>
              <a:rPr lang="en-US" altLang="zh-CN" dirty="0"/>
              <a:t>》</a:t>
            </a:r>
            <a:r>
              <a:rPr lang="zh-CN" altLang="en-US" dirty="0"/>
              <a:t>传统机器学习实战项</a:t>
            </a:r>
            <a:r>
              <a:rPr lang="zh-CN" altLang="en-US" dirty="0" smtClean="0"/>
              <a:t>目（</a:t>
            </a:r>
            <a:r>
              <a:rPr lang="en-US" altLang="zh-CN" dirty="0" smtClean="0"/>
              <a:t>if possible</a:t>
            </a:r>
            <a:r>
              <a:rPr lang="zh-CN" altLang="en-US" dirty="0" smtClean="0"/>
              <a:t>）</a:t>
            </a:r>
            <a:r>
              <a:rPr lang="en-US" dirty="0" smtClean="0"/>
              <a:t>----</a:t>
            </a:r>
            <a:r>
              <a:rPr lang="en-US" altLang="zh-CN" dirty="0" smtClean="0"/>
              <a:t>》</a:t>
            </a:r>
            <a:r>
              <a:rPr lang="zh-CN" altLang="en-US" dirty="0"/>
              <a:t>深度学习理论知识</a:t>
            </a:r>
            <a:r>
              <a:rPr lang="en-US" dirty="0"/>
              <a:t>-----</a:t>
            </a:r>
            <a:r>
              <a:rPr lang="en-US" altLang="zh-CN" dirty="0"/>
              <a:t>》</a:t>
            </a:r>
            <a:r>
              <a:rPr lang="zh-CN" altLang="en-US" dirty="0"/>
              <a:t>常用的深度学习框架学习</a:t>
            </a:r>
            <a:r>
              <a:rPr lang="en-US" dirty="0"/>
              <a:t>----</a:t>
            </a:r>
            <a:r>
              <a:rPr lang="en-US" altLang="zh-CN" dirty="0"/>
              <a:t>》</a:t>
            </a:r>
            <a:r>
              <a:rPr lang="zh-CN" altLang="en-US" dirty="0"/>
              <a:t>深度学习</a:t>
            </a:r>
            <a:r>
              <a:rPr lang="en-US" dirty="0"/>
              <a:t>demo</a:t>
            </a:r>
            <a:r>
              <a:rPr lang="zh-CN" altLang="en-US" dirty="0"/>
              <a:t>实验</a:t>
            </a:r>
            <a:r>
              <a:rPr lang="en-US" dirty="0"/>
              <a:t>----</a:t>
            </a:r>
            <a:r>
              <a:rPr lang="en-US" altLang="zh-CN" dirty="0"/>
              <a:t>》</a:t>
            </a:r>
            <a:r>
              <a:rPr lang="zh-CN" altLang="en-US" dirty="0"/>
              <a:t>深度学习实战项</a:t>
            </a:r>
            <a:r>
              <a:rPr lang="zh-CN" altLang="en-US" dirty="0" smtClean="0"/>
              <a:t>目（</a:t>
            </a:r>
            <a:r>
              <a:rPr lang="en-US" altLang="zh-CN" dirty="0" smtClean="0"/>
              <a:t>if possible</a:t>
            </a:r>
            <a:r>
              <a:rPr lang="zh-CN" altLang="en-US" dirty="0" smtClean="0"/>
              <a:t>）。</a:t>
            </a:r>
            <a:endParaRPr lang="en-US" dirty="0"/>
          </a:p>
          <a:p>
            <a:pPr lvl="1"/>
            <a:r>
              <a:rPr lang="zh-CN" altLang="en-US" dirty="0"/>
              <a:t>多个应用领域的熟悉穿插在实战项目或者</a:t>
            </a:r>
            <a:r>
              <a:rPr lang="en-US" dirty="0"/>
              <a:t>demo</a:t>
            </a:r>
            <a:r>
              <a:rPr lang="zh-CN" altLang="en-US" dirty="0"/>
              <a:t>实验中</a:t>
            </a:r>
            <a:r>
              <a:rPr lang="zh-CN" altLang="en-US" dirty="0" smtClean="0"/>
              <a:t>。</a:t>
            </a:r>
            <a:endParaRPr lang="en-US" altLang="zh-CN" dirty="0" smtClean="0"/>
          </a:p>
          <a:p>
            <a:pPr lvl="1"/>
            <a:r>
              <a:rPr lang="zh-CN" altLang="en-US" b="1" dirty="0"/>
              <a:t>实</a:t>
            </a:r>
            <a:r>
              <a:rPr lang="zh-CN" altLang="en-US" b="1" dirty="0" smtClean="0"/>
              <a:t>战现实项目的意义远远大于</a:t>
            </a:r>
            <a:r>
              <a:rPr lang="en-US" altLang="zh-CN" b="1" dirty="0" smtClean="0"/>
              <a:t>demo</a:t>
            </a:r>
            <a:r>
              <a:rPr lang="zh-CN" altLang="en-US" b="1" dirty="0" smtClean="0"/>
              <a:t>开源数据集！</a:t>
            </a:r>
            <a:endParaRPr lang="en-US" altLang="zh-CN" b="1" dirty="0" smtClean="0"/>
          </a:p>
          <a:p>
            <a:pPr lvl="2"/>
            <a:r>
              <a:rPr lang="zh-CN" altLang="en-US" b="1" dirty="0">
                <a:solidFill>
                  <a:srgbClr val="FF0000"/>
                </a:solidFill>
              </a:rPr>
              <a:t>传统机器学习</a:t>
            </a:r>
            <a:r>
              <a:rPr lang="en-US" altLang="zh-CN" b="1" dirty="0">
                <a:solidFill>
                  <a:srgbClr val="FF0000"/>
                </a:solidFill>
              </a:rPr>
              <a:t>/</a:t>
            </a:r>
            <a:r>
              <a:rPr lang="zh-CN" altLang="en-US" b="1" dirty="0">
                <a:solidFill>
                  <a:srgbClr val="FF0000"/>
                </a:solidFill>
              </a:rPr>
              <a:t>深度学习的模型只是开发基于</a:t>
            </a:r>
            <a:r>
              <a:rPr lang="en-US" altLang="zh-CN" b="1" dirty="0">
                <a:solidFill>
                  <a:srgbClr val="FF0000"/>
                </a:solidFill>
              </a:rPr>
              <a:t>AI</a:t>
            </a:r>
            <a:r>
              <a:rPr lang="zh-CN" altLang="en-US" b="1" dirty="0">
                <a:solidFill>
                  <a:srgbClr val="FF0000"/>
                </a:solidFill>
              </a:rPr>
              <a:t>的整套系统的一小部分，甚至都不是最核心的部分</a:t>
            </a:r>
            <a:r>
              <a:rPr lang="zh-CN" altLang="en-US" b="1" dirty="0"/>
              <a:t>。</a:t>
            </a:r>
            <a:endParaRPr lang="en-US" altLang="zh-CN" b="1" dirty="0"/>
          </a:p>
          <a:p>
            <a:pPr lvl="2"/>
            <a:r>
              <a:rPr lang="zh-CN" altLang="en-US" b="1" dirty="0"/>
              <a:t>写模型的生产代码需要太多的工程实践，远不止跑个</a:t>
            </a:r>
            <a:r>
              <a:rPr lang="en-US" altLang="zh-CN" b="1" dirty="0"/>
              <a:t>demo code</a:t>
            </a:r>
            <a:r>
              <a:rPr lang="zh-CN" altLang="en-US" b="1" dirty="0"/>
              <a:t>这么简单</a:t>
            </a:r>
            <a:r>
              <a:rPr lang="zh-CN" altLang="en-US" dirty="0"/>
              <a:t>。</a:t>
            </a:r>
            <a:endParaRPr lang="en-US" dirty="0"/>
          </a:p>
          <a:p>
            <a:pPr lvl="2"/>
            <a:endParaRPr lang="en-US" b="1" dirty="0"/>
          </a:p>
          <a:p>
            <a:endParaRPr lang="en-US" dirty="0"/>
          </a:p>
        </p:txBody>
      </p:sp>
    </p:spTree>
    <p:extLst>
      <p:ext uri="{BB962C8B-B14F-4D97-AF65-F5344CB8AC3E}">
        <p14:creationId xmlns:p14="http://schemas.microsoft.com/office/powerpoint/2010/main" val="2899923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1983"/>
          </a:xfrm>
        </p:spPr>
        <p:txBody>
          <a:bodyPr/>
          <a:lstStyle/>
          <a:p>
            <a:r>
              <a:rPr lang="zh-CN" altLang="en-US" dirty="0" smtClean="0"/>
              <a:t>学习的建议</a:t>
            </a:r>
            <a:endParaRPr lang="en-US" dirty="0"/>
          </a:p>
        </p:txBody>
      </p:sp>
      <p:sp>
        <p:nvSpPr>
          <p:cNvPr id="3" name="Content Placeholder 2"/>
          <p:cNvSpPr>
            <a:spLocks noGrp="1"/>
          </p:cNvSpPr>
          <p:nvPr>
            <p:ph idx="1"/>
          </p:nvPr>
        </p:nvSpPr>
        <p:spPr>
          <a:xfrm>
            <a:off x="838200" y="1674056"/>
            <a:ext cx="10515600" cy="4979962"/>
          </a:xfrm>
        </p:spPr>
        <p:txBody>
          <a:bodyPr>
            <a:normAutofit fontScale="85000" lnSpcReduction="10000"/>
          </a:bodyPr>
          <a:lstStyle/>
          <a:p>
            <a:r>
              <a:rPr lang="zh-CN" altLang="en-US" dirty="0" smtClean="0"/>
              <a:t>尽量参</a:t>
            </a:r>
            <a:r>
              <a:rPr lang="zh-CN" altLang="en-US" dirty="0"/>
              <a:t>考权威</a:t>
            </a:r>
            <a:r>
              <a:rPr lang="zh-CN" altLang="en-US" dirty="0" smtClean="0"/>
              <a:t>的书籍和视频，以及质</a:t>
            </a:r>
            <a:r>
              <a:rPr lang="zh-CN" altLang="en-US" dirty="0"/>
              <a:t>量高的博</a:t>
            </a:r>
            <a:r>
              <a:rPr lang="zh-CN" altLang="en-US" dirty="0" smtClean="0"/>
              <a:t>客</a:t>
            </a:r>
            <a:endParaRPr lang="en-US" altLang="zh-CN" dirty="0" smtClean="0"/>
          </a:p>
          <a:p>
            <a:pPr lvl="1"/>
            <a:r>
              <a:rPr lang="zh-CN" altLang="en-US" b="1" dirty="0" smtClean="0"/>
              <a:t>强烈推荐</a:t>
            </a:r>
            <a:r>
              <a:rPr lang="en-US" altLang="zh-CN" dirty="0" smtClean="0"/>
              <a:t>B</a:t>
            </a:r>
            <a:r>
              <a:rPr lang="zh-CN" altLang="en-US" dirty="0" smtClean="0"/>
              <a:t>站台湾大学林轩田教授关于</a:t>
            </a:r>
            <a:r>
              <a:rPr lang="en-US" altLang="zh-CN" b="1" dirty="0"/>
              <a:t>《</a:t>
            </a:r>
            <a:r>
              <a:rPr lang="zh-CN" altLang="en-US" b="1" dirty="0"/>
              <a:t>机器学习基石</a:t>
            </a:r>
            <a:r>
              <a:rPr lang="en-US" altLang="zh-CN" b="1" dirty="0"/>
              <a:t>》</a:t>
            </a:r>
            <a:r>
              <a:rPr lang="zh-CN" altLang="en-US" dirty="0"/>
              <a:t>和</a:t>
            </a:r>
            <a:r>
              <a:rPr lang="en-US" altLang="zh-CN" b="1" dirty="0"/>
              <a:t>《</a:t>
            </a:r>
            <a:r>
              <a:rPr lang="zh-CN" altLang="en-US" b="1" dirty="0"/>
              <a:t>机器学习技法</a:t>
            </a:r>
            <a:r>
              <a:rPr lang="en-US" altLang="zh-CN" b="1" dirty="0"/>
              <a:t>》</a:t>
            </a:r>
            <a:r>
              <a:rPr lang="zh-CN" altLang="en-US" dirty="0" smtClean="0"/>
              <a:t>的视频。</a:t>
            </a:r>
            <a:endParaRPr lang="en-US" altLang="zh-CN" dirty="0" smtClean="0"/>
          </a:p>
          <a:p>
            <a:pPr lvl="1"/>
            <a:r>
              <a:rPr lang="zh-CN" altLang="en-US" b="1" dirty="0"/>
              <a:t>强</a:t>
            </a:r>
            <a:r>
              <a:rPr lang="zh-CN" altLang="en-US" b="1" dirty="0" smtClean="0"/>
              <a:t>烈推荐</a:t>
            </a:r>
            <a:r>
              <a:rPr lang="zh-CN" altLang="en-US" dirty="0" smtClean="0"/>
              <a:t>的博客：</a:t>
            </a:r>
            <a:endParaRPr lang="en-US" altLang="zh-CN" dirty="0" smtClean="0"/>
          </a:p>
          <a:p>
            <a:pPr lvl="2"/>
            <a:r>
              <a:rPr lang="en-US" u="sng" dirty="0"/>
              <a:t>http://huaxiaozhuan.com</a:t>
            </a:r>
            <a:r>
              <a:rPr lang="en-US" u="sng" dirty="0" smtClean="0"/>
              <a:t>/</a:t>
            </a:r>
            <a:r>
              <a:rPr lang="en-US" dirty="0"/>
              <a:t> </a:t>
            </a:r>
            <a:endParaRPr lang="en-US" dirty="0" smtClean="0"/>
          </a:p>
          <a:p>
            <a:pPr lvl="3"/>
            <a:r>
              <a:rPr lang="zh-CN" altLang="en-US" dirty="0" smtClean="0"/>
              <a:t>来</a:t>
            </a:r>
            <a:r>
              <a:rPr lang="zh-CN" altLang="en-US" dirty="0"/>
              <a:t>自前阿里的一个高级算法工程师</a:t>
            </a:r>
            <a:r>
              <a:rPr lang="zh-CN" altLang="en-US" dirty="0" smtClean="0"/>
              <a:t>的系</a:t>
            </a:r>
            <a:r>
              <a:rPr lang="zh-CN" altLang="en-US" dirty="0"/>
              <a:t>列文章，包</a:t>
            </a:r>
            <a:r>
              <a:rPr lang="zh-CN" altLang="en-US" dirty="0" smtClean="0"/>
              <a:t>括</a:t>
            </a:r>
            <a:r>
              <a:rPr lang="zh-CN" altLang="en-US" dirty="0"/>
              <a:t>传</a:t>
            </a:r>
            <a:r>
              <a:rPr lang="zh-CN" altLang="en-US" dirty="0" smtClean="0"/>
              <a:t>统机器学习和深度学习，像教科书般写的严谨和条理，</a:t>
            </a:r>
            <a:r>
              <a:rPr lang="zh-CN" altLang="en-US" dirty="0"/>
              <a:t>还附带一些常用机器学习库的使用指</a:t>
            </a:r>
            <a:r>
              <a:rPr lang="zh-CN" altLang="en-US" dirty="0" smtClean="0"/>
              <a:t>南</a:t>
            </a:r>
            <a:endParaRPr lang="en-US" dirty="0"/>
          </a:p>
          <a:p>
            <a:pPr lvl="2"/>
            <a:r>
              <a:rPr lang="en-US" u="sng" dirty="0"/>
              <a:t>https://</a:t>
            </a:r>
            <a:r>
              <a:rPr lang="en-US" u="sng" dirty="0" smtClean="0"/>
              <a:t>github.com/ljpzzz/machinelearning</a:t>
            </a:r>
            <a:endParaRPr lang="en-US" altLang="zh-CN" b="1" dirty="0"/>
          </a:p>
          <a:p>
            <a:pPr lvl="3"/>
            <a:r>
              <a:rPr lang="zh-CN" altLang="en-US" dirty="0" smtClean="0"/>
              <a:t>作者总</a:t>
            </a:r>
            <a:r>
              <a:rPr lang="zh-CN" altLang="en-US" dirty="0"/>
              <a:t>结的</a:t>
            </a:r>
            <a:r>
              <a:rPr lang="zh-CN" altLang="en-US" dirty="0" smtClean="0"/>
              <a:t>很</a:t>
            </a:r>
            <a:r>
              <a:rPr lang="zh-CN" altLang="en-US" dirty="0"/>
              <a:t>系</a:t>
            </a:r>
            <a:r>
              <a:rPr lang="zh-CN" altLang="en-US" dirty="0" smtClean="0"/>
              <a:t>统和全面，</a:t>
            </a:r>
            <a:r>
              <a:rPr lang="zh-CN" altLang="en-US" dirty="0"/>
              <a:t>包</a:t>
            </a:r>
            <a:r>
              <a:rPr lang="zh-CN" altLang="en-US" dirty="0" smtClean="0"/>
              <a:t>括</a:t>
            </a:r>
            <a:r>
              <a:rPr lang="zh-CN" altLang="en-US" dirty="0"/>
              <a:t>传统机器学</a:t>
            </a:r>
            <a:r>
              <a:rPr lang="zh-CN" altLang="en-US" dirty="0" smtClean="0"/>
              <a:t>习和深度学习，还包括了一些实验代码。作</a:t>
            </a:r>
            <a:r>
              <a:rPr lang="zh-CN" altLang="en-US" dirty="0"/>
              <a:t>者非</a:t>
            </a:r>
            <a:r>
              <a:rPr lang="zh-CN" altLang="en-US" dirty="0" smtClean="0"/>
              <a:t>常</a:t>
            </a:r>
            <a:r>
              <a:rPr lang="en-US" altLang="zh-CN" dirty="0" smtClean="0"/>
              <a:t>Nice</a:t>
            </a:r>
            <a:r>
              <a:rPr lang="zh-CN" altLang="en-US" dirty="0" smtClean="0"/>
              <a:t>，</a:t>
            </a:r>
            <a:r>
              <a:rPr lang="zh-CN" altLang="en-US" dirty="0"/>
              <a:t>一</a:t>
            </a:r>
            <a:r>
              <a:rPr lang="zh-CN" altLang="en-US" dirty="0" smtClean="0"/>
              <a:t>直不停地回</a:t>
            </a:r>
            <a:r>
              <a:rPr lang="zh-CN" altLang="en-US" dirty="0"/>
              <a:t>答网友问题，不清楚</a:t>
            </a:r>
            <a:r>
              <a:rPr lang="zh-CN" altLang="en-US" dirty="0" smtClean="0"/>
              <a:t>的知识点可</a:t>
            </a:r>
            <a:r>
              <a:rPr lang="zh-CN" altLang="en-US" dirty="0"/>
              <a:t>以直接和作者交</a:t>
            </a:r>
            <a:r>
              <a:rPr lang="zh-CN" altLang="en-US" dirty="0" smtClean="0"/>
              <a:t>流。</a:t>
            </a:r>
            <a:endParaRPr lang="en-US" dirty="0"/>
          </a:p>
          <a:p>
            <a:r>
              <a:rPr lang="zh-CN" altLang="en-US" dirty="0" smtClean="0"/>
              <a:t>尽</a:t>
            </a:r>
            <a:r>
              <a:rPr lang="zh-CN" altLang="en-US" dirty="0" smtClean="0"/>
              <a:t>量用</a:t>
            </a:r>
            <a:r>
              <a:rPr lang="zh-CN" altLang="en-US" dirty="0"/>
              <a:t>准确的描述来表达知识</a:t>
            </a:r>
            <a:endParaRPr lang="en-US" altLang="zh-CN" dirty="0"/>
          </a:p>
          <a:p>
            <a:r>
              <a:rPr lang="zh-CN" altLang="en-US" dirty="0" smtClean="0"/>
              <a:t>尽量用</a:t>
            </a:r>
            <a:r>
              <a:rPr lang="zh-CN" altLang="en-US" dirty="0"/>
              <a:t>通俗易懂的人话来表述</a:t>
            </a:r>
            <a:endParaRPr lang="en-US" altLang="zh-CN" dirty="0"/>
          </a:p>
          <a:p>
            <a:r>
              <a:rPr lang="zh-CN" altLang="en-US" dirty="0"/>
              <a:t>对知识点的解</a:t>
            </a:r>
            <a:r>
              <a:rPr lang="zh-CN" altLang="en-US" dirty="0" smtClean="0"/>
              <a:t>释要加</a:t>
            </a:r>
            <a:r>
              <a:rPr lang="zh-CN" altLang="en-US" dirty="0"/>
              <a:t>入自己的理解</a:t>
            </a:r>
            <a:endParaRPr lang="en-US" altLang="zh-CN" dirty="0"/>
          </a:p>
          <a:p>
            <a:r>
              <a:rPr lang="zh-CN" altLang="en-US" dirty="0"/>
              <a:t>对容易混淆和产生歧义的地</a:t>
            </a:r>
            <a:r>
              <a:rPr lang="zh-CN" altLang="en-US" dirty="0" smtClean="0"/>
              <a:t>方要着</a:t>
            </a:r>
            <a:r>
              <a:rPr lang="zh-CN" altLang="en-US" dirty="0"/>
              <a:t>重指出</a:t>
            </a:r>
            <a:endParaRPr lang="en-US" altLang="zh-CN" dirty="0"/>
          </a:p>
          <a:p>
            <a:r>
              <a:rPr lang="zh-CN" altLang="en-US" dirty="0"/>
              <a:t>对工程实践中的一些注意事</a:t>
            </a:r>
            <a:r>
              <a:rPr lang="zh-CN" altLang="en-US" dirty="0" smtClean="0"/>
              <a:t>项要重</a:t>
            </a:r>
            <a:r>
              <a:rPr lang="zh-CN" altLang="en-US" dirty="0"/>
              <a:t>点指出</a:t>
            </a:r>
            <a:endParaRPr lang="en-US" altLang="zh-CN" dirty="0"/>
          </a:p>
          <a:p>
            <a:r>
              <a:rPr lang="zh-CN" altLang="en-US" dirty="0" smtClean="0"/>
              <a:t>要自</a:t>
            </a:r>
            <a:r>
              <a:rPr lang="zh-CN" altLang="en-US" dirty="0"/>
              <a:t>问自答来延伸一些思考</a:t>
            </a:r>
            <a:endParaRPr lang="en-US" altLang="zh-CN" dirty="0"/>
          </a:p>
          <a:p>
            <a:endParaRPr lang="en-US" dirty="0"/>
          </a:p>
        </p:txBody>
      </p:sp>
    </p:spTree>
    <p:extLst>
      <p:ext uri="{BB962C8B-B14F-4D97-AF65-F5344CB8AC3E}">
        <p14:creationId xmlns:p14="http://schemas.microsoft.com/office/powerpoint/2010/main" val="402599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和客户</a:t>
            </a:r>
            <a:r>
              <a:rPr lang="en-US" altLang="zh-CN" dirty="0" smtClean="0"/>
              <a:t>engage AI</a:t>
            </a:r>
            <a:r>
              <a:rPr lang="zh-CN" altLang="en-US" dirty="0" smtClean="0"/>
              <a:t>相关问题时</a:t>
            </a:r>
            <a:endParaRPr lang="en-US" dirty="0"/>
          </a:p>
        </p:txBody>
      </p:sp>
      <p:sp>
        <p:nvSpPr>
          <p:cNvPr id="3" name="Content Placeholder 2"/>
          <p:cNvSpPr>
            <a:spLocks noGrp="1"/>
          </p:cNvSpPr>
          <p:nvPr>
            <p:ph idx="1"/>
          </p:nvPr>
        </p:nvSpPr>
        <p:spPr/>
        <p:txBody>
          <a:bodyPr>
            <a:normAutofit/>
          </a:bodyPr>
          <a:lstStyle/>
          <a:p>
            <a:r>
              <a:rPr lang="zh-CN" altLang="en-US" b="1" dirty="0" smtClean="0"/>
              <a:t>需求分析非常非常重要，不要把所有问题都往</a:t>
            </a:r>
            <a:r>
              <a:rPr lang="en-US" altLang="zh-CN" b="1" dirty="0" smtClean="0"/>
              <a:t>AI</a:t>
            </a:r>
            <a:r>
              <a:rPr lang="zh-CN" altLang="en-US" b="1" dirty="0" smtClean="0"/>
              <a:t>上靠。</a:t>
            </a:r>
            <a:endParaRPr lang="en-US" altLang="zh-CN" b="1" dirty="0" smtClean="0"/>
          </a:p>
          <a:p>
            <a:r>
              <a:rPr lang="zh-CN" altLang="en-US" b="1" dirty="0"/>
              <a:t>了</a:t>
            </a:r>
            <a:r>
              <a:rPr lang="zh-CN" altLang="en-US" b="1" dirty="0" smtClean="0"/>
              <a:t>解我们面对的客户的角色</a:t>
            </a:r>
            <a:r>
              <a:rPr lang="zh-CN" altLang="en-US" dirty="0" smtClean="0"/>
              <a:t>是</a:t>
            </a:r>
            <a:r>
              <a:rPr lang="en-US" altLang="zh-CN" dirty="0" smtClean="0"/>
              <a:t>C-level</a:t>
            </a:r>
            <a:r>
              <a:rPr lang="zh-CN" altLang="en-US" dirty="0" smtClean="0"/>
              <a:t>的高管，还是项目负责人，还是数据科学家或者算法工程师，还是开发工程师，还是运维工程师。</a:t>
            </a:r>
            <a:endParaRPr lang="en-US" altLang="zh-CN" dirty="0" smtClean="0"/>
          </a:p>
          <a:p>
            <a:pPr lvl="1"/>
            <a:r>
              <a:rPr lang="zh-CN" altLang="en-US" dirty="0" smtClean="0"/>
              <a:t>不同的角色关心和面临的问题是不同的，我们需要灵活的根据不同的角色，进行相应的准备。</a:t>
            </a:r>
            <a:endParaRPr lang="en-US" altLang="zh-CN" dirty="0" smtClean="0"/>
          </a:p>
          <a:p>
            <a:r>
              <a:rPr lang="zh-CN" altLang="en-US" b="1" dirty="0"/>
              <a:t>了解客户的痛点</a:t>
            </a:r>
            <a:r>
              <a:rPr lang="zh-CN" altLang="en-US" dirty="0"/>
              <a:t>是模型和算法选型，还是</a:t>
            </a:r>
            <a:r>
              <a:rPr lang="en-US" altLang="zh-CN" dirty="0"/>
              <a:t>runtime</a:t>
            </a:r>
            <a:r>
              <a:rPr lang="zh-CN" altLang="en-US" dirty="0"/>
              <a:t>选型，还是</a:t>
            </a:r>
            <a:r>
              <a:rPr lang="en-US" altLang="zh-CN" dirty="0"/>
              <a:t>framework</a:t>
            </a:r>
            <a:r>
              <a:rPr lang="zh-CN" altLang="en-US" dirty="0"/>
              <a:t>选型，还是性能优化或者速度优化（训练时还是推断时）或者成本优化，还是整个机器学习平台</a:t>
            </a:r>
            <a:r>
              <a:rPr lang="en-US" altLang="zh-CN" dirty="0"/>
              <a:t>/</a:t>
            </a:r>
            <a:r>
              <a:rPr lang="zh-CN" altLang="en-US" dirty="0"/>
              <a:t>系</a:t>
            </a:r>
            <a:r>
              <a:rPr lang="zh-CN" altLang="en-US" dirty="0" smtClean="0"/>
              <a:t>统等。</a:t>
            </a:r>
            <a:endParaRPr lang="en-US" altLang="zh-CN" dirty="0" smtClean="0"/>
          </a:p>
          <a:p>
            <a:pPr lvl="1"/>
            <a:r>
              <a:rPr lang="zh-CN" altLang="en-US" dirty="0" smtClean="0"/>
              <a:t>找</a:t>
            </a:r>
            <a:r>
              <a:rPr lang="zh-CN" altLang="en-US" dirty="0"/>
              <a:t>准是在</a:t>
            </a:r>
            <a:r>
              <a:rPr lang="en-US" altLang="zh-CN" dirty="0"/>
              <a:t>pipeline</a:t>
            </a:r>
            <a:r>
              <a:rPr lang="zh-CN" altLang="en-US" dirty="0"/>
              <a:t>的哪个点，对症下药。</a:t>
            </a:r>
            <a:endParaRPr lang="en-US" altLang="zh-CN" dirty="0"/>
          </a:p>
          <a:p>
            <a:endParaRPr lang="en-US" altLang="zh-CN" dirty="0" smtClean="0"/>
          </a:p>
        </p:txBody>
      </p:sp>
    </p:spTree>
    <p:extLst>
      <p:ext uri="{BB962C8B-B14F-4D97-AF65-F5344CB8AC3E}">
        <p14:creationId xmlns:p14="http://schemas.microsoft.com/office/powerpoint/2010/main" val="337882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消除对</a:t>
            </a:r>
            <a:r>
              <a:rPr lang="en-US" altLang="zh-CN" dirty="0" smtClean="0"/>
              <a:t>AI</a:t>
            </a:r>
            <a:r>
              <a:rPr lang="zh-CN" altLang="en-US" dirty="0" smtClean="0"/>
              <a:t>学习的恐惧感</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循序渐进，慢慢来。</a:t>
            </a:r>
            <a:endParaRPr lang="en-US" altLang="zh-CN" dirty="0" smtClean="0"/>
          </a:p>
          <a:p>
            <a:r>
              <a:rPr lang="zh-CN" altLang="en-US" b="1" dirty="0" smtClean="0"/>
              <a:t>总会有一款适合你</a:t>
            </a:r>
            <a:r>
              <a:rPr lang="zh-CN" altLang="en-US" dirty="0" smtClean="0"/>
              <a:t>：</a:t>
            </a:r>
            <a:endParaRPr lang="en-US" altLang="zh-CN" dirty="0" smtClean="0"/>
          </a:p>
          <a:p>
            <a:pPr lvl="1"/>
            <a:r>
              <a:rPr lang="zh-CN" altLang="en-US" dirty="0" smtClean="0"/>
              <a:t>目前</a:t>
            </a:r>
            <a:r>
              <a:rPr lang="en-US" altLang="zh-CN" dirty="0" smtClean="0"/>
              <a:t>AI</a:t>
            </a:r>
            <a:r>
              <a:rPr lang="zh-CN" altLang="en-US" dirty="0" smtClean="0"/>
              <a:t>落地主要有三种表现形式（第三种方式主要用来做可行性分析）：</a:t>
            </a:r>
            <a:endParaRPr lang="en-US" altLang="zh-CN" dirty="0" smtClean="0"/>
          </a:p>
          <a:p>
            <a:pPr lvl="2"/>
            <a:r>
              <a:rPr lang="zh-CN" altLang="en-US" dirty="0" smtClean="0"/>
              <a:t>纯</a:t>
            </a:r>
            <a:r>
              <a:rPr lang="en-US" altLang="zh-CN" dirty="0" smtClean="0"/>
              <a:t>coding</a:t>
            </a:r>
            <a:r>
              <a:rPr lang="zh-CN" altLang="en-US" dirty="0" smtClean="0"/>
              <a:t>来建模</a:t>
            </a:r>
            <a:endParaRPr lang="en-US" altLang="zh-CN" dirty="0" smtClean="0"/>
          </a:p>
          <a:p>
            <a:pPr lvl="3"/>
            <a:r>
              <a:rPr lang="zh-CN" altLang="en-US" dirty="0" smtClean="0"/>
              <a:t>完全自己写或者找开源的代码来修改</a:t>
            </a:r>
            <a:endParaRPr lang="en-US" altLang="zh-CN" dirty="0" smtClean="0"/>
          </a:p>
          <a:p>
            <a:pPr lvl="2"/>
            <a:r>
              <a:rPr lang="zh-CN" altLang="en-US" dirty="0"/>
              <a:t>现成</a:t>
            </a:r>
            <a:r>
              <a:rPr lang="zh-CN" altLang="en-US" dirty="0" smtClean="0"/>
              <a:t>的脚本或者服务直接拿来训练或者推断。</a:t>
            </a:r>
            <a:endParaRPr lang="en-US" altLang="zh-CN" dirty="0" smtClean="0"/>
          </a:p>
          <a:p>
            <a:pPr lvl="3"/>
            <a:r>
              <a:rPr lang="zh-CN" altLang="en-US" dirty="0" smtClean="0"/>
              <a:t>不需要修改任何代码只需要设置数据路径以及相关的参数配置包括模型超参数，设备配置，</a:t>
            </a:r>
            <a:r>
              <a:rPr lang="en-US" altLang="zh-CN" dirty="0" smtClean="0"/>
              <a:t>runtime</a:t>
            </a:r>
            <a:r>
              <a:rPr lang="zh-CN" altLang="en-US" dirty="0" smtClean="0"/>
              <a:t>环境配置</a:t>
            </a:r>
            <a:endParaRPr lang="en-US" altLang="zh-CN" dirty="0" smtClean="0"/>
          </a:p>
          <a:p>
            <a:pPr lvl="2"/>
            <a:r>
              <a:rPr lang="en-US" altLang="zh-CN" dirty="0" smtClean="0"/>
              <a:t>GUI</a:t>
            </a:r>
            <a:r>
              <a:rPr lang="zh-CN" altLang="en-US" dirty="0" smtClean="0"/>
              <a:t>建模环境</a:t>
            </a:r>
            <a:endParaRPr lang="en-US" altLang="zh-CN" dirty="0" smtClean="0"/>
          </a:p>
          <a:p>
            <a:pPr lvl="3"/>
            <a:r>
              <a:rPr lang="zh-CN" altLang="en-US" dirty="0" smtClean="0"/>
              <a:t>通过简单的配置用鼠标来操作</a:t>
            </a:r>
            <a:endParaRPr lang="en-US" altLang="zh-CN" dirty="0" smtClean="0"/>
          </a:p>
          <a:p>
            <a:r>
              <a:rPr lang="zh-CN" altLang="en-US" dirty="0" smtClean="0"/>
              <a:t>不要对最新的</a:t>
            </a:r>
            <a:r>
              <a:rPr lang="en-US" altLang="zh-CN" dirty="0" smtClean="0"/>
              <a:t>paper</a:t>
            </a:r>
            <a:r>
              <a:rPr lang="zh-CN" altLang="en-US" dirty="0" smtClean="0"/>
              <a:t>或者新框架的</a:t>
            </a:r>
            <a:r>
              <a:rPr lang="en-US" altLang="zh-CN" dirty="0" smtClean="0"/>
              <a:t>feature</a:t>
            </a:r>
            <a:r>
              <a:rPr lang="zh-CN" altLang="en-US" dirty="0" smtClean="0"/>
              <a:t>太过着迷，工业界落地考虑的因素很多，一般不需要实时跟进。</a:t>
            </a:r>
            <a:endParaRPr lang="en-US" altLang="zh-CN" dirty="0" smtClean="0"/>
          </a:p>
          <a:p>
            <a:r>
              <a:rPr lang="zh-CN" altLang="en-US" dirty="0"/>
              <a:t>遇</a:t>
            </a:r>
            <a:r>
              <a:rPr lang="zh-CN" altLang="en-US" dirty="0" smtClean="0"/>
              <a:t>到问题大胆的叫出声来，大家一起讨论。</a:t>
            </a:r>
            <a:r>
              <a:rPr lang="zh-CN" altLang="en-US" b="1" dirty="0" smtClean="0"/>
              <a:t>你不是一个人在战斗</a:t>
            </a:r>
            <a:r>
              <a:rPr lang="zh-CN" altLang="en-US" dirty="0" smtClean="0"/>
              <a:t>！</a:t>
            </a:r>
            <a:endParaRPr lang="en-US" dirty="0"/>
          </a:p>
        </p:txBody>
      </p:sp>
    </p:spTree>
    <p:extLst>
      <p:ext uri="{BB962C8B-B14F-4D97-AF65-F5344CB8AC3E}">
        <p14:creationId xmlns:p14="http://schemas.microsoft.com/office/powerpoint/2010/main" val="1845350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98" y="2579933"/>
            <a:ext cx="10515600" cy="1325563"/>
          </a:xfrm>
        </p:spPr>
        <p:txBody>
          <a:bodyPr/>
          <a:lstStyle/>
          <a:p>
            <a:pPr algn="ctr"/>
            <a:r>
              <a:rPr lang="zh-CN" altLang="en-US" dirty="0" smtClean="0"/>
              <a:t>什么是</a:t>
            </a:r>
            <a:r>
              <a:rPr lang="en-US" altLang="zh-CN" dirty="0" smtClean="0"/>
              <a:t>AI</a:t>
            </a:r>
            <a:r>
              <a:rPr lang="zh-CN" altLang="en-US" dirty="0" smtClean="0"/>
              <a:t>？</a:t>
            </a:r>
            <a:endParaRPr lang="en-US" dirty="0"/>
          </a:p>
        </p:txBody>
      </p:sp>
    </p:spTree>
    <p:extLst>
      <p:ext uri="{BB962C8B-B14F-4D97-AF65-F5344CB8AC3E}">
        <p14:creationId xmlns:p14="http://schemas.microsoft.com/office/powerpoint/2010/main" val="219069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780"/>
          </a:xfrm>
        </p:spPr>
        <p:txBody>
          <a:bodyPr/>
          <a:lstStyle/>
          <a:p>
            <a:r>
              <a:rPr lang="en-US" altLang="zh-CN" dirty="0" smtClean="0"/>
              <a:t>AI</a:t>
            </a:r>
            <a:r>
              <a:rPr lang="zh-CN" altLang="en-US" dirty="0" smtClean="0"/>
              <a:t>基本概念</a:t>
            </a:r>
            <a:endParaRPr lang="en-US" dirty="0"/>
          </a:p>
        </p:txBody>
      </p:sp>
      <p:sp>
        <p:nvSpPr>
          <p:cNvPr id="3" name="Content Placeholder 2"/>
          <p:cNvSpPr>
            <a:spLocks noGrp="1"/>
          </p:cNvSpPr>
          <p:nvPr>
            <p:ph idx="1"/>
          </p:nvPr>
        </p:nvSpPr>
        <p:spPr>
          <a:xfrm>
            <a:off x="838200" y="1659988"/>
            <a:ext cx="10515600" cy="4881489"/>
          </a:xfrm>
        </p:spPr>
        <p:txBody>
          <a:bodyPr>
            <a:normAutofit/>
          </a:bodyPr>
          <a:lstStyle/>
          <a:p>
            <a:r>
              <a:rPr lang="zh-CN" altLang="en-US" dirty="0" smtClean="0"/>
              <a:t>定义：</a:t>
            </a:r>
            <a:endParaRPr lang="en-US" altLang="zh-CN" dirty="0" smtClean="0"/>
          </a:p>
          <a:p>
            <a:pPr lvl="1"/>
            <a:r>
              <a:rPr lang="zh-CN" altLang="en-US" b="1" dirty="0" smtClean="0"/>
              <a:t>人工智能</a:t>
            </a:r>
            <a:r>
              <a:rPr lang="zh-CN" altLang="en-US" dirty="0" smtClean="0"/>
              <a:t>（</a:t>
            </a:r>
            <a:r>
              <a:rPr lang="en-US" b="1" dirty="0" smtClean="0"/>
              <a:t>A</a:t>
            </a:r>
            <a:r>
              <a:rPr lang="en-US" dirty="0" smtClean="0"/>
              <a:t>rtificial </a:t>
            </a:r>
            <a:r>
              <a:rPr lang="en-US" b="1" dirty="0" smtClean="0"/>
              <a:t>I</a:t>
            </a:r>
            <a:r>
              <a:rPr lang="en-US" dirty="0" smtClean="0"/>
              <a:t>ntelligence, </a:t>
            </a:r>
            <a:r>
              <a:rPr lang="en-US" b="1" dirty="0" smtClean="0"/>
              <a:t>AI</a:t>
            </a:r>
            <a:r>
              <a:rPr lang="en-US" dirty="0" smtClean="0"/>
              <a:t>）</a:t>
            </a:r>
            <a:r>
              <a:rPr lang="zh-CN" altLang="en-US" dirty="0" smtClean="0"/>
              <a:t>亦称</a:t>
            </a:r>
            <a:r>
              <a:rPr lang="zh-CN" altLang="en-US" b="1" dirty="0" smtClean="0"/>
              <a:t>机器智能</a:t>
            </a:r>
            <a:r>
              <a:rPr lang="zh-CN" altLang="en-US" dirty="0" smtClean="0"/>
              <a:t>，是指由人工制造出来的系统所表现出来的智能。</a:t>
            </a:r>
            <a:r>
              <a:rPr lang="en-US" altLang="zh-CN" dirty="0" smtClean="0"/>
              <a:t>-------------------------</a:t>
            </a:r>
            <a:r>
              <a:rPr lang="zh-CN" altLang="en-US" dirty="0" smtClean="0"/>
              <a:t>来自维基百科</a:t>
            </a:r>
            <a:endParaRPr lang="en-US" altLang="zh-CN" dirty="0" smtClean="0"/>
          </a:p>
          <a:p>
            <a:endParaRPr lang="en-US" dirty="0"/>
          </a:p>
          <a:p>
            <a:r>
              <a:rPr lang="en-US" altLang="zh-CN" dirty="0" smtClean="0"/>
              <a:t>AI</a:t>
            </a:r>
            <a:r>
              <a:rPr lang="zh-CN" altLang="en-US" dirty="0" smtClean="0"/>
              <a:t>与非</a:t>
            </a:r>
            <a:r>
              <a:rPr lang="en-US" altLang="zh-CN" dirty="0" smtClean="0"/>
              <a:t>AI</a:t>
            </a:r>
            <a:r>
              <a:rPr lang="zh-CN" altLang="en-US" dirty="0" smtClean="0"/>
              <a:t>的区别（</a:t>
            </a:r>
            <a:r>
              <a:rPr lang="zh-CN" altLang="en-US" sz="2400" dirty="0" smtClean="0"/>
              <a:t>为了防止产生歧义，</a:t>
            </a:r>
            <a:r>
              <a:rPr lang="zh-CN" altLang="en-US" sz="2400" b="1" dirty="0" smtClean="0"/>
              <a:t>这里在对比时的</a:t>
            </a:r>
            <a:r>
              <a:rPr lang="en-US" altLang="zh-CN" sz="2400" b="1" dirty="0" smtClean="0"/>
              <a:t>AI</a:t>
            </a:r>
            <a:r>
              <a:rPr lang="zh-CN" altLang="en-US" sz="2400" b="1" dirty="0" smtClean="0"/>
              <a:t>指的是</a:t>
            </a:r>
            <a:r>
              <a:rPr lang="en-US" altLang="zh-CN" sz="2400" b="1" dirty="0" smtClean="0"/>
              <a:t>ML</a:t>
            </a:r>
            <a:r>
              <a:rPr lang="zh-CN" altLang="en-US" sz="2400" dirty="0" smtClean="0"/>
              <a:t>，后面会看到</a:t>
            </a:r>
            <a:r>
              <a:rPr lang="en-US" altLang="zh-CN" sz="2400" dirty="0" smtClean="0"/>
              <a:t>AI</a:t>
            </a:r>
            <a:r>
              <a:rPr lang="zh-CN" altLang="en-US" sz="2400" dirty="0" smtClean="0"/>
              <a:t>不只是包括</a:t>
            </a:r>
            <a:r>
              <a:rPr lang="en-US" altLang="zh-CN" sz="2400" dirty="0" smtClean="0"/>
              <a:t>ML</a:t>
            </a:r>
            <a:r>
              <a:rPr lang="zh-CN" altLang="en-US" sz="2400" dirty="0" smtClean="0"/>
              <a:t>，还包含早期只有人工规则的专家系统等</a:t>
            </a:r>
            <a:r>
              <a:rPr lang="zh-CN" altLang="en-US" dirty="0" smtClean="0"/>
              <a:t>）：</a:t>
            </a:r>
            <a:endParaRPr lang="en-US" altLang="zh-CN" dirty="0" smtClean="0"/>
          </a:p>
          <a:p>
            <a:pPr lvl="1"/>
            <a:r>
              <a:rPr lang="zh-CN" altLang="en-US" dirty="0"/>
              <a:t>没</a:t>
            </a:r>
            <a:r>
              <a:rPr lang="zh-CN" altLang="en-US" dirty="0" smtClean="0"/>
              <a:t>有本质的区别，都是人来实现的程序；</a:t>
            </a:r>
            <a:endParaRPr lang="en-US" altLang="zh-CN" dirty="0" smtClean="0"/>
          </a:p>
          <a:p>
            <a:pPr lvl="1"/>
            <a:r>
              <a:rPr lang="zh-CN" altLang="en-US" dirty="0"/>
              <a:t>出发</a:t>
            </a:r>
            <a:r>
              <a:rPr lang="zh-CN" altLang="en-US" dirty="0" smtClean="0"/>
              <a:t>点不太一样，</a:t>
            </a:r>
            <a:r>
              <a:rPr lang="zh-CN" altLang="en-US" dirty="0"/>
              <a:t>传</a:t>
            </a:r>
            <a:r>
              <a:rPr lang="zh-CN" altLang="en-US" dirty="0" smtClean="0"/>
              <a:t>统非</a:t>
            </a:r>
            <a:r>
              <a:rPr lang="en-US" altLang="zh-CN" dirty="0" smtClean="0"/>
              <a:t>AI</a:t>
            </a:r>
            <a:r>
              <a:rPr lang="zh-CN" altLang="en-US" dirty="0"/>
              <a:t>程</a:t>
            </a:r>
            <a:r>
              <a:rPr lang="zh-CN" altLang="en-US" dirty="0" smtClean="0"/>
              <a:t>序是直接了当用确定的方法来解决问题本身；而</a:t>
            </a:r>
            <a:r>
              <a:rPr lang="en-US" altLang="zh-CN" dirty="0" smtClean="0"/>
              <a:t>AI</a:t>
            </a:r>
            <a:r>
              <a:rPr lang="zh-CN" altLang="en-US" dirty="0" smtClean="0"/>
              <a:t>程序则是利用大量数据要建模来找到一个</a:t>
            </a:r>
            <a:r>
              <a:rPr lang="zh-CN" altLang="en-US" b="1" dirty="0" smtClean="0">
                <a:solidFill>
                  <a:srgbClr val="FF0000"/>
                </a:solidFill>
              </a:rPr>
              <a:t>可能</a:t>
            </a:r>
            <a:r>
              <a:rPr lang="zh-CN" altLang="en-US" dirty="0" smtClean="0"/>
              <a:t>有效的办法来解决问题。</a:t>
            </a:r>
            <a:endParaRPr lang="en-US" altLang="zh-CN" dirty="0" smtClean="0"/>
          </a:p>
          <a:p>
            <a:pPr lvl="2"/>
            <a:r>
              <a:rPr lang="zh-CN" altLang="en-US" dirty="0"/>
              <a:t>举</a:t>
            </a:r>
            <a:r>
              <a:rPr lang="zh-CN" altLang="en-US" dirty="0" smtClean="0"/>
              <a:t>例：同一个问题比如欺诈检测的传统做法和</a:t>
            </a:r>
            <a:r>
              <a:rPr lang="en-US" altLang="zh-CN" dirty="0" smtClean="0"/>
              <a:t>AI</a:t>
            </a:r>
            <a:r>
              <a:rPr lang="zh-CN" altLang="en-US" dirty="0" smtClean="0"/>
              <a:t>做法。</a:t>
            </a:r>
            <a:endParaRPr lang="en-US" altLang="zh-CN" dirty="0" smtClean="0"/>
          </a:p>
          <a:p>
            <a:pPr lvl="1"/>
            <a:r>
              <a:rPr lang="en-US" altLang="zh-CN" b="1" dirty="0" smtClean="0"/>
              <a:t>AI</a:t>
            </a:r>
            <a:r>
              <a:rPr lang="zh-CN" altLang="en-US" b="1" dirty="0" smtClean="0"/>
              <a:t>天生就是一种近似计算，而传统的非</a:t>
            </a:r>
            <a:r>
              <a:rPr lang="en-US" altLang="zh-CN" b="1" dirty="0" smtClean="0"/>
              <a:t>AI</a:t>
            </a:r>
            <a:r>
              <a:rPr lang="zh-CN" altLang="en-US" b="1" dirty="0" smtClean="0"/>
              <a:t>程序主要是确定性计算</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2257169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人与</a:t>
            </a:r>
            <a:r>
              <a:rPr lang="en-US" altLang="zh-CN" dirty="0" smtClean="0"/>
              <a:t>AI</a:t>
            </a:r>
            <a:r>
              <a:rPr lang="zh-CN" altLang="en-US" dirty="0"/>
              <a:t>处</a:t>
            </a:r>
            <a:r>
              <a:rPr lang="zh-CN" altLang="en-US" dirty="0" smtClean="0"/>
              <a:t>理问题的难易程度</a:t>
            </a:r>
            <a:endParaRPr lang="en-US" dirty="0"/>
          </a:p>
        </p:txBody>
      </p:sp>
      <p:sp>
        <p:nvSpPr>
          <p:cNvPr id="3" name="Content Placeholder 2"/>
          <p:cNvSpPr>
            <a:spLocks noGrp="1"/>
          </p:cNvSpPr>
          <p:nvPr>
            <p:ph idx="1"/>
          </p:nvPr>
        </p:nvSpPr>
        <p:spPr/>
        <p:txBody>
          <a:bodyPr>
            <a:normAutofit/>
          </a:bodyPr>
          <a:lstStyle/>
          <a:p>
            <a:r>
              <a:rPr lang="zh-CN" altLang="en-US" dirty="0" smtClean="0"/>
              <a:t>人做起来简单，</a:t>
            </a:r>
            <a:r>
              <a:rPr lang="en-US" altLang="zh-CN" dirty="0" smtClean="0"/>
              <a:t>AI</a:t>
            </a:r>
            <a:r>
              <a:rPr lang="zh-CN" altLang="en-US" dirty="0" smtClean="0"/>
              <a:t>做起来也简单</a:t>
            </a:r>
            <a:endParaRPr lang="en-US" altLang="zh-CN" dirty="0" smtClean="0"/>
          </a:p>
          <a:p>
            <a:pPr lvl="1"/>
            <a:r>
              <a:rPr lang="zh-CN" altLang="en-US" dirty="0" smtClean="0"/>
              <a:t>感知类的</a:t>
            </a:r>
            <a:r>
              <a:rPr lang="en-US" altLang="zh-CN" dirty="0" smtClean="0"/>
              <a:t>AI</a:t>
            </a:r>
            <a:r>
              <a:rPr lang="zh-CN" altLang="en-US" dirty="0" smtClean="0"/>
              <a:t>：比如图像识别，目标检测</a:t>
            </a:r>
            <a:endParaRPr lang="en-US" altLang="zh-CN" dirty="0" smtClean="0"/>
          </a:p>
          <a:p>
            <a:pPr lvl="1"/>
            <a:r>
              <a:rPr lang="zh-CN" altLang="en-US" b="1" dirty="0" smtClean="0"/>
              <a:t>这个也是目</a:t>
            </a:r>
            <a:r>
              <a:rPr lang="zh-CN" altLang="en-US" b="1" dirty="0"/>
              <a:t>前</a:t>
            </a:r>
            <a:r>
              <a:rPr lang="en-US" altLang="zh-CN" b="1" dirty="0" smtClean="0"/>
              <a:t>AI</a:t>
            </a:r>
            <a:r>
              <a:rPr lang="zh-CN" altLang="en-US" b="1" dirty="0" smtClean="0"/>
              <a:t>很</a:t>
            </a:r>
            <a:r>
              <a:rPr lang="zh-CN" altLang="en-US" b="1" dirty="0"/>
              <a:t>大一部分的工</a:t>
            </a:r>
            <a:r>
              <a:rPr lang="zh-CN" altLang="en-US" b="1" dirty="0" smtClean="0"/>
              <a:t>作</a:t>
            </a:r>
            <a:r>
              <a:rPr lang="zh-CN" altLang="en-US" dirty="0" smtClean="0"/>
              <a:t>。</a:t>
            </a:r>
            <a:endParaRPr lang="en-US" altLang="zh-CN" dirty="0"/>
          </a:p>
          <a:p>
            <a:r>
              <a:rPr lang="zh-CN" altLang="en-US" dirty="0" smtClean="0"/>
              <a:t>人做起来简单，</a:t>
            </a:r>
            <a:r>
              <a:rPr lang="en-US" altLang="zh-CN" dirty="0" smtClean="0"/>
              <a:t>AI</a:t>
            </a:r>
            <a:r>
              <a:rPr lang="zh-CN" altLang="en-US" dirty="0" smtClean="0"/>
              <a:t>做起来复杂</a:t>
            </a:r>
            <a:endParaRPr lang="en-US" altLang="zh-CN" dirty="0" smtClean="0"/>
          </a:p>
          <a:p>
            <a:pPr lvl="1"/>
            <a:r>
              <a:rPr lang="zh-CN" altLang="en-US" dirty="0"/>
              <a:t>认</a:t>
            </a:r>
            <a:r>
              <a:rPr lang="zh-CN" altLang="en-US" dirty="0" smtClean="0"/>
              <a:t>知推理类的</a:t>
            </a:r>
            <a:r>
              <a:rPr lang="en-US" altLang="zh-CN" dirty="0" smtClean="0"/>
              <a:t>AI</a:t>
            </a:r>
            <a:r>
              <a:rPr lang="zh-CN" altLang="en-US" dirty="0" smtClean="0"/>
              <a:t>：比如话中有话，人的自我学习能力，举一反三的能力</a:t>
            </a:r>
            <a:endParaRPr lang="en-US" altLang="zh-CN" dirty="0" smtClean="0"/>
          </a:p>
          <a:p>
            <a:r>
              <a:rPr lang="zh-CN" altLang="en-US" dirty="0" smtClean="0"/>
              <a:t>人做起来复杂，</a:t>
            </a:r>
            <a:r>
              <a:rPr lang="en-US" altLang="zh-CN" dirty="0" smtClean="0"/>
              <a:t>AI</a:t>
            </a:r>
            <a:r>
              <a:rPr lang="zh-CN" altLang="en-US" dirty="0" smtClean="0"/>
              <a:t>做起来简单</a:t>
            </a:r>
            <a:endParaRPr lang="en-US" altLang="zh-CN" dirty="0" smtClean="0"/>
          </a:p>
          <a:p>
            <a:pPr lvl="1"/>
            <a:r>
              <a:rPr lang="zh-CN" altLang="en-US" dirty="0" smtClean="0"/>
              <a:t>找规律类的</a:t>
            </a:r>
            <a:r>
              <a:rPr lang="en-US" altLang="zh-CN" dirty="0" smtClean="0"/>
              <a:t>AI</a:t>
            </a:r>
            <a:r>
              <a:rPr lang="zh-CN" altLang="en-US" dirty="0" smtClean="0"/>
              <a:t>：比如从一堆数据中找到线性关系。</a:t>
            </a:r>
            <a:endParaRPr lang="en-US" altLang="zh-CN" dirty="0" smtClean="0"/>
          </a:p>
          <a:p>
            <a:r>
              <a:rPr lang="zh-CN" altLang="en-US" dirty="0" smtClean="0"/>
              <a:t>人做起来复杂，</a:t>
            </a:r>
            <a:r>
              <a:rPr lang="en-US" altLang="zh-CN" dirty="0" smtClean="0"/>
              <a:t>AI</a:t>
            </a:r>
            <a:r>
              <a:rPr lang="zh-CN" altLang="en-US" dirty="0" smtClean="0"/>
              <a:t>做起来也复杂</a:t>
            </a:r>
            <a:endParaRPr lang="en-US" altLang="zh-CN" dirty="0" smtClean="0"/>
          </a:p>
          <a:p>
            <a:pPr lvl="1"/>
            <a:r>
              <a:rPr lang="zh-CN" altLang="en-US" dirty="0" smtClean="0"/>
              <a:t>益智类的</a:t>
            </a:r>
            <a:r>
              <a:rPr lang="en-US" altLang="zh-CN" dirty="0" smtClean="0"/>
              <a:t>AI</a:t>
            </a:r>
            <a:r>
              <a:rPr lang="zh-CN" altLang="en-US" dirty="0" smtClean="0"/>
              <a:t>：比如策略对战游戏</a:t>
            </a:r>
            <a:endParaRPr lang="en-US" dirty="0"/>
          </a:p>
        </p:txBody>
      </p:sp>
    </p:spTree>
    <p:extLst>
      <p:ext uri="{BB962C8B-B14F-4D97-AF65-F5344CB8AC3E}">
        <p14:creationId xmlns:p14="http://schemas.microsoft.com/office/powerpoint/2010/main" val="1124732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09" y="2623416"/>
            <a:ext cx="10515600" cy="1325563"/>
          </a:xfrm>
        </p:spPr>
        <p:txBody>
          <a:bodyPr/>
          <a:lstStyle/>
          <a:p>
            <a:pPr algn="ctr"/>
            <a:r>
              <a:rPr lang="en-US" altLang="zh-CN" dirty="0" smtClean="0"/>
              <a:t>AI</a:t>
            </a:r>
            <a:r>
              <a:rPr lang="zh-CN" altLang="en-US" dirty="0" smtClean="0"/>
              <a:t>的分类</a:t>
            </a:r>
            <a:endParaRPr lang="en-US" dirty="0"/>
          </a:p>
        </p:txBody>
      </p:sp>
    </p:spTree>
    <p:extLst>
      <p:ext uri="{BB962C8B-B14F-4D97-AF65-F5344CB8AC3E}">
        <p14:creationId xmlns:p14="http://schemas.microsoft.com/office/powerpoint/2010/main" val="881668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8211"/>
          </a:xfrm>
        </p:spPr>
        <p:txBody>
          <a:bodyPr/>
          <a:lstStyle/>
          <a:p>
            <a:r>
              <a:rPr lang="en-US" altLang="zh-CN" dirty="0" smtClean="0"/>
              <a:t>AI</a:t>
            </a:r>
            <a:r>
              <a:rPr lang="zh-CN" altLang="en-US" dirty="0" smtClean="0"/>
              <a:t>广义分类</a:t>
            </a:r>
            <a:r>
              <a:rPr lang="zh-CN" altLang="en-US" dirty="0"/>
              <a:t>之</a:t>
            </a:r>
            <a:r>
              <a:rPr lang="zh-CN" altLang="en-US" dirty="0" smtClean="0"/>
              <a:t>强</a:t>
            </a:r>
            <a:r>
              <a:rPr lang="zh-CN" altLang="en-US" dirty="0"/>
              <a:t>人工智能</a:t>
            </a:r>
            <a:endParaRPr lang="en-US" dirty="0"/>
          </a:p>
        </p:txBody>
      </p:sp>
      <p:sp>
        <p:nvSpPr>
          <p:cNvPr id="3" name="Content Placeholder 2"/>
          <p:cNvSpPr>
            <a:spLocks noGrp="1"/>
          </p:cNvSpPr>
          <p:nvPr>
            <p:ph idx="1"/>
          </p:nvPr>
        </p:nvSpPr>
        <p:spPr>
          <a:xfrm>
            <a:off x="838200" y="1658319"/>
            <a:ext cx="10515600" cy="4518645"/>
          </a:xfrm>
        </p:spPr>
        <p:txBody>
          <a:bodyPr/>
          <a:lstStyle/>
          <a:p>
            <a:r>
              <a:rPr lang="zh-CN" altLang="en-US" dirty="0" smtClean="0"/>
              <a:t>强</a:t>
            </a:r>
            <a:r>
              <a:rPr lang="zh-CN" altLang="en-US" dirty="0"/>
              <a:t>人</a:t>
            </a:r>
            <a:r>
              <a:rPr lang="zh-CN" altLang="en-US" dirty="0" smtClean="0"/>
              <a:t>工智能：</a:t>
            </a:r>
            <a:r>
              <a:rPr lang="zh-CN" altLang="en-US" sz="2400" b="1" dirty="0" smtClean="0"/>
              <a:t>指</a:t>
            </a:r>
            <a:r>
              <a:rPr lang="zh-CN" altLang="en-US" sz="2400" b="1" dirty="0"/>
              <a:t>的是计算机被植入了价值观并且自己会思考，那才是人工智能的终极目标</a:t>
            </a:r>
            <a:r>
              <a:rPr lang="zh-CN" altLang="en-US" dirty="0" smtClean="0"/>
              <a:t>。</a:t>
            </a:r>
            <a:endParaRPr lang="en-US" altLang="zh-CN" dirty="0" smtClean="0"/>
          </a:p>
          <a:p>
            <a:pPr lvl="1"/>
            <a:r>
              <a:rPr lang="zh-CN" altLang="en-US" dirty="0" smtClean="0"/>
              <a:t>现在实验室阶段的</a:t>
            </a:r>
            <a:r>
              <a:rPr lang="en-US" altLang="zh-CN" dirty="0" smtClean="0"/>
              <a:t>meta learning</a:t>
            </a:r>
            <a:r>
              <a:rPr lang="zh-CN" altLang="en-US" dirty="0" smtClean="0"/>
              <a:t>或者叫</a:t>
            </a:r>
            <a:r>
              <a:rPr lang="en-US" altLang="zh-CN" dirty="0" smtClean="0"/>
              <a:t>learning to learn</a:t>
            </a:r>
            <a:r>
              <a:rPr lang="zh-CN" altLang="en-US" dirty="0" smtClean="0"/>
              <a:t>就是想通过多个</a:t>
            </a:r>
            <a:r>
              <a:rPr lang="en-US" altLang="zh-CN" dirty="0" smtClean="0"/>
              <a:t>action networking</a:t>
            </a:r>
            <a:r>
              <a:rPr lang="zh-CN" altLang="en-US" dirty="0" smtClean="0"/>
              <a:t>来训练出一个</a:t>
            </a:r>
            <a:r>
              <a:rPr lang="en-US" altLang="zh-CN" dirty="0" smtClean="0"/>
              <a:t>meta value networking</a:t>
            </a:r>
            <a:r>
              <a:rPr lang="zh-CN" altLang="en-US" dirty="0" smtClean="0"/>
              <a:t>，之后用</a:t>
            </a:r>
            <a:r>
              <a:rPr lang="en-US" altLang="zh-CN" dirty="0" smtClean="0"/>
              <a:t>meta value networking</a:t>
            </a:r>
            <a:r>
              <a:rPr lang="zh-CN" altLang="en-US" dirty="0" smtClean="0"/>
              <a:t>来生成新的一个</a:t>
            </a:r>
            <a:r>
              <a:rPr lang="en-US" altLang="zh-CN" dirty="0" smtClean="0"/>
              <a:t>action networking</a:t>
            </a:r>
            <a:r>
              <a:rPr lang="zh-CN" altLang="en-US" dirty="0" smtClean="0"/>
              <a:t>来处理新的同类任务。</a:t>
            </a:r>
            <a:endParaRPr lang="en-US" altLang="zh-CN" dirty="0" smtClean="0"/>
          </a:p>
          <a:p>
            <a:pPr lvl="2"/>
            <a:r>
              <a:rPr lang="zh-CN" altLang="en-US" dirty="0" smtClean="0"/>
              <a:t>如下图所示三个</a:t>
            </a:r>
            <a:r>
              <a:rPr lang="en-US" altLang="zh-CN" dirty="0" smtClean="0"/>
              <a:t>action networking</a:t>
            </a:r>
            <a:r>
              <a:rPr lang="zh-CN" altLang="en-US" dirty="0" smtClean="0"/>
              <a:t>只是操纵杆不一样长的同类任务；如需执行多种不同类的任务，可能需要把多个</a:t>
            </a:r>
            <a:r>
              <a:rPr lang="en-US" altLang="zh-CN" dirty="0" smtClean="0"/>
              <a:t>meta value networking</a:t>
            </a:r>
            <a:r>
              <a:rPr lang="zh-CN" altLang="en-US" dirty="0" smtClean="0"/>
              <a:t>这样的模块放入智能体）。</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1270862" y="4200041"/>
            <a:ext cx="9840484" cy="2422432"/>
          </a:xfrm>
          <a:prstGeom prst="rect">
            <a:avLst/>
          </a:prstGeom>
        </p:spPr>
      </p:pic>
    </p:spTree>
    <p:extLst>
      <p:ext uri="{BB962C8B-B14F-4D97-AF65-F5344CB8AC3E}">
        <p14:creationId xmlns:p14="http://schemas.microsoft.com/office/powerpoint/2010/main" val="1516859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6074"/>
          </a:xfrm>
        </p:spPr>
        <p:txBody>
          <a:bodyPr/>
          <a:lstStyle/>
          <a:p>
            <a:r>
              <a:rPr lang="en-US" altLang="zh-CN" dirty="0"/>
              <a:t>AI</a:t>
            </a:r>
            <a:r>
              <a:rPr lang="zh-CN" altLang="en-US" dirty="0"/>
              <a:t>广义分类之弱</a:t>
            </a:r>
            <a:r>
              <a:rPr lang="zh-CN" altLang="en-US" dirty="0" smtClean="0"/>
              <a:t>人工智能之专家系统</a:t>
            </a:r>
            <a:endParaRPr lang="en-US" altLang="zh-CN" dirty="0" smtClean="0"/>
          </a:p>
        </p:txBody>
      </p:sp>
      <p:sp>
        <p:nvSpPr>
          <p:cNvPr id="3" name="Content Placeholder 2"/>
          <p:cNvSpPr>
            <a:spLocks noGrp="1"/>
          </p:cNvSpPr>
          <p:nvPr>
            <p:ph idx="1"/>
          </p:nvPr>
        </p:nvSpPr>
        <p:spPr>
          <a:xfrm>
            <a:off x="838200" y="1751308"/>
            <a:ext cx="10515600" cy="4425655"/>
          </a:xfrm>
        </p:spPr>
        <p:txBody>
          <a:bodyPr>
            <a:normAutofit/>
          </a:bodyPr>
          <a:lstStyle/>
          <a:p>
            <a:r>
              <a:rPr lang="zh-CN" altLang="en-US" sz="3200" dirty="0" smtClean="0"/>
              <a:t>专</a:t>
            </a:r>
            <a:r>
              <a:rPr lang="zh-CN" altLang="en-US" sz="3200" dirty="0"/>
              <a:t>家系</a:t>
            </a:r>
            <a:r>
              <a:rPr lang="zh-CN" altLang="en-US" sz="3200" dirty="0" smtClean="0"/>
              <a:t>统</a:t>
            </a:r>
            <a:r>
              <a:rPr lang="zh-CN" altLang="en-US" dirty="0" smtClean="0"/>
              <a:t>：</a:t>
            </a:r>
            <a:r>
              <a:rPr lang="zh-CN" altLang="en-US" sz="2300" dirty="0" smtClean="0"/>
              <a:t>也叫知识库系统，利用知识来进行推理</a:t>
            </a:r>
            <a:endParaRPr lang="en-US" altLang="zh-CN" sz="2300" dirty="0" smtClean="0"/>
          </a:p>
          <a:p>
            <a:pPr lvl="1"/>
            <a:r>
              <a:rPr lang="zh-CN" altLang="en-US" dirty="0"/>
              <a:t>基</a:t>
            </a:r>
            <a:r>
              <a:rPr lang="zh-CN" altLang="en-US" dirty="0" smtClean="0"/>
              <a:t>于规则引擎推理</a:t>
            </a:r>
            <a:endParaRPr lang="en-US" altLang="zh-CN" dirty="0" smtClean="0"/>
          </a:p>
          <a:p>
            <a:pPr lvl="2"/>
            <a:r>
              <a:rPr lang="zh-CN" altLang="en-US" dirty="0" smtClean="0"/>
              <a:t>传统的专家系统</a:t>
            </a:r>
            <a:endParaRPr lang="en-US" altLang="zh-CN" dirty="0" smtClean="0"/>
          </a:p>
          <a:p>
            <a:pPr lvl="1"/>
            <a:r>
              <a:rPr lang="zh-CN" altLang="en-US" dirty="0"/>
              <a:t>基</a:t>
            </a:r>
            <a:r>
              <a:rPr lang="zh-CN" altLang="en-US" dirty="0" smtClean="0"/>
              <a:t>于案例推理</a:t>
            </a:r>
            <a:endParaRPr lang="en-US" altLang="zh-CN" dirty="0" smtClean="0"/>
          </a:p>
          <a:p>
            <a:pPr lvl="2"/>
            <a:r>
              <a:rPr lang="zh-CN" altLang="en-US" dirty="0" smtClean="0"/>
              <a:t>把过</a:t>
            </a:r>
            <a:r>
              <a:rPr lang="zh-CN" altLang="en-US" dirty="0"/>
              <a:t>去的经验转化为案例</a:t>
            </a:r>
            <a:endParaRPr lang="en-US" altLang="zh-CN" dirty="0" smtClean="0"/>
          </a:p>
          <a:p>
            <a:pPr lvl="1"/>
            <a:r>
              <a:rPr lang="zh-CN" altLang="en-US" dirty="0"/>
              <a:t>基</a:t>
            </a:r>
            <a:r>
              <a:rPr lang="zh-CN" altLang="en-US" dirty="0" smtClean="0"/>
              <a:t>于学习的超启发算法推理</a:t>
            </a:r>
            <a:endParaRPr lang="en-US" altLang="zh-CN" dirty="0" smtClean="0"/>
          </a:p>
          <a:p>
            <a:pPr lvl="2"/>
            <a:r>
              <a:rPr lang="zh-CN" altLang="en-US" dirty="0" smtClean="0"/>
              <a:t>现在流行的专家系统</a:t>
            </a:r>
            <a:endParaRPr lang="en-US" altLang="zh-CN" dirty="0" smtClean="0"/>
          </a:p>
          <a:p>
            <a:pPr marL="914400" lvl="2" indent="0">
              <a:buNone/>
            </a:pPr>
            <a:endParaRPr lang="en-US" altLang="zh-CN" dirty="0" smtClean="0"/>
          </a:p>
          <a:p>
            <a:pPr lvl="1"/>
            <a:r>
              <a:rPr lang="zh-CN" altLang="en-US" dirty="0" smtClean="0"/>
              <a:t>把三者结合一起进行推理也是可以的。</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2483" y="2286562"/>
            <a:ext cx="4531317" cy="4199963"/>
          </a:xfrm>
          <a:prstGeom prst="rect">
            <a:avLst/>
          </a:prstGeom>
        </p:spPr>
      </p:pic>
    </p:spTree>
    <p:extLst>
      <p:ext uri="{BB962C8B-B14F-4D97-AF65-F5344CB8AC3E}">
        <p14:creationId xmlns:p14="http://schemas.microsoft.com/office/powerpoint/2010/main" val="3288943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议程</a:t>
            </a:r>
            <a:endParaRPr lang="en-US" dirty="0"/>
          </a:p>
        </p:txBody>
      </p:sp>
      <p:sp>
        <p:nvSpPr>
          <p:cNvPr id="3" name="Content Placeholder 2"/>
          <p:cNvSpPr>
            <a:spLocks noGrp="1"/>
          </p:cNvSpPr>
          <p:nvPr>
            <p:ph idx="1"/>
          </p:nvPr>
        </p:nvSpPr>
        <p:spPr/>
        <p:txBody>
          <a:bodyPr/>
          <a:lstStyle/>
          <a:p>
            <a:r>
              <a:rPr lang="zh-CN" altLang="en-US" dirty="0" smtClean="0"/>
              <a:t>前奏</a:t>
            </a:r>
            <a:endParaRPr lang="en-US" altLang="zh-CN" dirty="0" smtClean="0"/>
          </a:p>
          <a:p>
            <a:r>
              <a:rPr lang="zh-CN" altLang="en-US" dirty="0" smtClean="0"/>
              <a:t>什么是</a:t>
            </a:r>
            <a:r>
              <a:rPr lang="en-US" altLang="zh-CN" dirty="0" smtClean="0"/>
              <a:t>AI</a:t>
            </a:r>
            <a:r>
              <a:rPr lang="zh-CN" altLang="en-US" dirty="0" smtClean="0"/>
              <a:t>？</a:t>
            </a:r>
            <a:endParaRPr lang="en-US" altLang="zh-CN" dirty="0" smtClean="0"/>
          </a:p>
          <a:p>
            <a:r>
              <a:rPr lang="en-US" altLang="zh-CN" dirty="0" smtClean="0"/>
              <a:t>AI</a:t>
            </a:r>
            <a:r>
              <a:rPr lang="zh-CN" altLang="en-US" dirty="0" smtClean="0"/>
              <a:t>的分类</a:t>
            </a:r>
            <a:endParaRPr lang="en-US" altLang="zh-CN" dirty="0" smtClean="0"/>
          </a:p>
          <a:p>
            <a:r>
              <a:rPr lang="en-US" altLang="zh-CN" dirty="0" smtClean="0"/>
              <a:t>AI</a:t>
            </a:r>
            <a:r>
              <a:rPr lang="zh-CN" altLang="en-US" dirty="0" smtClean="0"/>
              <a:t>的应用场景</a:t>
            </a:r>
            <a:endParaRPr lang="en-US" altLang="zh-CN" dirty="0" smtClean="0"/>
          </a:p>
          <a:p>
            <a:r>
              <a:rPr lang="zh-CN" altLang="en-US" dirty="0" smtClean="0"/>
              <a:t>机器学习的生命周期</a:t>
            </a:r>
            <a:endParaRPr lang="en-US" altLang="zh-CN" dirty="0" smtClean="0"/>
          </a:p>
          <a:p>
            <a:r>
              <a:rPr lang="zh-CN" altLang="en-US" dirty="0"/>
              <a:t>传统机器学习面临的挑战</a:t>
            </a:r>
            <a:endParaRPr lang="en-US" altLang="zh-CN" dirty="0" smtClean="0"/>
          </a:p>
          <a:p>
            <a:r>
              <a:rPr lang="zh-CN" altLang="en-US" dirty="0"/>
              <a:t>深度学习</a:t>
            </a:r>
            <a:r>
              <a:rPr lang="zh-CN" altLang="en-US" dirty="0" smtClean="0"/>
              <a:t>的主要应用</a:t>
            </a:r>
            <a:r>
              <a:rPr lang="zh-CN" altLang="en-US" dirty="0"/>
              <a:t>领域</a:t>
            </a:r>
            <a:r>
              <a:rPr lang="zh-CN" altLang="en-US" dirty="0" smtClean="0"/>
              <a:t>与</a:t>
            </a:r>
            <a:r>
              <a:rPr lang="zh-CN" altLang="en-US" dirty="0"/>
              <a:t>挑战</a:t>
            </a:r>
            <a:endParaRPr lang="en-US" dirty="0"/>
          </a:p>
        </p:txBody>
      </p:sp>
    </p:spTree>
    <p:extLst>
      <p:ext uri="{BB962C8B-B14F-4D97-AF65-F5344CB8AC3E}">
        <p14:creationId xmlns:p14="http://schemas.microsoft.com/office/powerpoint/2010/main" val="3888233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9338"/>
          </a:xfrm>
        </p:spPr>
        <p:txBody>
          <a:bodyPr/>
          <a:lstStyle/>
          <a:p>
            <a:r>
              <a:rPr lang="en-US" altLang="zh-CN" dirty="0"/>
              <a:t>AI</a:t>
            </a:r>
            <a:r>
              <a:rPr lang="zh-CN" altLang="en-US" dirty="0"/>
              <a:t>广义分类之弱</a:t>
            </a:r>
            <a:r>
              <a:rPr lang="zh-CN" altLang="en-US" dirty="0" smtClean="0"/>
              <a:t>人工智能</a:t>
            </a:r>
            <a:r>
              <a:rPr lang="zh-CN" altLang="en-US" dirty="0"/>
              <a:t>之</a:t>
            </a:r>
            <a:r>
              <a:rPr lang="zh-CN" altLang="en-US" dirty="0" smtClean="0"/>
              <a:t>机器学习</a:t>
            </a:r>
            <a:endParaRPr lang="en-US" dirty="0"/>
          </a:p>
        </p:txBody>
      </p:sp>
      <p:sp>
        <p:nvSpPr>
          <p:cNvPr id="3" name="Content Placeholder 2"/>
          <p:cNvSpPr>
            <a:spLocks noGrp="1"/>
          </p:cNvSpPr>
          <p:nvPr>
            <p:ph idx="1"/>
          </p:nvPr>
        </p:nvSpPr>
        <p:spPr>
          <a:xfrm>
            <a:off x="838200" y="1728787"/>
            <a:ext cx="10515600" cy="4914901"/>
          </a:xfrm>
        </p:spPr>
        <p:txBody>
          <a:bodyPr>
            <a:normAutofit fontScale="92500" lnSpcReduction="20000"/>
          </a:bodyPr>
          <a:lstStyle/>
          <a:p>
            <a:r>
              <a:rPr lang="zh-CN" altLang="en-US" dirty="0" smtClean="0"/>
              <a:t>机器学习：</a:t>
            </a:r>
            <a:r>
              <a:rPr lang="zh-CN" altLang="en-US" sz="2300" b="1" dirty="0" smtClean="0"/>
              <a:t>从大量数据来学习隐含的规律来建模，以后用该模型来预测</a:t>
            </a:r>
          </a:p>
          <a:p>
            <a:pPr lvl="1"/>
            <a:r>
              <a:rPr lang="zh-CN" altLang="en-US" dirty="0" smtClean="0"/>
              <a:t>传统机器学习</a:t>
            </a:r>
            <a:endParaRPr lang="en-US" altLang="zh-CN" dirty="0" smtClean="0"/>
          </a:p>
          <a:p>
            <a:pPr lvl="1"/>
            <a:r>
              <a:rPr lang="zh-CN" altLang="en-US" dirty="0"/>
              <a:t>强</a:t>
            </a:r>
            <a:r>
              <a:rPr lang="zh-CN" altLang="en-US" dirty="0" smtClean="0"/>
              <a:t>化学习</a:t>
            </a:r>
            <a:endParaRPr lang="en-US" altLang="zh-CN" dirty="0" smtClean="0"/>
          </a:p>
          <a:p>
            <a:pPr lvl="1"/>
            <a:r>
              <a:rPr lang="zh-CN" altLang="en-US" dirty="0" smtClean="0"/>
              <a:t>表示学习</a:t>
            </a:r>
            <a:endParaRPr lang="en-US" altLang="zh-CN" dirty="0" smtClean="0"/>
          </a:p>
          <a:p>
            <a:pPr lvl="2"/>
            <a:r>
              <a:rPr lang="zh-CN" altLang="en-US" dirty="0" smtClean="0"/>
              <a:t>浅层学习</a:t>
            </a:r>
            <a:endParaRPr lang="en-US" altLang="zh-CN" dirty="0" smtClean="0"/>
          </a:p>
          <a:p>
            <a:pPr lvl="3"/>
            <a:r>
              <a:rPr lang="zh-CN" altLang="en-US" dirty="0" smtClean="0"/>
              <a:t>浅层神经网络</a:t>
            </a:r>
            <a:endParaRPr lang="en-US" altLang="zh-CN" dirty="0" smtClean="0"/>
          </a:p>
          <a:p>
            <a:pPr lvl="3"/>
            <a:r>
              <a:rPr lang="zh-CN" altLang="en-US" dirty="0" smtClean="0"/>
              <a:t>概率图模型</a:t>
            </a:r>
            <a:endParaRPr lang="en-US" altLang="zh-CN" dirty="0" smtClean="0"/>
          </a:p>
          <a:p>
            <a:pPr lvl="4"/>
            <a:r>
              <a:rPr lang="zh-CN" altLang="en-US" dirty="0"/>
              <a:t>贝叶斯图模</a:t>
            </a:r>
            <a:r>
              <a:rPr lang="zh-CN" altLang="en-US" dirty="0" smtClean="0"/>
              <a:t>型（有向无环图）</a:t>
            </a:r>
            <a:endParaRPr lang="en-US" altLang="zh-CN" dirty="0" smtClean="0"/>
          </a:p>
          <a:p>
            <a:pPr lvl="4"/>
            <a:r>
              <a:rPr lang="zh-CN" altLang="en-US" dirty="0" smtClean="0"/>
              <a:t>马</a:t>
            </a:r>
            <a:r>
              <a:rPr lang="zh-CN" altLang="en-US" dirty="0"/>
              <a:t>尔科夫图模</a:t>
            </a:r>
            <a:r>
              <a:rPr lang="zh-CN" altLang="en-US" dirty="0" smtClean="0"/>
              <a:t>型（无向图）</a:t>
            </a:r>
            <a:endParaRPr lang="en-US" altLang="zh-CN" dirty="0" smtClean="0"/>
          </a:p>
          <a:p>
            <a:pPr lvl="2"/>
            <a:r>
              <a:rPr lang="zh-CN" altLang="en-US" dirty="0" smtClean="0"/>
              <a:t>深度学习</a:t>
            </a:r>
            <a:endParaRPr lang="en-US" altLang="zh-CN" dirty="0" smtClean="0"/>
          </a:p>
          <a:p>
            <a:pPr lvl="3"/>
            <a:r>
              <a:rPr lang="zh-CN" altLang="en-US" dirty="0" smtClean="0"/>
              <a:t>基于概率图模型的深度学习：</a:t>
            </a:r>
            <a:endParaRPr lang="en-US" altLang="zh-CN" dirty="0" smtClean="0"/>
          </a:p>
          <a:p>
            <a:pPr lvl="4"/>
            <a:r>
              <a:rPr lang="zh-CN" altLang="en-US" dirty="0" smtClean="0"/>
              <a:t>深度信念网络</a:t>
            </a:r>
            <a:endParaRPr lang="en-US" altLang="zh-CN" dirty="0" smtClean="0"/>
          </a:p>
          <a:p>
            <a:pPr lvl="4"/>
            <a:r>
              <a:rPr lang="zh-CN" altLang="en-US" dirty="0" smtClean="0"/>
              <a:t>深度玻尔兹曼模型</a:t>
            </a:r>
            <a:endParaRPr lang="en-US" altLang="zh-CN" dirty="0" smtClean="0"/>
          </a:p>
          <a:p>
            <a:pPr lvl="3"/>
            <a:r>
              <a:rPr lang="zh-CN" altLang="en-US" dirty="0" smtClean="0"/>
              <a:t>深度神经网络</a:t>
            </a:r>
            <a:endParaRPr lang="en-US" altLang="zh-CN" dirty="0" smtClean="0"/>
          </a:p>
          <a:p>
            <a:pPr lvl="3"/>
            <a:r>
              <a:rPr lang="zh-CN" altLang="en-US" dirty="0"/>
              <a:t>深</a:t>
            </a:r>
            <a:r>
              <a:rPr lang="zh-CN" altLang="en-US" dirty="0" smtClean="0"/>
              <a:t>度森林</a:t>
            </a:r>
            <a:endParaRPr lang="en-US" altLang="zh-CN" dirty="0" smtClean="0"/>
          </a:p>
          <a:p>
            <a:pPr lvl="1"/>
            <a:r>
              <a:rPr lang="zh-CN" altLang="en-US" dirty="0"/>
              <a:t>注</a:t>
            </a:r>
            <a:r>
              <a:rPr lang="zh-CN" altLang="en-US" dirty="0" smtClean="0"/>
              <a:t>意：</a:t>
            </a:r>
            <a:r>
              <a:rPr lang="zh-CN" altLang="en-US" b="1" dirty="0" smtClean="0"/>
              <a:t>在后面的其他系列的</a:t>
            </a:r>
            <a:r>
              <a:rPr lang="en-US" altLang="zh-CN" b="1" dirty="0" smtClean="0"/>
              <a:t>PPT</a:t>
            </a:r>
            <a:r>
              <a:rPr lang="zh-CN" altLang="en-US" b="1" dirty="0" smtClean="0"/>
              <a:t>中，为了行文方便和迎合大家的习惯叫法，除了需要区分传统机器学习和机器学习的场景，经常把传统机器学习直接用机器学习</a:t>
            </a:r>
            <a:r>
              <a:rPr lang="en-US" altLang="zh-CN" b="1" dirty="0" smtClean="0"/>
              <a:t>ML</a:t>
            </a:r>
            <a:r>
              <a:rPr lang="zh-CN" altLang="en-US" b="1" dirty="0" smtClean="0"/>
              <a:t>来代替了</a:t>
            </a:r>
            <a:r>
              <a:rPr lang="zh-CN" altLang="en-US" dirty="0" smtClean="0"/>
              <a:t>。</a:t>
            </a:r>
            <a:endParaRPr lang="en-US" dirty="0"/>
          </a:p>
        </p:txBody>
      </p:sp>
    </p:spTree>
    <p:extLst>
      <p:ext uri="{BB962C8B-B14F-4D97-AF65-F5344CB8AC3E}">
        <p14:creationId xmlns:p14="http://schemas.microsoft.com/office/powerpoint/2010/main" val="434134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AI/ML/DL</a:t>
            </a:r>
            <a:r>
              <a:rPr lang="zh-CN" altLang="en-US" dirty="0" smtClean="0"/>
              <a:t>三者的关系（下图取自</a:t>
            </a:r>
            <a:r>
              <a:rPr lang="en-US" altLang="zh-CN" dirty="0" smtClean="0"/>
              <a:t>deep learning</a:t>
            </a:r>
            <a:r>
              <a:rPr lang="zh-CN" altLang="en-US" dirty="0" smtClean="0"/>
              <a:t>圣经）</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758" y="1852385"/>
            <a:ext cx="10329041" cy="4665205"/>
          </a:xfrm>
        </p:spPr>
      </p:pic>
    </p:spTree>
    <p:extLst>
      <p:ext uri="{BB962C8B-B14F-4D97-AF65-F5344CB8AC3E}">
        <p14:creationId xmlns:p14="http://schemas.microsoft.com/office/powerpoint/2010/main" val="657040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397835" cy="4602884"/>
          </a:xfrm>
          <a:prstGeom prst="rect">
            <a:avLst/>
          </a:prstGeom>
        </p:spPr>
      </p:pic>
    </p:spTree>
    <p:extLst>
      <p:ext uri="{BB962C8B-B14F-4D97-AF65-F5344CB8AC3E}">
        <p14:creationId xmlns:p14="http://schemas.microsoft.com/office/powerpoint/2010/main" val="588719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4488"/>
          </a:xfrm>
        </p:spPr>
        <p:txBody>
          <a:bodyPr/>
          <a:lstStyle/>
          <a:p>
            <a:r>
              <a:rPr lang="en-US" altLang="zh-CN" dirty="0" smtClean="0"/>
              <a:t>ML/DL/RL</a:t>
            </a:r>
            <a:r>
              <a:rPr lang="zh-CN" altLang="en-US" dirty="0" smtClean="0"/>
              <a:t>的关系</a:t>
            </a:r>
            <a:endParaRPr lang="en-US" dirty="0"/>
          </a:p>
        </p:txBody>
      </p:sp>
      <p:pic>
        <p:nvPicPr>
          <p:cNvPr id="3" name="Picture 2"/>
          <p:cNvPicPr>
            <a:picLocks noChangeAspect="1"/>
          </p:cNvPicPr>
          <p:nvPr/>
        </p:nvPicPr>
        <p:blipFill>
          <a:blip r:embed="rId2"/>
          <a:stretch>
            <a:fillRect/>
          </a:stretch>
        </p:blipFill>
        <p:spPr>
          <a:xfrm>
            <a:off x="1024760" y="1828800"/>
            <a:ext cx="9727324" cy="4630898"/>
          </a:xfrm>
          <a:prstGeom prst="rect">
            <a:avLst/>
          </a:prstGeom>
        </p:spPr>
      </p:pic>
    </p:spTree>
    <p:extLst>
      <p:ext uri="{BB962C8B-B14F-4D97-AF65-F5344CB8AC3E}">
        <p14:creationId xmlns:p14="http://schemas.microsoft.com/office/powerpoint/2010/main" val="63112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p>
            <a:r>
              <a:rPr lang="zh-CN" altLang="en-US" dirty="0"/>
              <a:t>传统</a:t>
            </a:r>
            <a:r>
              <a:rPr lang="en-US" altLang="zh-CN" dirty="0" smtClean="0"/>
              <a:t>ML</a:t>
            </a:r>
            <a:r>
              <a:rPr lang="zh-CN" altLang="en-US" dirty="0" smtClean="0"/>
              <a:t>与深度学习对比</a:t>
            </a:r>
            <a:endParaRPr lang="en-US" dirty="0"/>
          </a:p>
        </p:txBody>
      </p:sp>
      <p:sp>
        <p:nvSpPr>
          <p:cNvPr id="3" name="Content Placeholder 2"/>
          <p:cNvSpPr>
            <a:spLocks noGrp="1"/>
          </p:cNvSpPr>
          <p:nvPr>
            <p:ph idx="1"/>
          </p:nvPr>
        </p:nvSpPr>
        <p:spPr>
          <a:xfrm>
            <a:off x="838200" y="1690689"/>
            <a:ext cx="10515600" cy="4486274"/>
          </a:xfrm>
        </p:spPr>
        <p:txBody>
          <a:bodyPr/>
          <a:lstStyle/>
          <a:p>
            <a:r>
              <a:rPr lang="zh-CN" altLang="en-US" dirty="0" smtClean="0"/>
              <a:t>特征如何提取：</a:t>
            </a:r>
            <a:endParaRPr lang="en-US" altLang="zh-CN" dirty="0" smtClean="0"/>
          </a:p>
          <a:p>
            <a:pPr lvl="1"/>
            <a:r>
              <a:rPr lang="zh-CN" altLang="en-US" b="1" dirty="0" smtClean="0"/>
              <a:t>传</a:t>
            </a:r>
            <a:r>
              <a:rPr lang="zh-CN" altLang="en-US" b="1" dirty="0"/>
              <a:t>统机器学</a:t>
            </a:r>
            <a:r>
              <a:rPr lang="zh-CN" altLang="en-US" b="1" dirty="0" smtClean="0"/>
              <a:t>习只能手动提取特征</a:t>
            </a:r>
            <a:r>
              <a:rPr lang="zh-CN" altLang="en-US" dirty="0" smtClean="0"/>
              <a:t>。</a:t>
            </a:r>
            <a:endParaRPr lang="en-US" altLang="zh-CN" dirty="0" smtClean="0"/>
          </a:p>
          <a:p>
            <a:pPr lvl="1"/>
            <a:r>
              <a:rPr lang="zh-CN" altLang="en-US" b="1" dirty="0"/>
              <a:t>深度学</a:t>
            </a:r>
            <a:r>
              <a:rPr lang="zh-CN" altLang="en-US" b="1" dirty="0" smtClean="0"/>
              <a:t>习能在一定程度上自动提取特征</a:t>
            </a:r>
            <a:r>
              <a:rPr lang="zh-CN" altLang="en-US" dirty="0" smtClean="0"/>
              <a:t>：</a:t>
            </a:r>
            <a:endParaRPr lang="en-US" altLang="zh-CN" dirty="0"/>
          </a:p>
          <a:p>
            <a:pPr lvl="2"/>
            <a:r>
              <a:rPr lang="zh-CN" altLang="en-US" dirty="0" smtClean="0"/>
              <a:t>对于非结构化数据比如图片，语音和文本等，深度学习通过</a:t>
            </a:r>
            <a:r>
              <a:rPr lang="zh-CN" altLang="en-US" dirty="0"/>
              <a:t>模型</a:t>
            </a:r>
            <a:r>
              <a:rPr lang="zh-CN" altLang="en-US" dirty="0" smtClean="0"/>
              <a:t>来自动提取</a:t>
            </a:r>
            <a:r>
              <a:rPr lang="zh-CN" altLang="en-US" dirty="0"/>
              <a:t>特征</a:t>
            </a:r>
            <a:r>
              <a:rPr lang="zh-CN" altLang="en-US" dirty="0" smtClean="0"/>
              <a:t>。</a:t>
            </a:r>
            <a:endParaRPr lang="en-US" altLang="zh-CN" dirty="0" smtClean="0"/>
          </a:p>
          <a:p>
            <a:pPr lvl="2"/>
            <a:r>
              <a:rPr lang="zh-CN" altLang="en-US" dirty="0"/>
              <a:t>对</a:t>
            </a:r>
            <a:r>
              <a:rPr lang="zh-CN" altLang="en-US" dirty="0" smtClean="0"/>
              <a:t>于结构化的表格数据，仍然需要手动提取特征。</a:t>
            </a:r>
            <a:endParaRPr lang="en-US" altLang="zh-CN" dirty="0" smtClean="0"/>
          </a:p>
          <a:p>
            <a:r>
              <a:rPr lang="zh-CN" altLang="en-US" dirty="0"/>
              <a:t>数据依赖性</a:t>
            </a:r>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058" y="4213725"/>
            <a:ext cx="7242628" cy="2455589"/>
          </a:xfrm>
          <a:prstGeom prst="rect">
            <a:avLst/>
          </a:prstGeom>
        </p:spPr>
      </p:pic>
    </p:spTree>
    <p:extLst>
      <p:ext uri="{BB962C8B-B14F-4D97-AF65-F5344CB8AC3E}">
        <p14:creationId xmlns:p14="http://schemas.microsoft.com/office/powerpoint/2010/main" val="65515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476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4480"/>
            <a:ext cx="10515600" cy="5122091"/>
          </a:xfrm>
        </p:spPr>
        <p:txBody>
          <a:bodyPr>
            <a:normAutofit lnSpcReduction="10000"/>
          </a:bodyPr>
          <a:lstStyle/>
          <a:p>
            <a:r>
              <a:rPr lang="zh-CN" altLang="en-US" dirty="0"/>
              <a:t>硬件依</a:t>
            </a:r>
            <a:r>
              <a:rPr lang="zh-CN" altLang="en-US" dirty="0" smtClean="0"/>
              <a:t>赖：</a:t>
            </a:r>
            <a:endParaRPr lang="en-US" altLang="zh-CN" dirty="0" smtClean="0"/>
          </a:p>
          <a:p>
            <a:pPr lvl="1"/>
            <a:r>
              <a:rPr lang="zh-CN" altLang="en-US" dirty="0"/>
              <a:t>传统机器学</a:t>
            </a:r>
            <a:r>
              <a:rPr lang="zh-CN" altLang="en-US" dirty="0" smtClean="0"/>
              <a:t>习模型主要是矩阵与向量，以及向量与向量的运算；深度学习</a:t>
            </a:r>
            <a:r>
              <a:rPr lang="zh-CN" altLang="en-US" dirty="0"/>
              <a:t>模</a:t>
            </a:r>
            <a:r>
              <a:rPr lang="zh-CN" altLang="en-US" dirty="0" smtClean="0"/>
              <a:t>型则需要进行大量的矩阵运算。</a:t>
            </a:r>
            <a:r>
              <a:rPr lang="zh-CN" altLang="en-US" b="1" dirty="0" smtClean="0"/>
              <a:t>因</a:t>
            </a:r>
            <a:r>
              <a:rPr lang="zh-CN" altLang="en-US" b="1" dirty="0"/>
              <a:t>此</a:t>
            </a:r>
            <a:r>
              <a:rPr lang="zh-CN" altLang="en-US" b="1" dirty="0" smtClean="0"/>
              <a:t>深度学习更依赖安装 </a:t>
            </a:r>
            <a:r>
              <a:rPr lang="en-US" altLang="zh-CN" b="1" dirty="0" smtClean="0"/>
              <a:t>GPU </a:t>
            </a:r>
            <a:r>
              <a:rPr lang="zh-CN" altLang="en-US" b="1" dirty="0" smtClean="0"/>
              <a:t>的高端机器</a:t>
            </a:r>
            <a:r>
              <a:rPr lang="zh-CN" altLang="en-US" dirty="0" smtClean="0"/>
              <a:t>。</a:t>
            </a:r>
            <a:endParaRPr lang="en-US" altLang="zh-CN" dirty="0" smtClean="0"/>
          </a:p>
          <a:p>
            <a:pPr lvl="1"/>
            <a:endParaRPr lang="en-US" altLang="zh-CN" dirty="0" smtClean="0"/>
          </a:p>
          <a:p>
            <a:r>
              <a:rPr lang="zh-CN" altLang="en-US" dirty="0" smtClean="0"/>
              <a:t>问题解决方式：</a:t>
            </a:r>
            <a:endParaRPr lang="en-US" altLang="zh-CN" dirty="0" smtClean="0"/>
          </a:p>
          <a:p>
            <a:pPr lvl="1"/>
            <a:r>
              <a:rPr lang="zh-CN" altLang="en-US" dirty="0"/>
              <a:t>传统机器学</a:t>
            </a:r>
            <a:r>
              <a:rPr lang="zh-CN" altLang="en-US" dirty="0" smtClean="0"/>
              <a:t>习通常把复杂问题分解为多个子问题求解最后合并。</a:t>
            </a:r>
            <a:endParaRPr lang="en-US" altLang="zh-CN" dirty="0" smtClean="0"/>
          </a:p>
          <a:p>
            <a:pPr lvl="1"/>
            <a:r>
              <a:rPr lang="zh-CN" altLang="en-US" dirty="0"/>
              <a:t>深度学习则一般使用</a:t>
            </a:r>
            <a:r>
              <a:rPr lang="zh-CN" altLang="en-US" b="1" dirty="0"/>
              <a:t>端到端的方法</a:t>
            </a:r>
            <a:r>
              <a:rPr lang="zh-CN" altLang="en-US" dirty="0"/>
              <a:t>来解决问题</a:t>
            </a:r>
            <a:r>
              <a:rPr lang="zh-CN" altLang="en-US" dirty="0" smtClean="0"/>
              <a:t>。</a:t>
            </a:r>
            <a:endParaRPr lang="en-US" altLang="zh-CN" dirty="0" smtClean="0"/>
          </a:p>
          <a:p>
            <a:pPr lvl="1"/>
            <a:r>
              <a:rPr lang="zh-CN" altLang="en-US" dirty="0"/>
              <a:t>比</a:t>
            </a:r>
            <a:r>
              <a:rPr lang="zh-CN" altLang="en-US" dirty="0" smtClean="0"/>
              <a:t>如对于图片物体识别：</a:t>
            </a:r>
            <a:endParaRPr lang="en-US" altLang="zh-CN" dirty="0"/>
          </a:p>
          <a:p>
            <a:pPr lvl="2"/>
            <a:r>
              <a:rPr lang="zh-CN" altLang="en-US" dirty="0"/>
              <a:t>传统机</a:t>
            </a:r>
            <a:r>
              <a:rPr lang="zh-CN" altLang="en-US" dirty="0" smtClean="0"/>
              <a:t>器学习会</a:t>
            </a:r>
            <a:r>
              <a:rPr lang="zh-CN" altLang="en-US" dirty="0"/>
              <a:t>将问题分解为两步：物体检测和物体识别</a:t>
            </a:r>
            <a:r>
              <a:rPr lang="zh-CN" altLang="en-US" dirty="0" smtClean="0"/>
              <a:t>。</a:t>
            </a:r>
            <a:endParaRPr lang="en-US" altLang="zh-CN" dirty="0" smtClean="0"/>
          </a:p>
          <a:p>
            <a:pPr lvl="3"/>
            <a:r>
              <a:rPr lang="zh-CN" altLang="en-US" dirty="0" smtClean="0"/>
              <a:t>首先使</a:t>
            </a:r>
            <a:r>
              <a:rPr lang="zh-CN" altLang="en-US" dirty="0"/>
              <a:t>用一个边界框检测算法扫描整张图片找到可</a:t>
            </a:r>
            <a:r>
              <a:rPr lang="zh-CN" altLang="en-US" dirty="0" smtClean="0"/>
              <a:t>能是</a:t>
            </a:r>
            <a:r>
              <a:rPr lang="zh-CN" altLang="en-US" dirty="0"/>
              <a:t>物体的区域</a:t>
            </a:r>
            <a:r>
              <a:rPr lang="zh-CN" altLang="en-US" dirty="0" smtClean="0"/>
              <a:t>；</a:t>
            </a:r>
            <a:endParaRPr lang="en-US" altLang="zh-CN" dirty="0" smtClean="0"/>
          </a:p>
          <a:p>
            <a:pPr lvl="3"/>
            <a:r>
              <a:rPr lang="zh-CN" altLang="en-US" dirty="0" smtClean="0"/>
              <a:t>然</a:t>
            </a:r>
            <a:r>
              <a:rPr lang="zh-CN" altLang="en-US" dirty="0"/>
              <a:t>后使用物体识别算法</a:t>
            </a:r>
            <a:r>
              <a:rPr lang="en-US" altLang="zh-CN" dirty="0"/>
              <a:t>(</a:t>
            </a:r>
            <a:r>
              <a:rPr lang="zh-CN" altLang="en-US" dirty="0"/>
              <a:t>例如 </a:t>
            </a:r>
            <a:r>
              <a:rPr lang="en-US" altLang="zh-CN" dirty="0"/>
              <a:t>SVM </a:t>
            </a:r>
            <a:r>
              <a:rPr lang="zh-CN" altLang="en-US" dirty="0"/>
              <a:t>结合 </a:t>
            </a:r>
            <a:r>
              <a:rPr lang="en-US" altLang="zh-CN" dirty="0" smtClean="0"/>
              <a:t>HOG</a:t>
            </a:r>
            <a:r>
              <a:rPr lang="zh-CN" altLang="en-US" dirty="0" smtClean="0"/>
              <a:t>，</a:t>
            </a:r>
            <a:r>
              <a:rPr lang="en-US" altLang="zh-CN" dirty="0" smtClean="0"/>
              <a:t>HOG</a:t>
            </a:r>
            <a:r>
              <a:rPr lang="zh-CN" altLang="en-US" dirty="0" smtClean="0"/>
              <a:t>做特征抽取</a:t>
            </a:r>
            <a:r>
              <a:rPr lang="en-US" altLang="zh-CN" dirty="0" smtClean="0"/>
              <a:t> </a:t>
            </a:r>
            <a:r>
              <a:rPr lang="en-US" altLang="zh-CN" dirty="0"/>
              <a:t>)</a:t>
            </a:r>
            <a:r>
              <a:rPr lang="zh-CN" altLang="en-US" dirty="0" smtClean="0"/>
              <a:t>对检</a:t>
            </a:r>
            <a:r>
              <a:rPr lang="zh-CN" altLang="en-US" dirty="0"/>
              <a:t>测出来的物</a:t>
            </a:r>
            <a:r>
              <a:rPr lang="zh-CN" altLang="en-US" dirty="0" smtClean="0"/>
              <a:t>体识</a:t>
            </a:r>
            <a:r>
              <a:rPr lang="zh-CN" altLang="en-US" dirty="0"/>
              <a:t>别。</a:t>
            </a:r>
          </a:p>
          <a:p>
            <a:pPr lvl="2"/>
            <a:r>
              <a:rPr lang="zh-CN" altLang="en-US" dirty="0" smtClean="0"/>
              <a:t>深</a:t>
            </a:r>
            <a:r>
              <a:rPr lang="zh-CN" altLang="en-US" dirty="0"/>
              <a:t>度学习会直接将输入数据进行运算得到输出结果</a:t>
            </a:r>
            <a:r>
              <a:rPr lang="zh-CN" altLang="en-US" dirty="0" smtClean="0"/>
              <a:t>。</a:t>
            </a:r>
            <a:endParaRPr lang="en-US" altLang="zh-CN" dirty="0" smtClean="0"/>
          </a:p>
          <a:p>
            <a:pPr lvl="3"/>
            <a:r>
              <a:rPr lang="zh-CN" altLang="en-US" dirty="0" smtClean="0"/>
              <a:t>例</a:t>
            </a:r>
            <a:r>
              <a:rPr lang="zh-CN" altLang="en-US" dirty="0"/>
              <a:t>如可以直接将图片传给 </a:t>
            </a:r>
            <a:r>
              <a:rPr lang="en-US" altLang="zh-CN" dirty="0"/>
              <a:t>YOLO </a:t>
            </a:r>
            <a:r>
              <a:rPr lang="zh-CN" altLang="en-US" dirty="0"/>
              <a:t>网络</a:t>
            </a:r>
            <a:r>
              <a:rPr lang="en-US" altLang="zh-CN" dirty="0"/>
              <a:t>(</a:t>
            </a:r>
            <a:r>
              <a:rPr lang="zh-CN" altLang="en-US" dirty="0"/>
              <a:t>一</a:t>
            </a:r>
            <a:r>
              <a:rPr lang="zh-CN" altLang="en-US" dirty="0" smtClean="0"/>
              <a:t>种</a:t>
            </a:r>
            <a:r>
              <a:rPr lang="zh-CN" altLang="en-US" dirty="0"/>
              <a:t>目标检</a:t>
            </a:r>
            <a:r>
              <a:rPr lang="zh-CN" altLang="en-US" dirty="0" smtClean="0"/>
              <a:t>测网络</a:t>
            </a:r>
            <a:r>
              <a:rPr lang="en-US" altLang="zh-CN" dirty="0" smtClean="0"/>
              <a:t>)</a:t>
            </a:r>
            <a:r>
              <a:rPr lang="zh-CN" altLang="en-US" dirty="0"/>
              <a:t>，</a:t>
            </a:r>
            <a:r>
              <a:rPr lang="en-US" altLang="zh-CN" dirty="0"/>
              <a:t>YOLO </a:t>
            </a:r>
            <a:r>
              <a:rPr lang="zh-CN" altLang="en-US" dirty="0"/>
              <a:t>网络会给出图片中的物体位置和类别的输出。</a:t>
            </a:r>
          </a:p>
          <a:p>
            <a:pPr lvl="1"/>
            <a:endParaRPr lang="en-US" altLang="zh-CN" dirty="0" smtClean="0"/>
          </a:p>
          <a:p>
            <a:endParaRPr lang="en-US" dirty="0"/>
          </a:p>
        </p:txBody>
      </p:sp>
    </p:spTree>
    <p:extLst>
      <p:ext uri="{BB962C8B-B14F-4D97-AF65-F5344CB8AC3E}">
        <p14:creationId xmlns:p14="http://schemas.microsoft.com/office/powerpoint/2010/main" val="1587475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40874"/>
            <a:ext cx="10515600" cy="4419599"/>
          </a:xfrm>
        </p:spPr>
        <p:txBody>
          <a:bodyPr>
            <a:normAutofit/>
          </a:bodyPr>
          <a:lstStyle/>
          <a:p>
            <a:r>
              <a:rPr lang="zh-CN" altLang="en-US" dirty="0"/>
              <a:t>执行时间</a:t>
            </a:r>
          </a:p>
          <a:p>
            <a:pPr lvl="1"/>
            <a:r>
              <a:rPr lang="zh-CN" altLang="en-US" dirty="0"/>
              <a:t>通常情况下，训练一个深度学</a:t>
            </a:r>
            <a:r>
              <a:rPr lang="zh-CN" altLang="en-US" dirty="0" smtClean="0"/>
              <a:t>习</a:t>
            </a:r>
            <a:r>
              <a:rPr lang="zh-CN" altLang="en-US" dirty="0"/>
              <a:t>模</a:t>
            </a:r>
            <a:r>
              <a:rPr lang="zh-CN" altLang="en-US" dirty="0" smtClean="0"/>
              <a:t>型</a:t>
            </a:r>
            <a:r>
              <a:rPr lang="zh-CN" altLang="en-US" b="1" dirty="0" smtClean="0"/>
              <a:t>需要更长</a:t>
            </a:r>
            <a:r>
              <a:rPr lang="zh-CN" altLang="en-US" b="1" dirty="0"/>
              <a:t>的时间</a:t>
            </a:r>
            <a:r>
              <a:rPr lang="zh-CN" altLang="en-US" dirty="0" smtClean="0"/>
              <a:t>。</a:t>
            </a:r>
            <a:endParaRPr lang="en-US" altLang="zh-CN" dirty="0" smtClean="0"/>
          </a:p>
          <a:p>
            <a:pPr lvl="2"/>
            <a:r>
              <a:rPr lang="zh-CN" altLang="en-US" dirty="0" smtClean="0"/>
              <a:t>这</a:t>
            </a:r>
            <a:r>
              <a:rPr lang="zh-CN" altLang="en-US" dirty="0"/>
              <a:t>是因为深度学</a:t>
            </a:r>
            <a:r>
              <a:rPr lang="zh-CN" altLang="en-US" dirty="0" smtClean="0"/>
              <a:t>习</a:t>
            </a:r>
            <a:r>
              <a:rPr lang="zh-CN" altLang="en-US" dirty="0"/>
              <a:t>模型</a:t>
            </a:r>
            <a:r>
              <a:rPr lang="zh-CN" altLang="en-US" dirty="0" smtClean="0"/>
              <a:t>中的模型参</a:t>
            </a:r>
            <a:r>
              <a:rPr lang="zh-CN" altLang="en-US" dirty="0"/>
              <a:t>数很</a:t>
            </a:r>
            <a:r>
              <a:rPr lang="zh-CN" altLang="en-US" dirty="0" smtClean="0"/>
              <a:t>多。</a:t>
            </a:r>
            <a:endParaRPr lang="zh-CN" altLang="en-US" dirty="0"/>
          </a:p>
          <a:p>
            <a:pPr lvl="1"/>
            <a:r>
              <a:rPr lang="zh-CN" altLang="en-US" b="1" dirty="0" smtClean="0"/>
              <a:t>两者在预测的</a:t>
            </a:r>
            <a:r>
              <a:rPr lang="zh-CN" altLang="en-US" b="1" dirty="0"/>
              <a:t>时间</a:t>
            </a:r>
            <a:r>
              <a:rPr lang="zh-CN" altLang="en-US" b="1" dirty="0" smtClean="0"/>
              <a:t>上通常是不会差很多</a:t>
            </a:r>
            <a:r>
              <a:rPr lang="zh-CN" altLang="en-US" dirty="0" smtClean="0"/>
              <a:t>。</a:t>
            </a:r>
            <a:endParaRPr lang="en-US" altLang="zh-CN" dirty="0" smtClean="0"/>
          </a:p>
          <a:p>
            <a:pPr lvl="1"/>
            <a:endParaRPr lang="en-US" altLang="zh-CN" dirty="0" smtClean="0"/>
          </a:p>
          <a:p>
            <a:r>
              <a:rPr lang="zh-CN" altLang="en-US" dirty="0" smtClean="0"/>
              <a:t>严谨性：</a:t>
            </a:r>
            <a:endParaRPr lang="en-US" altLang="zh-CN" dirty="0" smtClean="0"/>
          </a:p>
          <a:p>
            <a:pPr lvl="1"/>
            <a:r>
              <a:rPr lang="zh-CN" altLang="en-US" b="1" dirty="0" smtClean="0"/>
              <a:t>深度学习更多是依靠经验，直觉和试验来建模</a:t>
            </a:r>
            <a:r>
              <a:rPr lang="zh-CN" altLang="en-US" dirty="0" smtClean="0"/>
              <a:t>。</a:t>
            </a:r>
            <a:endParaRPr lang="en-US" altLang="zh-CN" dirty="0" smtClean="0"/>
          </a:p>
          <a:p>
            <a:pPr lvl="1"/>
            <a:r>
              <a:rPr lang="zh-CN" altLang="en-US" b="1" dirty="0" smtClean="0"/>
              <a:t>传统机器学习一般都有严格的数学公式证明（当然一般都会基于一定的假设）</a:t>
            </a:r>
            <a:r>
              <a:rPr lang="zh-CN" altLang="en-US" dirty="0" smtClean="0"/>
              <a:t>。</a:t>
            </a:r>
            <a:endParaRPr lang="zh-CN" altLang="en-US" dirty="0"/>
          </a:p>
          <a:p>
            <a:endParaRPr lang="en-US" dirty="0" smtClean="0"/>
          </a:p>
        </p:txBody>
      </p:sp>
    </p:spTree>
    <p:extLst>
      <p:ext uri="{BB962C8B-B14F-4D97-AF65-F5344CB8AC3E}">
        <p14:creationId xmlns:p14="http://schemas.microsoft.com/office/powerpoint/2010/main" val="1405270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a:bodyPr>
          <a:lstStyle/>
          <a:p>
            <a:r>
              <a:rPr lang="zh-CN" altLang="en-US" dirty="0"/>
              <a:t>可解释性（指的是数学可解释或者语义可解释）</a:t>
            </a:r>
          </a:p>
          <a:p>
            <a:pPr lvl="1"/>
            <a:r>
              <a:rPr lang="zh-CN" altLang="en-US" dirty="0"/>
              <a:t>深度学习就像一个黑盒子，不会告诉你为什么这样预</a:t>
            </a:r>
            <a:r>
              <a:rPr lang="zh-CN" altLang="en-US" dirty="0" smtClean="0"/>
              <a:t>测。</a:t>
            </a:r>
            <a:endParaRPr lang="en-US" altLang="zh-CN" dirty="0"/>
          </a:p>
          <a:p>
            <a:pPr lvl="1"/>
            <a:r>
              <a:rPr lang="zh-CN" altLang="en-US" dirty="0"/>
              <a:t>传统机器学习的可解释性通常比较</a:t>
            </a:r>
            <a:r>
              <a:rPr lang="zh-CN" altLang="en-US" dirty="0" smtClean="0"/>
              <a:t>好。</a:t>
            </a:r>
            <a:endParaRPr lang="en-US" altLang="zh-CN" dirty="0" smtClean="0"/>
          </a:p>
          <a:p>
            <a:pPr lvl="2"/>
            <a:r>
              <a:rPr lang="zh-CN" altLang="en-US" dirty="0" smtClean="0"/>
              <a:t>比</a:t>
            </a:r>
            <a:r>
              <a:rPr lang="zh-CN" altLang="en-US" dirty="0"/>
              <a:t>如决策树会告诉你明确</a:t>
            </a:r>
            <a:r>
              <a:rPr lang="zh-CN" altLang="en-US" dirty="0" smtClean="0"/>
              <a:t>的判断规</a:t>
            </a:r>
            <a:r>
              <a:rPr lang="zh-CN" altLang="en-US" dirty="0"/>
              <a:t>则。</a:t>
            </a:r>
          </a:p>
          <a:p>
            <a:endParaRPr lang="en-US" altLang="zh-CN" dirty="0" smtClean="0"/>
          </a:p>
          <a:p>
            <a:r>
              <a:rPr lang="zh-CN" altLang="en-US" dirty="0" smtClean="0"/>
              <a:t>创</a:t>
            </a:r>
            <a:r>
              <a:rPr lang="zh-CN" altLang="en-US" dirty="0"/>
              <a:t>造性发生的阶段不同：</a:t>
            </a:r>
            <a:endParaRPr lang="en-US" altLang="zh-CN" dirty="0"/>
          </a:p>
          <a:p>
            <a:pPr lvl="1"/>
            <a:r>
              <a:rPr lang="zh-CN" altLang="en-US" dirty="0"/>
              <a:t>传统机器学习的创造性主要是在特征工程阶</a:t>
            </a:r>
            <a:r>
              <a:rPr lang="zh-CN" altLang="en-US" dirty="0" smtClean="0"/>
              <a:t>段。</a:t>
            </a:r>
            <a:endParaRPr lang="en-US" altLang="zh-CN" dirty="0"/>
          </a:p>
          <a:p>
            <a:pPr lvl="1"/>
            <a:r>
              <a:rPr lang="zh-CN" altLang="en-US" dirty="0"/>
              <a:t>深度学习的创造性主要是模型结构建立阶段。</a:t>
            </a:r>
            <a:endParaRPr lang="en-US" dirty="0"/>
          </a:p>
          <a:p>
            <a:endParaRPr lang="en-US" dirty="0"/>
          </a:p>
        </p:txBody>
      </p:sp>
    </p:spTree>
    <p:extLst>
      <p:ext uri="{BB962C8B-B14F-4D97-AF65-F5344CB8AC3E}">
        <p14:creationId xmlns:p14="http://schemas.microsoft.com/office/powerpoint/2010/main" val="4230463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lstStyle/>
          <a:p>
            <a:r>
              <a:rPr lang="en-US" altLang="zh-CN" dirty="0" smtClean="0"/>
              <a:t>ML</a:t>
            </a:r>
            <a:r>
              <a:rPr lang="zh-CN" altLang="en-US" dirty="0" smtClean="0"/>
              <a:t>的分类</a:t>
            </a:r>
            <a:r>
              <a:rPr lang="en-US" altLang="zh-CN" dirty="0" smtClean="0"/>
              <a:t>(</a:t>
            </a:r>
            <a:r>
              <a:rPr lang="zh-CN" altLang="en-US" dirty="0" smtClean="0"/>
              <a:t>包括</a:t>
            </a:r>
            <a:r>
              <a:rPr lang="en-US" altLang="zh-CN" dirty="0" smtClean="0"/>
              <a:t>DL)</a:t>
            </a:r>
            <a:endParaRPr lang="en-US" dirty="0"/>
          </a:p>
        </p:txBody>
      </p:sp>
      <p:sp>
        <p:nvSpPr>
          <p:cNvPr id="3" name="Content Placeholder 2"/>
          <p:cNvSpPr>
            <a:spLocks noGrp="1"/>
          </p:cNvSpPr>
          <p:nvPr>
            <p:ph idx="1"/>
          </p:nvPr>
        </p:nvSpPr>
        <p:spPr>
          <a:xfrm>
            <a:off x="838200" y="1625599"/>
            <a:ext cx="10515600" cy="4807857"/>
          </a:xfrm>
        </p:spPr>
        <p:txBody>
          <a:bodyPr>
            <a:normAutofit/>
          </a:bodyPr>
          <a:lstStyle/>
          <a:p>
            <a:r>
              <a:rPr lang="zh-CN" altLang="en-US" b="1" dirty="0" smtClean="0"/>
              <a:t>从统计学的</a:t>
            </a:r>
            <a:r>
              <a:rPr lang="zh-CN" altLang="en-US" b="1" dirty="0"/>
              <a:t>角</a:t>
            </a:r>
            <a:r>
              <a:rPr lang="zh-CN" altLang="en-US" b="1" dirty="0" smtClean="0"/>
              <a:t>度看是否使用联合概率分布建模</a:t>
            </a:r>
            <a:r>
              <a:rPr lang="zh-CN" altLang="en-US" dirty="0" smtClean="0"/>
              <a:t>：</a:t>
            </a:r>
            <a:endParaRPr lang="en-US" altLang="zh-CN" dirty="0" smtClean="0"/>
          </a:p>
          <a:p>
            <a:pPr lvl="1"/>
            <a:r>
              <a:rPr lang="zh-CN" altLang="en-US" dirty="0"/>
              <a:t>判</a:t>
            </a:r>
            <a:r>
              <a:rPr lang="zh-CN" altLang="en-US" dirty="0" smtClean="0"/>
              <a:t>别模型</a:t>
            </a:r>
            <a:endParaRPr lang="en-US" altLang="zh-CN" dirty="0" smtClean="0"/>
          </a:p>
          <a:p>
            <a:pPr lvl="3"/>
            <a:r>
              <a:rPr lang="zh-CN" altLang="en-US" dirty="0" smtClean="0"/>
              <a:t>线性回归，逻辑回归</a:t>
            </a:r>
            <a:endParaRPr lang="en-US" altLang="zh-CN" dirty="0" smtClean="0"/>
          </a:p>
          <a:p>
            <a:pPr lvl="3"/>
            <a:r>
              <a:rPr lang="zh-CN" altLang="en-US" dirty="0" smtClean="0"/>
              <a:t>支持向量机</a:t>
            </a:r>
            <a:r>
              <a:rPr lang="en-US" altLang="zh-CN" dirty="0" smtClean="0"/>
              <a:t>SVM</a:t>
            </a:r>
          </a:p>
          <a:p>
            <a:pPr lvl="3"/>
            <a:r>
              <a:rPr lang="zh-CN" altLang="en-US" dirty="0"/>
              <a:t>随机森</a:t>
            </a:r>
            <a:r>
              <a:rPr lang="zh-CN" altLang="en-US" dirty="0" smtClean="0"/>
              <a:t>林</a:t>
            </a:r>
            <a:endParaRPr lang="en-US" altLang="zh-CN" dirty="0" smtClean="0"/>
          </a:p>
          <a:p>
            <a:pPr lvl="3"/>
            <a:r>
              <a:rPr lang="zh-CN" altLang="en-US" dirty="0" smtClean="0"/>
              <a:t>条件随机场</a:t>
            </a:r>
            <a:r>
              <a:rPr lang="en-US" altLang="zh-CN" dirty="0" smtClean="0"/>
              <a:t>CRF</a:t>
            </a:r>
          </a:p>
          <a:p>
            <a:pPr lvl="1"/>
            <a:r>
              <a:rPr lang="zh-CN" altLang="en-US" dirty="0"/>
              <a:t>生</a:t>
            </a:r>
            <a:r>
              <a:rPr lang="zh-CN" altLang="en-US" dirty="0" smtClean="0"/>
              <a:t>成模型（对联合概率分布</a:t>
            </a:r>
            <a:r>
              <a:rPr lang="en-US" altLang="zh-CN" dirty="0" smtClean="0"/>
              <a:t>P(X,Y)</a:t>
            </a:r>
            <a:r>
              <a:rPr lang="zh-CN" altLang="en-US" dirty="0" smtClean="0"/>
              <a:t>建模）：</a:t>
            </a:r>
            <a:endParaRPr lang="en-US" altLang="zh-CN" dirty="0" smtClean="0"/>
          </a:p>
          <a:p>
            <a:pPr lvl="3"/>
            <a:r>
              <a:rPr lang="zh-CN" altLang="en-US" dirty="0"/>
              <a:t>朴素贝叶</a:t>
            </a:r>
            <a:r>
              <a:rPr lang="zh-CN" altLang="en-US" dirty="0" smtClean="0"/>
              <a:t>斯</a:t>
            </a:r>
            <a:r>
              <a:rPr lang="en-US" altLang="zh-CN" dirty="0" smtClean="0"/>
              <a:t>NB</a:t>
            </a:r>
          </a:p>
          <a:p>
            <a:pPr lvl="3"/>
            <a:r>
              <a:rPr lang="zh-CN" altLang="en-US" dirty="0"/>
              <a:t>隐马尔可</a:t>
            </a:r>
            <a:r>
              <a:rPr lang="zh-CN" altLang="en-US" dirty="0" smtClean="0"/>
              <a:t>夫模型</a:t>
            </a:r>
            <a:r>
              <a:rPr lang="en-US" altLang="zh-CN" dirty="0" smtClean="0"/>
              <a:t>HMM</a:t>
            </a:r>
          </a:p>
          <a:p>
            <a:pPr lvl="3"/>
            <a:r>
              <a:rPr lang="zh-CN" altLang="en-US" dirty="0" smtClean="0"/>
              <a:t>高斯混合模型</a:t>
            </a:r>
            <a:r>
              <a:rPr lang="en-US" altLang="zh-CN" dirty="0" smtClean="0"/>
              <a:t>GMM</a:t>
            </a:r>
          </a:p>
          <a:p>
            <a:pPr lvl="3"/>
            <a:r>
              <a:rPr lang="zh-CN" altLang="en-US" dirty="0" smtClean="0"/>
              <a:t>深度信念网络</a:t>
            </a:r>
            <a:r>
              <a:rPr lang="en-US" altLang="zh-CN" dirty="0" smtClean="0"/>
              <a:t>DBN, </a:t>
            </a:r>
            <a:r>
              <a:rPr lang="zh-CN" altLang="en-US" dirty="0" smtClean="0"/>
              <a:t>深度玻尔兹曼机</a:t>
            </a:r>
            <a:r>
              <a:rPr lang="en-US" altLang="zh-CN" dirty="0" smtClean="0"/>
              <a:t>DBM</a:t>
            </a:r>
          </a:p>
          <a:p>
            <a:pPr lvl="3"/>
            <a:r>
              <a:rPr lang="zh-CN" altLang="en-US" dirty="0" smtClean="0"/>
              <a:t>变分自动编解码器</a:t>
            </a:r>
            <a:r>
              <a:rPr lang="en-US" altLang="zh-CN" dirty="0" smtClean="0"/>
              <a:t>VAE</a:t>
            </a:r>
          </a:p>
          <a:p>
            <a:pPr lvl="1"/>
            <a:r>
              <a:rPr lang="zh-CN" altLang="en-US" b="1" dirty="0" smtClean="0"/>
              <a:t>深度神经网络既可以做判别模型也可以做生成模型</a:t>
            </a:r>
            <a:r>
              <a:rPr lang="zh-CN" altLang="en-US" dirty="0" smtClean="0"/>
              <a:t>。</a:t>
            </a:r>
            <a:endParaRPr lang="en-US" altLang="zh-CN" dirty="0" smtClean="0"/>
          </a:p>
          <a:p>
            <a:pPr lvl="2"/>
            <a:r>
              <a:rPr lang="zh-CN" altLang="en-US" dirty="0" smtClean="0"/>
              <a:t>生</a:t>
            </a:r>
            <a:r>
              <a:rPr lang="zh-CN" altLang="en-US" dirty="0"/>
              <a:t>成对</a:t>
            </a:r>
            <a:r>
              <a:rPr lang="zh-CN" altLang="en-US" dirty="0" smtClean="0"/>
              <a:t>抗网络</a:t>
            </a:r>
            <a:r>
              <a:rPr lang="en-US" altLang="zh-CN" dirty="0" smtClean="0"/>
              <a:t>GAN</a:t>
            </a:r>
            <a:r>
              <a:rPr lang="zh-CN" altLang="en-US" dirty="0" smtClean="0"/>
              <a:t>同时利用了判别模型和生成模型。</a:t>
            </a:r>
            <a:endParaRPr lang="en-US" altLang="zh-CN" dirty="0" smtClean="0"/>
          </a:p>
        </p:txBody>
      </p:sp>
    </p:spTree>
    <p:extLst>
      <p:ext uri="{BB962C8B-B14F-4D97-AF65-F5344CB8AC3E}">
        <p14:creationId xmlns:p14="http://schemas.microsoft.com/office/powerpoint/2010/main" val="217166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030536"/>
          </a:xfrm>
        </p:spPr>
        <p:txBody>
          <a:bodyPr>
            <a:noAutofit/>
          </a:bodyPr>
          <a:lstStyle/>
          <a:p>
            <a:r>
              <a:rPr lang="en-US" altLang="zh-CN" sz="3200" dirty="0"/>
              <a:t>Continue …..</a:t>
            </a:r>
          </a:p>
        </p:txBody>
      </p:sp>
      <p:sp>
        <p:nvSpPr>
          <p:cNvPr id="3" name="Content Placeholder 2"/>
          <p:cNvSpPr>
            <a:spLocks noGrp="1"/>
          </p:cNvSpPr>
          <p:nvPr>
            <p:ph idx="1"/>
          </p:nvPr>
        </p:nvSpPr>
        <p:spPr>
          <a:xfrm>
            <a:off x="838200" y="1540042"/>
            <a:ext cx="10515600" cy="4965261"/>
          </a:xfrm>
        </p:spPr>
        <p:txBody>
          <a:bodyPr>
            <a:normAutofit fontScale="92500" lnSpcReduction="20000"/>
          </a:bodyPr>
          <a:lstStyle/>
          <a:p>
            <a:r>
              <a:rPr lang="zh-CN" altLang="en-US" b="1" dirty="0"/>
              <a:t>根据训练数据是否提供指导信号以及指导信号是什么类型</a:t>
            </a:r>
            <a:r>
              <a:rPr lang="zh-CN" altLang="en-US" dirty="0"/>
              <a:t>：</a:t>
            </a:r>
            <a:endParaRPr lang="en-US" altLang="zh-CN" dirty="0" smtClean="0"/>
          </a:p>
          <a:p>
            <a:pPr lvl="1"/>
            <a:r>
              <a:rPr lang="zh-CN" altLang="en-US" b="1" dirty="0" smtClean="0"/>
              <a:t>没有指导信号</a:t>
            </a:r>
            <a:r>
              <a:rPr lang="zh-CN" altLang="en-US" dirty="0"/>
              <a:t>即</a:t>
            </a:r>
            <a:r>
              <a:rPr lang="zh-CN" altLang="en-US" dirty="0" smtClean="0"/>
              <a:t>非监督学习：</a:t>
            </a:r>
            <a:endParaRPr lang="en-US" altLang="zh-CN" dirty="0" smtClean="0"/>
          </a:p>
          <a:p>
            <a:pPr lvl="3"/>
            <a:r>
              <a:rPr lang="zh-CN" altLang="en-US" dirty="0" smtClean="0"/>
              <a:t>降维：比如</a:t>
            </a:r>
            <a:r>
              <a:rPr lang="en-US" altLang="zh-CN" dirty="0" smtClean="0"/>
              <a:t>PCA</a:t>
            </a:r>
          </a:p>
          <a:p>
            <a:pPr lvl="3"/>
            <a:r>
              <a:rPr lang="zh-CN" altLang="en-US" dirty="0"/>
              <a:t>传</a:t>
            </a:r>
            <a:r>
              <a:rPr lang="zh-CN" altLang="en-US" dirty="0" smtClean="0"/>
              <a:t>统机器学习</a:t>
            </a:r>
            <a:r>
              <a:rPr lang="zh-CN" altLang="en-US" dirty="0"/>
              <a:t>的</a:t>
            </a:r>
            <a:r>
              <a:rPr lang="zh-CN" altLang="en-US" dirty="0" smtClean="0"/>
              <a:t>聚类</a:t>
            </a:r>
            <a:endParaRPr lang="en-US" altLang="zh-CN" dirty="0" smtClean="0"/>
          </a:p>
          <a:p>
            <a:pPr lvl="4"/>
            <a:r>
              <a:rPr lang="zh-CN" altLang="en-US" dirty="0"/>
              <a:t>需要</a:t>
            </a:r>
            <a:r>
              <a:rPr lang="zh-CN" altLang="en-US" dirty="0" smtClean="0"/>
              <a:t>设置簇的数量（</a:t>
            </a:r>
            <a:r>
              <a:rPr lang="en-US" altLang="zh-CN" dirty="0" err="1" smtClean="0"/>
              <a:t>Kmeans</a:t>
            </a:r>
            <a:r>
              <a:rPr lang="zh-CN" altLang="en-US" dirty="0" smtClean="0"/>
              <a:t>，</a:t>
            </a:r>
            <a:r>
              <a:rPr lang="en-US" dirty="0"/>
              <a:t> </a:t>
            </a:r>
            <a:r>
              <a:rPr lang="zh-CN" altLang="en-US" dirty="0" smtClean="0"/>
              <a:t>高</a:t>
            </a:r>
            <a:r>
              <a:rPr lang="zh-CN" altLang="en-US" dirty="0"/>
              <a:t>斯混合模</a:t>
            </a:r>
            <a:r>
              <a:rPr lang="zh-CN" altLang="en-US" dirty="0" smtClean="0"/>
              <a:t>型</a:t>
            </a:r>
            <a:r>
              <a:rPr lang="en-US" altLang="zh-CN" dirty="0" smtClean="0"/>
              <a:t>GMM</a:t>
            </a:r>
            <a:r>
              <a:rPr lang="en-US" dirty="0" smtClean="0"/>
              <a:t> </a:t>
            </a:r>
            <a:r>
              <a:rPr lang="zh-CN" altLang="en-US" dirty="0" smtClean="0"/>
              <a:t>）</a:t>
            </a:r>
            <a:endParaRPr lang="en-US" altLang="zh-CN" dirty="0" smtClean="0"/>
          </a:p>
          <a:p>
            <a:pPr lvl="4"/>
            <a:r>
              <a:rPr lang="zh-CN" altLang="en-US" dirty="0" smtClean="0"/>
              <a:t>不需要设置簇的数量（</a:t>
            </a:r>
            <a:r>
              <a:rPr lang="en-US" dirty="0"/>
              <a:t> DBSCAN </a:t>
            </a:r>
            <a:r>
              <a:rPr lang="zh-CN" altLang="en-US" dirty="0" smtClean="0"/>
              <a:t>）</a:t>
            </a:r>
            <a:endParaRPr lang="en-US" altLang="zh-CN" dirty="0" smtClean="0"/>
          </a:p>
          <a:p>
            <a:pPr lvl="3"/>
            <a:r>
              <a:rPr lang="zh-CN" altLang="en-US" dirty="0" smtClean="0"/>
              <a:t>生成式学习：比如</a:t>
            </a:r>
            <a:r>
              <a:rPr lang="en-US" altLang="zh-CN" dirty="0" smtClean="0"/>
              <a:t>GAN</a:t>
            </a:r>
            <a:r>
              <a:rPr lang="zh-CN" altLang="en-US" dirty="0" smtClean="0"/>
              <a:t>和</a:t>
            </a:r>
            <a:r>
              <a:rPr lang="en-US" altLang="zh-CN" dirty="0" smtClean="0"/>
              <a:t>VAE</a:t>
            </a:r>
            <a:r>
              <a:rPr lang="zh-CN" altLang="en-US" dirty="0" smtClean="0"/>
              <a:t>。</a:t>
            </a:r>
            <a:endParaRPr lang="en-US" altLang="zh-CN" dirty="0" smtClean="0"/>
          </a:p>
          <a:p>
            <a:pPr lvl="1"/>
            <a:r>
              <a:rPr lang="zh-CN" altLang="en-US" dirty="0" smtClean="0"/>
              <a:t>有指导信号</a:t>
            </a:r>
            <a:r>
              <a:rPr lang="en-US" altLang="zh-CN" dirty="0" smtClean="0"/>
              <a:t>:</a:t>
            </a:r>
          </a:p>
          <a:p>
            <a:pPr lvl="2"/>
            <a:r>
              <a:rPr lang="zh-CN" altLang="en-US" b="1" dirty="0"/>
              <a:t>指</a:t>
            </a:r>
            <a:r>
              <a:rPr lang="zh-CN" altLang="en-US" b="1" dirty="0" smtClean="0"/>
              <a:t>导信号是数据的标注</a:t>
            </a:r>
            <a:endParaRPr lang="en-US" altLang="zh-CN" b="1" dirty="0" smtClean="0"/>
          </a:p>
          <a:p>
            <a:pPr lvl="3"/>
            <a:r>
              <a:rPr lang="zh-CN" altLang="en-US" dirty="0" smtClean="0"/>
              <a:t>强</a:t>
            </a:r>
            <a:r>
              <a:rPr lang="zh-CN" altLang="en-US" dirty="0"/>
              <a:t>监</a:t>
            </a:r>
            <a:r>
              <a:rPr lang="zh-CN" altLang="en-US" dirty="0" smtClean="0"/>
              <a:t>督学习（也</a:t>
            </a:r>
            <a:r>
              <a:rPr lang="zh-CN" altLang="en-US" dirty="0"/>
              <a:t>叫</a:t>
            </a:r>
            <a:r>
              <a:rPr lang="zh-CN" altLang="en-US" dirty="0" smtClean="0"/>
              <a:t>监督学习）：训练数据拥有所有样本的所有标注</a:t>
            </a:r>
            <a:endParaRPr lang="en-US" altLang="zh-CN" dirty="0" smtClean="0"/>
          </a:p>
          <a:p>
            <a:pPr lvl="3"/>
            <a:r>
              <a:rPr lang="zh-CN" altLang="en-US" dirty="0" smtClean="0"/>
              <a:t>弱</a:t>
            </a:r>
            <a:r>
              <a:rPr lang="zh-CN" altLang="en-US" dirty="0"/>
              <a:t>监</a:t>
            </a:r>
            <a:r>
              <a:rPr lang="zh-CN" altLang="en-US" dirty="0" smtClean="0"/>
              <a:t>督学习：</a:t>
            </a:r>
            <a:endParaRPr lang="en-US" altLang="zh-CN" dirty="0" smtClean="0"/>
          </a:p>
          <a:p>
            <a:pPr lvl="4"/>
            <a:r>
              <a:rPr lang="zh-CN" altLang="en-US" dirty="0" smtClean="0"/>
              <a:t>不完全监督：只有部分训练样本有标注</a:t>
            </a:r>
            <a:endParaRPr lang="en-US" altLang="zh-CN" dirty="0" smtClean="0"/>
          </a:p>
          <a:p>
            <a:pPr lvl="5"/>
            <a:r>
              <a:rPr lang="zh-CN" altLang="en-US" dirty="0" smtClean="0"/>
              <a:t>细分为主动学习和半监督学习</a:t>
            </a:r>
            <a:endParaRPr lang="en-US" altLang="zh-CN" dirty="0" smtClean="0"/>
          </a:p>
          <a:p>
            <a:pPr lvl="4"/>
            <a:r>
              <a:rPr lang="zh-CN" altLang="en-US" dirty="0" smtClean="0"/>
              <a:t>不</a:t>
            </a:r>
            <a:r>
              <a:rPr lang="zh-CN" altLang="en-US" dirty="0"/>
              <a:t>确切监</a:t>
            </a:r>
            <a:r>
              <a:rPr lang="zh-CN" altLang="en-US" dirty="0" smtClean="0"/>
              <a:t>督：所有样本有标注，但只是粗粒度的标注。</a:t>
            </a:r>
            <a:endParaRPr lang="en-US" altLang="zh-CN" dirty="0" smtClean="0"/>
          </a:p>
          <a:p>
            <a:pPr lvl="5"/>
            <a:r>
              <a:rPr lang="zh-CN" altLang="en-US" dirty="0" smtClean="0"/>
              <a:t>比如只</a:t>
            </a:r>
            <a:r>
              <a:rPr lang="zh-CN" altLang="en-US" dirty="0"/>
              <a:t>给类别标注，没有</a:t>
            </a:r>
            <a:r>
              <a:rPr lang="en-US" altLang="zh-CN" dirty="0" err="1"/>
              <a:t>bbox</a:t>
            </a:r>
            <a:r>
              <a:rPr lang="zh-CN" altLang="en-US" dirty="0"/>
              <a:t>标</a:t>
            </a:r>
            <a:r>
              <a:rPr lang="zh-CN" altLang="en-US" dirty="0" smtClean="0"/>
              <a:t>注。</a:t>
            </a:r>
            <a:endParaRPr lang="en-US" altLang="zh-CN" dirty="0" smtClean="0"/>
          </a:p>
          <a:p>
            <a:pPr lvl="4"/>
            <a:r>
              <a:rPr lang="zh-CN" altLang="en-US" dirty="0" smtClean="0"/>
              <a:t>不准确监督：部分标注信息可能不准确，比如众包服务得到的标注。</a:t>
            </a:r>
            <a:endParaRPr lang="en-US" altLang="zh-CN" dirty="0" smtClean="0"/>
          </a:p>
          <a:p>
            <a:pPr lvl="3"/>
            <a:endParaRPr lang="en-US" altLang="zh-CN" dirty="0" smtClean="0"/>
          </a:p>
          <a:p>
            <a:pPr lvl="2"/>
            <a:r>
              <a:rPr lang="zh-CN" altLang="en-US" b="1" dirty="0" smtClean="0"/>
              <a:t>指</a:t>
            </a:r>
            <a:r>
              <a:rPr lang="zh-CN" altLang="en-US" b="1" dirty="0"/>
              <a:t>导信</a:t>
            </a:r>
            <a:r>
              <a:rPr lang="zh-CN" altLang="en-US" b="1" dirty="0" smtClean="0"/>
              <a:t>号是奖励</a:t>
            </a:r>
            <a:r>
              <a:rPr lang="en-US" altLang="zh-CN" b="1" dirty="0" smtClean="0"/>
              <a:t>reward</a:t>
            </a:r>
          </a:p>
          <a:p>
            <a:pPr lvl="3"/>
            <a:r>
              <a:rPr lang="zh-CN" altLang="en-US" dirty="0" smtClean="0"/>
              <a:t>强化学习</a:t>
            </a:r>
            <a:endParaRPr lang="en-US" altLang="zh-CN" dirty="0" smtClean="0"/>
          </a:p>
        </p:txBody>
      </p:sp>
    </p:spTree>
    <p:extLst>
      <p:ext uri="{BB962C8B-B14F-4D97-AF65-F5344CB8AC3E}">
        <p14:creationId xmlns:p14="http://schemas.microsoft.com/office/powerpoint/2010/main" val="138707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9518"/>
            <a:ext cx="10515600" cy="1325563"/>
          </a:xfrm>
        </p:spPr>
        <p:txBody>
          <a:bodyPr/>
          <a:lstStyle/>
          <a:p>
            <a:pPr algn="ctr"/>
            <a:r>
              <a:rPr lang="zh-CN" altLang="en-US" dirty="0" smtClean="0"/>
              <a:t>前奏</a:t>
            </a:r>
            <a:endParaRPr lang="en-US" dirty="0"/>
          </a:p>
        </p:txBody>
      </p:sp>
    </p:spTree>
    <p:extLst>
      <p:ext uri="{BB962C8B-B14F-4D97-AF65-F5344CB8AC3E}">
        <p14:creationId xmlns:p14="http://schemas.microsoft.com/office/powerpoint/2010/main" val="1930787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286"/>
          </a:xfrm>
        </p:spPr>
        <p:txBody>
          <a:bodyPr/>
          <a:lstStyle/>
          <a:p>
            <a:r>
              <a:rPr lang="zh-CN" altLang="en-US" dirty="0"/>
              <a:t>深</a:t>
            </a:r>
            <a:r>
              <a:rPr lang="zh-CN" altLang="en-US" dirty="0" smtClean="0"/>
              <a:t>度神经网络</a:t>
            </a:r>
            <a:r>
              <a:rPr lang="en-US" altLang="zh-CN" dirty="0" smtClean="0"/>
              <a:t>DNN</a:t>
            </a:r>
            <a:r>
              <a:rPr lang="zh-CN" altLang="en-US" dirty="0" smtClean="0"/>
              <a:t>的分类</a:t>
            </a:r>
            <a:endParaRPr lang="en-US" dirty="0"/>
          </a:p>
        </p:txBody>
      </p:sp>
      <p:sp>
        <p:nvSpPr>
          <p:cNvPr id="3" name="Content Placeholder 2"/>
          <p:cNvSpPr>
            <a:spLocks noGrp="1"/>
          </p:cNvSpPr>
          <p:nvPr>
            <p:ph idx="1"/>
          </p:nvPr>
        </p:nvSpPr>
        <p:spPr/>
        <p:txBody>
          <a:bodyPr/>
          <a:lstStyle/>
          <a:p>
            <a:r>
              <a:rPr lang="zh-CN" altLang="en-US" dirty="0" smtClean="0"/>
              <a:t>深度全连接神经网络</a:t>
            </a:r>
            <a:r>
              <a:rPr lang="en-US" altLang="zh-CN" dirty="0" smtClean="0"/>
              <a:t>DFNN</a:t>
            </a:r>
          </a:p>
          <a:p>
            <a:endParaRPr lang="en-US" altLang="zh-CN" dirty="0"/>
          </a:p>
          <a:p>
            <a:endParaRPr lang="en-US" altLang="zh-CN" dirty="0" smtClean="0"/>
          </a:p>
          <a:p>
            <a:endParaRPr lang="en-US" altLang="zh-CN" dirty="0" smtClean="0"/>
          </a:p>
          <a:p>
            <a:r>
              <a:rPr lang="zh-CN" altLang="en-US" dirty="0" smtClean="0"/>
              <a:t>深度卷</a:t>
            </a:r>
            <a:r>
              <a:rPr lang="zh-CN" altLang="en-US" dirty="0"/>
              <a:t>积神经网</a:t>
            </a:r>
            <a:r>
              <a:rPr lang="zh-CN" altLang="en-US" dirty="0" smtClean="0"/>
              <a:t>络</a:t>
            </a:r>
            <a:r>
              <a:rPr lang="en-US" altLang="zh-CN" dirty="0" smtClean="0"/>
              <a:t>DCNN</a:t>
            </a:r>
          </a:p>
          <a:p>
            <a:endParaRPr lang="en-US" altLang="zh-C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80" y="4415616"/>
            <a:ext cx="9008225" cy="21431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25625"/>
            <a:ext cx="5024718" cy="1853240"/>
          </a:xfrm>
          <a:prstGeom prst="rect">
            <a:avLst/>
          </a:prstGeom>
        </p:spPr>
      </p:pic>
    </p:spTree>
    <p:extLst>
      <p:ext uri="{BB962C8B-B14F-4D97-AF65-F5344CB8AC3E}">
        <p14:creationId xmlns:p14="http://schemas.microsoft.com/office/powerpoint/2010/main" val="3175846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02328"/>
            <a:ext cx="10515600" cy="4874635"/>
          </a:xfrm>
        </p:spPr>
        <p:txBody>
          <a:bodyPr/>
          <a:lstStyle/>
          <a:p>
            <a:r>
              <a:rPr lang="zh-CN" altLang="en-US" dirty="0" smtClean="0"/>
              <a:t>深度循环网络</a:t>
            </a:r>
            <a:r>
              <a:rPr lang="en-US" dirty="0"/>
              <a:t>Recurrent neural network</a:t>
            </a:r>
            <a:endParaRPr lang="en-US" altLang="zh-CN" dirty="0" smtClean="0"/>
          </a:p>
          <a:p>
            <a:pPr lvl="1"/>
            <a:r>
              <a:rPr lang="zh-CN" altLang="en-US" dirty="0"/>
              <a:t>它</a:t>
            </a:r>
            <a:r>
              <a:rPr lang="zh-CN" altLang="en-US" dirty="0" smtClean="0"/>
              <a:t>是深度递归网络</a:t>
            </a:r>
            <a:r>
              <a:rPr lang="en-US" altLang="zh-CN" dirty="0"/>
              <a:t>R</a:t>
            </a:r>
            <a:r>
              <a:rPr lang="en-US" dirty="0"/>
              <a:t>ecursive neural network</a:t>
            </a:r>
            <a:r>
              <a:rPr lang="zh-CN" altLang="en-US" dirty="0" smtClean="0"/>
              <a:t>的特例，</a:t>
            </a:r>
            <a:r>
              <a:rPr lang="zh-CN" altLang="en-US" b="1" dirty="0" smtClean="0"/>
              <a:t>一般</a:t>
            </a:r>
            <a:r>
              <a:rPr lang="en-US" altLang="zh-CN" b="1" dirty="0" smtClean="0"/>
              <a:t>RNN</a:t>
            </a:r>
            <a:r>
              <a:rPr lang="zh-CN" altLang="en-US" b="1" dirty="0"/>
              <a:t>指的</a:t>
            </a:r>
            <a:r>
              <a:rPr lang="zh-CN" altLang="en-US" b="1" dirty="0" smtClean="0"/>
              <a:t>是深度循环网络</a:t>
            </a:r>
            <a:r>
              <a:rPr lang="zh-CN" altLang="en-US" dirty="0" smtClean="0"/>
              <a:t>，如下图所示。</a:t>
            </a:r>
            <a:endParaRPr lang="en-US" altLang="zh-CN" dirty="0" smtClean="0"/>
          </a:p>
          <a:p>
            <a:pPr lvl="2"/>
            <a:r>
              <a:rPr lang="zh-CN" altLang="en-US" dirty="0" smtClean="0"/>
              <a:t>长短时记忆网络</a:t>
            </a:r>
            <a:r>
              <a:rPr lang="en-US" altLang="zh-CN" dirty="0" smtClean="0"/>
              <a:t>---LSTM</a:t>
            </a:r>
            <a:r>
              <a:rPr lang="zh-CN" altLang="en-US" dirty="0" smtClean="0"/>
              <a:t>（</a:t>
            </a:r>
            <a:r>
              <a:rPr lang="en-US" altLang="zh-CN" dirty="0" smtClean="0"/>
              <a:t>RNN</a:t>
            </a:r>
            <a:r>
              <a:rPr lang="zh-CN" altLang="en-US" dirty="0" smtClean="0"/>
              <a:t>的特例）</a:t>
            </a:r>
            <a:endParaRPr lang="en-US" altLang="zh-CN" dirty="0" smtClean="0"/>
          </a:p>
          <a:p>
            <a:pPr lvl="2"/>
            <a:r>
              <a:rPr lang="en-US" dirty="0" smtClean="0"/>
              <a:t>Gated Recurrent Units</a:t>
            </a:r>
            <a:r>
              <a:rPr lang="en-US" altLang="zh-CN" dirty="0" smtClean="0"/>
              <a:t>---GRU</a:t>
            </a:r>
            <a:r>
              <a:rPr lang="zh-CN" altLang="en-US" dirty="0" smtClean="0"/>
              <a:t>（</a:t>
            </a:r>
            <a:r>
              <a:rPr lang="en-US" altLang="zh-CN" dirty="0" smtClean="0"/>
              <a:t>LSTM</a:t>
            </a:r>
            <a:r>
              <a:rPr lang="zh-CN" altLang="en-US" dirty="0" smtClean="0"/>
              <a:t>的变种）</a:t>
            </a:r>
            <a:endParaRPr lang="en-US" altLang="zh-CN" dirty="0" smtClean="0"/>
          </a:p>
          <a:p>
            <a:pPr marL="3657600" lvl="8" indent="0">
              <a:buNone/>
            </a:pPr>
            <a:r>
              <a:rPr lang="en-US" dirty="0" smtClean="0"/>
              <a:t>                               </a:t>
            </a:r>
          </a:p>
          <a:p>
            <a:pPr lvl="8"/>
            <a:r>
              <a:rPr lang="en-US" dirty="0"/>
              <a:t> </a:t>
            </a:r>
            <a:r>
              <a:rPr lang="en-US" dirty="0" smtClean="0"/>
              <a:t>                                                                                   </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72" y="3241219"/>
            <a:ext cx="9646022" cy="3296523"/>
          </a:xfrm>
          <a:prstGeom prst="rect">
            <a:avLst/>
          </a:prstGeom>
        </p:spPr>
      </p:pic>
    </p:spTree>
    <p:extLst>
      <p:ext uri="{BB962C8B-B14F-4D97-AF65-F5344CB8AC3E}">
        <p14:creationId xmlns:p14="http://schemas.microsoft.com/office/powerpoint/2010/main" val="1960623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54727"/>
            <a:ext cx="10515600" cy="4722236"/>
          </a:xfrm>
        </p:spPr>
        <p:txBody>
          <a:bodyPr/>
          <a:lstStyle/>
          <a:p>
            <a:r>
              <a:rPr lang="zh-CN" altLang="en-US" dirty="0" smtClean="0"/>
              <a:t>深度图卷积神经网络</a:t>
            </a:r>
            <a:r>
              <a:rPr lang="en-US" altLang="zh-CN" dirty="0" smtClean="0"/>
              <a:t>GCN</a:t>
            </a:r>
          </a:p>
          <a:p>
            <a:endParaRPr lang="en-US" dirty="0"/>
          </a:p>
        </p:txBody>
      </p:sp>
      <p:pic>
        <p:nvPicPr>
          <p:cNvPr id="4" name="Picture 3" descr="Multi-layer Graph Convolutional Network (GCN) with first-order filter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08910"/>
            <a:ext cx="10515599" cy="4516582"/>
          </a:xfrm>
          <a:prstGeom prst="rect">
            <a:avLst/>
          </a:prstGeom>
          <a:noFill/>
          <a:ln>
            <a:noFill/>
          </a:ln>
        </p:spPr>
      </p:pic>
    </p:spTree>
    <p:extLst>
      <p:ext uri="{BB962C8B-B14F-4D97-AF65-F5344CB8AC3E}">
        <p14:creationId xmlns:p14="http://schemas.microsoft.com/office/powerpoint/2010/main" val="342757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380"/>
            <a:ext cx="10515600" cy="1325563"/>
          </a:xfrm>
        </p:spPr>
        <p:txBody>
          <a:bodyPr/>
          <a:lstStyle/>
          <a:p>
            <a:pPr algn="ctr"/>
            <a:r>
              <a:rPr lang="en-US" altLang="zh-CN" dirty="0" smtClean="0"/>
              <a:t>AI</a:t>
            </a:r>
            <a:r>
              <a:rPr lang="zh-CN" altLang="en-US" dirty="0" smtClean="0"/>
              <a:t>的应用场景</a:t>
            </a:r>
            <a:endParaRPr lang="en-US" dirty="0"/>
          </a:p>
        </p:txBody>
      </p:sp>
    </p:spTree>
    <p:extLst>
      <p:ext uri="{BB962C8B-B14F-4D97-AF65-F5344CB8AC3E}">
        <p14:creationId xmlns:p14="http://schemas.microsoft.com/office/powerpoint/2010/main" val="2855987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4190"/>
          </a:xfrm>
        </p:spPr>
        <p:txBody>
          <a:bodyPr/>
          <a:lstStyle/>
          <a:p>
            <a:r>
              <a:rPr lang="en-US" altLang="zh-CN" dirty="0" smtClean="0"/>
              <a:t>AI</a:t>
            </a:r>
            <a:r>
              <a:rPr lang="zh-CN" altLang="en-US" dirty="0" smtClean="0"/>
              <a:t>主要应用场景</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0878"/>
            <a:ext cx="10515600" cy="4778522"/>
          </a:xfrm>
        </p:spPr>
      </p:pic>
    </p:spTree>
    <p:extLst>
      <p:ext uri="{BB962C8B-B14F-4D97-AF65-F5344CB8AC3E}">
        <p14:creationId xmlns:p14="http://schemas.microsoft.com/office/powerpoint/2010/main" val="2404279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4705"/>
          </a:xfrm>
        </p:spPr>
        <p:txBody>
          <a:bodyPr/>
          <a:lstStyle/>
          <a:p>
            <a:r>
              <a:rPr lang="en-US" altLang="zh-CN" dirty="0" smtClean="0"/>
              <a:t>Continue…. </a:t>
            </a:r>
            <a:endParaRPr lang="en-US" dirty="0"/>
          </a:p>
        </p:txBody>
      </p:sp>
      <p:sp>
        <p:nvSpPr>
          <p:cNvPr id="3" name="Content Placeholder 2"/>
          <p:cNvSpPr>
            <a:spLocks noGrp="1"/>
          </p:cNvSpPr>
          <p:nvPr>
            <p:ph idx="1"/>
          </p:nvPr>
        </p:nvSpPr>
        <p:spPr>
          <a:xfrm>
            <a:off x="838200" y="1673817"/>
            <a:ext cx="10515600" cy="4788976"/>
          </a:xfrm>
        </p:spPr>
        <p:txBody>
          <a:bodyPr>
            <a:normAutofit/>
          </a:bodyPr>
          <a:lstStyle/>
          <a:p>
            <a:r>
              <a:rPr lang="zh-CN" altLang="en-US" sz="3400" dirty="0">
                <a:latin typeface="+mn-ea"/>
              </a:rPr>
              <a:t>个人助</a:t>
            </a:r>
            <a:r>
              <a:rPr lang="zh-CN" altLang="en-US" sz="3400" dirty="0" smtClean="0">
                <a:latin typeface="+mn-ea"/>
              </a:rPr>
              <a:t>理：</a:t>
            </a:r>
            <a:r>
              <a:rPr lang="en-US" altLang="zh-CN" sz="3400" dirty="0" smtClean="0">
                <a:latin typeface="+mn-ea"/>
              </a:rPr>
              <a:t>Amazon </a:t>
            </a:r>
            <a:r>
              <a:rPr lang="en-US" altLang="zh-CN" sz="3400" dirty="0">
                <a:latin typeface="+mn-ea"/>
              </a:rPr>
              <a:t>Echo</a:t>
            </a:r>
            <a:r>
              <a:rPr lang="zh-CN" altLang="en-US" sz="3400" dirty="0">
                <a:latin typeface="+mn-ea"/>
              </a:rPr>
              <a:t>、</a:t>
            </a:r>
            <a:r>
              <a:rPr lang="en-US" altLang="zh-CN" sz="3400" dirty="0">
                <a:latin typeface="+mn-ea"/>
              </a:rPr>
              <a:t>Google </a:t>
            </a:r>
            <a:r>
              <a:rPr lang="en-US" altLang="zh-CN" sz="3400" dirty="0" smtClean="0">
                <a:latin typeface="+mn-ea"/>
              </a:rPr>
              <a:t>Home</a:t>
            </a:r>
            <a:endParaRPr lang="zh-CN" altLang="en-US" sz="3400" dirty="0">
              <a:latin typeface="+mn-ea"/>
            </a:endParaRPr>
          </a:p>
          <a:p>
            <a:r>
              <a:rPr lang="zh-CN" altLang="en-US" sz="3400" dirty="0">
                <a:latin typeface="+mn-ea"/>
              </a:rPr>
              <a:t>安</a:t>
            </a:r>
            <a:r>
              <a:rPr lang="zh-CN" altLang="en-US" sz="3400" dirty="0" smtClean="0">
                <a:latin typeface="+mn-ea"/>
              </a:rPr>
              <a:t>防：</a:t>
            </a:r>
            <a:r>
              <a:rPr lang="zh-CN" altLang="en-US" sz="3400" dirty="0">
                <a:latin typeface="+mn-ea"/>
              </a:rPr>
              <a:t>商汤科技、格灵深瞳、神州云海</a:t>
            </a:r>
          </a:p>
          <a:p>
            <a:r>
              <a:rPr lang="zh-CN" altLang="en-US" sz="3400" dirty="0">
                <a:latin typeface="+mn-ea"/>
              </a:rPr>
              <a:t>自驾领</a:t>
            </a:r>
            <a:r>
              <a:rPr lang="zh-CN" altLang="en-US" sz="3400" dirty="0" smtClean="0">
                <a:latin typeface="+mn-ea"/>
              </a:rPr>
              <a:t>域：</a:t>
            </a:r>
            <a:r>
              <a:rPr lang="en-US" altLang="zh-CN" sz="3400" dirty="0">
                <a:latin typeface="+mn-ea"/>
              </a:rPr>
              <a:t>Google</a:t>
            </a:r>
            <a:r>
              <a:rPr lang="zh-CN" altLang="en-US" sz="3400" dirty="0" smtClean="0">
                <a:latin typeface="+mn-ea"/>
              </a:rPr>
              <a:t>、特</a:t>
            </a:r>
            <a:r>
              <a:rPr lang="zh-CN" altLang="en-US" sz="3400" dirty="0">
                <a:latin typeface="+mn-ea"/>
              </a:rPr>
              <a:t>斯拉、亚马逊、奔驰、京东等</a:t>
            </a:r>
          </a:p>
          <a:p>
            <a:r>
              <a:rPr lang="zh-CN" altLang="en-US" sz="3400" dirty="0">
                <a:latin typeface="+mn-ea"/>
              </a:rPr>
              <a:t>医疗健</a:t>
            </a:r>
            <a:r>
              <a:rPr lang="zh-CN" altLang="en-US" sz="3400" dirty="0" smtClean="0">
                <a:latin typeface="+mn-ea"/>
              </a:rPr>
              <a:t>康：</a:t>
            </a:r>
            <a:r>
              <a:rPr lang="zh-CN" altLang="en-US" sz="3400" dirty="0">
                <a:latin typeface="+mn-ea"/>
              </a:rPr>
              <a:t> </a:t>
            </a:r>
            <a:r>
              <a:rPr lang="en-US" altLang="zh-CN" sz="3400" dirty="0" err="1">
                <a:latin typeface="+mn-ea"/>
              </a:rPr>
              <a:t>Enlitic</a:t>
            </a:r>
            <a:r>
              <a:rPr lang="zh-CN" altLang="en-US" sz="3400" dirty="0">
                <a:latin typeface="+mn-ea"/>
              </a:rPr>
              <a:t>、</a:t>
            </a:r>
            <a:r>
              <a:rPr lang="en-US" altLang="zh-CN" sz="3400" dirty="0">
                <a:latin typeface="+mn-ea"/>
              </a:rPr>
              <a:t>Intuitive </a:t>
            </a:r>
            <a:r>
              <a:rPr lang="en-US" altLang="zh-CN" sz="3400" dirty="0" err="1">
                <a:latin typeface="+mn-ea"/>
              </a:rPr>
              <a:t>Sirgical</a:t>
            </a:r>
            <a:r>
              <a:rPr lang="zh-CN" altLang="en-US" sz="3400" dirty="0">
                <a:latin typeface="+mn-ea"/>
              </a:rPr>
              <a:t>、碳云智</a:t>
            </a:r>
            <a:r>
              <a:rPr lang="zh-CN" altLang="en-US" sz="3400" dirty="0" smtClean="0">
                <a:latin typeface="+mn-ea"/>
              </a:rPr>
              <a:t>能</a:t>
            </a:r>
            <a:endParaRPr lang="en-US" altLang="zh-CN" sz="3400" dirty="0">
              <a:latin typeface="+mn-ea"/>
            </a:endParaRPr>
          </a:p>
          <a:p>
            <a:r>
              <a:rPr lang="zh-CN" altLang="en-US" sz="3400" dirty="0" smtClean="0">
                <a:latin typeface="+mn-ea"/>
              </a:rPr>
              <a:t>电</a:t>
            </a:r>
            <a:r>
              <a:rPr lang="zh-CN" altLang="en-US" sz="3400" dirty="0">
                <a:latin typeface="+mn-ea"/>
              </a:rPr>
              <a:t>商零</a:t>
            </a:r>
            <a:r>
              <a:rPr lang="zh-CN" altLang="en-US" sz="3400" dirty="0" smtClean="0">
                <a:latin typeface="+mn-ea"/>
              </a:rPr>
              <a:t>售：</a:t>
            </a:r>
            <a:r>
              <a:rPr lang="zh-CN" altLang="en-US" sz="3400" dirty="0">
                <a:latin typeface="+mn-ea"/>
              </a:rPr>
              <a:t>阿里、京东、亚马逊</a:t>
            </a:r>
          </a:p>
          <a:p>
            <a:r>
              <a:rPr lang="zh-CN" altLang="en-US" sz="3400" dirty="0">
                <a:latin typeface="+mn-ea"/>
              </a:rPr>
              <a:t>金</a:t>
            </a:r>
            <a:r>
              <a:rPr lang="zh-CN" altLang="en-US" sz="3400" dirty="0" smtClean="0">
                <a:latin typeface="+mn-ea"/>
              </a:rPr>
              <a:t>融：</a:t>
            </a:r>
            <a:r>
              <a:rPr lang="zh-CN" altLang="en-US" sz="3400" dirty="0">
                <a:latin typeface="+mn-ea"/>
              </a:rPr>
              <a:t>蚂蚁金服、交通银行、大华股</a:t>
            </a:r>
            <a:r>
              <a:rPr lang="zh-CN" altLang="en-US" sz="3400" dirty="0" smtClean="0">
                <a:latin typeface="+mn-ea"/>
              </a:rPr>
              <a:t>份</a:t>
            </a:r>
            <a:endParaRPr lang="zh-CN" altLang="en-US" sz="3400" dirty="0">
              <a:latin typeface="+mn-ea"/>
            </a:endParaRPr>
          </a:p>
          <a:p>
            <a:r>
              <a:rPr lang="zh-CN" altLang="en-US" sz="3400" dirty="0">
                <a:latin typeface="+mn-ea"/>
              </a:rPr>
              <a:t>教</a:t>
            </a:r>
            <a:r>
              <a:rPr lang="zh-CN" altLang="en-US" sz="3400" dirty="0" smtClean="0">
                <a:latin typeface="+mn-ea"/>
              </a:rPr>
              <a:t>育：</a:t>
            </a:r>
            <a:r>
              <a:rPr lang="zh-CN" altLang="en-US" sz="3400" dirty="0">
                <a:latin typeface="+mn-ea"/>
              </a:rPr>
              <a:t>学吧课堂、科大讯飞、云知声</a:t>
            </a:r>
          </a:p>
          <a:p>
            <a:endParaRPr lang="en-US" dirty="0"/>
          </a:p>
        </p:txBody>
      </p:sp>
    </p:spTree>
    <p:extLst>
      <p:ext uri="{BB962C8B-B14F-4D97-AF65-F5344CB8AC3E}">
        <p14:creationId xmlns:p14="http://schemas.microsoft.com/office/powerpoint/2010/main" val="332434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AI</a:t>
            </a:r>
            <a:r>
              <a:rPr lang="zh-CN" altLang="en-US" dirty="0" smtClean="0"/>
              <a:t>并</a:t>
            </a:r>
            <a:r>
              <a:rPr lang="zh-CN" altLang="en-US" dirty="0"/>
              <a:t>非适用于所有场景</a:t>
            </a:r>
            <a:endParaRPr lang="en-US" dirty="0"/>
          </a:p>
        </p:txBody>
      </p:sp>
      <p:sp>
        <p:nvSpPr>
          <p:cNvPr id="3" name="Content Placeholder 2"/>
          <p:cNvSpPr>
            <a:spLocks noGrp="1"/>
          </p:cNvSpPr>
          <p:nvPr>
            <p:ph idx="1"/>
          </p:nvPr>
        </p:nvSpPr>
        <p:spPr/>
        <p:txBody>
          <a:bodyPr/>
          <a:lstStyle/>
          <a:p>
            <a:r>
              <a:rPr lang="en-US" altLang="zh-CN" b="1" dirty="0" smtClean="0"/>
              <a:t>AI</a:t>
            </a:r>
            <a:r>
              <a:rPr lang="zh-CN" altLang="en-US" b="1" dirty="0" smtClean="0"/>
              <a:t>只是一种工具</a:t>
            </a:r>
            <a:endParaRPr lang="en-US" altLang="zh-CN" b="1" dirty="0" smtClean="0"/>
          </a:p>
          <a:p>
            <a:r>
              <a:rPr lang="en-US" altLang="zh-CN" b="1" dirty="0" smtClean="0"/>
              <a:t>AI</a:t>
            </a:r>
            <a:r>
              <a:rPr lang="zh-CN" altLang="en-US" b="1" dirty="0" smtClean="0"/>
              <a:t>不是银弹</a:t>
            </a:r>
            <a:endParaRPr lang="en-US" altLang="zh-CN" b="1" dirty="0" smtClean="0"/>
          </a:p>
          <a:p>
            <a:pPr lvl="1"/>
            <a:r>
              <a:rPr lang="zh-CN" altLang="en-US" dirty="0" smtClean="0"/>
              <a:t>从心态上避免尽量往</a:t>
            </a:r>
            <a:r>
              <a:rPr lang="en-US" altLang="zh-CN" dirty="0" smtClean="0"/>
              <a:t>AI</a:t>
            </a:r>
            <a:r>
              <a:rPr lang="zh-CN" altLang="en-US" dirty="0" smtClean="0"/>
              <a:t>上靠</a:t>
            </a:r>
            <a:endParaRPr lang="en-US" altLang="zh-CN" dirty="0" smtClean="0"/>
          </a:p>
          <a:p>
            <a:pPr lvl="1"/>
            <a:r>
              <a:rPr lang="zh-CN" altLang="en-US" b="1" dirty="0"/>
              <a:t>根</a:t>
            </a:r>
            <a:r>
              <a:rPr lang="zh-CN" altLang="en-US" b="1" dirty="0" smtClean="0"/>
              <a:t>据需求来分析使用</a:t>
            </a:r>
            <a:r>
              <a:rPr lang="en-US" altLang="zh-CN" b="1" dirty="0" smtClean="0"/>
              <a:t>AI</a:t>
            </a:r>
            <a:r>
              <a:rPr lang="zh-CN" altLang="en-US" b="1" dirty="0" smtClean="0"/>
              <a:t>的可行性</a:t>
            </a:r>
            <a:endParaRPr lang="en-US" altLang="zh-CN" b="1" dirty="0" smtClean="0"/>
          </a:p>
          <a:p>
            <a:pPr lvl="1"/>
            <a:r>
              <a:rPr lang="zh-CN" altLang="en-US" b="1" dirty="0" smtClean="0"/>
              <a:t>经常性对比使用非</a:t>
            </a:r>
            <a:r>
              <a:rPr lang="en-US" altLang="zh-CN" b="1" dirty="0" smtClean="0"/>
              <a:t>AI</a:t>
            </a:r>
            <a:r>
              <a:rPr lang="zh-CN" altLang="en-US" b="1" dirty="0" smtClean="0"/>
              <a:t>与</a:t>
            </a:r>
            <a:r>
              <a:rPr lang="en-US" altLang="zh-CN" b="1" dirty="0" smtClean="0"/>
              <a:t>AI</a:t>
            </a:r>
            <a:r>
              <a:rPr lang="zh-CN" altLang="en-US" b="1" dirty="0" smtClean="0"/>
              <a:t>两种方法的实际效果，根据效果来决定是否进行方法的切换</a:t>
            </a:r>
            <a:endParaRPr lang="en-US" altLang="zh-CN" b="1" dirty="0" smtClean="0"/>
          </a:p>
          <a:p>
            <a:pPr lvl="1"/>
            <a:r>
              <a:rPr lang="zh-CN" altLang="en-US" dirty="0"/>
              <a:t>一</a:t>
            </a:r>
            <a:r>
              <a:rPr lang="zh-CN" altLang="en-US" dirty="0" smtClean="0"/>
              <a:t>般来说，</a:t>
            </a:r>
            <a:r>
              <a:rPr lang="en-US" altLang="zh-CN" b="1" dirty="0" smtClean="0"/>
              <a:t>AI</a:t>
            </a:r>
            <a:r>
              <a:rPr lang="zh-CN" altLang="en-US" b="1" dirty="0" smtClean="0"/>
              <a:t>尤其是机器学习领域都有前提的假设</a:t>
            </a:r>
            <a:r>
              <a:rPr lang="zh-CN" altLang="en-US" dirty="0" smtClean="0"/>
              <a:t>：</a:t>
            </a:r>
            <a:endParaRPr lang="en-US" altLang="zh-CN" dirty="0" smtClean="0"/>
          </a:p>
          <a:p>
            <a:pPr lvl="2"/>
            <a:r>
              <a:rPr lang="zh-CN" altLang="en-US" dirty="0"/>
              <a:t>训</a:t>
            </a:r>
            <a:r>
              <a:rPr lang="zh-CN" altLang="en-US" dirty="0" smtClean="0"/>
              <a:t>练</a:t>
            </a:r>
            <a:r>
              <a:rPr lang="en-US" altLang="zh-CN" dirty="0" smtClean="0"/>
              <a:t>-</a:t>
            </a:r>
            <a:r>
              <a:rPr lang="zh-CN" altLang="en-US" dirty="0" smtClean="0"/>
              <a:t>预测模式的模型的通用假</a:t>
            </a:r>
            <a:r>
              <a:rPr lang="zh-CN" altLang="en-US" dirty="0"/>
              <a:t>设就是目前的训练数据和将来</a:t>
            </a:r>
            <a:r>
              <a:rPr lang="zh-CN" altLang="en-US" dirty="0" smtClean="0"/>
              <a:t>的</a:t>
            </a:r>
            <a:r>
              <a:rPr lang="zh-CN" altLang="en-US" dirty="0"/>
              <a:t>预测</a:t>
            </a:r>
            <a:r>
              <a:rPr lang="zh-CN" altLang="en-US" dirty="0" smtClean="0"/>
              <a:t>数</a:t>
            </a:r>
            <a:r>
              <a:rPr lang="zh-CN" altLang="en-US" dirty="0"/>
              <a:t>据，一定要在</a:t>
            </a:r>
            <a:r>
              <a:rPr lang="zh-CN" altLang="en-US" b="1" dirty="0"/>
              <a:t>相同的特征空间并且具有相同的分</a:t>
            </a:r>
            <a:r>
              <a:rPr lang="zh-CN" altLang="en-US" b="1" dirty="0" smtClean="0"/>
              <a:t>布</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529196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a:t>
            </a:r>
            <a:r>
              <a:rPr lang="en-US" altLang="zh-CN" dirty="0" smtClean="0"/>
              <a:t>ML</a:t>
            </a:r>
            <a:r>
              <a:rPr lang="zh-CN" altLang="en-US" dirty="0" smtClean="0"/>
              <a:t>与</a:t>
            </a:r>
            <a:r>
              <a:rPr lang="en-US" altLang="zh-CN" dirty="0" smtClean="0"/>
              <a:t>DL</a:t>
            </a:r>
            <a:r>
              <a:rPr lang="zh-CN" altLang="en-US" dirty="0" smtClean="0"/>
              <a:t>对数据格式的要求</a:t>
            </a:r>
            <a:endParaRPr lang="en-US" dirty="0"/>
          </a:p>
        </p:txBody>
      </p:sp>
      <p:sp>
        <p:nvSpPr>
          <p:cNvPr id="3" name="Content Placeholder 2"/>
          <p:cNvSpPr>
            <a:spLocks noGrp="1"/>
          </p:cNvSpPr>
          <p:nvPr>
            <p:ph idx="1"/>
          </p:nvPr>
        </p:nvSpPr>
        <p:spPr/>
        <p:txBody>
          <a:bodyPr/>
          <a:lstStyle/>
          <a:p>
            <a:r>
              <a:rPr lang="zh-CN" altLang="en-US" b="1" dirty="0" smtClean="0"/>
              <a:t>理论上，</a:t>
            </a:r>
            <a:r>
              <a:rPr lang="zh-CN" altLang="en-US" b="1" dirty="0"/>
              <a:t>传</a:t>
            </a:r>
            <a:r>
              <a:rPr lang="zh-CN" altLang="en-US" b="1" dirty="0" smtClean="0"/>
              <a:t>统</a:t>
            </a:r>
            <a:r>
              <a:rPr lang="en-US" altLang="zh-CN" b="1" dirty="0" smtClean="0"/>
              <a:t>ML</a:t>
            </a:r>
            <a:r>
              <a:rPr lang="zh-CN" altLang="en-US" b="1" dirty="0" smtClean="0"/>
              <a:t>和</a:t>
            </a:r>
            <a:r>
              <a:rPr lang="en-US" altLang="zh-CN" b="1" dirty="0" smtClean="0"/>
              <a:t>DL</a:t>
            </a:r>
            <a:r>
              <a:rPr lang="zh-CN" altLang="en-US" b="1" dirty="0" smtClean="0"/>
              <a:t>能处理任意模态的数据</a:t>
            </a:r>
            <a:r>
              <a:rPr lang="zh-CN" altLang="en-US" dirty="0" smtClean="0"/>
              <a:t>。</a:t>
            </a:r>
            <a:endParaRPr lang="en-US" altLang="zh-CN" dirty="0" smtClean="0"/>
          </a:p>
          <a:p>
            <a:r>
              <a:rPr lang="zh-CN" altLang="en-US" dirty="0"/>
              <a:t>传</a:t>
            </a:r>
            <a:r>
              <a:rPr lang="zh-CN" altLang="en-US" dirty="0" smtClean="0"/>
              <a:t>统</a:t>
            </a:r>
            <a:r>
              <a:rPr lang="en-US" altLang="zh-CN" dirty="0" smtClean="0"/>
              <a:t>ML</a:t>
            </a:r>
            <a:r>
              <a:rPr lang="zh-CN" altLang="en-US" dirty="0" smtClean="0"/>
              <a:t>不只是能处理结构化的表格类数据，在</a:t>
            </a:r>
            <a:r>
              <a:rPr lang="en-US" altLang="zh-CN" dirty="0" smtClean="0"/>
              <a:t>DL</a:t>
            </a:r>
            <a:r>
              <a:rPr lang="zh-CN" altLang="en-US" dirty="0" smtClean="0"/>
              <a:t>流行之前，图像数据，视频数据，文本数据，语音数据都是用</a:t>
            </a:r>
            <a:r>
              <a:rPr lang="zh-CN" altLang="en-US" dirty="0"/>
              <a:t>传</a:t>
            </a:r>
            <a:r>
              <a:rPr lang="zh-CN" altLang="en-US" dirty="0" smtClean="0"/>
              <a:t>统</a:t>
            </a:r>
            <a:r>
              <a:rPr lang="en-US" altLang="zh-CN" dirty="0" smtClean="0"/>
              <a:t>ML</a:t>
            </a:r>
            <a:r>
              <a:rPr lang="zh-CN" altLang="en-US" dirty="0" smtClean="0"/>
              <a:t>来建模的。</a:t>
            </a:r>
            <a:endParaRPr lang="en-US" altLang="zh-CN" dirty="0" smtClean="0"/>
          </a:p>
          <a:p>
            <a:r>
              <a:rPr lang="en-US" altLang="zh-CN" dirty="0" smtClean="0"/>
              <a:t>DL</a:t>
            </a:r>
            <a:r>
              <a:rPr lang="zh-CN" altLang="en-US" dirty="0" smtClean="0"/>
              <a:t>也不只是能处理图像，视频，文本，语音这些</a:t>
            </a:r>
            <a:r>
              <a:rPr lang="en-US" altLang="zh-CN" dirty="0" smtClean="0"/>
              <a:t>low level</a:t>
            </a:r>
            <a:r>
              <a:rPr lang="zh-CN" altLang="en-US" dirty="0" smtClean="0"/>
              <a:t>的模态数据，同样可以处理结构化的数据以及半结构化的数据。</a:t>
            </a:r>
            <a:endParaRPr lang="en-US" altLang="zh-CN" dirty="0" smtClean="0"/>
          </a:p>
          <a:p>
            <a:pPr lvl="1"/>
            <a:r>
              <a:rPr lang="en-US" altLang="zh-CN" dirty="0" smtClean="0"/>
              <a:t>DL</a:t>
            </a:r>
            <a:r>
              <a:rPr lang="zh-CN" altLang="en-US" dirty="0" smtClean="0"/>
              <a:t>在推荐系统中处理结构化数据现在也非常普遍。</a:t>
            </a:r>
            <a:endParaRPr lang="en-US" altLang="zh-CN" dirty="0" smtClean="0"/>
          </a:p>
          <a:p>
            <a:pPr lvl="1"/>
            <a:r>
              <a:rPr lang="en-US" altLang="zh-CN" dirty="0" smtClean="0"/>
              <a:t>DL</a:t>
            </a:r>
            <a:r>
              <a:rPr lang="zh-CN" altLang="en-US" dirty="0" smtClean="0"/>
              <a:t>的图卷积神经网络可以很好的处理半结构化的图数据。</a:t>
            </a:r>
            <a:endParaRPr lang="en-US" altLang="zh-CN" dirty="0" smtClean="0"/>
          </a:p>
          <a:p>
            <a:r>
              <a:rPr lang="zh-CN" altLang="en-US" dirty="0" smtClean="0"/>
              <a:t>传统</a:t>
            </a:r>
            <a:r>
              <a:rPr lang="en-US" altLang="zh-CN" dirty="0" smtClean="0"/>
              <a:t>ML</a:t>
            </a:r>
            <a:r>
              <a:rPr lang="zh-CN" altLang="en-US" dirty="0" smtClean="0"/>
              <a:t>的可解释性更好，所以对于结构化数据的建模用传统</a:t>
            </a:r>
            <a:r>
              <a:rPr lang="en-US" altLang="zh-CN" dirty="0" smtClean="0"/>
              <a:t>ML</a:t>
            </a:r>
            <a:r>
              <a:rPr lang="zh-CN" altLang="en-US" dirty="0" smtClean="0"/>
              <a:t>比较常见；</a:t>
            </a:r>
            <a:r>
              <a:rPr lang="en-US" altLang="zh-CN" dirty="0" smtClean="0"/>
              <a:t>DL</a:t>
            </a:r>
            <a:r>
              <a:rPr lang="zh-CN" altLang="en-US" dirty="0" smtClean="0"/>
              <a:t>则对</a:t>
            </a:r>
            <a:r>
              <a:rPr lang="en-US" altLang="zh-CN" dirty="0" smtClean="0"/>
              <a:t>low level</a:t>
            </a:r>
            <a:r>
              <a:rPr lang="zh-CN" altLang="en-US" dirty="0" smtClean="0"/>
              <a:t>的数据建模的性能更好，所以一般这些非结构化数据的建模用</a:t>
            </a:r>
            <a:r>
              <a:rPr lang="en-US" altLang="zh-CN" dirty="0" smtClean="0"/>
              <a:t>DL</a:t>
            </a:r>
            <a:r>
              <a:rPr lang="zh-CN" altLang="en-US" dirty="0" smtClean="0"/>
              <a:t>的比较常见。</a:t>
            </a:r>
            <a:endParaRPr lang="en-US" dirty="0"/>
          </a:p>
        </p:txBody>
      </p:sp>
    </p:spTree>
    <p:extLst>
      <p:ext uri="{BB962C8B-B14F-4D97-AF65-F5344CB8AC3E}">
        <p14:creationId xmlns:p14="http://schemas.microsoft.com/office/powerpoint/2010/main" val="2444459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20"/>
          </a:xfrm>
        </p:spPr>
        <p:txBody>
          <a:bodyPr/>
          <a:lstStyle/>
          <a:p>
            <a:r>
              <a:rPr lang="zh-CN" altLang="en-US" dirty="0" smtClean="0"/>
              <a:t>几个常用概念的区别</a:t>
            </a:r>
            <a:endParaRPr lang="en-US" dirty="0"/>
          </a:p>
        </p:txBody>
      </p:sp>
      <p:sp>
        <p:nvSpPr>
          <p:cNvPr id="3" name="Content Placeholder 2"/>
          <p:cNvSpPr>
            <a:spLocks noGrp="1"/>
          </p:cNvSpPr>
          <p:nvPr>
            <p:ph idx="1"/>
          </p:nvPr>
        </p:nvSpPr>
        <p:spPr>
          <a:xfrm>
            <a:off x="838200" y="1689315"/>
            <a:ext cx="10515600" cy="4912963"/>
          </a:xfrm>
        </p:spPr>
        <p:txBody>
          <a:bodyPr>
            <a:normAutofit/>
          </a:bodyPr>
          <a:lstStyle/>
          <a:p>
            <a:r>
              <a:rPr lang="zh-CN" altLang="en-US" dirty="0"/>
              <a:t>语义</a:t>
            </a:r>
            <a:r>
              <a:rPr lang="zh-CN" altLang="en-US" dirty="0" smtClean="0"/>
              <a:t>上来说，</a:t>
            </a:r>
            <a:r>
              <a:rPr lang="zh-CN" altLang="en-US" b="1" dirty="0" smtClean="0"/>
              <a:t>模</a:t>
            </a:r>
            <a:r>
              <a:rPr lang="zh-CN" altLang="en-US" b="1" dirty="0"/>
              <a:t>型与算法不一样</a:t>
            </a:r>
            <a:r>
              <a:rPr lang="zh-CN" altLang="en-US" dirty="0"/>
              <a:t>：</a:t>
            </a:r>
            <a:endParaRPr lang="en-US" altLang="zh-CN" dirty="0"/>
          </a:p>
          <a:p>
            <a:pPr lvl="1"/>
            <a:r>
              <a:rPr lang="zh-CN" altLang="en-US" dirty="0"/>
              <a:t>机器学习的目的是要建立一个模型（所谓的建模）来预测未来的数据，而如何建立模型是需要借助算法，经验参数（所谓的超参数）以及相应的评估指标的。</a:t>
            </a:r>
            <a:endParaRPr lang="en-US" altLang="zh-CN" dirty="0"/>
          </a:p>
          <a:p>
            <a:pPr lvl="1"/>
            <a:r>
              <a:rPr lang="zh-CN" altLang="en-US" b="1" dirty="0"/>
              <a:t>模型和算法的抽象级别不同</a:t>
            </a:r>
            <a:r>
              <a:rPr lang="zh-CN" altLang="en-US" dirty="0" smtClean="0"/>
              <a:t>。</a:t>
            </a:r>
            <a:endParaRPr lang="en-US" altLang="zh-CN" dirty="0" smtClean="0"/>
          </a:p>
          <a:p>
            <a:pPr lvl="2"/>
            <a:r>
              <a:rPr lang="zh-CN" altLang="en-US" dirty="0"/>
              <a:t>但</a:t>
            </a:r>
            <a:r>
              <a:rPr lang="zh-CN" altLang="en-US" dirty="0" smtClean="0"/>
              <a:t>是之后的</a:t>
            </a:r>
            <a:r>
              <a:rPr lang="en-US" altLang="zh-CN" dirty="0" smtClean="0"/>
              <a:t>PPT</a:t>
            </a:r>
            <a:r>
              <a:rPr lang="zh-CN" altLang="en-US" dirty="0" smtClean="0"/>
              <a:t>中为了匹配通用叫法，传统机器学习的模型也叫作了算法。</a:t>
            </a:r>
            <a:endParaRPr lang="en-US" altLang="zh-CN" dirty="0"/>
          </a:p>
          <a:p>
            <a:r>
              <a:rPr lang="zh-CN" altLang="en-US" dirty="0" smtClean="0"/>
              <a:t>数</a:t>
            </a:r>
            <a:r>
              <a:rPr lang="zh-CN" altLang="en-US" dirty="0"/>
              <a:t>据挖</a:t>
            </a:r>
            <a:r>
              <a:rPr lang="zh-CN" altLang="en-US" dirty="0" smtClean="0"/>
              <a:t>掘： </a:t>
            </a:r>
            <a:endParaRPr lang="en-US" altLang="zh-CN" dirty="0" smtClean="0"/>
          </a:p>
          <a:p>
            <a:pPr lvl="1"/>
            <a:r>
              <a:rPr lang="zh-CN" altLang="en-US" dirty="0"/>
              <a:t>数据挖</a:t>
            </a:r>
            <a:r>
              <a:rPr lang="zh-CN" altLang="en-US" dirty="0" smtClean="0"/>
              <a:t>掘是通</a:t>
            </a:r>
            <a:r>
              <a:rPr lang="zh-CN" altLang="en-US" dirty="0"/>
              <a:t>过某种工具比如数据库</a:t>
            </a:r>
            <a:r>
              <a:rPr lang="en-US" altLang="zh-CN" dirty="0"/>
              <a:t>/</a:t>
            </a:r>
            <a:r>
              <a:rPr lang="zh-CN" altLang="en-US" dirty="0"/>
              <a:t>数据仓库</a:t>
            </a:r>
            <a:r>
              <a:rPr lang="en-US" altLang="zh-CN" dirty="0" smtClean="0"/>
              <a:t>/</a:t>
            </a:r>
            <a:r>
              <a:rPr lang="en-US" altLang="zh-CN" dirty="0" err="1" smtClean="0"/>
              <a:t>Bigdata</a:t>
            </a:r>
            <a:r>
              <a:rPr lang="zh-CN" altLang="en-US" dirty="0" smtClean="0"/>
              <a:t>工具</a:t>
            </a:r>
            <a:r>
              <a:rPr lang="en-US" altLang="zh-CN" dirty="0" smtClean="0"/>
              <a:t>/</a:t>
            </a:r>
            <a:r>
              <a:rPr lang="zh-CN" altLang="en-US" dirty="0" smtClean="0"/>
              <a:t>传统机</a:t>
            </a:r>
            <a:r>
              <a:rPr lang="zh-CN" altLang="en-US" dirty="0"/>
              <a:t>器学习</a:t>
            </a:r>
            <a:r>
              <a:rPr lang="en-US" altLang="zh-CN" dirty="0"/>
              <a:t>/</a:t>
            </a:r>
            <a:r>
              <a:rPr lang="zh-CN" altLang="en-US" dirty="0"/>
              <a:t>深度学</a:t>
            </a:r>
            <a:r>
              <a:rPr lang="zh-CN" altLang="en-US" dirty="0" smtClean="0"/>
              <a:t>习等等来</a:t>
            </a:r>
            <a:r>
              <a:rPr lang="zh-CN" altLang="en-US" dirty="0"/>
              <a:t>挖掘出有价值的数</a:t>
            </a:r>
            <a:r>
              <a:rPr lang="zh-CN" altLang="en-US" dirty="0" smtClean="0"/>
              <a:t>据和知识。</a:t>
            </a:r>
            <a:endParaRPr lang="en-US" altLang="zh-CN" dirty="0"/>
          </a:p>
          <a:p>
            <a:pPr lvl="1"/>
            <a:r>
              <a:rPr lang="zh-CN" altLang="en-US" dirty="0" smtClean="0"/>
              <a:t>传统机</a:t>
            </a:r>
            <a:r>
              <a:rPr lang="zh-CN" altLang="en-US" dirty="0"/>
              <a:t>器学习，数据挖掘，推荐系统三者之间的关</a:t>
            </a:r>
            <a:r>
              <a:rPr lang="zh-CN" altLang="en-US" dirty="0" smtClean="0"/>
              <a:t>系比喻：</a:t>
            </a:r>
            <a:endParaRPr lang="en-US" altLang="zh-CN" dirty="0"/>
          </a:p>
          <a:p>
            <a:pPr lvl="2"/>
            <a:r>
              <a:rPr lang="zh-CN" altLang="en-US" dirty="0" smtClean="0"/>
              <a:t>用传统机</a:t>
            </a:r>
            <a:r>
              <a:rPr lang="zh-CN" altLang="en-US" dirty="0"/>
              <a:t>器学习手段来进行数据挖掘，</a:t>
            </a:r>
            <a:r>
              <a:rPr lang="zh-CN" altLang="en-US" dirty="0" smtClean="0"/>
              <a:t>把挖掘到的知识应</a:t>
            </a:r>
            <a:r>
              <a:rPr lang="zh-CN" altLang="en-US" dirty="0"/>
              <a:t>用到了推荐系</a:t>
            </a:r>
            <a:r>
              <a:rPr lang="zh-CN" altLang="en-US" dirty="0" smtClean="0"/>
              <a:t>统中。</a:t>
            </a:r>
            <a:endParaRPr lang="en-US" altLang="zh-CN" dirty="0" smtClean="0"/>
          </a:p>
          <a:p>
            <a:pPr lvl="1"/>
            <a:endParaRPr lang="en-US" dirty="0"/>
          </a:p>
        </p:txBody>
      </p:sp>
    </p:spTree>
    <p:extLst>
      <p:ext uri="{BB962C8B-B14F-4D97-AF65-F5344CB8AC3E}">
        <p14:creationId xmlns:p14="http://schemas.microsoft.com/office/powerpoint/2010/main" val="1731298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传统机器学习与统计学习的区别（</a:t>
            </a:r>
            <a:r>
              <a:rPr lang="zh-CN" altLang="en-US" b="1" dirty="0"/>
              <a:t>关注角度不同</a:t>
            </a:r>
            <a:r>
              <a:rPr lang="zh-CN" altLang="en-US" dirty="0"/>
              <a:t>）：</a:t>
            </a:r>
            <a:endParaRPr lang="en-US" dirty="0"/>
          </a:p>
          <a:p>
            <a:pPr lvl="1"/>
            <a:r>
              <a:rPr lang="zh-CN" altLang="en-US" dirty="0"/>
              <a:t>统计学习与传统机器学习在大部分时间并不存在一个清晰的界</a:t>
            </a:r>
            <a:r>
              <a:rPr lang="zh-CN" altLang="en-US" dirty="0" smtClean="0"/>
              <a:t>限：</a:t>
            </a:r>
            <a:endParaRPr lang="en-US" altLang="zh-CN" dirty="0" smtClean="0"/>
          </a:p>
          <a:p>
            <a:pPr lvl="2"/>
            <a:r>
              <a:rPr lang="zh-CN" altLang="en-US" dirty="0" smtClean="0"/>
              <a:t>因</a:t>
            </a:r>
            <a:r>
              <a:rPr lang="zh-CN" altLang="en-US" dirty="0"/>
              <a:t>为统计学习也需要通过计算机编程去实现拟合模型，而传统机器学习的大量模型也都是基于统计学的基础。</a:t>
            </a:r>
            <a:endParaRPr lang="en-US" altLang="zh-CN" dirty="0"/>
          </a:p>
          <a:p>
            <a:pPr lvl="1"/>
            <a:r>
              <a:rPr lang="zh-CN" altLang="en-US" dirty="0"/>
              <a:t>传统机器学习的目的是</a:t>
            </a:r>
            <a:r>
              <a:rPr lang="en-US" altLang="zh-CN" dirty="0"/>
              <a:t>prediction</a:t>
            </a:r>
            <a:r>
              <a:rPr lang="zh-CN" altLang="en-US" dirty="0"/>
              <a:t>（预测），统计学习除了</a:t>
            </a:r>
            <a:r>
              <a:rPr lang="en-US" altLang="zh-CN" dirty="0"/>
              <a:t>prediction</a:t>
            </a:r>
            <a:r>
              <a:rPr lang="zh-CN" altLang="en-US" dirty="0"/>
              <a:t>还需要</a:t>
            </a:r>
            <a:r>
              <a:rPr lang="en-US" altLang="zh-CN" dirty="0"/>
              <a:t>inference</a:t>
            </a:r>
            <a:r>
              <a:rPr lang="zh-CN" altLang="en-US" dirty="0"/>
              <a:t>（推断）。</a:t>
            </a:r>
            <a:endParaRPr lang="en-US" altLang="zh-CN" dirty="0"/>
          </a:p>
          <a:p>
            <a:pPr lvl="2"/>
            <a:r>
              <a:rPr lang="zh-CN" altLang="en-US" b="1" dirty="0"/>
              <a:t>推断和预测不一样</a:t>
            </a:r>
            <a:r>
              <a:rPr lang="zh-CN" altLang="en-US" dirty="0"/>
              <a:t>，其更关注的是</a:t>
            </a:r>
            <a:r>
              <a:rPr lang="en-US" altLang="zh-CN" dirty="0"/>
              <a:t>Y</a:t>
            </a:r>
            <a:r>
              <a:rPr lang="zh-CN" altLang="en-US" dirty="0"/>
              <a:t>是如何跟随</a:t>
            </a:r>
            <a:r>
              <a:rPr lang="en-US" altLang="zh-CN" dirty="0"/>
              <a:t>X</a:t>
            </a:r>
            <a:r>
              <a:rPr lang="zh-CN" altLang="en-US" dirty="0"/>
              <a:t>变化的，或者说</a:t>
            </a:r>
            <a:r>
              <a:rPr lang="en-US" altLang="zh-CN" dirty="0"/>
              <a:t>Y</a:t>
            </a:r>
            <a:r>
              <a:rPr lang="zh-CN" altLang="en-US" dirty="0"/>
              <a:t>与</a:t>
            </a:r>
            <a:r>
              <a:rPr lang="en-US" altLang="zh-CN" dirty="0"/>
              <a:t>X</a:t>
            </a:r>
            <a:r>
              <a:rPr lang="zh-CN" altLang="en-US" dirty="0"/>
              <a:t>之间存在着一种怎样的关系，比如线性的，二次的等等</a:t>
            </a:r>
            <a:r>
              <a:rPr lang="zh-CN" altLang="en-US" dirty="0" smtClean="0"/>
              <a:t>。</a:t>
            </a:r>
            <a:endParaRPr lang="en-US" altLang="zh-CN" dirty="0" smtClean="0"/>
          </a:p>
          <a:p>
            <a:pPr lvl="2"/>
            <a:r>
              <a:rPr lang="zh-CN" altLang="en-US" dirty="0"/>
              <a:t>之</a:t>
            </a:r>
            <a:r>
              <a:rPr lang="zh-CN" altLang="en-US" dirty="0" smtClean="0"/>
              <a:t>后的</a:t>
            </a:r>
            <a:r>
              <a:rPr lang="en-US" altLang="zh-CN" dirty="0" smtClean="0"/>
              <a:t>PPT</a:t>
            </a:r>
            <a:r>
              <a:rPr lang="zh-CN" altLang="en-US" dirty="0" smtClean="0"/>
              <a:t>中为了行文方便，对二者不做区分。</a:t>
            </a:r>
            <a:endParaRPr lang="en-US" altLang="zh-CN" dirty="0"/>
          </a:p>
          <a:p>
            <a:pPr lvl="1"/>
            <a:r>
              <a:rPr lang="zh-CN" altLang="en-US" b="1" dirty="0"/>
              <a:t>统计学习更加专注于算法实现的背后的数理原理以及可解释</a:t>
            </a:r>
            <a:r>
              <a:rPr lang="zh-CN" altLang="en-US" b="1" dirty="0" smtClean="0"/>
              <a:t>性</a:t>
            </a:r>
            <a:r>
              <a:rPr lang="zh-CN" altLang="en-US" dirty="0" smtClean="0"/>
              <a:t>；</a:t>
            </a:r>
            <a:r>
              <a:rPr lang="zh-CN" altLang="en-US" b="1" dirty="0" smtClean="0"/>
              <a:t>传</a:t>
            </a:r>
            <a:r>
              <a:rPr lang="zh-CN" altLang="en-US" b="1" dirty="0"/>
              <a:t>统机器学</a:t>
            </a:r>
            <a:r>
              <a:rPr lang="zh-CN" altLang="en-US" b="1" dirty="0" smtClean="0"/>
              <a:t>习则更注</a:t>
            </a:r>
            <a:r>
              <a:rPr lang="zh-CN" altLang="en-US" b="1" dirty="0"/>
              <a:t>重模</a:t>
            </a:r>
            <a:r>
              <a:rPr lang="zh-CN" altLang="en-US" b="1" dirty="0" smtClean="0"/>
              <a:t>型</a:t>
            </a:r>
            <a:r>
              <a:rPr lang="zh-CN" altLang="en-US" b="1" dirty="0"/>
              <a:t>性能</a:t>
            </a:r>
            <a:r>
              <a:rPr lang="zh-CN" altLang="en-US" b="1" dirty="0" smtClean="0"/>
              <a:t>和</a:t>
            </a:r>
            <a:r>
              <a:rPr lang="zh-CN" altLang="en-US" b="1" dirty="0"/>
              <a:t>预</a:t>
            </a:r>
            <a:r>
              <a:rPr lang="zh-CN" altLang="en-US" b="1" dirty="0" smtClean="0"/>
              <a:t>测</a:t>
            </a:r>
            <a:r>
              <a:rPr lang="zh-CN" altLang="en-US" b="1" dirty="0"/>
              <a:t>速度</a:t>
            </a:r>
            <a:r>
              <a:rPr lang="zh-CN" altLang="en-US" dirty="0" smtClean="0"/>
              <a:t>。</a:t>
            </a:r>
            <a:endParaRPr lang="en-US" dirty="0"/>
          </a:p>
          <a:p>
            <a:endParaRPr lang="en-US" dirty="0"/>
          </a:p>
        </p:txBody>
      </p:sp>
    </p:spTree>
    <p:extLst>
      <p:ext uri="{BB962C8B-B14F-4D97-AF65-F5344CB8AC3E}">
        <p14:creationId xmlns:p14="http://schemas.microsoft.com/office/powerpoint/2010/main" val="292932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为什么要学习</a:t>
            </a:r>
            <a:r>
              <a:rPr lang="en-US" altLang="zh-CN" dirty="0" smtClean="0"/>
              <a:t>AI</a:t>
            </a:r>
            <a:r>
              <a:rPr lang="zh-CN" altLang="en-US" dirty="0" smtClean="0"/>
              <a:t>？</a:t>
            </a:r>
            <a:endParaRPr lang="en-US" dirty="0"/>
          </a:p>
        </p:txBody>
      </p:sp>
      <p:sp>
        <p:nvSpPr>
          <p:cNvPr id="3" name="Content Placeholder 2"/>
          <p:cNvSpPr>
            <a:spLocks noGrp="1"/>
          </p:cNvSpPr>
          <p:nvPr>
            <p:ph idx="1"/>
          </p:nvPr>
        </p:nvSpPr>
        <p:spPr/>
        <p:txBody>
          <a:bodyPr/>
          <a:lstStyle/>
          <a:p>
            <a:r>
              <a:rPr lang="zh-CN" altLang="en-US" dirty="0" smtClean="0"/>
              <a:t>听说</a:t>
            </a:r>
            <a:r>
              <a:rPr lang="en-US" altLang="zh-CN" dirty="0" smtClean="0"/>
              <a:t>AI</a:t>
            </a:r>
            <a:r>
              <a:rPr lang="zh-CN" altLang="en-US" dirty="0" smtClean="0"/>
              <a:t>是很大的坑，为什么要入坑？</a:t>
            </a:r>
            <a:endParaRPr lang="en-US" altLang="zh-CN" dirty="0" smtClean="0"/>
          </a:p>
          <a:p>
            <a:pPr lvl="1"/>
            <a:r>
              <a:rPr lang="zh-CN" altLang="en-US" dirty="0" smtClean="0"/>
              <a:t>和自己过不去，走出舒适区</a:t>
            </a:r>
            <a:r>
              <a:rPr lang="en-US" altLang="zh-CN" dirty="0" smtClean="0"/>
              <a:t>------------------------------------</a:t>
            </a:r>
            <a:r>
              <a:rPr lang="zh-CN" altLang="en-US" dirty="0" smtClean="0"/>
              <a:t>锻炼意志品质</a:t>
            </a:r>
            <a:endParaRPr lang="en-US" altLang="zh-CN" dirty="0" smtClean="0"/>
          </a:p>
          <a:p>
            <a:pPr lvl="1"/>
            <a:r>
              <a:rPr lang="zh-CN" altLang="en-US" b="1" dirty="0"/>
              <a:t>通</a:t>
            </a:r>
            <a:r>
              <a:rPr lang="zh-CN" altLang="en-US" b="1" dirty="0" smtClean="0"/>
              <a:t>过</a:t>
            </a:r>
            <a:r>
              <a:rPr lang="en-US" altLang="zh-CN" b="1" dirty="0" smtClean="0"/>
              <a:t>AI</a:t>
            </a:r>
            <a:r>
              <a:rPr lang="zh-CN" altLang="en-US" b="1" dirty="0" smtClean="0"/>
              <a:t>来改善自己熟悉的业务领域</a:t>
            </a:r>
            <a:r>
              <a:rPr lang="en-US" altLang="zh-CN" dirty="0" smtClean="0"/>
              <a:t>---------------------------</a:t>
            </a:r>
            <a:r>
              <a:rPr lang="zh-CN" altLang="en-US" dirty="0" smtClean="0"/>
              <a:t>学以致用</a:t>
            </a:r>
            <a:endParaRPr lang="en-US" altLang="zh-CN" dirty="0" smtClean="0"/>
          </a:p>
          <a:p>
            <a:pPr lvl="1"/>
            <a:r>
              <a:rPr lang="zh-CN" altLang="en-US" dirty="0"/>
              <a:t>挖</a:t>
            </a:r>
            <a:r>
              <a:rPr lang="zh-CN" altLang="en-US" dirty="0" smtClean="0"/>
              <a:t>坑，入坑，爬坑，填坑</a:t>
            </a:r>
            <a:r>
              <a:rPr lang="en-US" altLang="zh-CN" dirty="0" smtClean="0"/>
              <a:t>---------------------------------------</a:t>
            </a:r>
            <a:r>
              <a:rPr lang="zh-CN" altLang="en-US" dirty="0" smtClean="0"/>
              <a:t>找到个中快感</a:t>
            </a:r>
            <a:endParaRPr lang="en-US" altLang="zh-CN" dirty="0" smtClean="0"/>
          </a:p>
          <a:p>
            <a:pPr lvl="1"/>
            <a:r>
              <a:rPr lang="zh-CN" altLang="en-US" dirty="0"/>
              <a:t>因</a:t>
            </a:r>
            <a:r>
              <a:rPr lang="zh-CN" altLang="en-US" dirty="0" smtClean="0"/>
              <a:t>为</a:t>
            </a:r>
            <a:r>
              <a:rPr lang="en-US" altLang="zh-CN" dirty="0" smtClean="0"/>
              <a:t>AI</a:t>
            </a:r>
            <a:r>
              <a:rPr lang="zh-CN" altLang="en-US" dirty="0" smtClean="0"/>
              <a:t>火啊，火的东西不应该好好学吗？</a:t>
            </a:r>
            <a:r>
              <a:rPr lang="en-US" altLang="zh-CN" dirty="0" smtClean="0"/>
              <a:t>-----------------</a:t>
            </a:r>
            <a:r>
              <a:rPr lang="zh-CN" altLang="en-US" dirty="0" smtClean="0"/>
              <a:t>随大流安全</a:t>
            </a:r>
            <a:endParaRPr lang="en-US" altLang="zh-CN" dirty="0" smtClean="0"/>
          </a:p>
          <a:p>
            <a:pPr lvl="1"/>
            <a:r>
              <a:rPr lang="zh-CN" altLang="en-US" b="1" dirty="0" smtClean="0"/>
              <a:t>在数据爆炸的时代，让数据自己来说话</a:t>
            </a:r>
            <a:r>
              <a:rPr lang="en-US" altLang="zh-CN" dirty="0" smtClean="0"/>
              <a:t>--------------------</a:t>
            </a:r>
            <a:r>
              <a:rPr lang="zh-CN" altLang="en-US" dirty="0" smtClean="0"/>
              <a:t>让数据自由</a:t>
            </a:r>
            <a:endParaRPr lang="en-US" altLang="zh-CN" dirty="0" smtClean="0"/>
          </a:p>
          <a:p>
            <a:pPr lvl="1"/>
            <a:r>
              <a:rPr lang="zh-CN" altLang="en-US" b="1" dirty="0"/>
              <a:t>学会</a:t>
            </a:r>
            <a:r>
              <a:rPr lang="zh-CN" altLang="en-US" b="1" dirty="0" smtClean="0"/>
              <a:t>了可以帮助我们更多的客户</a:t>
            </a:r>
            <a:r>
              <a:rPr lang="en-US" altLang="zh-CN" dirty="0" smtClean="0"/>
              <a:t>------------------------------Customer obsession</a:t>
            </a:r>
          </a:p>
          <a:p>
            <a:pPr lvl="1"/>
            <a:r>
              <a:rPr lang="zh-CN" altLang="en-US" dirty="0"/>
              <a:t>提</a:t>
            </a:r>
            <a:r>
              <a:rPr lang="zh-CN" altLang="en-US" dirty="0" smtClean="0"/>
              <a:t>升自己的身价</a:t>
            </a:r>
            <a:r>
              <a:rPr lang="en-US" altLang="zh-CN" dirty="0" smtClean="0"/>
              <a:t>-----------------------------------------------------</a:t>
            </a:r>
            <a:r>
              <a:rPr lang="zh-CN" altLang="en-US" dirty="0" smtClean="0"/>
              <a:t>论工作的目的</a:t>
            </a:r>
            <a:endParaRPr lang="en-US" altLang="zh-CN" dirty="0" smtClean="0"/>
          </a:p>
          <a:p>
            <a:pPr lvl="1"/>
            <a:r>
              <a:rPr lang="zh-CN" altLang="en-US" dirty="0" smtClean="0"/>
              <a:t>人人会</a:t>
            </a:r>
            <a:r>
              <a:rPr lang="en-US" altLang="zh-CN" dirty="0" smtClean="0"/>
              <a:t>AI</a:t>
            </a:r>
            <a:r>
              <a:rPr lang="zh-CN" altLang="en-US" dirty="0" smtClean="0"/>
              <a:t>，造福全宇宙</a:t>
            </a:r>
            <a:r>
              <a:rPr lang="en-US" altLang="zh-CN" dirty="0" smtClean="0"/>
              <a:t>--------------------------------------------</a:t>
            </a:r>
            <a:r>
              <a:rPr lang="zh-CN" altLang="en-US" dirty="0" smtClean="0"/>
              <a:t>论人生价值观</a:t>
            </a:r>
            <a:endParaRPr lang="en-US" altLang="zh-CN" dirty="0" smtClean="0"/>
          </a:p>
          <a:p>
            <a:pPr lvl="1"/>
            <a:endParaRPr lang="en-US" dirty="0"/>
          </a:p>
        </p:txBody>
      </p:sp>
    </p:spTree>
    <p:extLst>
      <p:ext uri="{BB962C8B-B14F-4D97-AF65-F5344CB8AC3E}">
        <p14:creationId xmlns:p14="http://schemas.microsoft.com/office/powerpoint/2010/main" val="680843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5004580"/>
          </a:xfrm>
        </p:spPr>
        <p:txBody>
          <a:bodyPr>
            <a:normAutofit/>
          </a:bodyPr>
          <a:lstStyle/>
          <a:p>
            <a:r>
              <a:rPr lang="zh-CN" altLang="en-US" dirty="0" smtClean="0"/>
              <a:t>离线学习（也叫批量学习）：</a:t>
            </a:r>
            <a:endParaRPr lang="zh-CN" altLang="en-US" dirty="0" smtClean="0">
              <a:effectLst/>
            </a:endParaRPr>
          </a:p>
          <a:p>
            <a:pPr lvl="1"/>
            <a:r>
              <a:rPr lang="zh-CN" altLang="en-US" dirty="0" smtClean="0"/>
              <a:t>在离线学习中，必须在模型训练时提供整个训练数据集。 </a:t>
            </a:r>
            <a:endParaRPr lang="en-US" altLang="zh-CN" dirty="0" smtClean="0"/>
          </a:p>
          <a:p>
            <a:pPr lvl="1"/>
            <a:r>
              <a:rPr lang="zh-CN" altLang="en-US" dirty="0" smtClean="0"/>
              <a:t>只有在完成训练后才能将模型用于预测。</a:t>
            </a:r>
            <a:endParaRPr lang="en-US" altLang="zh-CN" dirty="0" smtClean="0"/>
          </a:p>
          <a:p>
            <a:r>
              <a:rPr lang="zh-CN" altLang="en-US" dirty="0"/>
              <a:t>在</a:t>
            </a:r>
            <a:r>
              <a:rPr lang="zh-CN" altLang="en-US" dirty="0" smtClean="0"/>
              <a:t>线学习：</a:t>
            </a:r>
            <a:endParaRPr lang="en-US" altLang="zh-CN" dirty="0" smtClean="0"/>
          </a:p>
          <a:p>
            <a:pPr lvl="1"/>
            <a:r>
              <a:rPr lang="zh-CN" altLang="en-US" dirty="0" smtClean="0"/>
              <a:t>在线学习按顺序处理数据， 它生成一个模型并将其投入运行，而无需在开始时提供完整的训练数据集。</a:t>
            </a:r>
            <a:endParaRPr lang="en-US" altLang="zh-CN" dirty="0" smtClean="0"/>
          </a:p>
          <a:p>
            <a:pPr lvl="1"/>
            <a:r>
              <a:rPr lang="zh-CN" altLang="en-US" dirty="0" smtClean="0"/>
              <a:t>随着更多的训练数据到来，</a:t>
            </a:r>
            <a:r>
              <a:rPr lang="zh-CN" altLang="en-US" b="1" dirty="0" smtClean="0"/>
              <a:t>该模型在运行期间不断更新</a:t>
            </a:r>
            <a:r>
              <a:rPr lang="zh-CN" altLang="en-US" dirty="0" smtClean="0"/>
              <a:t>。</a:t>
            </a:r>
          </a:p>
          <a:p>
            <a:pPr lvl="1"/>
            <a:r>
              <a:rPr lang="zh-CN" altLang="en-US" dirty="0" smtClean="0"/>
              <a:t>传统的在线学习包括增量学习和减量学习。</a:t>
            </a:r>
          </a:p>
          <a:p>
            <a:pPr lvl="2"/>
            <a:r>
              <a:rPr lang="zh-CN" altLang="en-US" b="1" dirty="0"/>
              <a:t>增</a:t>
            </a:r>
            <a:r>
              <a:rPr lang="zh-CN" altLang="en-US" b="1" dirty="0" smtClean="0"/>
              <a:t>量</a:t>
            </a:r>
            <a:r>
              <a:rPr lang="zh-CN" altLang="en-US" b="1" dirty="0"/>
              <a:t>学习</a:t>
            </a:r>
            <a:r>
              <a:rPr lang="zh-CN" altLang="en-US" dirty="0" smtClean="0"/>
              <a:t>：</a:t>
            </a:r>
            <a:r>
              <a:rPr lang="zh-CN" altLang="en-US" dirty="0"/>
              <a:t>就是每当新增数据时，并不需要重建所有的知识库，而是在原有知识库的基础上，仅做由于新增数据所引起的更新，这更加符合人的思</a:t>
            </a:r>
            <a:r>
              <a:rPr lang="zh-CN" altLang="en-US" dirty="0" smtClean="0"/>
              <a:t>维</a:t>
            </a:r>
            <a:r>
              <a:rPr lang="zh-CN" altLang="en-US" dirty="0"/>
              <a:t>习</a:t>
            </a:r>
            <a:r>
              <a:rPr lang="zh-CN" altLang="en-US" dirty="0" smtClean="0"/>
              <a:t>惯。</a:t>
            </a:r>
            <a:endParaRPr lang="en-US" altLang="zh-CN" dirty="0"/>
          </a:p>
          <a:p>
            <a:pPr lvl="2"/>
            <a:r>
              <a:rPr lang="zh-CN" altLang="en-US" b="1" dirty="0" smtClean="0"/>
              <a:t>减</a:t>
            </a:r>
            <a:r>
              <a:rPr lang="zh-CN" altLang="en-US" b="1" dirty="0"/>
              <a:t>量</a:t>
            </a:r>
            <a:r>
              <a:rPr lang="zh-CN" altLang="en-US" b="1" dirty="0" smtClean="0"/>
              <a:t>学习</a:t>
            </a:r>
            <a:r>
              <a:rPr lang="zh-CN" altLang="en-US" dirty="0" smtClean="0"/>
              <a:t>：即</a:t>
            </a:r>
            <a:r>
              <a:rPr lang="zh-CN" altLang="en-US" dirty="0"/>
              <a:t>抛弃“价值最低”的保留的训练样本</a:t>
            </a:r>
            <a:r>
              <a:rPr lang="zh-CN" altLang="en-US" dirty="0" smtClean="0"/>
              <a:t>。</a:t>
            </a:r>
            <a:endParaRPr lang="en-US" altLang="zh-CN" dirty="0" smtClean="0"/>
          </a:p>
          <a:p>
            <a:pPr lvl="3"/>
            <a:r>
              <a:rPr lang="zh-CN" altLang="en-US" dirty="0" smtClean="0"/>
              <a:t>这</a:t>
            </a:r>
            <a:r>
              <a:rPr lang="zh-CN" altLang="en-US" dirty="0"/>
              <a:t>两个概念在</a:t>
            </a:r>
            <a:r>
              <a:rPr lang="en-US" altLang="zh-CN" dirty="0"/>
              <a:t>incremental and </a:t>
            </a:r>
            <a:r>
              <a:rPr lang="en-US" altLang="zh-CN" dirty="0" err="1"/>
              <a:t>decremental</a:t>
            </a:r>
            <a:r>
              <a:rPr lang="en-US" altLang="zh-CN" dirty="0"/>
              <a:t> </a:t>
            </a:r>
            <a:r>
              <a:rPr lang="en-US" altLang="zh-CN" dirty="0" err="1"/>
              <a:t>svm</a:t>
            </a:r>
            <a:r>
              <a:rPr lang="zh-CN" altLang="en-US" dirty="0"/>
              <a:t>这篇论文里面可以看</a:t>
            </a:r>
            <a:r>
              <a:rPr lang="zh-CN" altLang="en-US" dirty="0" smtClean="0"/>
              <a:t>到。</a:t>
            </a:r>
            <a:endParaRPr lang="en-US" dirty="0"/>
          </a:p>
          <a:p>
            <a:pPr lvl="1"/>
            <a:r>
              <a:rPr lang="zh-CN" altLang="en-US" dirty="0" smtClean="0"/>
              <a:t>强化学习也是在线学习的一个分支。</a:t>
            </a:r>
            <a:endParaRPr lang="en-US" dirty="0"/>
          </a:p>
        </p:txBody>
      </p:sp>
    </p:spTree>
    <p:extLst>
      <p:ext uri="{BB962C8B-B14F-4D97-AF65-F5344CB8AC3E}">
        <p14:creationId xmlns:p14="http://schemas.microsoft.com/office/powerpoint/2010/main" val="2924463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89166"/>
            <a:ext cx="10515600" cy="5004624"/>
          </a:xfrm>
        </p:spPr>
        <p:txBody>
          <a:bodyPr>
            <a:normAutofit/>
          </a:bodyPr>
          <a:lstStyle/>
          <a:p>
            <a:r>
              <a:rPr lang="zh-CN" altLang="en-US" dirty="0" smtClean="0"/>
              <a:t>增量学习应同时具有以下特点</a:t>
            </a:r>
            <a:r>
              <a:rPr lang="en-US" altLang="zh-CN" dirty="0" smtClean="0"/>
              <a:t>:</a:t>
            </a:r>
            <a:endParaRPr lang="en-US" altLang="zh-CN" dirty="0"/>
          </a:p>
          <a:p>
            <a:pPr lvl="1"/>
            <a:r>
              <a:rPr lang="zh-CN" altLang="en-US" b="1" dirty="0" smtClean="0"/>
              <a:t>可以从新数据中学习新知识</a:t>
            </a:r>
            <a:r>
              <a:rPr lang="en-US" altLang="zh-CN" dirty="0" smtClean="0"/>
              <a:t>;  </a:t>
            </a:r>
            <a:endParaRPr lang="en-US" altLang="zh-CN" dirty="0"/>
          </a:p>
          <a:p>
            <a:pPr lvl="1"/>
            <a:r>
              <a:rPr lang="zh-CN" altLang="en-US" dirty="0" smtClean="0"/>
              <a:t>以前已经处理过的数据不需要重复处理</a:t>
            </a:r>
            <a:r>
              <a:rPr lang="en-US" altLang="zh-CN" dirty="0" smtClean="0"/>
              <a:t>;</a:t>
            </a:r>
            <a:endParaRPr lang="en-US" altLang="zh-CN" dirty="0"/>
          </a:p>
          <a:p>
            <a:pPr lvl="1"/>
            <a:r>
              <a:rPr lang="zh-CN" altLang="en-US" dirty="0" smtClean="0"/>
              <a:t>每次只有一个训练观测样本被看到和学习</a:t>
            </a:r>
            <a:r>
              <a:rPr lang="en-US" altLang="zh-CN" dirty="0" smtClean="0"/>
              <a:t>;</a:t>
            </a:r>
            <a:endParaRPr lang="en-US" altLang="zh-CN" dirty="0"/>
          </a:p>
          <a:p>
            <a:pPr lvl="1"/>
            <a:r>
              <a:rPr lang="zh-CN" altLang="en-US" b="1" dirty="0" smtClean="0"/>
              <a:t>学习新知识的同时能保存以前学习到的大部分知识</a:t>
            </a:r>
            <a:r>
              <a:rPr lang="en-US" altLang="zh-CN" dirty="0" smtClean="0"/>
              <a:t>;</a:t>
            </a:r>
            <a:endParaRPr lang="en-US" altLang="zh-CN" dirty="0"/>
          </a:p>
          <a:p>
            <a:pPr lvl="1"/>
            <a:r>
              <a:rPr lang="en-US" altLang="zh-CN" dirty="0" smtClean="0"/>
              <a:t>—</a:t>
            </a:r>
            <a:r>
              <a:rPr lang="zh-CN" altLang="en-US" dirty="0" smtClean="0"/>
              <a:t>旦学习完成后训练观测样本可以丢弃（</a:t>
            </a:r>
            <a:r>
              <a:rPr lang="zh-CN" altLang="en-US" b="1" dirty="0" smtClean="0"/>
              <a:t>但是不要丢弃</a:t>
            </a:r>
            <a:r>
              <a:rPr lang="zh-CN" altLang="en-US" dirty="0" smtClean="0"/>
              <a:t>）</a:t>
            </a:r>
            <a:r>
              <a:rPr lang="en-US" altLang="zh-CN" dirty="0" smtClean="0"/>
              <a:t>;</a:t>
            </a:r>
            <a:endParaRPr lang="en-US" altLang="zh-CN" dirty="0"/>
          </a:p>
          <a:p>
            <a:pPr lvl="1"/>
            <a:r>
              <a:rPr lang="zh-CN" altLang="en-US" dirty="0" smtClean="0"/>
              <a:t>学习系统没有关于整个训练样本集的先验知识</a:t>
            </a:r>
            <a:r>
              <a:rPr lang="en-US" altLang="zh-CN" dirty="0" smtClean="0"/>
              <a:t>;</a:t>
            </a:r>
          </a:p>
          <a:p>
            <a:r>
              <a:rPr lang="en-US" altLang="zh-CN" dirty="0"/>
              <a:t>Online </a:t>
            </a:r>
            <a:r>
              <a:rPr lang="en-US" altLang="zh-CN" dirty="0" smtClean="0"/>
              <a:t>learning</a:t>
            </a:r>
            <a:r>
              <a:rPr lang="zh-CN" altLang="en-US" dirty="0" smtClean="0"/>
              <a:t>的用途：</a:t>
            </a:r>
            <a:endParaRPr lang="en-US" altLang="zh-CN" dirty="0"/>
          </a:p>
          <a:p>
            <a:pPr lvl="1"/>
            <a:r>
              <a:rPr lang="zh-CN" altLang="en-US" b="1" dirty="0"/>
              <a:t>数据太大以至于不</a:t>
            </a:r>
            <a:r>
              <a:rPr lang="zh-CN" altLang="en-US" b="1" dirty="0" smtClean="0"/>
              <a:t>能一次性加</a:t>
            </a:r>
            <a:r>
              <a:rPr lang="zh-CN" altLang="en-US" b="1" dirty="0"/>
              <a:t>载到内存</a:t>
            </a:r>
            <a:endParaRPr lang="en-US" altLang="zh-CN" b="1" dirty="0"/>
          </a:p>
          <a:p>
            <a:pPr lvl="1"/>
            <a:r>
              <a:rPr lang="zh-CN" altLang="en-US" b="1" dirty="0"/>
              <a:t>数据的分布随着时间的推移而变化或漂移</a:t>
            </a:r>
            <a:endParaRPr lang="en-US" altLang="zh-CN" b="1" dirty="0"/>
          </a:p>
          <a:p>
            <a:endParaRPr lang="en-US" altLang="zh-CN" dirty="0" smtClean="0"/>
          </a:p>
        </p:txBody>
      </p:sp>
    </p:spTree>
    <p:extLst>
      <p:ext uri="{BB962C8B-B14F-4D97-AF65-F5344CB8AC3E}">
        <p14:creationId xmlns:p14="http://schemas.microsoft.com/office/powerpoint/2010/main" val="102900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95" y="2472895"/>
            <a:ext cx="10515600" cy="1325563"/>
          </a:xfrm>
        </p:spPr>
        <p:txBody>
          <a:bodyPr/>
          <a:lstStyle/>
          <a:p>
            <a:pPr algn="ctr"/>
            <a:r>
              <a:rPr lang="zh-CN" altLang="en-US" dirty="0" smtClean="0"/>
              <a:t>机器学习生命周期</a:t>
            </a:r>
            <a:endParaRPr lang="en-US" dirty="0"/>
          </a:p>
        </p:txBody>
      </p:sp>
    </p:spTree>
    <p:extLst>
      <p:ext uri="{BB962C8B-B14F-4D97-AF65-F5344CB8AC3E}">
        <p14:creationId xmlns:p14="http://schemas.microsoft.com/office/powerpoint/2010/main" val="1217015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739"/>
          </a:xfrm>
        </p:spPr>
        <p:txBody>
          <a:bodyPr/>
          <a:lstStyle/>
          <a:p>
            <a:r>
              <a:rPr lang="zh-CN" altLang="en-US" dirty="0" smtClean="0"/>
              <a:t>生命周期</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384" y="1442714"/>
            <a:ext cx="9422969" cy="5016625"/>
          </a:xfrm>
        </p:spPr>
      </p:pic>
    </p:spTree>
    <p:extLst>
      <p:ext uri="{BB962C8B-B14F-4D97-AF65-F5344CB8AC3E}">
        <p14:creationId xmlns:p14="http://schemas.microsoft.com/office/powerpoint/2010/main" val="57530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969" y="2369771"/>
            <a:ext cx="10515600" cy="1325563"/>
          </a:xfrm>
        </p:spPr>
        <p:txBody>
          <a:bodyPr/>
          <a:lstStyle/>
          <a:p>
            <a:pPr algn="ctr"/>
            <a:r>
              <a:rPr lang="zh-CN" altLang="en-US" dirty="0" smtClean="0"/>
              <a:t>传统机器学习面临的挑战</a:t>
            </a:r>
            <a:endParaRPr lang="en-US" dirty="0"/>
          </a:p>
        </p:txBody>
      </p:sp>
    </p:spTree>
    <p:extLst>
      <p:ext uri="{BB962C8B-B14F-4D97-AF65-F5344CB8AC3E}">
        <p14:creationId xmlns:p14="http://schemas.microsoft.com/office/powerpoint/2010/main" val="3572102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lstStyle/>
          <a:p>
            <a:r>
              <a:rPr lang="zh-CN" altLang="en-US" dirty="0" smtClean="0"/>
              <a:t>面临的挑战</a:t>
            </a:r>
            <a:endParaRPr lang="en-US" dirty="0"/>
          </a:p>
        </p:txBody>
      </p:sp>
      <p:sp>
        <p:nvSpPr>
          <p:cNvPr id="3" name="Content Placeholder 2"/>
          <p:cNvSpPr>
            <a:spLocks noGrp="1"/>
          </p:cNvSpPr>
          <p:nvPr>
            <p:ph idx="1"/>
          </p:nvPr>
        </p:nvSpPr>
        <p:spPr>
          <a:xfrm>
            <a:off x="838200" y="1662545"/>
            <a:ext cx="10515600" cy="4959928"/>
          </a:xfrm>
        </p:spPr>
        <p:txBody>
          <a:bodyPr>
            <a:normAutofit fontScale="92500" lnSpcReduction="10000"/>
          </a:bodyPr>
          <a:lstStyle/>
          <a:p>
            <a:r>
              <a:rPr lang="zh-CN" altLang="en-US" dirty="0"/>
              <a:t>数据量的问</a:t>
            </a:r>
            <a:r>
              <a:rPr lang="zh-CN" altLang="en-US" dirty="0" smtClean="0"/>
              <a:t>题：</a:t>
            </a:r>
            <a:endParaRPr lang="en-US" altLang="zh-CN" dirty="0" smtClean="0"/>
          </a:p>
          <a:p>
            <a:pPr lvl="1"/>
            <a:r>
              <a:rPr lang="zh-CN" altLang="en-US" dirty="0"/>
              <a:t>数据太多</a:t>
            </a:r>
            <a:r>
              <a:rPr lang="zh-CN" altLang="en-US" dirty="0" smtClean="0"/>
              <a:t>，面</a:t>
            </a:r>
            <a:r>
              <a:rPr lang="zh-CN" altLang="en-US" dirty="0"/>
              <a:t>临</a:t>
            </a:r>
            <a:r>
              <a:rPr lang="zh-CN" altLang="en-US" dirty="0" smtClean="0"/>
              <a:t>着</a:t>
            </a:r>
            <a:r>
              <a:rPr lang="zh-CN" altLang="en-US" dirty="0"/>
              <a:t>算力</a:t>
            </a:r>
            <a:r>
              <a:rPr lang="zh-CN" altLang="en-US" dirty="0" smtClean="0"/>
              <a:t>和成</a:t>
            </a:r>
            <a:r>
              <a:rPr lang="zh-CN" altLang="en-US" dirty="0"/>
              <a:t>本的问题</a:t>
            </a:r>
            <a:r>
              <a:rPr lang="zh-CN" altLang="en-US" dirty="0" smtClean="0"/>
              <a:t>。</a:t>
            </a:r>
            <a:endParaRPr lang="en-US" altLang="zh-CN" dirty="0" smtClean="0"/>
          </a:p>
          <a:p>
            <a:pPr lvl="1"/>
            <a:r>
              <a:rPr lang="zh-CN" altLang="en-US" dirty="0"/>
              <a:t>数据太</a:t>
            </a:r>
            <a:r>
              <a:rPr lang="zh-CN" altLang="en-US" dirty="0" smtClean="0"/>
              <a:t>少，则训练出的模型的效果不会很好。</a:t>
            </a:r>
            <a:endParaRPr lang="en-US" altLang="zh-CN" dirty="0" smtClean="0"/>
          </a:p>
          <a:p>
            <a:pPr lvl="1"/>
            <a:endParaRPr lang="en-US" altLang="zh-CN" dirty="0" smtClean="0"/>
          </a:p>
          <a:p>
            <a:r>
              <a:rPr lang="zh-CN" altLang="en-US" b="1" dirty="0"/>
              <a:t>数</a:t>
            </a:r>
            <a:r>
              <a:rPr lang="zh-CN" altLang="en-US" b="1" dirty="0" smtClean="0"/>
              <a:t>据质量的问题</a:t>
            </a:r>
            <a:r>
              <a:rPr lang="zh-CN" altLang="en-US" dirty="0" smtClean="0"/>
              <a:t>：</a:t>
            </a:r>
            <a:endParaRPr lang="en-US" altLang="zh-CN" dirty="0" smtClean="0"/>
          </a:p>
          <a:p>
            <a:pPr lvl="1"/>
            <a:r>
              <a:rPr lang="zh-CN" altLang="en-US" dirty="0"/>
              <a:t>没</a:t>
            </a:r>
            <a:r>
              <a:rPr lang="zh-CN" altLang="en-US" dirty="0" smtClean="0"/>
              <a:t>有规范的数据质量检测和处理很难保证模型的效果。</a:t>
            </a:r>
            <a:endParaRPr lang="en-US" altLang="zh-CN" dirty="0" smtClean="0"/>
          </a:p>
          <a:p>
            <a:pPr lvl="1"/>
            <a:endParaRPr lang="en-US" altLang="zh-CN" dirty="0" smtClean="0"/>
          </a:p>
          <a:p>
            <a:r>
              <a:rPr lang="zh-CN" altLang="en-US" dirty="0"/>
              <a:t>数</a:t>
            </a:r>
            <a:r>
              <a:rPr lang="zh-CN" altLang="en-US" dirty="0" smtClean="0"/>
              <a:t>据样本不均衡的问题：</a:t>
            </a:r>
            <a:endParaRPr lang="en-US" altLang="zh-CN" dirty="0" smtClean="0"/>
          </a:p>
          <a:p>
            <a:pPr lvl="1"/>
            <a:r>
              <a:rPr lang="zh-CN" altLang="en-US" dirty="0" smtClean="0"/>
              <a:t>一般的机</a:t>
            </a:r>
            <a:r>
              <a:rPr lang="zh-CN" altLang="en-US" dirty="0"/>
              <a:t>器学</a:t>
            </a:r>
            <a:r>
              <a:rPr lang="zh-CN" altLang="en-US" dirty="0" smtClean="0"/>
              <a:t>习模型会对样本不均衡非</a:t>
            </a:r>
            <a:r>
              <a:rPr lang="zh-CN" altLang="en-US" dirty="0"/>
              <a:t>常敏感</a:t>
            </a:r>
            <a:r>
              <a:rPr lang="zh-CN" altLang="en-US" dirty="0" smtClean="0"/>
              <a:t>。</a:t>
            </a:r>
            <a:endParaRPr lang="en-US" altLang="zh-CN" dirty="0" smtClean="0"/>
          </a:p>
          <a:p>
            <a:pPr lvl="1"/>
            <a:endParaRPr lang="en-US" altLang="zh-CN" dirty="0" smtClean="0"/>
          </a:p>
          <a:p>
            <a:r>
              <a:rPr lang="zh-CN" altLang="en-US" dirty="0"/>
              <a:t>人</a:t>
            </a:r>
            <a:r>
              <a:rPr lang="zh-CN" altLang="en-US" dirty="0" smtClean="0"/>
              <a:t>工标注成本太高：</a:t>
            </a:r>
            <a:endParaRPr lang="en-US" altLang="zh-CN" dirty="0" smtClean="0"/>
          </a:p>
          <a:p>
            <a:pPr lvl="1"/>
            <a:r>
              <a:rPr lang="zh-CN" altLang="en-US" dirty="0"/>
              <a:t>现实世界中</a:t>
            </a:r>
            <a:r>
              <a:rPr lang="zh-CN" altLang="en-US" dirty="0" smtClean="0"/>
              <a:t>有</a:t>
            </a:r>
            <a:r>
              <a:rPr lang="zh-CN" altLang="en-US" dirty="0"/>
              <a:t>标注</a:t>
            </a:r>
            <a:r>
              <a:rPr lang="zh-CN" altLang="en-US" dirty="0" smtClean="0"/>
              <a:t>的</a:t>
            </a:r>
            <a:r>
              <a:rPr lang="zh-CN" altLang="en-US" dirty="0"/>
              <a:t>数据太少</a:t>
            </a:r>
            <a:r>
              <a:rPr lang="zh-CN" altLang="en-US" dirty="0" smtClean="0"/>
              <a:t>，限制了监</a:t>
            </a:r>
            <a:r>
              <a:rPr lang="zh-CN" altLang="en-US" dirty="0"/>
              <a:t>督学</a:t>
            </a:r>
            <a:r>
              <a:rPr lang="zh-CN" altLang="en-US" dirty="0" smtClean="0"/>
              <a:t>习</a:t>
            </a:r>
            <a:r>
              <a:rPr lang="zh-CN" altLang="en-US" dirty="0"/>
              <a:t>模</a:t>
            </a:r>
            <a:r>
              <a:rPr lang="zh-CN" altLang="en-US" dirty="0" smtClean="0"/>
              <a:t>型的应用范围。</a:t>
            </a:r>
            <a:r>
              <a:rPr lang="en-US" altLang="zh-CN" dirty="0" smtClean="0"/>
              <a:t/>
            </a:r>
            <a:br>
              <a:rPr lang="en-US" altLang="zh-CN" dirty="0" smtClean="0"/>
            </a:br>
            <a:r>
              <a:rPr lang="en-US" altLang="zh-CN" dirty="0" smtClean="0"/>
              <a:t>	</a:t>
            </a:r>
          </a:p>
          <a:p>
            <a:pPr marL="0" indent="0">
              <a:buNone/>
            </a:pPr>
            <a:endParaRPr lang="en-US" dirty="0"/>
          </a:p>
        </p:txBody>
      </p:sp>
    </p:spTree>
    <p:extLst>
      <p:ext uri="{BB962C8B-B14F-4D97-AF65-F5344CB8AC3E}">
        <p14:creationId xmlns:p14="http://schemas.microsoft.com/office/powerpoint/2010/main" val="3423585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1709"/>
            <a:ext cx="10515600" cy="4710546"/>
          </a:xfrm>
        </p:spPr>
        <p:txBody>
          <a:bodyPr>
            <a:normAutofit fontScale="92500" lnSpcReduction="10000"/>
          </a:bodyPr>
          <a:lstStyle/>
          <a:p>
            <a:r>
              <a:rPr lang="zh-CN" altLang="en-US" dirty="0" smtClean="0"/>
              <a:t>模</a:t>
            </a:r>
            <a:r>
              <a:rPr lang="zh-CN" altLang="en-US" dirty="0"/>
              <a:t>型及预测结果的可解</a:t>
            </a:r>
            <a:r>
              <a:rPr lang="zh-CN" altLang="en-US" dirty="0" smtClean="0"/>
              <a:t>释性：</a:t>
            </a:r>
            <a:endParaRPr lang="en-US" altLang="zh-CN" dirty="0"/>
          </a:p>
          <a:p>
            <a:pPr lvl="1"/>
            <a:r>
              <a:rPr lang="zh-CN" altLang="en-US" dirty="0"/>
              <a:t>工业界比较流行逻辑回归，线性回归和基于</a:t>
            </a:r>
            <a:r>
              <a:rPr lang="en-US" altLang="zh-CN" dirty="0"/>
              <a:t>tree</a:t>
            </a:r>
            <a:r>
              <a:rPr lang="zh-CN" altLang="en-US" dirty="0"/>
              <a:t>的模型，就是因</a:t>
            </a:r>
            <a:r>
              <a:rPr lang="zh-CN" altLang="en-US" dirty="0" smtClean="0"/>
              <a:t>为</a:t>
            </a:r>
            <a:r>
              <a:rPr lang="zh-CN" altLang="en-US" dirty="0"/>
              <a:t>它</a:t>
            </a:r>
            <a:r>
              <a:rPr lang="zh-CN" altLang="en-US" dirty="0" smtClean="0"/>
              <a:t>们的</a:t>
            </a:r>
            <a:r>
              <a:rPr lang="zh-CN" altLang="en-US" dirty="0"/>
              <a:t>解释性更</a:t>
            </a:r>
            <a:r>
              <a:rPr lang="zh-CN" altLang="en-US" dirty="0" smtClean="0"/>
              <a:t>好，也就是能让人更容易看懂。</a:t>
            </a:r>
            <a:endParaRPr lang="en-US" altLang="zh-CN" dirty="0" smtClean="0"/>
          </a:p>
          <a:p>
            <a:pPr lvl="1"/>
            <a:endParaRPr lang="en-US" altLang="zh-CN" dirty="0"/>
          </a:p>
          <a:p>
            <a:r>
              <a:rPr lang="zh-CN" altLang="en-US" dirty="0" smtClean="0"/>
              <a:t>模</a:t>
            </a:r>
            <a:r>
              <a:rPr lang="zh-CN" altLang="en-US" dirty="0"/>
              <a:t>型过拟</a:t>
            </a:r>
            <a:r>
              <a:rPr lang="zh-CN" altLang="en-US" dirty="0" smtClean="0"/>
              <a:t>合</a:t>
            </a:r>
            <a:r>
              <a:rPr lang="en-US" altLang="zh-CN" dirty="0" smtClean="0"/>
              <a:t>/</a:t>
            </a:r>
            <a:r>
              <a:rPr lang="zh-CN" altLang="en-US" dirty="0" smtClean="0"/>
              <a:t>泛化能力差的问题：</a:t>
            </a:r>
            <a:endParaRPr lang="en-US" altLang="zh-CN" dirty="0"/>
          </a:p>
          <a:p>
            <a:pPr lvl="1"/>
            <a:r>
              <a:rPr lang="zh-CN" altLang="en-US" dirty="0"/>
              <a:t>因为机器学习</a:t>
            </a:r>
            <a:r>
              <a:rPr lang="zh-CN" altLang="en-US" dirty="0" smtClean="0"/>
              <a:t>的</a:t>
            </a:r>
            <a:r>
              <a:rPr lang="zh-CN" altLang="en-US" dirty="0"/>
              <a:t>天性</a:t>
            </a:r>
            <a:r>
              <a:rPr lang="zh-CN" altLang="en-US" dirty="0" smtClean="0"/>
              <a:t>，</a:t>
            </a:r>
            <a:r>
              <a:rPr lang="zh-CN" altLang="en-US" b="1" dirty="0" smtClean="0"/>
              <a:t>只能缓解无</a:t>
            </a:r>
            <a:r>
              <a:rPr lang="zh-CN" altLang="en-US" b="1" dirty="0"/>
              <a:t>法避免</a:t>
            </a:r>
            <a:r>
              <a:rPr lang="zh-CN" altLang="en-US" dirty="0" smtClean="0"/>
              <a:t>。</a:t>
            </a:r>
            <a:endParaRPr lang="en-US" altLang="zh-CN" dirty="0" smtClean="0"/>
          </a:p>
          <a:p>
            <a:pPr lvl="1"/>
            <a:endParaRPr lang="en-US" altLang="zh-CN" dirty="0"/>
          </a:p>
          <a:p>
            <a:r>
              <a:rPr lang="zh-CN" altLang="en-US" dirty="0"/>
              <a:t>数据预处理及特征工程：</a:t>
            </a:r>
            <a:endParaRPr lang="en-US" altLang="zh-CN" dirty="0"/>
          </a:p>
          <a:p>
            <a:pPr lvl="1"/>
            <a:r>
              <a:rPr lang="zh-CN" altLang="en-US" dirty="0"/>
              <a:t>业界没有标准的流程，大多根据自己或者团队的经验来做</a:t>
            </a:r>
            <a:r>
              <a:rPr lang="zh-CN" altLang="en-US" dirty="0" smtClean="0"/>
              <a:t>。</a:t>
            </a:r>
            <a:endParaRPr lang="en-US" altLang="zh-CN" dirty="0" smtClean="0"/>
          </a:p>
          <a:p>
            <a:pPr lvl="1"/>
            <a:endParaRPr lang="en-US" altLang="zh-CN" dirty="0" smtClean="0"/>
          </a:p>
          <a:p>
            <a:r>
              <a:rPr lang="zh-CN" altLang="en-US" dirty="0" smtClean="0"/>
              <a:t>不</a:t>
            </a:r>
            <a:r>
              <a:rPr lang="zh-CN" altLang="en-US" dirty="0"/>
              <a:t>可预测</a:t>
            </a:r>
            <a:r>
              <a:rPr lang="zh-CN" altLang="en-US" dirty="0" smtClean="0"/>
              <a:t>性：</a:t>
            </a:r>
            <a:endParaRPr lang="en-US" altLang="zh-CN" dirty="0" smtClean="0"/>
          </a:p>
          <a:p>
            <a:pPr lvl="1"/>
            <a:r>
              <a:rPr lang="zh-CN" altLang="en-US" dirty="0"/>
              <a:t>机器学</a:t>
            </a:r>
            <a:r>
              <a:rPr lang="zh-CN" altLang="en-US" dirty="0" smtClean="0"/>
              <a:t>习的每个过程都充满了不可预测性。比如模型引入的随机性，特征工程的艺术性。</a:t>
            </a:r>
            <a:endParaRPr lang="en-US" altLang="zh-CN" dirty="0" smtClean="0"/>
          </a:p>
          <a:p>
            <a:pPr lvl="1"/>
            <a:endParaRPr lang="en-US" altLang="zh-CN" dirty="0" smtClean="0"/>
          </a:p>
          <a:p>
            <a:endParaRPr lang="en-US" dirty="0"/>
          </a:p>
        </p:txBody>
      </p:sp>
    </p:spTree>
    <p:extLst>
      <p:ext uri="{BB962C8B-B14F-4D97-AF65-F5344CB8AC3E}">
        <p14:creationId xmlns:p14="http://schemas.microsoft.com/office/powerpoint/2010/main" val="844636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189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27018"/>
            <a:ext cx="10515600" cy="5181600"/>
          </a:xfrm>
        </p:spPr>
        <p:txBody>
          <a:bodyPr>
            <a:normAutofit fontScale="92500" lnSpcReduction="20000"/>
          </a:bodyPr>
          <a:lstStyle/>
          <a:p>
            <a:r>
              <a:rPr lang="zh-CN" altLang="en-US" dirty="0"/>
              <a:t>模型选择：</a:t>
            </a:r>
            <a:endParaRPr lang="en-US" altLang="zh-CN" dirty="0"/>
          </a:p>
          <a:p>
            <a:pPr lvl="1"/>
            <a:r>
              <a:rPr lang="zh-CN" altLang="en-US" dirty="0"/>
              <a:t>太多的模型可以选择，多靠经验</a:t>
            </a:r>
            <a:r>
              <a:rPr lang="zh-CN" altLang="en-US" dirty="0" smtClean="0"/>
              <a:t>。</a:t>
            </a:r>
            <a:endParaRPr lang="en-US" altLang="zh-CN" dirty="0" smtClean="0"/>
          </a:p>
          <a:p>
            <a:pPr lvl="1"/>
            <a:endParaRPr lang="en-US" altLang="zh-CN" dirty="0" smtClean="0"/>
          </a:p>
          <a:p>
            <a:r>
              <a:rPr lang="zh-CN" altLang="en-US" dirty="0" smtClean="0"/>
              <a:t>工</a:t>
            </a:r>
            <a:r>
              <a:rPr lang="zh-CN" altLang="en-US" dirty="0"/>
              <a:t>程实</a:t>
            </a:r>
            <a:r>
              <a:rPr lang="zh-CN" altLang="en-US" dirty="0" smtClean="0"/>
              <a:t>现</a:t>
            </a:r>
            <a:r>
              <a:rPr lang="zh-CN" altLang="en-US" dirty="0"/>
              <a:t>复</a:t>
            </a:r>
            <a:r>
              <a:rPr lang="zh-CN" altLang="en-US" dirty="0" smtClean="0"/>
              <a:t>杂：</a:t>
            </a:r>
            <a:endParaRPr lang="en-US" altLang="zh-CN" dirty="0" smtClean="0"/>
          </a:p>
          <a:p>
            <a:pPr lvl="1"/>
            <a:r>
              <a:rPr lang="zh-CN" altLang="en-US" dirty="0" smtClean="0"/>
              <a:t>落地</a:t>
            </a:r>
            <a:r>
              <a:rPr lang="en-US" altLang="zh-CN" dirty="0" smtClean="0"/>
              <a:t>ML</a:t>
            </a:r>
            <a:r>
              <a:rPr lang="zh-CN" altLang="en-US" dirty="0" smtClean="0"/>
              <a:t>项目，模型只是一小部分。目前只有大公司有完善的整套机器学习平台。</a:t>
            </a:r>
            <a:endParaRPr lang="en-US" altLang="zh-CN" dirty="0" smtClean="0"/>
          </a:p>
          <a:p>
            <a:pPr lvl="1"/>
            <a:r>
              <a:rPr lang="zh-CN" altLang="en-US" b="1" dirty="0"/>
              <a:t>特</a:t>
            </a:r>
            <a:r>
              <a:rPr lang="zh-CN" altLang="en-US" b="1" dirty="0" smtClean="0"/>
              <a:t>征的增加以及删除带来的复杂性</a:t>
            </a:r>
            <a:r>
              <a:rPr lang="zh-CN" altLang="en-US" dirty="0" smtClean="0"/>
              <a:t>。</a:t>
            </a:r>
            <a:endParaRPr lang="en-US" altLang="zh-CN" dirty="0" smtClean="0"/>
          </a:p>
          <a:p>
            <a:pPr lvl="1"/>
            <a:endParaRPr lang="en-US" altLang="zh-CN" dirty="0" smtClean="0"/>
          </a:p>
          <a:p>
            <a:r>
              <a:rPr lang="zh-CN" altLang="en-US" dirty="0"/>
              <a:t>不</a:t>
            </a:r>
            <a:r>
              <a:rPr lang="zh-CN" altLang="en-US" dirty="0" smtClean="0"/>
              <a:t>能太依赖模型做决策：</a:t>
            </a:r>
            <a:endParaRPr lang="en-US" altLang="zh-CN" dirty="0" smtClean="0"/>
          </a:p>
          <a:p>
            <a:pPr lvl="1"/>
            <a:r>
              <a:rPr lang="zh-CN" altLang="en-US" dirty="0" smtClean="0"/>
              <a:t>在</a:t>
            </a:r>
            <a:r>
              <a:rPr lang="zh-CN" altLang="en-US" dirty="0"/>
              <a:t>一</a:t>
            </a:r>
            <a:r>
              <a:rPr lang="zh-CN" altLang="en-US" dirty="0" smtClean="0"/>
              <a:t>些关乎生命，安全和投资的领域，顶多用它来做辅助决策。</a:t>
            </a:r>
            <a:endParaRPr lang="en-US" altLang="zh-CN" dirty="0" smtClean="0"/>
          </a:p>
          <a:p>
            <a:pPr lvl="1"/>
            <a:endParaRPr lang="en-US" altLang="zh-CN" dirty="0" smtClean="0"/>
          </a:p>
          <a:p>
            <a:r>
              <a:rPr lang="zh-CN" altLang="en-US" dirty="0" smtClean="0"/>
              <a:t>往往只能执行单一任务：</a:t>
            </a:r>
            <a:endParaRPr lang="en-US" altLang="zh-CN" dirty="0" smtClean="0"/>
          </a:p>
          <a:p>
            <a:pPr lvl="1"/>
            <a:r>
              <a:rPr lang="zh-CN" altLang="en-US" b="1" dirty="0" smtClean="0"/>
              <a:t>目</a:t>
            </a:r>
            <a:r>
              <a:rPr lang="zh-CN" altLang="en-US" b="1" dirty="0"/>
              <a:t>前几乎所有</a:t>
            </a:r>
            <a:r>
              <a:rPr lang="zh-CN" altLang="en-US" b="1" dirty="0" smtClean="0"/>
              <a:t>的传统机</a:t>
            </a:r>
            <a:r>
              <a:rPr lang="zh-CN" altLang="en-US" b="1" dirty="0"/>
              <a:t>器学</a:t>
            </a:r>
            <a:r>
              <a:rPr lang="zh-CN" altLang="en-US" b="1" dirty="0" smtClean="0"/>
              <a:t>习</a:t>
            </a:r>
            <a:r>
              <a:rPr lang="zh-CN" altLang="en-US" b="1" dirty="0"/>
              <a:t>模型</a:t>
            </a:r>
            <a:r>
              <a:rPr lang="zh-CN" altLang="en-US" b="1" dirty="0" smtClean="0"/>
              <a:t>都</a:t>
            </a:r>
            <a:r>
              <a:rPr lang="zh-CN" altLang="en-US" b="1" dirty="0"/>
              <a:t>是被训练于执行单一任</a:t>
            </a:r>
            <a:r>
              <a:rPr lang="zh-CN" altLang="en-US" b="1" dirty="0" smtClean="0"/>
              <a:t>务</a:t>
            </a:r>
            <a:r>
              <a:rPr lang="zh-CN" altLang="en-US" dirty="0" smtClean="0"/>
              <a:t>，而不能像人一样能串行执行多个任务。</a:t>
            </a:r>
            <a:endParaRPr lang="en-US" altLang="zh-CN" dirty="0" smtClean="0"/>
          </a:p>
          <a:p>
            <a:pPr lvl="2"/>
            <a:r>
              <a:rPr lang="zh-CN" altLang="en-US" dirty="0" smtClean="0"/>
              <a:t>即使深度学习中有多</a:t>
            </a:r>
            <a:r>
              <a:rPr lang="zh-CN" altLang="en-US" dirty="0"/>
              <a:t>任务学</a:t>
            </a:r>
            <a:r>
              <a:rPr lang="zh-CN" altLang="en-US" dirty="0" smtClean="0"/>
              <a:t>习，也没有办法让一个模型学习多种差别很大的任务。</a:t>
            </a:r>
            <a:endParaRPr lang="en-US" altLang="zh-CN" dirty="0" smtClean="0"/>
          </a:p>
          <a:p>
            <a:pPr lvl="3"/>
            <a:r>
              <a:rPr lang="zh-CN" altLang="en-US" dirty="0" smtClean="0"/>
              <a:t>多任务学习指</a:t>
            </a:r>
            <a:r>
              <a:rPr lang="zh-CN" altLang="en-US" dirty="0"/>
              <a:t>同时学习多个任务比如目标检测中的目标分类和回归</a:t>
            </a:r>
            <a:r>
              <a:rPr lang="en-US" altLang="zh-CN" dirty="0" err="1"/>
              <a:t>BBox</a:t>
            </a:r>
            <a:r>
              <a:rPr lang="zh-CN" altLang="en-US" dirty="0" smtClean="0"/>
              <a:t>框。</a:t>
            </a:r>
            <a:r>
              <a:rPr lang="zh-CN" altLang="en-US" dirty="0"/>
              <a:t/>
            </a:r>
            <a:br>
              <a:rPr lang="zh-CN" altLang="en-US" dirty="0"/>
            </a:br>
            <a:endParaRPr lang="zh-CN" altLang="en-US" dirty="0"/>
          </a:p>
          <a:p>
            <a:endParaRPr lang="en-US" altLang="zh-CN" dirty="0" smtClean="0"/>
          </a:p>
          <a:p>
            <a:endParaRPr lang="en-US" dirty="0"/>
          </a:p>
        </p:txBody>
      </p:sp>
    </p:spTree>
    <p:extLst>
      <p:ext uri="{BB962C8B-B14F-4D97-AF65-F5344CB8AC3E}">
        <p14:creationId xmlns:p14="http://schemas.microsoft.com/office/powerpoint/2010/main" val="3856305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5" y="2746015"/>
            <a:ext cx="10515600" cy="1325563"/>
          </a:xfrm>
        </p:spPr>
        <p:txBody>
          <a:bodyPr/>
          <a:lstStyle/>
          <a:p>
            <a:pPr algn="ctr"/>
            <a:r>
              <a:rPr lang="zh-CN" altLang="en-US" dirty="0" smtClean="0"/>
              <a:t>深度学习的主要应用</a:t>
            </a:r>
            <a:r>
              <a:rPr lang="zh-CN" altLang="en-US" dirty="0"/>
              <a:t>领域</a:t>
            </a:r>
            <a:r>
              <a:rPr lang="zh-CN" altLang="en-US" dirty="0" smtClean="0"/>
              <a:t>与挑战</a:t>
            </a:r>
            <a:endParaRPr lang="en-US" dirty="0"/>
          </a:p>
        </p:txBody>
      </p:sp>
    </p:spTree>
    <p:extLst>
      <p:ext uri="{BB962C8B-B14F-4D97-AF65-F5344CB8AC3E}">
        <p14:creationId xmlns:p14="http://schemas.microsoft.com/office/powerpoint/2010/main" val="2657815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739"/>
          </a:xfrm>
        </p:spPr>
        <p:txBody>
          <a:bodyPr/>
          <a:lstStyle/>
          <a:p>
            <a:r>
              <a:rPr lang="zh-CN" altLang="en-US" dirty="0" smtClean="0"/>
              <a:t>深度学习的主要应用领域</a:t>
            </a:r>
            <a:endParaRPr lang="en-US" dirty="0"/>
          </a:p>
        </p:txBody>
      </p:sp>
      <p:sp>
        <p:nvSpPr>
          <p:cNvPr id="3" name="Content Placeholder 2"/>
          <p:cNvSpPr>
            <a:spLocks noGrp="1"/>
          </p:cNvSpPr>
          <p:nvPr>
            <p:ph idx="1"/>
          </p:nvPr>
        </p:nvSpPr>
        <p:spPr>
          <a:xfrm>
            <a:off x="838200" y="1503336"/>
            <a:ext cx="10515600" cy="5354663"/>
          </a:xfrm>
        </p:spPr>
        <p:txBody>
          <a:bodyPr>
            <a:normAutofit/>
          </a:bodyPr>
          <a:lstStyle/>
          <a:p>
            <a:r>
              <a:rPr lang="zh-CN" altLang="en-US" dirty="0" smtClean="0"/>
              <a:t>计算机视觉</a:t>
            </a:r>
            <a:endParaRPr lang="en-US" altLang="zh-CN" dirty="0" smtClean="0"/>
          </a:p>
          <a:p>
            <a:r>
              <a:rPr lang="zh-CN" altLang="en-US" dirty="0"/>
              <a:t>机器视觉</a:t>
            </a:r>
            <a:endParaRPr lang="en-US" altLang="zh-CN" dirty="0" smtClean="0"/>
          </a:p>
          <a:p>
            <a:r>
              <a:rPr lang="zh-CN" altLang="en-US" dirty="0"/>
              <a:t>语音识</a:t>
            </a:r>
            <a:r>
              <a:rPr lang="zh-CN" altLang="en-US" dirty="0" smtClean="0"/>
              <a:t>别</a:t>
            </a:r>
            <a:endParaRPr lang="en-US" altLang="zh-CN" dirty="0" smtClean="0"/>
          </a:p>
          <a:p>
            <a:r>
              <a:rPr lang="zh-CN" altLang="en-US" dirty="0"/>
              <a:t>自然语言处</a:t>
            </a:r>
            <a:r>
              <a:rPr lang="zh-CN" altLang="en-US" dirty="0" smtClean="0"/>
              <a:t>理</a:t>
            </a:r>
            <a:endParaRPr lang="en-US" altLang="zh-CN" dirty="0" smtClean="0"/>
          </a:p>
          <a:p>
            <a:r>
              <a:rPr lang="zh-CN" altLang="en-US" dirty="0" smtClean="0"/>
              <a:t>推荐系统（</a:t>
            </a:r>
            <a:r>
              <a:rPr lang="en-US" altLang="zh-CN" dirty="0" smtClean="0"/>
              <a:t>Ranking</a:t>
            </a:r>
            <a:r>
              <a:rPr lang="zh-CN" altLang="en-US" dirty="0" smtClean="0"/>
              <a:t>排序阶段）</a:t>
            </a:r>
            <a:endParaRPr lang="en-US" altLang="zh-CN" dirty="0" smtClean="0"/>
          </a:p>
          <a:p>
            <a:r>
              <a:rPr lang="zh-CN" altLang="en-US" dirty="0"/>
              <a:t>时间序</a:t>
            </a:r>
            <a:r>
              <a:rPr lang="zh-CN" altLang="en-US" dirty="0" smtClean="0"/>
              <a:t>列数据</a:t>
            </a:r>
            <a:endParaRPr lang="en-US" altLang="zh-CN" dirty="0"/>
          </a:p>
          <a:p>
            <a:r>
              <a:rPr lang="en-US" altLang="zh-CN" dirty="0" smtClean="0"/>
              <a:t>AIOPS</a:t>
            </a:r>
            <a:r>
              <a:rPr lang="zh-CN" altLang="en-US" dirty="0" smtClean="0"/>
              <a:t>（包括</a:t>
            </a:r>
            <a:r>
              <a:rPr lang="en-US" altLang="zh-CN" dirty="0" smtClean="0"/>
              <a:t>AI</a:t>
            </a:r>
            <a:r>
              <a:rPr lang="zh-CN" altLang="en-US" dirty="0" smtClean="0"/>
              <a:t>应用在安全领域以及异常检测）</a:t>
            </a:r>
            <a:endParaRPr lang="en-US" altLang="zh-CN" dirty="0" smtClean="0"/>
          </a:p>
          <a:p>
            <a:r>
              <a:rPr lang="zh-CN" altLang="en-US" dirty="0" smtClean="0"/>
              <a:t>基于图结构的应用</a:t>
            </a:r>
            <a:endParaRPr lang="en-US" altLang="zh-CN" dirty="0" smtClean="0"/>
          </a:p>
          <a:p>
            <a:endParaRPr lang="en-US" dirty="0"/>
          </a:p>
        </p:txBody>
      </p:sp>
    </p:spTree>
    <p:extLst>
      <p:ext uri="{BB962C8B-B14F-4D97-AF65-F5344CB8AC3E}">
        <p14:creationId xmlns:p14="http://schemas.microsoft.com/office/powerpoint/2010/main" val="779279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AI</a:t>
            </a:r>
            <a:r>
              <a:rPr lang="zh-CN" altLang="en-US" dirty="0" smtClean="0"/>
              <a:t>的特点和现状</a:t>
            </a:r>
            <a:endParaRPr lang="en-US" dirty="0"/>
          </a:p>
        </p:txBody>
      </p:sp>
      <p:sp>
        <p:nvSpPr>
          <p:cNvPr id="3" name="Content Placeholder 2"/>
          <p:cNvSpPr>
            <a:spLocks noGrp="1"/>
          </p:cNvSpPr>
          <p:nvPr>
            <p:ph idx="1"/>
          </p:nvPr>
        </p:nvSpPr>
        <p:spPr/>
        <p:txBody>
          <a:bodyPr>
            <a:normAutofit/>
          </a:bodyPr>
          <a:lstStyle/>
          <a:p>
            <a:r>
              <a:rPr lang="en-US" altLang="zh-CN" dirty="0" smtClean="0"/>
              <a:t>AI</a:t>
            </a:r>
            <a:r>
              <a:rPr lang="zh-CN" altLang="en-US" dirty="0" smtClean="0"/>
              <a:t>的特点：</a:t>
            </a:r>
            <a:endParaRPr lang="en-US" altLang="zh-CN" dirty="0" smtClean="0"/>
          </a:p>
          <a:p>
            <a:pPr lvl="1"/>
            <a:r>
              <a:rPr lang="zh-CN" altLang="en-US" dirty="0" smtClean="0"/>
              <a:t>概念巨多</a:t>
            </a:r>
            <a:endParaRPr lang="en-US" altLang="zh-CN" dirty="0" smtClean="0"/>
          </a:p>
          <a:p>
            <a:pPr lvl="1"/>
            <a:r>
              <a:rPr lang="zh-CN" altLang="en-US" dirty="0"/>
              <a:t>涉</a:t>
            </a:r>
            <a:r>
              <a:rPr lang="zh-CN" altLang="en-US" dirty="0" smtClean="0"/>
              <a:t>及的学科巨多</a:t>
            </a:r>
            <a:endParaRPr lang="en-US" altLang="zh-CN" dirty="0" smtClean="0"/>
          </a:p>
          <a:p>
            <a:pPr lvl="1"/>
            <a:r>
              <a:rPr lang="zh-CN" altLang="en-US" b="1" dirty="0" smtClean="0"/>
              <a:t>不确定性因素很多</a:t>
            </a:r>
            <a:endParaRPr lang="en-US" altLang="zh-CN" b="1" dirty="0" smtClean="0"/>
          </a:p>
          <a:p>
            <a:pPr lvl="1"/>
            <a:r>
              <a:rPr lang="zh-CN" altLang="en-US" dirty="0" smtClean="0"/>
              <a:t>软硬通吃</a:t>
            </a:r>
            <a:endParaRPr lang="en-US" altLang="zh-CN" dirty="0" smtClean="0"/>
          </a:p>
          <a:p>
            <a:pPr lvl="1"/>
            <a:r>
              <a:rPr lang="zh-CN" altLang="en-US" dirty="0"/>
              <a:t>无处不</a:t>
            </a:r>
            <a:r>
              <a:rPr lang="zh-CN" altLang="en-US" dirty="0" smtClean="0"/>
              <a:t>在</a:t>
            </a:r>
            <a:endParaRPr lang="en-US" altLang="zh-CN" dirty="0" smtClean="0"/>
          </a:p>
          <a:p>
            <a:pPr lvl="1"/>
            <a:r>
              <a:rPr lang="zh-CN" altLang="en-US" dirty="0" smtClean="0"/>
              <a:t>太开放</a:t>
            </a:r>
            <a:endParaRPr lang="en-US" altLang="zh-CN" dirty="0" smtClean="0"/>
          </a:p>
          <a:p>
            <a:pPr lvl="1"/>
            <a:r>
              <a:rPr lang="zh-CN" altLang="en-US" dirty="0"/>
              <a:t>框</a:t>
            </a:r>
            <a:r>
              <a:rPr lang="zh-CN" altLang="en-US" dirty="0" smtClean="0"/>
              <a:t>架巨多</a:t>
            </a:r>
            <a:endParaRPr lang="en-US" altLang="zh-CN" dirty="0" smtClean="0"/>
          </a:p>
          <a:p>
            <a:pPr lvl="1"/>
            <a:r>
              <a:rPr lang="zh-CN" altLang="en-US" b="1" dirty="0"/>
              <a:t>学</a:t>
            </a:r>
            <a:r>
              <a:rPr lang="zh-CN" altLang="en-US" b="1" dirty="0" smtClean="0"/>
              <a:t>习成本巨高</a:t>
            </a:r>
            <a:endParaRPr lang="en-US" altLang="zh-CN" b="1" dirty="0" smtClean="0"/>
          </a:p>
          <a:p>
            <a:pPr lvl="1"/>
            <a:r>
              <a:rPr lang="zh-CN" altLang="en-US" b="1" dirty="0"/>
              <a:t>复</a:t>
            </a:r>
            <a:r>
              <a:rPr lang="zh-CN" altLang="en-US" b="1" dirty="0" smtClean="0"/>
              <a:t>杂的工程实践</a:t>
            </a:r>
            <a:endParaRPr lang="en-US" altLang="zh-CN" b="1" dirty="0" smtClean="0"/>
          </a:p>
        </p:txBody>
      </p:sp>
    </p:spTree>
    <p:extLst>
      <p:ext uri="{BB962C8B-B14F-4D97-AF65-F5344CB8AC3E}">
        <p14:creationId xmlns:p14="http://schemas.microsoft.com/office/powerpoint/2010/main" val="28996260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0879"/>
          </a:xfrm>
        </p:spPr>
        <p:txBody>
          <a:bodyPr/>
          <a:lstStyle/>
          <a:p>
            <a:r>
              <a:rPr lang="zh-CN" altLang="en-US" dirty="0" smtClean="0"/>
              <a:t>深度学习面临的挑战（来自</a:t>
            </a:r>
            <a:r>
              <a:rPr lang="en-US" altLang="zh-CN" dirty="0" smtClean="0"/>
              <a:t>Gary </a:t>
            </a:r>
            <a:r>
              <a:rPr lang="en-US" dirty="0"/>
              <a:t>Marcus</a:t>
            </a:r>
            <a:r>
              <a:rPr lang="zh-CN" altLang="en-US" dirty="0" smtClean="0"/>
              <a:t>）</a:t>
            </a:r>
            <a:endParaRPr lang="en-US" dirty="0"/>
          </a:p>
        </p:txBody>
      </p:sp>
      <p:sp>
        <p:nvSpPr>
          <p:cNvPr id="3" name="Content Placeholder 2"/>
          <p:cNvSpPr>
            <a:spLocks noGrp="1"/>
          </p:cNvSpPr>
          <p:nvPr>
            <p:ph idx="1"/>
          </p:nvPr>
        </p:nvSpPr>
        <p:spPr>
          <a:xfrm>
            <a:off x="838200" y="1615440"/>
            <a:ext cx="10515600" cy="4561523"/>
          </a:xfrm>
        </p:spPr>
        <p:txBody>
          <a:bodyPr>
            <a:noAutofit/>
          </a:bodyPr>
          <a:lstStyle/>
          <a:p>
            <a:r>
              <a:rPr lang="zh-CN" altLang="en-US" b="1" dirty="0"/>
              <a:t>深度学习依然对数据很饥渴</a:t>
            </a:r>
            <a:r>
              <a:rPr lang="zh-CN" altLang="en-US" dirty="0"/>
              <a:t>：</a:t>
            </a:r>
            <a:endParaRPr lang="en-US" altLang="zh-CN" dirty="0"/>
          </a:p>
          <a:p>
            <a:pPr lvl="1"/>
            <a:r>
              <a:rPr lang="en-US" altLang="zh-CN" dirty="0"/>
              <a:t>Geoff </a:t>
            </a:r>
            <a:r>
              <a:rPr lang="en-US" altLang="zh-CN" dirty="0" smtClean="0"/>
              <a:t>Hinton</a:t>
            </a:r>
            <a:r>
              <a:rPr lang="zh-CN" altLang="en-US" dirty="0" smtClean="0"/>
              <a:t>在</a:t>
            </a:r>
            <a:r>
              <a:rPr lang="zh-CN" altLang="en-US" dirty="0"/>
              <a:t>最近的</a:t>
            </a:r>
            <a:r>
              <a:rPr lang="en-US" altLang="zh-CN" dirty="0"/>
              <a:t>Capsule Networks</a:t>
            </a:r>
            <a:r>
              <a:rPr lang="zh-CN" altLang="en-US" dirty="0"/>
              <a:t>论文中，表达了对</a:t>
            </a:r>
            <a:r>
              <a:rPr lang="zh-CN" altLang="en-US" b="1" dirty="0"/>
              <a:t>深度学习系统依赖于大量标注数据</a:t>
            </a:r>
            <a:r>
              <a:rPr lang="zh-CN" altLang="en-US" dirty="0"/>
              <a:t>这个问题的担忧。</a:t>
            </a:r>
            <a:endParaRPr lang="en-US" altLang="zh-CN" dirty="0"/>
          </a:p>
          <a:p>
            <a:pPr lvl="1"/>
            <a:endParaRPr lang="en-US" altLang="zh-CN" sz="1600" dirty="0"/>
          </a:p>
          <a:p>
            <a:r>
              <a:rPr lang="zh-CN" altLang="en-US" dirty="0"/>
              <a:t>深度学习还很肤浅，迁移能力有限：</a:t>
            </a:r>
            <a:endParaRPr lang="en-US" altLang="zh-CN" dirty="0"/>
          </a:p>
          <a:p>
            <a:pPr lvl="1"/>
            <a:r>
              <a:rPr lang="zh-CN" altLang="en-US" b="1" dirty="0"/>
              <a:t>深度学习只是堆叠的层数“深”，不是对问题的理解“深”</a:t>
            </a:r>
            <a:r>
              <a:rPr lang="zh-CN" altLang="en-US" dirty="0"/>
              <a:t>。</a:t>
            </a:r>
            <a:endParaRPr lang="en-US" altLang="zh-CN" dirty="0"/>
          </a:p>
          <a:p>
            <a:pPr lvl="1"/>
            <a:r>
              <a:rPr lang="zh-CN" altLang="en-US" dirty="0"/>
              <a:t>通过迁移测试来检验，也就是给深度强化学习系统提供一些和训练环境有细微差别的场景</a:t>
            </a:r>
            <a:r>
              <a:rPr lang="zh-CN" altLang="en-US" dirty="0" smtClean="0"/>
              <a:t>，表现很不好。</a:t>
            </a:r>
            <a:endParaRPr lang="en-US" altLang="zh-CN" dirty="0" smtClean="0"/>
          </a:p>
          <a:p>
            <a:pPr lvl="2"/>
            <a:r>
              <a:rPr lang="zh-CN" altLang="en-US" dirty="0" smtClean="0"/>
              <a:t>对</a:t>
            </a:r>
            <a:r>
              <a:rPr lang="zh-CN" altLang="en-US" dirty="0"/>
              <a:t>场景稍加改动，比如说调整球拍的高度、在屏幕中间加一道墙，</a:t>
            </a:r>
            <a:r>
              <a:rPr lang="en-US" altLang="zh-CN" dirty="0"/>
              <a:t>DeepMind</a:t>
            </a:r>
            <a:r>
              <a:rPr lang="zh-CN" altLang="en-US" dirty="0"/>
              <a:t>用来打雅达利游戏的升级版算法</a:t>
            </a:r>
            <a:r>
              <a:rPr lang="en-US" altLang="zh-CN" dirty="0"/>
              <a:t>A3C</a:t>
            </a:r>
            <a:r>
              <a:rPr lang="zh-CN" altLang="en-US" dirty="0"/>
              <a:t>就无法应对。</a:t>
            </a:r>
            <a:endParaRPr lang="en-US" altLang="zh-CN" dirty="0"/>
          </a:p>
          <a:p>
            <a:pPr lvl="1"/>
            <a:endParaRPr lang="en-US" altLang="zh-CN" sz="1600" dirty="0"/>
          </a:p>
        </p:txBody>
      </p:sp>
    </p:spTree>
    <p:extLst>
      <p:ext uri="{BB962C8B-B14F-4D97-AF65-F5344CB8AC3E}">
        <p14:creationId xmlns:p14="http://schemas.microsoft.com/office/powerpoint/2010/main" val="2761787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深度学习还不能自然处理层级结构：</a:t>
            </a:r>
            <a:endParaRPr lang="en-US" altLang="zh-CN" dirty="0"/>
          </a:p>
          <a:p>
            <a:pPr lvl="1"/>
            <a:r>
              <a:rPr lang="zh-CN" altLang="en-US" b="1" dirty="0"/>
              <a:t>深度学习学到的各组特征之间的关联是平面的，没有层级关系</a:t>
            </a:r>
            <a:r>
              <a:rPr lang="zh-CN" altLang="en-US" dirty="0"/>
              <a:t>。</a:t>
            </a:r>
            <a:endParaRPr lang="en-US" altLang="zh-CN" dirty="0"/>
          </a:p>
          <a:p>
            <a:pPr lvl="2"/>
            <a:r>
              <a:rPr lang="zh-CN" altLang="en-US" dirty="0"/>
              <a:t>比如句子的结构，多层电机控制</a:t>
            </a:r>
            <a:endParaRPr lang="en-US" altLang="zh-CN" dirty="0"/>
          </a:p>
          <a:p>
            <a:pPr lvl="1"/>
            <a:endParaRPr lang="en-US" altLang="zh-CN" sz="1600" dirty="0"/>
          </a:p>
          <a:p>
            <a:r>
              <a:rPr lang="zh-CN" altLang="en-US" dirty="0"/>
              <a:t>要</a:t>
            </a:r>
            <a:r>
              <a:rPr lang="zh-CN" altLang="en-US" b="1" dirty="0"/>
              <a:t>用深度学习搞定开放式推理，仍需努力</a:t>
            </a:r>
            <a:r>
              <a:rPr lang="zh-CN" altLang="en-US" dirty="0"/>
              <a:t>：</a:t>
            </a:r>
            <a:endParaRPr lang="en-US" altLang="zh-CN" dirty="0"/>
          </a:p>
          <a:p>
            <a:pPr lvl="1"/>
            <a:r>
              <a:rPr lang="zh-CN" altLang="en-US" dirty="0"/>
              <a:t>在斯坦福问答数据集</a:t>
            </a:r>
            <a:r>
              <a:rPr lang="en-US" altLang="zh-CN" dirty="0" err="1"/>
              <a:t>SQuAD</a:t>
            </a:r>
            <a:r>
              <a:rPr lang="zh-CN" altLang="en-US" dirty="0"/>
              <a:t>上，如果问题的答案包含在数据集文本里，现在的机器阅读理解系统能够很好地回答出来，但如果文本中没有，系统表现就会差很多。也就是说，现在的系统还没有像人类那样的推理能力。</a:t>
            </a:r>
            <a:endParaRPr lang="en-US" dirty="0"/>
          </a:p>
          <a:p>
            <a:endParaRPr lang="en-US" sz="2400" dirty="0"/>
          </a:p>
        </p:txBody>
      </p:sp>
    </p:spTree>
    <p:extLst>
      <p:ext uri="{BB962C8B-B14F-4D97-AF65-F5344CB8AC3E}">
        <p14:creationId xmlns:p14="http://schemas.microsoft.com/office/powerpoint/2010/main" val="1984445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702"/>
          </a:xfrm>
        </p:spPr>
        <p:txBody>
          <a:bodyPr>
            <a:normAutofit fontScale="90000"/>
          </a:bodyPr>
          <a:lstStyle/>
          <a:p>
            <a:r>
              <a:rPr lang="en-US" altLang="zh-CN" dirty="0" smtClean="0"/>
              <a:t>Continue….</a:t>
            </a:r>
            <a:endParaRPr lang="en-US" dirty="0"/>
          </a:p>
        </p:txBody>
      </p:sp>
      <p:sp>
        <p:nvSpPr>
          <p:cNvPr id="3" name="Content Placeholder 2"/>
          <p:cNvSpPr>
            <a:spLocks noGrp="1"/>
          </p:cNvSpPr>
          <p:nvPr>
            <p:ph idx="1"/>
          </p:nvPr>
        </p:nvSpPr>
        <p:spPr>
          <a:xfrm>
            <a:off x="838200" y="1463040"/>
            <a:ext cx="10515600" cy="4713923"/>
          </a:xfrm>
        </p:spPr>
        <p:txBody>
          <a:bodyPr>
            <a:normAutofit fontScale="92500" lnSpcReduction="10000"/>
          </a:bodyPr>
          <a:lstStyle/>
          <a:p>
            <a:r>
              <a:rPr lang="zh-CN" altLang="en-US" dirty="0"/>
              <a:t>深</a:t>
            </a:r>
            <a:r>
              <a:rPr lang="zh-CN" altLang="en-US" dirty="0" smtClean="0"/>
              <a:t>度学</a:t>
            </a:r>
            <a:r>
              <a:rPr lang="zh-CN" altLang="en-US" dirty="0"/>
              <a:t>习还不够透</a:t>
            </a:r>
            <a:r>
              <a:rPr lang="zh-CN" altLang="en-US" dirty="0" smtClean="0"/>
              <a:t>明：</a:t>
            </a:r>
            <a:endParaRPr lang="en-US" altLang="zh-CN" dirty="0" smtClean="0"/>
          </a:p>
          <a:p>
            <a:pPr lvl="1"/>
            <a:r>
              <a:rPr lang="zh-CN" altLang="en-US" dirty="0"/>
              <a:t>过去几年来，神经网络的“黑箱”性质一直很受关注。但是这个透明性的问题，至今没有解决，如果要</a:t>
            </a:r>
            <a:r>
              <a:rPr lang="zh-CN" altLang="en-US" dirty="0" smtClean="0"/>
              <a:t>把深</a:t>
            </a:r>
            <a:r>
              <a:rPr lang="zh-CN" altLang="en-US" dirty="0"/>
              <a:t>度学习用在金融交易、医学诊断等领域，这是一个潜在的不利因素</a:t>
            </a:r>
            <a:r>
              <a:rPr lang="zh-CN" altLang="en-US" dirty="0" smtClean="0"/>
              <a:t>。</a:t>
            </a:r>
            <a:endParaRPr lang="en-US" altLang="zh-CN" dirty="0" smtClean="0"/>
          </a:p>
          <a:p>
            <a:pPr lvl="1"/>
            <a:endParaRPr lang="en-US" altLang="zh-CN" sz="2000" dirty="0" smtClean="0"/>
          </a:p>
          <a:p>
            <a:r>
              <a:rPr lang="zh-CN" altLang="en-US" b="1" dirty="0"/>
              <a:t>深度学习还未与先验知</a:t>
            </a:r>
            <a:r>
              <a:rPr lang="zh-CN" altLang="en-US" b="1" dirty="0" smtClean="0"/>
              <a:t>识充分结</a:t>
            </a:r>
            <a:r>
              <a:rPr lang="zh-CN" altLang="en-US" b="1" dirty="0"/>
              <a:t>合</a:t>
            </a:r>
            <a:r>
              <a:rPr lang="zh-CN" altLang="en-US" dirty="0"/>
              <a:t>：</a:t>
            </a:r>
            <a:endParaRPr lang="en-US" altLang="zh-CN" dirty="0"/>
          </a:p>
          <a:p>
            <a:pPr lvl="1"/>
            <a:r>
              <a:rPr lang="zh-CN" altLang="en-US" dirty="0"/>
              <a:t>因为缺少先验知识，深度学习很难解决那些开放性问题，比如怎样修理一辆绳子缠住辐条的自行车？我应该主修数学还是神经科学？这些看似简单的问题，涉及到现实世界中大量风格迥异的知识，没有哪个数据集适用于它们。</a:t>
            </a:r>
            <a:endParaRPr lang="en-US" altLang="zh-CN" dirty="0"/>
          </a:p>
          <a:p>
            <a:endParaRPr lang="en-US" altLang="zh-CN" sz="2400" dirty="0" smtClean="0"/>
          </a:p>
          <a:p>
            <a:r>
              <a:rPr lang="zh-CN" altLang="en-US" dirty="0"/>
              <a:t>深度学习还不能区分因果和相关关系：</a:t>
            </a:r>
            <a:endParaRPr lang="en-US" altLang="zh-CN" dirty="0"/>
          </a:p>
          <a:p>
            <a:pPr lvl="1"/>
            <a:r>
              <a:rPr lang="zh-CN" altLang="en-US" b="1" dirty="0"/>
              <a:t>深度学习系统学习的是输入和输出之间复杂的相关性，但是学习不到其间的因果关系</a:t>
            </a:r>
            <a:r>
              <a:rPr lang="zh-CN" altLang="en-US" dirty="0"/>
              <a:t>。</a:t>
            </a:r>
            <a:endParaRPr lang="en-US" altLang="zh-CN" dirty="0"/>
          </a:p>
          <a:p>
            <a:endParaRPr lang="en-US" altLang="zh-CN" sz="2400" dirty="0" smtClean="0"/>
          </a:p>
        </p:txBody>
      </p:sp>
    </p:spTree>
    <p:extLst>
      <p:ext uri="{BB962C8B-B14F-4D97-AF65-F5344CB8AC3E}">
        <p14:creationId xmlns:p14="http://schemas.microsoft.com/office/powerpoint/2010/main" val="4154846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363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08760"/>
            <a:ext cx="10515600" cy="4989022"/>
          </a:xfrm>
        </p:spPr>
        <p:txBody>
          <a:bodyPr>
            <a:normAutofit fontScale="92500" lnSpcReduction="10000"/>
          </a:bodyPr>
          <a:lstStyle/>
          <a:p>
            <a:r>
              <a:rPr lang="zh-CN" altLang="en-US" sz="3000" dirty="0"/>
              <a:t>深度学习假定世界大体稳定，但实际上并不是这样：</a:t>
            </a:r>
            <a:endParaRPr lang="en-US" altLang="zh-CN" sz="3000" dirty="0"/>
          </a:p>
          <a:p>
            <a:pPr lvl="1"/>
            <a:r>
              <a:rPr lang="zh-CN" altLang="en-US" sz="2600" dirty="0"/>
              <a:t>如果你用深度学习去预测股价，很有可能重蹈</a:t>
            </a:r>
            <a:r>
              <a:rPr lang="en-US" altLang="zh-CN" sz="2600" dirty="0"/>
              <a:t>Google</a:t>
            </a:r>
            <a:r>
              <a:rPr lang="zh-CN" altLang="en-US" sz="2600" dirty="0"/>
              <a:t>用深度学习预测流感的覆辙</a:t>
            </a:r>
            <a:r>
              <a:rPr lang="zh-CN" altLang="en-US" sz="2600" dirty="0" smtClean="0"/>
              <a:t>。起初</a:t>
            </a:r>
            <a:r>
              <a:rPr lang="en-US" altLang="zh-CN" sz="2600" dirty="0"/>
              <a:t>Google</a:t>
            </a:r>
            <a:r>
              <a:rPr lang="zh-CN" altLang="en-US" sz="2600" dirty="0"/>
              <a:t>干得很好，但是完全没有预测到后来的流感高发季到来。</a:t>
            </a:r>
            <a:endParaRPr lang="en-US" altLang="zh-CN" sz="2600" dirty="0"/>
          </a:p>
          <a:p>
            <a:endParaRPr lang="en-US" altLang="zh-CN" sz="2600" dirty="0"/>
          </a:p>
          <a:p>
            <a:r>
              <a:rPr lang="zh-CN" altLang="en-US" sz="3000" dirty="0"/>
              <a:t>深度学习只是一种近似，不能完全相信其答案：</a:t>
            </a:r>
            <a:endParaRPr lang="en-US" altLang="zh-CN" sz="3000" dirty="0"/>
          </a:p>
          <a:p>
            <a:pPr lvl="1"/>
            <a:r>
              <a:rPr lang="zh-CN" altLang="en-US" sz="2600" dirty="0"/>
              <a:t>深度学习在一些特定领域表现出色，但也很容易被愚弄。已经有很多这方面的研究了，只需要做一些简单的手脚，就能让同一副图片彻底搞蒙深度学习系统。有时候甚至不用动手脚，它们自己就能认错。</a:t>
            </a:r>
          </a:p>
          <a:p>
            <a:endParaRPr lang="en-US" altLang="zh-CN" sz="2600" dirty="0"/>
          </a:p>
          <a:p>
            <a:r>
              <a:rPr lang="zh-CN" altLang="en-US" sz="3000" dirty="0"/>
              <a:t>深度学习难以工程化 ：</a:t>
            </a:r>
            <a:endParaRPr lang="en-US" altLang="zh-CN" sz="3000" dirty="0"/>
          </a:p>
          <a:p>
            <a:pPr lvl="1"/>
            <a:r>
              <a:rPr lang="zh-CN" altLang="en-US" sz="2600" b="1" dirty="0"/>
              <a:t>深度学习与经典的编程相比，仍然缺乏渐进性、透明性和可调式性，这让它在实现稳健性方面面临挑战</a:t>
            </a:r>
            <a:r>
              <a:rPr lang="zh-CN" altLang="en-US" sz="2600" dirty="0"/>
              <a:t>。</a:t>
            </a:r>
            <a:endParaRPr lang="en-US" sz="2600" dirty="0"/>
          </a:p>
          <a:p>
            <a:endParaRPr lang="en-US" dirty="0"/>
          </a:p>
        </p:txBody>
      </p:sp>
    </p:spTree>
    <p:extLst>
      <p:ext uri="{BB962C8B-B14F-4D97-AF65-F5344CB8AC3E}">
        <p14:creationId xmlns:p14="http://schemas.microsoft.com/office/powerpoint/2010/main" val="1531501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9" y="3015336"/>
            <a:ext cx="10515600" cy="1325563"/>
          </a:xfrm>
        </p:spPr>
        <p:txBody>
          <a:bodyPr/>
          <a:lstStyle/>
          <a:p>
            <a:pPr algn="ctr"/>
            <a:r>
              <a:rPr lang="zh-CN" altLang="en-US" dirty="0"/>
              <a:t>谢</a:t>
            </a:r>
            <a:r>
              <a:rPr lang="zh-CN" altLang="en-US" dirty="0" smtClean="0"/>
              <a:t>谢！</a:t>
            </a:r>
            <a:endParaRPr lang="en-US" dirty="0"/>
          </a:p>
        </p:txBody>
      </p:sp>
    </p:spTree>
    <p:extLst>
      <p:ext uri="{BB962C8B-B14F-4D97-AF65-F5344CB8AC3E}">
        <p14:creationId xmlns:p14="http://schemas.microsoft.com/office/powerpoint/2010/main" val="224589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en-US" altLang="zh-CN" dirty="0" smtClean="0"/>
              <a:t>AI</a:t>
            </a:r>
            <a:r>
              <a:rPr lang="zh-CN" altLang="en-US" dirty="0" smtClean="0"/>
              <a:t>的现状：</a:t>
            </a:r>
            <a:endParaRPr lang="en-US" altLang="zh-CN" dirty="0" smtClean="0"/>
          </a:p>
          <a:p>
            <a:pPr lvl="1"/>
            <a:r>
              <a:rPr lang="zh-CN" altLang="en-US" dirty="0"/>
              <a:t>炒作太多</a:t>
            </a:r>
            <a:endParaRPr lang="en-US" altLang="zh-CN" dirty="0"/>
          </a:p>
          <a:p>
            <a:pPr lvl="1"/>
            <a:r>
              <a:rPr lang="en-US" altLang="zh-CN" dirty="0"/>
              <a:t>Paper</a:t>
            </a:r>
            <a:r>
              <a:rPr lang="zh-CN" altLang="en-US" dirty="0"/>
              <a:t>太</a:t>
            </a:r>
            <a:r>
              <a:rPr lang="zh-CN" altLang="en-US" dirty="0" smtClean="0"/>
              <a:t>多太快</a:t>
            </a:r>
            <a:endParaRPr lang="en-US" altLang="zh-CN" dirty="0" smtClean="0"/>
          </a:p>
          <a:p>
            <a:pPr lvl="1"/>
            <a:r>
              <a:rPr lang="zh-CN" altLang="en-US" b="1" dirty="0" smtClean="0"/>
              <a:t>算法理论和落地实现经常有出入</a:t>
            </a:r>
            <a:endParaRPr lang="en-US" altLang="zh-CN" b="1" dirty="0"/>
          </a:p>
          <a:p>
            <a:pPr lvl="1"/>
            <a:r>
              <a:rPr lang="zh-CN" altLang="en-US" b="1" dirty="0"/>
              <a:t>智商太低</a:t>
            </a:r>
            <a:endParaRPr lang="en-US" altLang="zh-CN" b="1" dirty="0"/>
          </a:p>
          <a:p>
            <a:pPr lvl="1"/>
            <a:r>
              <a:rPr lang="zh-CN" altLang="en-US" dirty="0"/>
              <a:t>需求越来越</a:t>
            </a:r>
            <a:r>
              <a:rPr lang="zh-CN" altLang="en-US" dirty="0" smtClean="0"/>
              <a:t>多</a:t>
            </a:r>
            <a:endParaRPr lang="en-US" altLang="zh-CN" dirty="0" smtClean="0"/>
          </a:p>
          <a:p>
            <a:pPr lvl="1"/>
            <a:r>
              <a:rPr lang="zh-CN" altLang="en-US" b="1" dirty="0"/>
              <a:t>越来越</a:t>
            </a:r>
            <a:r>
              <a:rPr lang="zh-CN" altLang="en-US" b="1" dirty="0" smtClean="0"/>
              <a:t>多参与到决策中</a:t>
            </a:r>
            <a:endParaRPr lang="en-US" altLang="zh-CN" b="1" dirty="0" smtClean="0"/>
          </a:p>
          <a:p>
            <a:pPr lvl="1"/>
            <a:r>
              <a:rPr lang="zh-CN" altLang="en-US" b="1" dirty="0"/>
              <a:t>越来</a:t>
            </a:r>
            <a:r>
              <a:rPr lang="zh-CN" altLang="en-US" b="1" dirty="0" smtClean="0"/>
              <a:t>越傻瓜化</a:t>
            </a:r>
            <a:endParaRPr lang="en-US" altLang="zh-CN" b="1" dirty="0" smtClean="0"/>
          </a:p>
          <a:p>
            <a:pPr lvl="1"/>
            <a:r>
              <a:rPr lang="zh-CN" altLang="en-US" dirty="0" smtClean="0"/>
              <a:t>人机交互越来越频繁</a:t>
            </a:r>
            <a:endParaRPr lang="en-US" dirty="0"/>
          </a:p>
          <a:p>
            <a:pPr lvl="1"/>
            <a:r>
              <a:rPr lang="zh-CN" altLang="en-US" dirty="0"/>
              <a:t>隐私的关</a:t>
            </a:r>
            <a:r>
              <a:rPr lang="zh-CN" altLang="en-US" dirty="0" smtClean="0"/>
              <a:t>注度变</a:t>
            </a:r>
            <a:r>
              <a:rPr lang="zh-CN" altLang="en-US" dirty="0"/>
              <a:t>高</a:t>
            </a:r>
            <a:endParaRPr lang="en-US" altLang="zh-CN" dirty="0"/>
          </a:p>
          <a:p>
            <a:pPr lvl="1"/>
            <a:endParaRPr lang="en-US" dirty="0"/>
          </a:p>
        </p:txBody>
      </p:sp>
    </p:spTree>
    <p:extLst>
      <p:ext uri="{BB962C8B-B14F-4D97-AF65-F5344CB8AC3E}">
        <p14:creationId xmlns:p14="http://schemas.microsoft.com/office/powerpoint/2010/main" val="2793053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为什么要做这个“</a:t>
            </a:r>
            <a:r>
              <a:rPr lang="en-US" altLang="zh-CN" dirty="0" smtClean="0"/>
              <a:t>AI</a:t>
            </a:r>
            <a:r>
              <a:rPr lang="zh-CN" altLang="en-US" dirty="0" smtClean="0"/>
              <a:t>一起学”系列？</a:t>
            </a:r>
            <a:endParaRPr lang="en-US" dirty="0"/>
          </a:p>
        </p:txBody>
      </p:sp>
      <p:sp>
        <p:nvSpPr>
          <p:cNvPr id="3" name="Content Placeholder 2"/>
          <p:cNvSpPr>
            <a:spLocks noGrp="1"/>
          </p:cNvSpPr>
          <p:nvPr>
            <p:ph idx="1"/>
          </p:nvPr>
        </p:nvSpPr>
        <p:spPr>
          <a:xfrm>
            <a:off x="838200" y="1825625"/>
            <a:ext cx="10515600" cy="4729920"/>
          </a:xfrm>
        </p:spPr>
        <p:txBody>
          <a:bodyPr>
            <a:normAutofit/>
          </a:bodyPr>
          <a:lstStyle/>
          <a:p>
            <a:r>
              <a:rPr lang="zh-CN" altLang="en-US" dirty="0"/>
              <a:t>加深</a:t>
            </a:r>
            <a:r>
              <a:rPr lang="zh-CN" altLang="en-US" dirty="0" smtClean="0"/>
              <a:t>自己对</a:t>
            </a:r>
            <a:r>
              <a:rPr lang="en-US" altLang="zh-CN" dirty="0" smtClean="0"/>
              <a:t>AI</a:t>
            </a:r>
            <a:r>
              <a:rPr lang="zh-CN" altLang="en-US" dirty="0" smtClean="0"/>
              <a:t>的理解，并进行一些总结。</a:t>
            </a:r>
            <a:endParaRPr lang="en-US" altLang="zh-CN" dirty="0" smtClean="0"/>
          </a:p>
          <a:p>
            <a:r>
              <a:rPr lang="zh-CN" altLang="en-US" b="1" dirty="0" smtClean="0"/>
              <a:t>节</a:t>
            </a:r>
            <a:r>
              <a:rPr lang="zh-CN" altLang="en-US" b="1" dirty="0"/>
              <a:t>省</a:t>
            </a:r>
            <a:r>
              <a:rPr lang="zh-CN" altLang="en-US" b="1" dirty="0" smtClean="0"/>
              <a:t>大家的时间来系统的学习</a:t>
            </a:r>
            <a:r>
              <a:rPr lang="en-US" altLang="zh-CN" b="1" dirty="0" smtClean="0"/>
              <a:t>AI</a:t>
            </a:r>
            <a:r>
              <a:rPr lang="zh-CN" altLang="en-US" b="1" dirty="0" smtClean="0"/>
              <a:t>（主要是</a:t>
            </a:r>
            <a:r>
              <a:rPr lang="en-US" altLang="zh-CN" b="1" dirty="0" smtClean="0"/>
              <a:t>ML</a:t>
            </a:r>
            <a:r>
              <a:rPr lang="zh-CN" altLang="en-US" b="1" dirty="0" smtClean="0"/>
              <a:t>）的知识，不再花太多时间</a:t>
            </a:r>
            <a:r>
              <a:rPr lang="zh-CN" altLang="en-US" b="1" dirty="0"/>
              <a:t>进</a:t>
            </a:r>
            <a:r>
              <a:rPr lang="zh-CN" altLang="en-US" b="1" dirty="0" smtClean="0"/>
              <a:t>行低效的搜索查找</a:t>
            </a:r>
            <a:r>
              <a:rPr lang="zh-CN" altLang="en-US" dirty="0" smtClean="0"/>
              <a:t>。</a:t>
            </a:r>
            <a:endParaRPr lang="en-US" altLang="zh-CN" dirty="0" smtClean="0"/>
          </a:p>
          <a:p>
            <a:r>
              <a:rPr lang="zh-CN" altLang="en-US" dirty="0" smtClean="0"/>
              <a:t>一个人挖坑太寂寞，拉更多的人一起挖坑和填坑。</a:t>
            </a:r>
            <a:endParaRPr lang="en-US" altLang="zh-CN" dirty="0" smtClean="0"/>
          </a:p>
          <a:p>
            <a:r>
              <a:rPr lang="zh-CN" altLang="en-US" b="1" dirty="0"/>
              <a:t>大</a:t>
            </a:r>
            <a:r>
              <a:rPr lang="zh-CN" altLang="en-US" b="1" dirty="0" smtClean="0"/>
              <a:t>家一起来讨论，不容易弃坑</a:t>
            </a:r>
            <a:r>
              <a:rPr lang="zh-CN" altLang="en-US" dirty="0" smtClean="0"/>
              <a:t>。</a:t>
            </a:r>
            <a:endParaRPr lang="en-US" altLang="zh-CN" dirty="0" smtClean="0"/>
          </a:p>
          <a:p>
            <a:r>
              <a:rPr lang="zh-CN" altLang="en-US" dirty="0" smtClean="0"/>
              <a:t>发挥群体的力量，来分工进入不同的应用领域。</a:t>
            </a:r>
            <a:endParaRPr lang="en-US" altLang="zh-CN" dirty="0" smtClean="0"/>
          </a:p>
          <a:p>
            <a:r>
              <a:rPr lang="zh-CN" altLang="en-US" dirty="0" smtClean="0"/>
              <a:t>经常性的进行经验的交流和分享，加快知识和坑点的传播。</a:t>
            </a:r>
            <a:endParaRPr lang="en-US" altLang="zh-CN" dirty="0" smtClean="0"/>
          </a:p>
          <a:p>
            <a:endParaRPr lang="en-US" dirty="0"/>
          </a:p>
        </p:txBody>
      </p:sp>
    </p:spTree>
    <p:extLst>
      <p:ext uri="{BB962C8B-B14F-4D97-AF65-F5344CB8AC3E}">
        <p14:creationId xmlns:p14="http://schemas.microsoft.com/office/powerpoint/2010/main" val="3513175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smtClean="0"/>
              <a:t>这个“</a:t>
            </a:r>
            <a:r>
              <a:rPr lang="en-US" altLang="zh-CN" dirty="0" smtClean="0"/>
              <a:t>AI</a:t>
            </a:r>
            <a:r>
              <a:rPr lang="zh-CN" altLang="en-US" dirty="0" smtClean="0"/>
              <a:t>一起学系列”文档的</a:t>
            </a:r>
            <a:r>
              <a:rPr lang="zh-CN" altLang="en-US" b="1" dirty="0" smtClean="0"/>
              <a:t>定位是入门介绍</a:t>
            </a:r>
            <a:r>
              <a:rPr lang="zh-CN" altLang="en-US" dirty="0" smtClean="0"/>
              <a:t>，包括如下几个：</a:t>
            </a:r>
            <a:endParaRPr lang="en-US" altLang="zh-CN" dirty="0" smtClean="0"/>
          </a:p>
          <a:p>
            <a:pPr lvl="1"/>
            <a:r>
              <a:rPr lang="en-US" altLang="zh-CN" dirty="0" smtClean="0"/>
              <a:t>AI</a:t>
            </a:r>
            <a:r>
              <a:rPr lang="zh-CN" altLang="en-US" dirty="0" smtClean="0"/>
              <a:t>初步介绍</a:t>
            </a:r>
            <a:endParaRPr lang="en-US" altLang="zh-CN" dirty="0" smtClean="0"/>
          </a:p>
          <a:p>
            <a:pPr lvl="1"/>
            <a:r>
              <a:rPr lang="zh-CN" altLang="en-US" dirty="0" smtClean="0"/>
              <a:t>传统机</a:t>
            </a:r>
            <a:r>
              <a:rPr lang="zh-CN" altLang="en-US" dirty="0"/>
              <a:t>器学</a:t>
            </a:r>
            <a:r>
              <a:rPr lang="zh-CN" altLang="en-US" dirty="0" smtClean="0"/>
              <a:t>习入门</a:t>
            </a:r>
            <a:endParaRPr lang="en-US" altLang="zh-CN" dirty="0" smtClean="0"/>
          </a:p>
          <a:p>
            <a:pPr lvl="1"/>
            <a:r>
              <a:rPr lang="zh-CN" altLang="en-US" dirty="0" smtClean="0"/>
              <a:t>传统机</a:t>
            </a:r>
            <a:r>
              <a:rPr lang="zh-CN" altLang="en-US" dirty="0"/>
              <a:t>器学</a:t>
            </a:r>
            <a:r>
              <a:rPr lang="zh-CN" altLang="en-US" dirty="0" smtClean="0"/>
              <a:t>习常用算法</a:t>
            </a:r>
            <a:endParaRPr lang="en-US" altLang="zh-CN" dirty="0" smtClean="0"/>
          </a:p>
          <a:p>
            <a:pPr lvl="1"/>
            <a:r>
              <a:rPr lang="zh-CN" altLang="en-US" dirty="0"/>
              <a:t>深度学</a:t>
            </a:r>
            <a:r>
              <a:rPr lang="zh-CN" altLang="en-US" dirty="0" smtClean="0"/>
              <a:t>习入门</a:t>
            </a:r>
            <a:endParaRPr lang="en-US" altLang="zh-CN" dirty="0" smtClean="0"/>
          </a:p>
          <a:p>
            <a:pPr lvl="1"/>
            <a:r>
              <a:rPr lang="zh-CN" altLang="en-US" dirty="0"/>
              <a:t>时间序列预测与时间序列异常检测介</a:t>
            </a:r>
            <a:r>
              <a:rPr lang="zh-CN" altLang="en-US" dirty="0" smtClean="0"/>
              <a:t>绍</a:t>
            </a:r>
            <a:endParaRPr lang="en-US" altLang="zh-CN" dirty="0" smtClean="0"/>
          </a:p>
          <a:p>
            <a:pPr lvl="1"/>
            <a:r>
              <a:rPr lang="zh-CN" altLang="en-US" dirty="0"/>
              <a:t>推荐系</a:t>
            </a:r>
            <a:r>
              <a:rPr lang="zh-CN" altLang="en-US" dirty="0" smtClean="0"/>
              <a:t>统介绍</a:t>
            </a:r>
            <a:endParaRPr lang="en-US" altLang="zh-CN" dirty="0" smtClean="0"/>
          </a:p>
          <a:p>
            <a:pPr lvl="1"/>
            <a:r>
              <a:rPr lang="zh-CN" altLang="en-US" dirty="0"/>
              <a:t>异常检</a:t>
            </a:r>
            <a:r>
              <a:rPr lang="zh-CN" altLang="en-US" dirty="0" smtClean="0"/>
              <a:t>测介绍</a:t>
            </a:r>
            <a:endParaRPr lang="en-US" dirty="0"/>
          </a:p>
        </p:txBody>
      </p:sp>
    </p:spTree>
    <p:extLst>
      <p:ext uri="{BB962C8B-B14F-4D97-AF65-F5344CB8AC3E}">
        <p14:creationId xmlns:p14="http://schemas.microsoft.com/office/powerpoint/2010/main" val="408152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很多顾虑？</a:t>
            </a:r>
            <a:endParaRPr lang="en-US" dirty="0"/>
          </a:p>
        </p:txBody>
      </p:sp>
      <p:sp>
        <p:nvSpPr>
          <p:cNvPr id="3" name="Content Placeholder 2"/>
          <p:cNvSpPr>
            <a:spLocks noGrp="1"/>
          </p:cNvSpPr>
          <p:nvPr>
            <p:ph idx="1"/>
          </p:nvPr>
        </p:nvSpPr>
        <p:spPr/>
        <p:txBody>
          <a:bodyPr>
            <a:normAutofit fontScale="92500"/>
          </a:bodyPr>
          <a:lstStyle/>
          <a:p>
            <a:r>
              <a:rPr lang="zh-CN" altLang="en-US" dirty="0"/>
              <a:t>什么时候开始学</a:t>
            </a:r>
            <a:r>
              <a:rPr lang="zh-CN" altLang="en-US" dirty="0" smtClean="0"/>
              <a:t>？</a:t>
            </a:r>
            <a:endParaRPr lang="en-US" altLang="zh-CN" dirty="0" smtClean="0"/>
          </a:p>
          <a:p>
            <a:r>
              <a:rPr lang="zh-CN" altLang="en-US" dirty="0" smtClean="0"/>
              <a:t>不会编程可以吗？</a:t>
            </a:r>
            <a:endParaRPr lang="en-US" altLang="zh-CN" dirty="0" smtClean="0"/>
          </a:p>
          <a:p>
            <a:r>
              <a:rPr lang="zh-CN" altLang="en-US" b="1" dirty="0"/>
              <a:t>太</a:t>
            </a:r>
            <a:r>
              <a:rPr lang="zh-CN" altLang="en-US" b="1" dirty="0" smtClean="0"/>
              <a:t>多的数学证明和公式怎么办？</a:t>
            </a:r>
            <a:endParaRPr lang="en-US" altLang="zh-CN" b="1" dirty="0" smtClean="0"/>
          </a:p>
          <a:p>
            <a:r>
              <a:rPr lang="zh-CN" altLang="en-US" b="1" dirty="0"/>
              <a:t>这玩</a:t>
            </a:r>
            <a:r>
              <a:rPr lang="zh-CN" altLang="en-US" b="1" dirty="0" smtClean="0"/>
              <a:t>意没完没了，什么时候是个头啊？</a:t>
            </a:r>
            <a:endParaRPr lang="en-US" altLang="zh-CN" b="1" dirty="0" smtClean="0"/>
          </a:p>
          <a:p>
            <a:r>
              <a:rPr lang="zh-CN" altLang="en-US" dirty="0"/>
              <a:t>需</a:t>
            </a:r>
            <a:r>
              <a:rPr lang="zh-CN" altLang="en-US" dirty="0" smtClean="0"/>
              <a:t>要什么基本功吗？</a:t>
            </a:r>
            <a:endParaRPr lang="en-US" altLang="zh-CN" dirty="0" smtClean="0"/>
          </a:p>
          <a:p>
            <a:r>
              <a:rPr lang="zh-CN" altLang="en-US" b="1" dirty="0" smtClean="0"/>
              <a:t>有速成班或者什么捷径吗？</a:t>
            </a:r>
            <a:endParaRPr lang="en-US" altLang="zh-CN" b="1" dirty="0" smtClean="0"/>
          </a:p>
          <a:p>
            <a:r>
              <a:rPr lang="zh-CN" altLang="en-US" dirty="0" smtClean="0"/>
              <a:t>那么多的框架都要学习吗？</a:t>
            </a:r>
            <a:endParaRPr lang="en-US" altLang="zh-CN" dirty="0" smtClean="0"/>
          </a:p>
          <a:p>
            <a:r>
              <a:rPr lang="zh-CN" altLang="en-US" dirty="0" smtClean="0"/>
              <a:t>要学到</a:t>
            </a:r>
            <a:r>
              <a:rPr lang="zh-CN" altLang="en-US" dirty="0"/>
              <a:t>什么程度呢</a:t>
            </a:r>
            <a:r>
              <a:rPr lang="zh-CN" altLang="en-US" dirty="0" smtClean="0"/>
              <a:t>？（</a:t>
            </a:r>
            <a:r>
              <a:rPr lang="zh-CN" altLang="en-US" b="1" dirty="0"/>
              <a:t>能量守恒定律：深度 </a:t>
            </a:r>
            <a:r>
              <a:rPr lang="en-US" altLang="zh-CN" b="1" dirty="0"/>
              <a:t>+ </a:t>
            </a:r>
            <a:r>
              <a:rPr lang="zh-CN" altLang="en-US" b="1" dirty="0"/>
              <a:t>广度 </a:t>
            </a:r>
            <a:r>
              <a:rPr lang="en-US" altLang="zh-CN" b="1" dirty="0"/>
              <a:t>= </a:t>
            </a:r>
            <a:r>
              <a:rPr lang="zh-CN" altLang="en-US" b="1" dirty="0"/>
              <a:t>常数 </a:t>
            </a:r>
            <a:r>
              <a:rPr lang="en-US" altLang="zh-CN" b="1" dirty="0"/>
              <a:t>per </a:t>
            </a:r>
            <a:r>
              <a:rPr lang="en-US" altLang="zh-CN" b="1" dirty="0" smtClean="0"/>
              <a:t>person</a:t>
            </a:r>
            <a:r>
              <a:rPr lang="zh-CN" altLang="en-US" dirty="0" smtClean="0"/>
              <a:t>）</a:t>
            </a:r>
            <a:endParaRPr lang="en-US" altLang="zh-CN" dirty="0" smtClean="0"/>
          </a:p>
          <a:p>
            <a:r>
              <a:rPr lang="zh-CN" altLang="en-US" dirty="0" smtClean="0"/>
              <a:t>学这个影响身心健康吗？</a:t>
            </a:r>
            <a:endParaRPr lang="en-US" altLang="zh-CN" dirty="0" smtClean="0"/>
          </a:p>
          <a:p>
            <a:endParaRPr lang="en-US" dirty="0"/>
          </a:p>
        </p:txBody>
      </p:sp>
    </p:spTree>
    <p:extLst>
      <p:ext uri="{BB962C8B-B14F-4D97-AF65-F5344CB8AC3E}">
        <p14:creationId xmlns:p14="http://schemas.microsoft.com/office/powerpoint/2010/main" val="3614404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38500</TotalTime>
  <Words>8176</Words>
  <Application>Microsoft Office PowerPoint</Application>
  <PresentationFormat>Widescreen</PresentationFormat>
  <Paragraphs>501</Paragraphs>
  <Slides>54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等线</vt:lpstr>
      <vt:lpstr>等线 Light</vt:lpstr>
      <vt:lpstr>Arial</vt:lpstr>
      <vt:lpstr>Calibri</vt:lpstr>
      <vt:lpstr>Calibri Light</vt:lpstr>
      <vt:lpstr>Office Theme</vt:lpstr>
      <vt:lpstr>AI初步介绍</vt:lpstr>
      <vt:lpstr>议程</vt:lpstr>
      <vt:lpstr>前奏</vt:lpstr>
      <vt:lpstr>为什么要学习AI？</vt:lpstr>
      <vt:lpstr>AI的特点和现状</vt:lpstr>
      <vt:lpstr>Continue…..</vt:lpstr>
      <vt:lpstr>为什么要做这个“AI一起学”系列？</vt:lpstr>
      <vt:lpstr>Continue…..</vt:lpstr>
      <vt:lpstr>很多顾虑？</vt:lpstr>
      <vt:lpstr>有什么学习路径吗？</vt:lpstr>
      <vt:lpstr>学习的建议</vt:lpstr>
      <vt:lpstr>和客户engage AI相关问题时</vt:lpstr>
      <vt:lpstr>消除对AI学习的恐惧感</vt:lpstr>
      <vt:lpstr>什么是AI？</vt:lpstr>
      <vt:lpstr>AI基本概念</vt:lpstr>
      <vt:lpstr>人与AI处理问题的难易程度</vt:lpstr>
      <vt:lpstr>AI的分类</vt:lpstr>
      <vt:lpstr>AI广义分类之强人工智能</vt:lpstr>
      <vt:lpstr>AI广义分类之弱人工智能之专家系统</vt:lpstr>
      <vt:lpstr>AI广义分类之弱人工智能之机器学习</vt:lpstr>
      <vt:lpstr>AI/ML/DL三者的关系（下图取自deep learning圣经）</vt:lpstr>
      <vt:lpstr>Continue….</vt:lpstr>
      <vt:lpstr>ML/DL/RL的关系</vt:lpstr>
      <vt:lpstr>传统ML与深度学习对比</vt:lpstr>
      <vt:lpstr>Continue….</vt:lpstr>
      <vt:lpstr>Continue….</vt:lpstr>
      <vt:lpstr>Continue….</vt:lpstr>
      <vt:lpstr>ML的分类(包括DL)</vt:lpstr>
      <vt:lpstr>Continue …..</vt:lpstr>
      <vt:lpstr>深度神经网络DNN的分类</vt:lpstr>
      <vt:lpstr>Continue……</vt:lpstr>
      <vt:lpstr>Continue…..</vt:lpstr>
      <vt:lpstr>AI的应用场景</vt:lpstr>
      <vt:lpstr>AI主要应用场景</vt:lpstr>
      <vt:lpstr>Continue…. </vt:lpstr>
      <vt:lpstr>AI并非适用于所有场景</vt:lpstr>
      <vt:lpstr>传统ML与DL对数据格式的要求</vt:lpstr>
      <vt:lpstr>几个常用概念的区别</vt:lpstr>
      <vt:lpstr>Continue……</vt:lpstr>
      <vt:lpstr>Continue….</vt:lpstr>
      <vt:lpstr>Continue….</vt:lpstr>
      <vt:lpstr>机器学习生命周期</vt:lpstr>
      <vt:lpstr>生命周期</vt:lpstr>
      <vt:lpstr>传统机器学习面临的挑战</vt:lpstr>
      <vt:lpstr>面临的挑战</vt:lpstr>
      <vt:lpstr>Continue…..</vt:lpstr>
      <vt:lpstr>Continue…..</vt:lpstr>
      <vt:lpstr>深度学习的主要应用领域与挑战</vt:lpstr>
      <vt:lpstr>深度学习的主要应用领域</vt:lpstr>
      <vt:lpstr>深度学习面临的挑战（来自Gary Marcus）</vt:lpstr>
      <vt:lpstr>Continue…..</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AI初步介绍</dc:title>
  <dc:creator>Liang, Yuhui</dc:creator>
  <cp:lastModifiedBy>Liang, Yuhui</cp:lastModifiedBy>
  <cp:revision>947</cp:revision>
  <dcterms:created xsi:type="dcterms:W3CDTF">2018-08-10T14:55:06Z</dcterms:created>
  <dcterms:modified xsi:type="dcterms:W3CDTF">2019-12-15T03:55:03Z</dcterms:modified>
</cp:coreProperties>
</file>