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147479018" r:id="rId3"/>
    <p:sldId id="2147308074" r:id="rId4"/>
    <p:sldId id="2147308075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4" r:id="rId13"/>
    <p:sldId id="274" r:id="rId14"/>
    <p:sldId id="267" r:id="rId15"/>
    <p:sldId id="266" r:id="rId16"/>
    <p:sldId id="268" r:id="rId17"/>
    <p:sldId id="269" r:id="rId18"/>
    <p:sldId id="270" r:id="rId19"/>
    <p:sldId id="271" r:id="rId20"/>
    <p:sldId id="276" r:id="rId21"/>
    <p:sldId id="272" r:id="rId22"/>
    <p:sldId id="2147479016" r:id="rId23"/>
    <p:sldId id="273" r:id="rId24"/>
    <p:sldId id="2147479017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25" autoAdjust="0"/>
  </p:normalViewPr>
  <p:slideViewPr>
    <p:cSldViewPr snapToGrid="0">
      <p:cViewPr varScale="1">
        <p:scale>
          <a:sx n="95" d="100"/>
          <a:sy n="95" d="100"/>
        </p:scale>
        <p:origin x="11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349D4-B4EF-4C17-B981-DB042889CAD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B8EB6-2FF5-4143-806C-6440B8176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9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ilschmid.de/sagemaker-huggingface-llm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dirty="0"/>
              <a:t>Paged attention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实现在非连续的</a:t>
            </a:r>
            <a:r>
              <a:rPr lang="en-US" altLang="zh-CN" dirty="0"/>
              <a:t>GPU</a:t>
            </a:r>
            <a:r>
              <a:rPr lang="zh-CN" altLang="en-US" dirty="0"/>
              <a:t>显存空间中存储连续的 </a:t>
            </a:r>
            <a:r>
              <a:rPr lang="en-US" altLang="zh-CN" dirty="0"/>
              <a:t>key </a:t>
            </a:r>
            <a:r>
              <a:rPr lang="zh-CN" altLang="en-US" dirty="0"/>
              <a:t>和 </a:t>
            </a:r>
            <a:r>
              <a:rPr lang="en-US" altLang="zh-CN" dirty="0"/>
              <a:t>value </a:t>
            </a:r>
            <a:r>
              <a:rPr lang="zh-CN" altLang="en-US" dirty="0"/>
              <a:t>。</a:t>
            </a:r>
            <a:endParaRPr lang="en-US" altLang="zh-CN" dirty="0"/>
          </a:p>
          <a:p>
            <a:pPr lvl="3"/>
            <a:r>
              <a:rPr lang="zh-CN" altLang="en-US" dirty="0"/>
              <a:t>更有效的</a:t>
            </a:r>
            <a:r>
              <a:rPr lang="en-US" altLang="zh-CN" dirty="0"/>
              <a:t>GPU</a:t>
            </a:r>
            <a:r>
              <a:rPr lang="zh-CN" altLang="en-US" dirty="0"/>
              <a:t>显存效率，更高的吞吐量。</a:t>
            </a:r>
            <a:endParaRPr lang="en-US" altLang="zh-CN" dirty="0"/>
          </a:p>
          <a:p>
            <a:pPr lvl="1"/>
            <a:r>
              <a:rPr lang="en-US" altLang="zh-CN" dirty="0"/>
              <a:t>flash-attention V1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矩阵切为小块来计算，在后向传递中重新计算注意力，将所有注意力操作融合到</a:t>
            </a:r>
            <a:r>
              <a:rPr lang="en-US" altLang="zh-CN" dirty="0"/>
              <a:t>CUDA</a:t>
            </a:r>
            <a:r>
              <a:rPr lang="zh-CN" altLang="en-US" dirty="0"/>
              <a:t>内核中；</a:t>
            </a:r>
            <a:endParaRPr lang="en-US" altLang="zh-CN" dirty="0"/>
          </a:p>
          <a:p>
            <a:pPr lvl="2"/>
            <a:r>
              <a:rPr lang="zh-CN" altLang="en-US" dirty="0"/>
              <a:t>支持最高</a:t>
            </a:r>
            <a:r>
              <a:rPr lang="en-US" altLang="zh-CN" dirty="0"/>
              <a:t>128</a:t>
            </a:r>
            <a:r>
              <a:rPr lang="zh-CN" altLang="en-US" dirty="0"/>
              <a:t>个</a:t>
            </a:r>
            <a:r>
              <a:rPr lang="en-US" altLang="zh-CN" dirty="0"/>
              <a:t>head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en-US" altLang="zh-CN" dirty="0"/>
              <a:t>flash-attention V2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更少的非矩阵乘法 ，更好的并行化（支持</a:t>
            </a:r>
            <a:r>
              <a:rPr lang="en-US" altLang="zh-CN" dirty="0"/>
              <a:t>sequence</a:t>
            </a:r>
            <a:r>
              <a:rPr lang="zh-CN" altLang="en-US" dirty="0"/>
              <a:t>并行）；</a:t>
            </a:r>
            <a:endParaRPr lang="en-US" altLang="zh-CN" dirty="0"/>
          </a:p>
          <a:p>
            <a:pPr lvl="2"/>
            <a:r>
              <a:rPr lang="zh-CN" altLang="en-US" dirty="0"/>
              <a:t>减少了</a:t>
            </a:r>
            <a:r>
              <a:rPr lang="en-US" altLang="zh-CN" dirty="0"/>
              <a:t>GPU</a:t>
            </a:r>
            <a:r>
              <a:rPr lang="zh-CN" altLang="en-US" dirty="0"/>
              <a:t>内部计算模块之间的同步和通信量，减少了对共享内存的读写；</a:t>
            </a:r>
            <a:endParaRPr lang="en-US" altLang="zh-CN" dirty="0"/>
          </a:p>
          <a:p>
            <a:pPr lvl="2"/>
            <a:r>
              <a:rPr lang="zh-CN" altLang="en-US" dirty="0"/>
              <a:t>支持最高</a:t>
            </a:r>
            <a:r>
              <a:rPr lang="en-US" altLang="zh-CN" dirty="0"/>
              <a:t>256</a:t>
            </a:r>
            <a:r>
              <a:rPr lang="zh-CN" altLang="en-US" dirty="0"/>
              <a:t>个</a:t>
            </a:r>
            <a:r>
              <a:rPr lang="en-US" altLang="zh-CN" dirty="0"/>
              <a:t>head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/>
            <a:r>
              <a:rPr lang="zh-CN" altLang="en-US" dirty="0"/>
              <a:t>支持</a:t>
            </a:r>
            <a:r>
              <a:rPr lang="en-US" altLang="zh-CN" dirty="0"/>
              <a:t>MQA</a:t>
            </a:r>
            <a:r>
              <a:rPr lang="zh-CN" altLang="en-US" dirty="0"/>
              <a:t>和</a:t>
            </a:r>
            <a:r>
              <a:rPr lang="en-US" altLang="zh-CN" dirty="0"/>
              <a:t>GQA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8DC8B-9879-45BC-B4A9-D02E7F424E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27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https://arxiv.org/pdf/2210.17323.pdf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B8EB6-2FF5-4143-806C-6440B8176C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29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B8EB6-2FF5-4143-806C-6440B8176C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42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HF-TGI</a:t>
            </a:r>
            <a:r>
              <a:rPr lang="zh-CN" altLang="en-US" dirty="0"/>
              <a:t>的参数可以参考：</a:t>
            </a:r>
            <a:r>
              <a:rPr lang="en-US" dirty="0"/>
              <a:t> https://vilsonrodrigues.medium.com/serving-falcon-models-with-text-generation-inference-tgi-5f32005c663b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参考：</a:t>
            </a:r>
            <a:r>
              <a:rPr lang="en-US" altLang="zh-CN" dirty="0">
                <a:hlinkClick r:id="rId3"/>
              </a:rPr>
              <a:t>https://www.philschmid.de/sagemaker-huggingface-llm</a:t>
            </a:r>
            <a:r>
              <a:rPr lang="en-US" altLang="zh-CN" dirty="0"/>
              <a:t>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B8EB6-2FF5-4143-806C-6440B8176C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71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关于对比搜索的解释参考：</a:t>
            </a:r>
            <a:r>
              <a:rPr lang="en-US" altLang="zh-CN" dirty="0"/>
              <a:t>https://huggingface.co/blog/zh/introducing-csearch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B8EB6-2FF5-4143-806C-6440B8176C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40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https://huggingface.co/blog/how-to-generate</a:t>
            </a:r>
          </a:p>
          <a:p>
            <a:endParaRPr lang="en-US" dirty="0"/>
          </a:p>
          <a:p>
            <a:r>
              <a:rPr lang="en-US" dirty="0"/>
              <a:t>https://zhuanlan.zhihu.com/p/80211911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B8EB6-2FF5-4143-806C-6440B8176C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8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B8EB6-2FF5-4143-806C-6440B8176C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2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B8EB6-2FF5-4143-806C-6440B8176C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60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https://www.anyscale.com/blog/continuous-batching-llm-inference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B8EB6-2FF5-4143-806C-6440B8176C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4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4724-0B2D-4DDE-B532-801357037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48242-E855-4B6C-A7BC-519CE404D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BFD56-F4B4-4DC1-9825-9A7DC762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FACB-FF00-42CF-AEA8-8A825ECAC09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E1D2E-8A7E-4AD1-89BD-5D210D02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60602-531E-4B4E-8ADC-7BBC7B57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29A5-B9B7-4AE4-8742-A644F0325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6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B38C-F3BD-4452-B747-6EBF063C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81AB4-3599-4195-99FE-C3BB83AEB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03E8E-FA84-4905-B0EC-C759575E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FACB-FF00-42CF-AEA8-8A825ECAC09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1C530-29AA-4630-8A13-E0389B4B9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9E91A-C9CF-4729-B105-705E9208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29A5-B9B7-4AE4-8742-A644F0325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0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F5774D-86D0-473F-B3DA-22D91354A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B459C-73E7-4665-A06C-8CA04B8E6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32C2F-4B29-4267-A7EE-26FA2621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FACB-FF00-42CF-AEA8-8A825ECAC09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7FA53-F85F-4A43-AC1A-AEF885C7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EDBC7-75A6-4FCE-914B-BECCE17C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29A5-B9B7-4AE4-8742-A644F0325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8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D070-71C1-4110-A2B7-37CA50B7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2920F-557B-4D88-8221-839B3334D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04772-BD95-4A61-9231-C2D2F91B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FACB-FF00-42CF-AEA8-8A825ECAC09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8121C-4904-45B5-9DC2-AA8C0728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BD074-1182-45BD-BC20-E91E3DAB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29A5-B9B7-4AE4-8742-A644F0325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9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52181-2B45-42C4-8933-C708AE3B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F3301-363B-4450-AC83-432F1C890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F8299-FE5C-4843-8942-593E2ED4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FACB-FF00-42CF-AEA8-8A825ECAC09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33D5E-0F2A-4123-BD52-B946C505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DE0AC-5FAA-4CCF-9575-E91585FB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29A5-B9B7-4AE4-8742-A644F0325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8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9E3C-8A6C-42AE-89BF-85F827D6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2C5EC-7071-49C8-B1CF-B8E00BBD4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61A08-67DD-4FE3-AA42-B681B4F9F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3EA9B-F484-407E-89EC-88015CEF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FACB-FF00-42CF-AEA8-8A825ECAC09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F8423-1E1F-4513-B1DE-7E48561C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E9FD7-58AB-4B85-98B1-BFEF954C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29A5-B9B7-4AE4-8742-A644F0325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7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38C8-FED0-4764-88DA-06C7EF0E1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B42B3-487A-447C-86BF-EBB58D787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BDF6C-C65D-49A8-A469-F3D3556F3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CBD9C-C99B-4947-8E18-4A6B3F599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53521-6264-4EB8-89B2-8E8B88E49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73B5B-C54B-4DDB-BA43-9DA576C6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FACB-FF00-42CF-AEA8-8A825ECAC09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FFE27-96F9-4914-9A96-71DF9137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A5773B-8E7E-4AEB-81C5-2C4CDBE0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29A5-B9B7-4AE4-8742-A644F0325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E1E7-7C73-401E-933E-66367AD5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C5DBDF-CED5-4CF9-AB10-936DE283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FACB-FF00-42CF-AEA8-8A825ECAC09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5914E-F4C9-4805-9639-3D31C363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86ACE-F0C7-4E36-A919-A7A8B6FB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29A5-B9B7-4AE4-8742-A644F0325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8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47DE45-3B7E-47C6-9D2A-13E7DE3F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FACB-FF00-42CF-AEA8-8A825ECAC09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6CD85-BF78-41AC-97F1-0346B68C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90D60-5F36-4393-A808-F2D81A39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29A5-B9B7-4AE4-8742-A644F0325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5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D487-F2D9-4651-9775-BBF9E028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AAFDB-DC95-4E18-B458-7238AE69C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A65DD-8473-494E-B75F-3AB7D7D4E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8199F-82C3-4CAE-B5DF-4229C933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FACB-FF00-42CF-AEA8-8A825ECAC09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A201D-281F-43C4-B584-23D1BF2E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537E5-D1AC-4E48-903B-1305E517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29A5-B9B7-4AE4-8742-A644F0325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58807-4F8F-476C-A611-87D0019E6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07889-AC92-4105-B1B0-26ADBCC73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EB0D0-5BAD-4025-9342-B4111AAFD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3C19A-1487-4B0A-B8D7-63596791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FACB-FF00-42CF-AEA8-8A825ECAC09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0CB97-3F38-48BD-8C40-91DC6E92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55E15-B882-43AE-95B1-65C0A657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29A5-B9B7-4AE4-8742-A644F0325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9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4116BA-7119-479C-9901-28F9B897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959F1-0D8B-4B08-92C5-153B1158B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23BB8-584D-425C-BCE7-E921CA9CA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BFACB-FF00-42CF-AEA8-8A825ECAC09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4D248-7C9C-4919-B98B-7816C8027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4D33A-C743-47BB-BD31-C6E93EA0F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629A5-B9B7-4AE4-8742-A644F0325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1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huiaws/ML-study/blob/main/%E7%94%9F%E6%88%90%E5%BC%8FAI/LLM/Some%20experiments%20for%20llama%20model%20on%20SageMaker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sagemaker/latest/dg/large-model-inference-choosing-instance-typ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E6CC-EB34-46E8-A365-0C3E495C6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LLM inference on </a:t>
            </a:r>
            <a:r>
              <a:rPr lang="en-US" dirty="0" err="1"/>
              <a:t>SageMaker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414E4-A77C-4017-9C95-DF0AF7435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梁宇辉</a:t>
            </a:r>
            <a:r>
              <a:rPr lang="en-US" dirty="0"/>
              <a:t> GCR ML SSA</a:t>
            </a:r>
          </a:p>
        </p:txBody>
      </p:sp>
    </p:spTree>
    <p:extLst>
      <p:ext uri="{BB962C8B-B14F-4D97-AF65-F5344CB8AC3E}">
        <p14:creationId xmlns:p14="http://schemas.microsoft.com/office/powerpoint/2010/main" val="1945786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C841F-70EB-44E1-885C-C7B843C6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2465-9DF1-4FEF-9C0D-8D4C25F0E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GPU</a:t>
            </a:r>
            <a:r>
              <a:rPr lang="zh-CN" altLang="en-US" dirty="0"/>
              <a:t>实例的数量：</a:t>
            </a:r>
            <a:endParaRPr lang="en-US" altLang="zh-CN" dirty="0"/>
          </a:p>
          <a:p>
            <a:pPr lvl="1"/>
            <a:r>
              <a:rPr lang="zh-CN" altLang="en-US" dirty="0"/>
              <a:t>数量如何估算？（使用</a:t>
            </a:r>
            <a:r>
              <a:rPr lang="en-US" altLang="zh-CN" dirty="0" err="1"/>
              <a:t>SageMaker</a:t>
            </a:r>
            <a:r>
              <a:rPr lang="en-US" altLang="zh-CN" dirty="0"/>
              <a:t> real-time endpoint</a:t>
            </a:r>
            <a:r>
              <a:rPr lang="zh-CN" altLang="en-US" dirty="0"/>
              <a:t>推理实例对</a:t>
            </a:r>
            <a:r>
              <a:rPr lang="en-US" altLang="zh-CN" dirty="0"/>
              <a:t>LLM</a:t>
            </a:r>
            <a:r>
              <a:rPr lang="zh-CN" altLang="en-US" dirty="0"/>
              <a:t>部署的成本估算）：</a:t>
            </a:r>
          </a:p>
          <a:p>
            <a:pPr lvl="2"/>
            <a:r>
              <a:rPr lang="zh-CN" altLang="en-US" dirty="0"/>
              <a:t>针对具体业务场景的客户端侧的</a:t>
            </a:r>
            <a:r>
              <a:rPr lang="en-US" altLang="zh-CN" dirty="0"/>
              <a:t>QPS</a:t>
            </a:r>
            <a:r>
              <a:rPr lang="zh-CN" altLang="en-US" dirty="0"/>
              <a:t>（平峰期），对于指定的</a:t>
            </a:r>
            <a:r>
              <a:rPr lang="en-US" altLang="zh-CN" dirty="0"/>
              <a:t>LLM</a:t>
            </a:r>
            <a:r>
              <a:rPr lang="zh-CN" altLang="en-US" dirty="0"/>
              <a:t>模型，可以根据单个最耗时的样本需要的显存</a:t>
            </a:r>
            <a:r>
              <a:rPr lang="en-US" altLang="zh-CN" dirty="0"/>
              <a:t>/</a:t>
            </a:r>
            <a:r>
              <a:rPr lang="zh-CN" altLang="en-US" dirty="0"/>
              <a:t>显卡的数量，以及该样本纯推理需要的时间来估算。</a:t>
            </a:r>
          </a:p>
          <a:p>
            <a:pPr lvl="2"/>
            <a:r>
              <a:rPr lang="zh-CN" altLang="en-US" dirty="0"/>
              <a:t> 举个例子：简单起见，我们这里假设单个最耗时的样本可以用单卡来推理，且业务侧所有客户端总的</a:t>
            </a:r>
            <a:r>
              <a:rPr lang="en-US" altLang="zh-CN" dirty="0"/>
              <a:t>QPS</a:t>
            </a:r>
            <a:r>
              <a:rPr lang="zh-CN" altLang="en-US" dirty="0"/>
              <a:t>是</a:t>
            </a:r>
            <a:r>
              <a:rPr lang="en-US" altLang="zh-CN" dirty="0"/>
              <a:t>100</a:t>
            </a:r>
            <a:r>
              <a:rPr lang="zh-CN" altLang="en-US" dirty="0"/>
              <a:t>，单个样本单卡处理是</a:t>
            </a:r>
            <a:r>
              <a:rPr lang="en-US" altLang="zh-CN" dirty="0"/>
              <a:t>6s</a:t>
            </a:r>
            <a:r>
              <a:rPr lang="zh-CN" altLang="en-US" dirty="0"/>
              <a:t>（这里我们不考虑</a:t>
            </a:r>
            <a:r>
              <a:rPr lang="en-US" altLang="zh-CN" dirty="0"/>
              <a:t>client side batch</a:t>
            </a:r>
            <a:r>
              <a:rPr lang="zh-CN" altLang="en-US" dirty="0"/>
              <a:t>）：</a:t>
            </a:r>
          </a:p>
          <a:p>
            <a:pPr lvl="3"/>
            <a:r>
              <a:rPr lang="zh-CN" altLang="en-US" dirty="0"/>
              <a:t>如果没有使用</a:t>
            </a:r>
            <a:r>
              <a:rPr lang="en-US" altLang="zh-CN" dirty="0"/>
              <a:t>server side batch</a:t>
            </a:r>
            <a:r>
              <a:rPr lang="zh-CN" altLang="en-US" dirty="0"/>
              <a:t>，且不希望请求排队带来的高延迟，那么需要</a:t>
            </a:r>
            <a:r>
              <a:rPr lang="en-US" altLang="zh-CN" dirty="0"/>
              <a:t>100×6</a:t>
            </a:r>
            <a:r>
              <a:rPr lang="zh-CN" altLang="en-US" dirty="0"/>
              <a:t>张卡来处理：</a:t>
            </a:r>
          </a:p>
          <a:p>
            <a:pPr lvl="3"/>
            <a:r>
              <a:rPr lang="zh-CN" altLang="en-US" dirty="0"/>
              <a:t>在使用</a:t>
            </a:r>
            <a:r>
              <a:rPr lang="en-US" altLang="zh-CN" dirty="0"/>
              <a:t>server side batch</a:t>
            </a:r>
            <a:r>
              <a:rPr lang="zh-CN" altLang="en-US" dirty="0"/>
              <a:t>的情况下，如何估算需要大致多少</a:t>
            </a:r>
            <a:r>
              <a:rPr lang="en-US" altLang="zh-CN" dirty="0"/>
              <a:t>GPU</a:t>
            </a:r>
            <a:r>
              <a:rPr lang="zh-CN" altLang="en-US" dirty="0"/>
              <a:t>来承载这样的</a:t>
            </a:r>
            <a:r>
              <a:rPr lang="en-US" altLang="zh-CN" dirty="0"/>
              <a:t>QPS</a:t>
            </a:r>
            <a:r>
              <a:rPr lang="zh-CN" altLang="en-US" dirty="0"/>
              <a:t>（</a:t>
            </a:r>
            <a:r>
              <a:rPr lang="zh-CN" altLang="en-US" b="1" dirty="0"/>
              <a:t>前提是</a:t>
            </a:r>
            <a:r>
              <a:rPr lang="en-US" altLang="zh-CN" b="1" dirty="0"/>
              <a:t>batch</a:t>
            </a:r>
            <a:r>
              <a:rPr lang="zh-CN" altLang="en-US" b="1" dirty="0"/>
              <a:t>后带来的</a:t>
            </a:r>
            <a:r>
              <a:rPr lang="en-US" altLang="zh-CN" b="1" dirty="0"/>
              <a:t>latency</a:t>
            </a:r>
            <a:r>
              <a:rPr lang="zh-CN" altLang="en-US" b="1" dirty="0"/>
              <a:t>业务侧可以接受</a:t>
            </a:r>
            <a:r>
              <a:rPr lang="zh-CN" altLang="en-US" dirty="0"/>
              <a:t>）？</a:t>
            </a:r>
          </a:p>
          <a:p>
            <a:pPr marL="1371600" lvl="3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               我个人总结的公式</a:t>
            </a:r>
            <a:r>
              <a:rPr lang="en-US" altLang="zh-CN" dirty="0"/>
              <a:t>---------- (</a:t>
            </a:r>
            <a:r>
              <a:rPr lang="zh-CN" altLang="en-US" dirty="0"/>
              <a:t>总的</a:t>
            </a:r>
            <a:r>
              <a:rPr lang="en-US" altLang="zh-CN" dirty="0"/>
              <a:t>QPS * </a:t>
            </a:r>
            <a:r>
              <a:rPr lang="zh-CN" altLang="en-US" dirty="0"/>
              <a:t>单卡单样本处理时间）* 实际</a:t>
            </a:r>
            <a:r>
              <a:rPr lang="en-US" altLang="zh-CN" dirty="0"/>
              <a:t>batch</a:t>
            </a:r>
            <a:r>
              <a:rPr lang="zh-CN" altLang="en-US" dirty="0"/>
              <a:t>处理相对于单样本处理的时间倍数 </a:t>
            </a:r>
            <a:r>
              <a:rPr lang="en-US" altLang="zh-CN" dirty="0"/>
              <a:t>/ (server</a:t>
            </a:r>
            <a:r>
              <a:rPr lang="zh-CN" altLang="en-US" dirty="0"/>
              <a:t>侧实际平均聚合</a:t>
            </a:r>
            <a:r>
              <a:rPr lang="en-US" altLang="zh-CN" dirty="0"/>
              <a:t>batch size)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Autoscaling</a:t>
            </a:r>
            <a:r>
              <a:rPr lang="zh-CN" altLang="en-US" dirty="0"/>
              <a:t>实例到可以</a:t>
            </a:r>
            <a:r>
              <a:rPr lang="en-US" altLang="zh-CN" dirty="0"/>
              <a:t>serving request</a:t>
            </a:r>
            <a:r>
              <a:rPr lang="zh-CN" altLang="en-US" dirty="0"/>
              <a:t>的整个时间：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41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DD357-2C11-45BC-AFA8-B5D9FB11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推理时的模型并行度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F363C-9A62-47A4-9617-EB1BA25C6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如何选择</a:t>
            </a:r>
            <a:r>
              <a:rPr lang="en-US" altLang="zh-CN" dirty="0"/>
              <a:t>TP </a:t>
            </a:r>
            <a:r>
              <a:rPr lang="zh-CN" altLang="en-US" dirty="0"/>
              <a:t>（</a:t>
            </a:r>
            <a:r>
              <a:rPr lang="en-US" altLang="zh-CN" dirty="0"/>
              <a:t>Tensor</a:t>
            </a:r>
            <a:r>
              <a:rPr lang="zh-CN" altLang="en-US" dirty="0"/>
              <a:t>并行）</a:t>
            </a:r>
            <a:r>
              <a:rPr lang="en-US" altLang="zh-CN" dirty="0"/>
              <a:t>or PP</a:t>
            </a:r>
            <a:r>
              <a:rPr lang="zh-CN" altLang="en-US" dirty="0"/>
              <a:t>（</a:t>
            </a:r>
            <a:r>
              <a:rPr lang="en-US" altLang="zh-CN" dirty="0"/>
              <a:t>pipeline</a:t>
            </a:r>
            <a:r>
              <a:rPr lang="zh-CN" altLang="en-US" dirty="0"/>
              <a:t>并行）？</a:t>
            </a:r>
            <a:endParaRPr lang="en-US" dirty="0"/>
          </a:p>
          <a:p>
            <a:r>
              <a:rPr lang="en-US" dirty="0"/>
              <a:t>TP/PP degree</a:t>
            </a:r>
            <a:r>
              <a:rPr lang="zh-CN" altLang="en-US" dirty="0"/>
              <a:t>的设定：</a:t>
            </a:r>
            <a:endParaRPr lang="en-US" altLang="zh-CN" dirty="0"/>
          </a:p>
          <a:p>
            <a:pPr lvl="1"/>
            <a:r>
              <a:rPr lang="zh-CN" altLang="en-US" dirty="0"/>
              <a:t>并不是越大越好。</a:t>
            </a:r>
            <a:endParaRPr lang="en-US" altLang="zh-CN" dirty="0"/>
          </a:p>
          <a:p>
            <a:pPr lvl="1"/>
            <a:r>
              <a:rPr lang="zh-CN" altLang="en-US" dirty="0"/>
              <a:t>测试的上下文：</a:t>
            </a:r>
            <a:r>
              <a:rPr lang="en-US" dirty="0"/>
              <a:t>LMI </a:t>
            </a:r>
            <a:r>
              <a:rPr lang="en-US" dirty="0" err="1"/>
              <a:t>inference_image_uri</a:t>
            </a:r>
            <a:r>
              <a:rPr lang="en-US" dirty="0"/>
              <a:t> “763104351884.dkr.ecr.us-east-1.amazonaws.com/djl-inference:0.21.0-deepspeed0.8.0-cu117”</a:t>
            </a:r>
            <a:r>
              <a:rPr lang="zh-CN" altLang="en-US" dirty="0"/>
              <a:t>， </a:t>
            </a:r>
            <a:r>
              <a:rPr lang="en-US" altLang="zh-CN" dirty="0"/>
              <a:t>llama-7b fp16</a:t>
            </a:r>
            <a:r>
              <a:rPr lang="zh-CN" altLang="en-US" dirty="0"/>
              <a:t>，</a:t>
            </a:r>
            <a:r>
              <a:rPr lang="en-US" altLang="zh-CN" dirty="0"/>
              <a:t>input token 750+</a:t>
            </a:r>
            <a:r>
              <a:rPr lang="zh-CN" altLang="en-US" dirty="0"/>
              <a:t>，</a:t>
            </a:r>
            <a:r>
              <a:rPr lang="en-US" altLang="zh-CN" dirty="0"/>
              <a:t>output new token 128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39AD0B-934F-44B9-9F24-DF4BA2412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028197"/>
              </p:ext>
            </p:extLst>
          </p:nvPr>
        </p:nvGraphicFramePr>
        <p:xfrm>
          <a:off x="1730829" y="4302580"/>
          <a:ext cx="8959583" cy="2255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5185">
                  <a:extLst>
                    <a:ext uri="{9D8B030D-6E8A-4147-A177-3AD203B41FA5}">
                      <a16:colId xmlns:a16="http://schemas.microsoft.com/office/drawing/2014/main" val="2319125408"/>
                    </a:ext>
                  </a:extLst>
                </a:gridCol>
                <a:gridCol w="1667336">
                  <a:extLst>
                    <a:ext uri="{9D8B030D-6E8A-4147-A177-3AD203B41FA5}">
                      <a16:colId xmlns:a16="http://schemas.microsoft.com/office/drawing/2014/main" val="2080871449"/>
                    </a:ext>
                  </a:extLst>
                </a:gridCol>
                <a:gridCol w="2094030">
                  <a:extLst>
                    <a:ext uri="{9D8B030D-6E8A-4147-A177-3AD203B41FA5}">
                      <a16:colId xmlns:a16="http://schemas.microsoft.com/office/drawing/2014/main" val="3006316499"/>
                    </a:ext>
                  </a:extLst>
                </a:gridCol>
                <a:gridCol w="1656952">
                  <a:extLst>
                    <a:ext uri="{9D8B030D-6E8A-4147-A177-3AD203B41FA5}">
                      <a16:colId xmlns:a16="http://schemas.microsoft.com/office/drawing/2014/main" val="2277264165"/>
                    </a:ext>
                  </a:extLst>
                </a:gridCol>
                <a:gridCol w="1606080">
                  <a:extLst>
                    <a:ext uri="{9D8B030D-6E8A-4147-A177-3AD203B41FA5}">
                      <a16:colId xmlns:a16="http://schemas.microsoft.com/office/drawing/2014/main" val="63591669"/>
                    </a:ext>
                  </a:extLst>
                </a:gridCol>
              </a:tblGrid>
              <a:tr h="5585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Model parallelism degree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Instance 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Batch 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Latency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1959053"/>
                  </a:ext>
                </a:extLst>
              </a:tr>
              <a:tr h="188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Deepspeed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g5.2xlarge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432412"/>
                  </a:ext>
                </a:extLst>
              </a:tr>
              <a:tr h="188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g5.2xlarge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8087764"/>
                  </a:ext>
                </a:extLst>
              </a:tr>
              <a:tr h="188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g5.2xlarge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0718239"/>
                  </a:ext>
                </a:extLst>
              </a:tr>
              <a:tr h="188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Deepspeed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0995384"/>
                  </a:ext>
                </a:extLst>
              </a:tr>
              <a:tr h="188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9977747"/>
                  </a:ext>
                </a:extLst>
              </a:tr>
              <a:tr h="188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5123529"/>
                  </a:ext>
                </a:extLst>
              </a:tr>
              <a:tr h="188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2466816"/>
                  </a:ext>
                </a:extLst>
              </a:tr>
              <a:tr h="188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2730205"/>
                  </a:ext>
                </a:extLst>
              </a:tr>
              <a:tr h="188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9.6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3225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343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1FF8-A284-4D5E-B761-BE12BC00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9AE00-D5A5-4561-9FF8-04F6E3BE5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HF-TGI (</a:t>
            </a:r>
            <a:r>
              <a:rPr lang="zh-CN" altLang="en-US" dirty="0"/>
              <a:t>支持</a:t>
            </a:r>
            <a:r>
              <a:rPr lang="en-US" dirty="0"/>
              <a:t>flash-attention, paged attention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Paged attention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实现在非连续的</a:t>
            </a:r>
            <a:r>
              <a:rPr lang="en-US" altLang="zh-CN" dirty="0"/>
              <a:t>GPU</a:t>
            </a:r>
            <a:r>
              <a:rPr lang="zh-CN" altLang="en-US" dirty="0"/>
              <a:t>显存空间中存储连续的 </a:t>
            </a:r>
            <a:r>
              <a:rPr lang="en-US" altLang="zh-CN" dirty="0"/>
              <a:t>key </a:t>
            </a:r>
            <a:r>
              <a:rPr lang="zh-CN" altLang="en-US" dirty="0"/>
              <a:t>和 </a:t>
            </a:r>
            <a:r>
              <a:rPr lang="en-US" altLang="zh-CN" dirty="0"/>
              <a:t>value </a:t>
            </a:r>
            <a:r>
              <a:rPr lang="zh-CN" altLang="en-US" dirty="0"/>
              <a:t>。</a:t>
            </a:r>
            <a:endParaRPr lang="en-US" altLang="zh-CN" dirty="0"/>
          </a:p>
          <a:p>
            <a:pPr lvl="3"/>
            <a:r>
              <a:rPr lang="zh-CN" altLang="en-US" dirty="0"/>
              <a:t>更有效的</a:t>
            </a:r>
            <a:r>
              <a:rPr lang="en-US" altLang="zh-CN" dirty="0"/>
              <a:t>GPU</a:t>
            </a:r>
            <a:r>
              <a:rPr lang="zh-CN" altLang="en-US" dirty="0"/>
              <a:t>显存效率，更高的吞吐量。</a:t>
            </a:r>
            <a:endParaRPr lang="en-US" altLang="zh-CN" dirty="0"/>
          </a:p>
          <a:p>
            <a:pPr lvl="1"/>
            <a:r>
              <a:rPr lang="en-US" altLang="zh-CN" dirty="0"/>
              <a:t>flash-attention V1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矩阵切为小块来计算，在后向传递中重新计算注意力，将所有注意力操作融合到</a:t>
            </a:r>
            <a:r>
              <a:rPr lang="en-US" altLang="zh-CN" dirty="0"/>
              <a:t>CUDA</a:t>
            </a:r>
            <a:r>
              <a:rPr lang="zh-CN" altLang="en-US" dirty="0"/>
              <a:t>内核中；</a:t>
            </a:r>
            <a:endParaRPr lang="en-US" altLang="zh-CN" dirty="0"/>
          </a:p>
          <a:p>
            <a:pPr lvl="2"/>
            <a:r>
              <a:rPr lang="zh-CN" altLang="en-US" dirty="0"/>
              <a:t>支持最高</a:t>
            </a:r>
            <a:r>
              <a:rPr lang="en-US" altLang="zh-CN" dirty="0"/>
              <a:t>128</a:t>
            </a:r>
            <a:r>
              <a:rPr lang="zh-CN" altLang="en-US" dirty="0"/>
              <a:t>的</a:t>
            </a:r>
            <a:r>
              <a:rPr lang="en-US" altLang="zh-CN" dirty="0"/>
              <a:t>head dimension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en-US" altLang="zh-CN" dirty="0"/>
              <a:t>flash-attention V2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更少的非矩阵乘法 ，更好的并行化（支持</a:t>
            </a:r>
            <a:r>
              <a:rPr lang="en-US" altLang="zh-CN" dirty="0"/>
              <a:t>sequence</a:t>
            </a:r>
            <a:r>
              <a:rPr lang="zh-CN" altLang="en-US" dirty="0"/>
              <a:t>并行）；</a:t>
            </a:r>
            <a:endParaRPr lang="en-US" altLang="zh-CN" dirty="0"/>
          </a:p>
          <a:p>
            <a:pPr lvl="2"/>
            <a:r>
              <a:rPr lang="zh-CN" altLang="en-US" dirty="0"/>
              <a:t>减少了</a:t>
            </a:r>
            <a:r>
              <a:rPr lang="en-US" altLang="zh-CN" dirty="0"/>
              <a:t>GPU</a:t>
            </a:r>
            <a:r>
              <a:rPr lang="zh-CN" altLang="en-US" dirty="0"/>
              <a:t>内部计算模块之间的同步和通信量，减少了对共享内存的读写；</a:t>
            </a:r>
            <a:endParaRPr lang="en-US" altLang="zh-CN" dirty="0"/>
          </a:p>
          <a:p>
            <a:pPr lvl="2"/>
            <a:r>
              <a:rPr lang="zh-CN" altLang="en-US" dirty="0"/>
              <a:t>支持最高</a:t>
            </a:r>
            <a:r>
              <a:rPr lang="en-US" altLang="zh-CN" dirty="0"/>
              <a:t>256</a:t>
            </a:r>
            <a:r>
              <a:rPr lang="zh-CN" altLang="en-US" dirty="0"/>
              <a:t>的</a:t>
            </a:r>
            <a:r>
              <a:rPr lang="en-US" altLang="zh-CN" dirty="0"/>
              <a:t>head dimension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/>
            <a:r>
              <a:rPr lang="zh-CN" altLang="en-US" dirty="0"/>
              <a:t>支持</a:t>
            </a:r>
            <a:r>
              <a:rPr lang="en-US" altLang="zh-CN" dirty="0"/>
              <a:t>MQA</a:t>
            </a:r>
            <a:r>
              <a:rPr lang="zh-CN" altLang="en-US" dirty="0"/>
              <a:t>和</a:t>
            </a:r>
            <a:r>
              <a:rPr lang="en-US" altLang="zh-CN" dirty="0"/>
              <a:t>GQA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en-US" altLang="zh-CN" dirty="0"/>
              <a:t>HF-TGI</a:t>
            </a:r>
            <a:r>
              <a:rPr lang="zh-CN" altLang="en-US" dirty="0"/>
              <a:t>不支持</a:t>
            </a:r>
            <a:r>
              <a:rPr lang="en-US" altLang="zh-CN" dirty="0" err="1"/>
              <a:t>min_length</a:t>
            </a:r>
            <a:r>
              <a:rPr lang="zh-CN" altLang="en-US" dirty="0"/>
              <a:t>或者</a:t>
            </a:r>
            <a:r>
              <a:rPr lang="en-US" altLang="zh-CN" dirty="0" err="1"/>
              <a:t>min_new_tokens</a:t>
            </a:r>
            <a:r>
              <a:rPr lang="zh-CN" altLang="en-US" dirty="0"/>
              <a:t>这样的生成参数：</a:t>
            </a:r>
            <a:endParaRPr lang="en-US" altLang="zh-CN" dirty="0"/>
          </a:p>
          <a:p>
            <a:pPr lvl="2"/>
            <a:r>
              <a:rPr lang="zh-CN" altLang="en-US" b="1" dirty="0"/>
              <a:t>在性能对比的时候，一定要注意实际生成的</a:t>
            </a:r>
            <a:r>
              <a:rPr lang="en-US" altLang="zh-CN" b="1" dirty="0"/>
              <a:t>new token</a:t>
            </a:r>
            <a:r>
              <a:rPr lang="zh-CN" altLang="en-US" b="1" dirty="0"/>
              <a:t>数量是否一样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2199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017F-2E14-4D56-A4D3-7331DDA2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A0F1C-A3E1-4D0E-B2C5-FDC4E2BED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LMI (</a:t>
            </a:r>
            <a:r>
              <a:rPr lang="zh-CN" altLang="en-US" dirty="0"/>
              <a:t>支持</a:t>
            </a:r>
            <a:r>
              <a:rPr lang="en-US" dirty="0"/>
              <a:t>flash-attention, paged attention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针对</a:t>
            </a:r>
            <a:r>
              <a:rPr lang="en-US" altLang="zh-CN" dirty="0"/>
              <a:t>llama1</a:t>
            </a:r>
            <a:r>
              <a:rPr lang="zh-CN" altLang="en-US" dirty="0"/>
              <a:t>做了</a:t>
            </a:r>
            <a:r>
              <a:rPr lang="en-US" altLang="zh-CN" dirty="0"/>
              <a:t>kernel</a:t>
            </a:r>
            <a:r>
              <a:rPr lang="zh-CN" altLang="en-US" dirty="0"/>
              <a:t>优化；</a:t>
            </a:r>
            <a:endParaRPr lang="en-US" altLang="zh-CN" dirty="0"/>
          </a:p>
          <a:p>
            <a:pPr lvl="1"/>
            <a:r>
              <a:rPr lang="zh-CN" altLang="en-US" dirty="0"/>
              <a:t>支持常见的三种推理引擎：</a:t>
            </a:r>
            <a:r>
              <a:rPr lang="en-US" altLang="zh-CN" dirty="0"/>
              <a:t>HF </a:t>
            </a:r>
            <a:r>
              <a:rPr lang="en-US" altLang="zh-CN" dirty="0" err="1"/>
              <a:t>accelere</a:t>
            </a:r>
            <a:r>
              <a:rPr lang="zh-CN" altLang="en-US" dirty="0"/>
              <a:t>（支持</a:t>
            </a:r>
            <a:r>
              <a:rPr lang="en-US" altLang="zh-CN" dirty="0"/>
              <a:t>PP</a:t>
            </a:r>
            <a:r>
              <a:rPr lang="zh-CN" altLang="en-US" dirty="0"/>
              <a:t>），</a:t>
            </a:r>
            <a:r>
              <a:rPr lang="en-US" altLang="zh-CN" dirty="0" err="1"/>
              <a:t>deepspeed</a:t>
            </a:r>
            <a:r>
              <a:rPr lang="zh-CN" altLang="en-US" dirty="0"/>
              <a:t>（支持</a:t>
            </a:r>
            <a:r>
              <a:rPr lang="en-US" altLang="zh-CN" dirty="0"/>
              <a:t>TP</a:t>
            </a:r>
            <a:r>
              <a:rPr lang="zh-CN" altLang="en-US" dirty="0"/>
              <a:t>），</a:t>
            </a:r>
            <a:r>
              <a:rPr lang="en-US" altLang="zh-CN" dirty="0" err="1"/>
              <a:t>fastertransformer</a:t>
            </a:r>
            <a:r>
              <a:rPr lang="zh-CN" altLang="en-US" dirty="0"/>
              <a:t>（支持</a:t>
            </a:r>
            <a:r>
              <a:rPr lang="en-US" altLang="zh-CN" dirty="0"/>
              <a:t>TP</a:t>
            </a:r>
            <a:r>
              <a:rPr lang="zh-CN" altLang="en-US" dirty="0"/>
              <a:t>和</a:t>
            </a:r>
            <a:r>
              <a:rPr lang="en-US" altLang="zh-CN" dirty="0"/>
              <a:t>PP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vllm</a:t>
            </a:r>
            <a:r>
              <a:rPr lang="zh-CN" altLang="en-US" dirty="0"/>
              <a:t>（支持</a:t>
            </a:r>
            <a:r>
              <a:rPr lang="en-US" dirty="0"/>
              <a:t>paged attention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不支持</a:t>
            </a:r>
            <a:r>
              <a:rPr lang="en-US" altLang="zh-CN" dirty="0" err="1"/>
              <a:t>min_length</a:t>
            </a:r>
            <a:r>
              <a:rPr lang="zh-CN" altLang="en-US" dirty="0"/>
              <a:t>或者</a:t>
            </a:r>
            <a:r>
              <a:rPr lang="en-US" altLang="zh-CN" dirty="0" err="1"/>
              <a:t>min_new_tokens</a:t>
            </a:r>
            <a:r>
              <a:rPr lang="zh-CN" altLang="en-US" dirty="0"/>
              <a:t>这样的生成参数；</a:t>
            </a:r>
            <a:endParaRPr lang="en-US" altLang="zh-CN" dirty="0"/>
          </a:p>
          <a:p>
            <a:pPr lvl="1"/>
            <a:r>
              <a:rPr lang="en-US" altLang="zh-CN" dirty="0" err="1"/>
              <a:t>Vllm</a:t>
            </a:r>
            <a:r>
              <a:rPr lang="zh-CN" altLang="en-US" dirty="0"/>
              <a:t>的最大优势是高吞吐量；</a:t>
            </a:r>
            <a:endParaRPr lang="en-US" altLang="zh-CN" dirty="0"/>
          </a:p>
          <a:p>
            <a:r>
              <a:rPr lang="en-US" altLang="zh-CN" dirty="0"/>
              <a:t>Other</a:t>
            </a:r>
            <a:r>
              <a:rPr lang="zh-CN" altLang="en-US" dirty="0"/>
              <a:t>（</a:t>
            </a:r>
            <a:r>
              <a:rPr lang="en-US" altLang="zh-CN" dirty="0" err="1"/>
              <a:t>Sagemaker</a:t>
            </a:r>
            <a:r>
              <a:rPr lang="en-US" altLang="zh-CN" dirty="0"/>
              <a:t> </a:t>
            </a:r>
            <a:r>
              <a:rPr lang="en-US" altLang="zh-CN" dirty="0" err="1"/>
              <a:t>Pytorch</a:t>
            </a:r>
            <a:r>
              <a:rPr lang="en-US" altLang="zh-CN" dirty="0"/>
              <a:t> model</a:t>
            </a:r>
            <a:r>
              <a:rPr lang="zh-CN" altLang="en-US" dirty="0"/>
              <a:t>容器，</a:t>
            </a:r>
            <a:r>
              <a:rPr lang="en-US" altLang="zh-CN" dirty="0" err="1"/>
              <a:t>SageMaker</a:t>
            </a:r>
            <a:r>
              <a:rPr lang="en-US" altLang="zh-CN" dirty="0"/>
              <a:t> triton</a:t>
            </a:r>
            <a:r>
              <a:rPr lang="zh-CN" altLang="en-US" dirty="0"/>
              <a:t>容器，</a:t>
            </a:r>
            <a:r>
              <a:rPr lang="en-US" altLang="zh-CN" dirty="0" err="1"/>
              <a:t>SageMaker</a:t>
            </a:r>
            <a:r>
              <a:rPr lang="en-US" altLang="zh-CN" dirty="0"/>
              <a:t> </a:t>
            </a:r>
            <a:r>
              <a:rPr lang="en-US" altLang="zh-CN" dirty="0" err="1"/>
              <a:t>Huggingface</a:t>
            </a:r>
            <a:r>
              <a:rPr lang="en-US" altLang="zh-CN" dirty="0"/>
              <a:t> model</a:t>
            </a:r>
            <a:r>
              <a:rPr lang="zh-CN" altLang="en-US" dirty="0"/>
              <a:t>容器）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38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5258-ACE3-410D-9573-977C2B63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4B686-C4D1-4378-9C33-DE30023BD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对比试验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同样的上下文</a:t>
            </a:r>
            <a:r>
              <a:rPr lang="en-US" altLang="zh-CN" dirty="0"/>
              <a:t>(input token</a:t>
            </a:r>
            <a:r>
              <a:rPr lang="zh-CN" altLang="en-US" dirty="0"/>
              <a:t>是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output new token</a:t>
            </a:r>
            <a:r>
              <a:rPr lang="zh-CN" altLang="en-US" dirty="0"/>
              <a:t>是</a:t>
            </a:r>
            <a:r>
              <a:rPr lang="en-US" altLang="zh-CN" dirty="0"/>
              <a:t>128</a:t>
            </a:r>
            <a:r>
              <a:rPr lang="zh-CN" altLang="en-US" dirty="0"/>
              <a:t>，</a:t>
            </a:r>
            <a:r>
              <a:rPr lang="en-US" altLang="zh-CN" dirty="0"/>
              <a:t>g5.24xlarge</a:t>
            </a:r>
            <a:r>
              <a:rPr lang="zh-CN" altLang="en-US" dirty="0"/>
              <a:t>，</a:t>
            </a:r>
            <a:r>
              <a:rPr lang="en-US" altLang="zh-CN" dirty="0"/>
              <a:t>TP</a:t>
            </a:r>
            <a:r>
              <a:rPr lang="zh-CN" altLang="en-US" dirty="0"/>
              <a:t>是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falcon-40b fp16) </a:t>
            </a:r>
            <a:r>
              <a:rPr lang="zh-CN" altLang="en-US" dirty="0"/>
              <a:t>，</a:t>
            </a:r>
            <a:r>
              <a:rPr lang="en-US" altLang="zh-CN" dirty="0"/>
              <a:t>HF-TGI (11s) </a:t>
            </a:r>
            <a:r>
              <a:rPr lang="zh-CN" altLang="en-US" dirty="0"/>
              <a:t>比</a:t>
            </a:r>
            <a:r>
              <a:rPr lang="en-US" altLang="zh-CN" dirty="0"/>
              <a:t>LMI 0.23 + </a:t>
            </a:r>
            <a:r>
              <a:rPr lang="en-US" altLang="zh-CN" dirty="0" err="1"/>
              <a:t>deepspeed</a:t>
            </a:r>
            <a:r>
              <a:rPr lang="en-US" altLang="zh-CN" dirty="0"/>
              <a:t> (21s) </a:t>
            </a:r>
            <a:r>
              <a:rPr lang="zh-CN" altLang="en-US" dirty="0"/>
              <a:t>快。</a:t>
            </a:r>
            <a:endParaRPr lang="en-US" altLang="zh-CN" dirty="0"/>
          </a:p>
          <a:p>
            <a:pPr lvl="1"/>
            <a:r>
              <a:rPr lang="zh-CN" altLang="en-US" dirty="0"/>
              <a:t>同样的上下文</a:t>
            </a:r>
            <a:r>
              <a:rPr lang="en-US" altLang="zh-CN" dirty="0"/>
              <a:t>(input token</a:t>
            </a:r>
            <a:r>
              <a:rPr lang="zh-CN" altLang="en-US" dirty="0"/>
              <a:t>是</a:t>
            </a:r>
            <a:r>
              <a:rPr lang="en-US" altLang="zh-CN" dirty="0"/>
              <a:t>750+</a:t>
            </a:r>
            <a:r>
              <a:rPr lang="zh-CN" altLang="en-US" dirty="0"/>
              <a:t>， </a:t>
            </a:r>
            <a:r>
              <a:rPr lang="en-US" altLang="zh-CN" dirty="0"/>
              <a:t>output new token</a:t>
            </a:r>
            <a:r>
              <a:rPr lang="zh-CN" altLang="en-US" dirty="0"/>
              <a:t>是</a:t>
            </a:r>
            <a:r>
              <a:rPr lang="en-US" altLang="zh-CN" dirty="0"/>
              <a:t>128</a:t>
            </a:r>
            <a:r>
              <a:rPr lang="zh-CN" altLang="en-US" dirty="0"/>
              <a:t>，</a:t>
            </a:r>
            <a:r>
              <a:rPr lang="en-US" altLang="zh-CN" dirty="0"/>
              <a:t>g5.24xlarge</a:t>
            </a:r>
            <a:r>
              <a:rPr lang="zh-CN" altLang="en-US" dirty="0"/>
              <a:t>，</a:t>
            </a:r>
            <a:r>
              <a:rPr lang="en-US" altLang="zh-CN" dirty="0"/>
              <a:t>TP</a:t>
            </a:r>
            <a:r>
              <a:rPr lang="zh-CN" altLang="en-US" dirty="0"/>
              <a:t>是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llama1-13b fp16)</a:t>
            </a:r>
            <a:r>
              <a:rPr lang="zh-CN" altLang="en-US" dirty="0"/>
              <a:t>，</a:t>
            </a:r>
            <a:r>
              <a:rPr lang="en-US" altLang="zh-CN" dirty="0"/>
              <a:t>LMI 0.23 + </a:t>
            </a:r>
            <a:r>
              <a:rPr lang="en-US" altLang="zh-CN" dirty="0" err="1"/>
              <a:t>deepspeed</a:t>
            </a:r>
            <a:r>
              <a:rPr lang="en-US" altLang="zh-CN" dirty="0"/>
              <a:t>(2.85s)</a:t>
            </a:r>
            <a:r>
              <a:rPr lang="zh-CN" altLang="en-US" dirty="0"/>
              <a:t>要比</a:t>
            </a:r>
            <a:r>
              <a:rPr lang="en-US" altLang="zh-CN" dirty="0"/>
              <a:t>HF-TGI (5.5s) </a:t>
            </a:r>
            <a:r>
              <a:rPr lang="zh-CN" altLang="en-US" dirty="0"/>
              <a:t>快。</a:t>
            </a:r>
            <a:endParaRPr lang="en-US" altLang="zh-CN" dirty="0"/>
          </a:p>
          <a:p>
            <a:pPr lvl="1"/>
            <a:r>
              <a:rPr lang="zh-CN" altLang="en-US" dirty="0"/>
              <a:t>同样的上下文</a:t>
            </a:r>
            <a:r>
              <a:rPr lang="en-US" altLang="zh-CN" dirty="0"/>
              <a:t>(</a:t>
            </a:r>
            <a:r>
              <a:rPr lang="en-US" dirty="0"/>
              <a:t>TP 4, g5.24xlarge instance</a:t>
            </a:r>
            <a:r>
              <a:rPr lang="zh-CN" altLang="en-US" dirty="0"/>
              <a:t>，</a:t>
            </a:r>
            <a:r>
              <a:rPr lang="en-US" dirty="0"/>
              <a:t>input token 750+, output new token about 130</a:t>
            </a:r>
            <a:r>
              <a:rPr lang="zh-CN" altLang="en-US" dirty="0"/>
              <a:t>，</a:t>
            </a:r>
            <a:r>
              <a:rPr lang="en-US" altLang="zh-CN" dirty="0"/>
              <a:t>llama1-13b fp16)</a:t>
            </a:r>
            <a:r>
              <a:rPr lang="zh-CN" altLang="en-US" dirty="0"/>
              <a:t>，</a:t>
            </a:r>
            <a:r>
              <a:rPr lang="en-US" altLang="zh-CN" dirty="0"/>
              <a:t>batch size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 err="1"/>
              <a:t>vllm</a:t>
            </a:r>
            <a:r>
              <a:rPr lang="zh-CN" altLang="en-US" dirty="0"/>
              <a:t> </a:t>
            </a:r>
            <a:r>
              <a:rPr lang="en-US" altLang="zh-CN" dirty="0"/>
              <a:t>0.1.1</a:t>
            </a:r>
            <a:r>
              <a:rPr lang="zh-CN" altLang="en-US" dirty="0"/>
              <a:t>（</a:t>
            </a:r>
            <a:r>
              <a:rPr lang="en-US" altLang="zh-CN" dirty="0"/>
              <a:t>4.5s</a:t>
            </a:r>
            <a:r>
              <a:rPr lang="zh-CN" altLang="en-US" dirty="0"/>
              <a:t>）比</a:t>
            </a:r>
            <a:r>
              <a:rPr lang="en-US" altLang="zh-CN" dirty="0"/>
              <a:t>LMI 0.23 + </a:t>
            </a:r>
            <a:r>
              <a:rPr lang="en-US" altLang="zh-CN" dirty="0" err="1"/>
              <a:t>deepspeed</a:t>
            </a:r>
            <a:r>
              <a:rPr lang="zh-CN" altLang="en-US" dirty="0"/>
              <a:t>（</a:t>
            </a:r>
            <a:r>
              <a:rPr lang="en-US" altLang="zh-CN" dirty="0"/>
              <a:t>2.85</a:t>
            </a:r>
            <a:r>
              <a:rPr lang="zh-CN" altLang="en-US" dirty="0"/>
              <a:t>）的速度慢；但是当</a:t>
            </a:r>
            <a:r>
              <a:rPr lang="en-US" altLang="zh-CN" dirty="0"/>
              <a:t>batch size</a:t>
            </a:r>
            <a:r>
              <a:rPr lang="zh-CN" altLang="en-US" dirty="0"/>
              <a:t>是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 err="1"/>
              <a:t>vllm</a:t>
            </a:r>
            <a:r>
              <a:rPr lang="zh-CN" altLang="en-US" dirty="0"/>
              <a:t>的推理耗时</a:t>
            </a:r>
            <a:r>
              <a:rPr lang="en-US" altLang="zh-CN" dirty="0"/>
              <a:t>(7.6s)</a:t>
            </a:r>
            <a:r>
              <a:rPr lang="zh-CN" altLang="en-US" dirty="0"/>
              <a:t>比</a:t>
            </a:r>
            <a:r>
              <a:rPr lang="en-US" altLang="zh-CN" dirty="0"/>
              <a:t>LMI 0.23 + </a:t>
            </a:r>
            <a:r>
              <a:rPr lang="en-US" altLang="zh-CN" dirty="0" err="1"/>
              <a:t>deepspeed</a:t>
            </a:r>
            <a:r>
              <a:rPr lang="zh-CN" altLang="en-US" dirty="0"/>
              <a:t>要快（也就是</a:t>
            </a:r>
            <a:r>
              <a:rPr lang="en-US" altLang="zh-CN" dirty="0" err="1"/>
              <a:t>vllm</a:t>
            </a:r>
            <a:r>
              <a:rPr lang="zh-CN" altLang="en-US" dirty="0"/>
              <a:t>的吞吐比</a:t>
            </a:r>
            <a:r>
              <a:rPr lang="en-US" altLang="zh-CN" dirty="0"/>
              <a:t>LMI 0.23 + </a:t>
            </a:r>
            <a:r>
              <a:rPr lang="en-US" altLang="zh-CN" dirty="0" err="1"/>
              <a:t>deepspeed</a:t>
            </a:r>
            <a:r>
              <a:rPr lang="zh-CN" altLang="en-US" dirty="0"/>
              <a:t>好）。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3385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C98E-BC70-4554-966E-C606EFBEE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Generation</a:t>
            </a:r>
            <a:r>
              <a:rPr lang="zh-CN" altLang="en-US" dirty="0"/>
              <a:t>配置</a:t>
            </a:r>
            <a:r>
              <a:rPr lang="en-US" altLang="zh-CN" dirty="0"/>
              <a:t>/</a:t>
            </a:r>
            <a:r>
              <a:rPr lang="zh-CN" altLang="en-US" dirty="0"/>
              <a:t>参数相关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1CC7-5EC4-4C95-81EE-3D703E2B2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905" y="180958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Generation strategies/decoding strategies from HF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确定性方法：</a:t>
            </a:r>
            <a:endParaRPr lang="en-US" altLang="zh-CN" dirty="0"/>
          </a:p>
          <a:p>
            <a:pPr lvl="2"/>
            <a:r>
              <a:rPr lang="en-US" altLang="zh-CN" dirty="0"/>
              <a:t>Greedy search</a:t>
            </a:r>
            <a:r>
              <a:rPr lang="zh-CN" altLang="en-US" dirty="0"/>
              <a:t>（缺省）</a:t>
            </a:r>
            <a:endParaRPr lang="en-US" altLang="zh-CN" dirty="0"/>
          </a:p>
          <a:p>
            <a:pPr lvl="2"/>
            <a:r>
              <a:rPr lang="en-US" dirty="0"/>
              <a:t>Beam-search</a:t>
            </a:r>
            <a:r>
              <a:rPr lang="zh-CN" altLang="en-US" dirty="0"/>
              <a:t>：</a:t>
            </a:r>
            <a:endParaRPr lang="en-US" altLang="zh-CN" dirty="0"/>
          </a:p>
          <a:p>
            <a:pPr lvl="3"/>
            <a:r>
              <a:rPr lang="en-US" altLang="zh-CN" dirty="0"/>
              <a:t>if </a:t>
            </a:r>
            <a:r>
              <a:rPr lang="en-US" altLang="zh-CN" dirty="0" err="1"/>
              <a:t>num_beams</a:t>
            </a:r>
            <a:r>
              <a:rPr lang="en-US" altLang="zh-CN" dirty="0"/>
              <a:t>&gt;1 and </a:t>
            </a:r>
            <a:r>
              <a:rPr lang="en-US" altLang="zh-CN" dirty="0" err="1"/>
              <a:t>do_sample</a:t>
            </a:r>
            <a:r>
              <a:rPr lang="en-US" altLang="zh-CN" dirty="0"/>
              <a:t>=False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12D1CB-1D73-4EA6-868C-98E4DE281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22" y="3799935"/>
            <a:ext cx="9561094" cy="269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97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983AA-8007-4251-84F7-FE7BD3F0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4400" dirty="0"/>
              <a:t>Continue…..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C2C9F-6A3A-42E2-AF1F-EC28E4442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随机性方法（</a:t>
            </a:r>
            <a:r>
              <a:rPr lang="en-US" altLang="zh-CN" b="1" dirty="0" err="1"/>
              <a:t>do_sample</a:t>
            </a:r>
            <a:r>
              <a:rPr lang="en-US" altLang="zh-CN" b="1" dirty="0"/>
              <a:t> </a:t>
            </a:r>
            <a:r>
              <a:rPr lang="zh-CN" altLang="en-US" b="1" dirty="0"/>
              <a:t>为</a:t>
            </a:r>
            <a:r>
              <a:rPr lang="en-US" altLang="zh-CN" b="1" dirty="0"/>
              <a:t>true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2"/>
            <a:r>
              <a:rPr lang="en-US" altLang="zh-CN" dirty="0"/>
              <a:t>Multinomial sampling</a:t>
            </a:r>
            <a:r>
              <a:rPr lang="zh-CN" altLang="en-US" dirty="0"/>
              <a:t>：</a:t>
            </a:r>
            <a:endParaRPr lang="en-US" altLang="zh-CN" dirty="0"/>
          </a:p>
          <a:p>
            <a:pPr lvl="3"/>
            <a:r>
              <a:rPr lang="en-US" altLang="zh-CN" dirty="0"/>
              <a:t>If </a:t>
            </a:r>
            <a:r>
              <a:rPr lang="en-US" altLang="zh-CN" dirty="0" err="1"/>
              <a:t>do_sample</a:t>
            </a:r>
            <a:r>
              <a:rPr lang="en-US" altLang="zh-CN" dirty="0"/>
              <a:t>=True and </a:t>
            </a:r>
            <a:r>
              <a:rPr lang="en-US" altLang="zh-CN" dirty="0" err="1"/>
              <a:t>num_beams</a:t>
            </a:r>
            <a:r>
              <a:rPr lang="en-US" altLang="zh-CN" dirty="0"/>
              <a:t>=1</a:t>
            </a:r>
          </a:p>
          <a:p>
            <a:pPr lvl="2"/>
            <a:r>
              <a:rPr lang="en-US" altLang="zh-CN" dirty="0" err="1"/>
              <a:t>TopK</a:t>
            </a:r>
            <a:r>
              <a:rPr lang="zh-CN" altLang="en-US" dirty="0"/>
              <a:t>采样：</a:t>
            </a:r>
            <a:endParaRPr lang="en-US" altLang="zh-CN" dirty="0"/>
          </a:p>
          <a:p>
            <a:pPr lvl="3"/>
            <a:r>
              <a:rPr lang="en-US" altLang="zh-CN" dirty="0"/>
              <a:t>if </a:t>
            </a:r>
            <a:r>
              <a:rPr lang="en-US" dirty="0" err="1"/>
              <a:t>top_k</a:t>
            </a:r>
            <a:r>
              <a:rPr lang="en-US" dirty="0"/>
              <a:t> </a:t>
            </a:r>
            <a:r>
              <a:rPr lang="en-US" altLang="zh-CN" dirty="0"/>
              <a:t>&gt;1 and </a:t>
            </a:r>
            <a:r>
              <a:rPr lang="en-US" altLang="zh-CN" dirty="0" err="1"/>
              <a:t>do_sample</a:t>
            </a:r>
            <a:r>
              <a:rPr lang="en-US" altLang="zh-CN" dirty="0"/>
              <a:t>=True</a:t>
            </a:r>
          </a:p>
          <a:p>
            <a:pPr lvl="3"/>
            <a:endParaRPr lang="en-US" altLang="zh-CN" dirty="0"/>
          </a:p>
          <a:p>
            <a:pPr lvl="3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83CF6-A481-49B1-8CDA-620E7DE6B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1" y="3705726"/>
            <a:ext cx="7532914" cy="260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48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00D9-9A3B-4F81-8802-1E339FE3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DA5B3-22DF-4D86-AC49-B1EB5B489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zh-CN" dirty="0" err="1"/>
              <a:t>TopP</a:t>
            </a:r>
            <a:r>
              <a:rPr lang="zh-CN" altLang="en-US" dirty="0"/>
              <a:t>采样：</a:t>
            </a:r>
            <a:endParaRPr lang="en-US" altLang="zh-CN" dirty="0"/>
          </a:p>
          <a:p>
            <a:pPr lvl="3"/>
            <a:r>
              <a:rPr lang="en-US" altLang="zh-CN" dirty="0"/>
              <a:t>if </a:t>
            </a:r>
            <a:r>
              <a:rPr lang="en-US" dirty="0" err="1"/>
              <a:t>top_p</a:t>
            </a:r>
            <a:r>
              <a:rPr lang="en-US" dirty="0"/>
              <a:t> </a:t>
            </a:r>
            <a:r>
              <a:rPr lang="en-US" altLang="zh-CN" dirty="0"/>
              <a:t>&lt;1 and </a:t>
            </a:r>
            <a:r>
              <a:rPr lang="en-US" dirty="0" err="1"/>
              <a:t>top_k</a:t>
            </a:r>
            <a:r>
              <a:rPr lang="en-US" altLang="zh-CN" dirty="0"/>
              <a:t> =0 and </a:t>
            </a:r>
            <a:r>
              <a:rPr lang="en-US" altLang="zh-CN" dirty="0" err="1"/>
              <a:t>do_sample</a:t>
            </a:r>
            <a:r>
              <a:rPr lang="en-US" altLang="zh-CN" dirty="0"/>
              <a:t>=True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C965B-D1AE-4B83-864E-7EC5E8365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364" y="2695008"/>
            <a:ext cx="8474529" cy="366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71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A962-10F3-4E01-9A17-CB1CA0392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575FD-AA41-408E-A3D3-F1AAACF75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zh-CN" dirty="0"/>
              <a:t>Contrastive search</a:t>
            </a:r>
            <a:r>
              <a:rPr lang="zh-CN" altLang="en-US" dirty="0"/>
              <a:t>（</a:t>
            </a:r>
            <a:r>
              <a:rPr lang="zh-CN" altLang="en-US" b="1" dirty="0"/>
              <a:t>对比搜索，不需要采样，本质上是确定性的方法</a:t>
            </a:r>
            <a:r>
              <a:rPr lang="zh-CN" altLang="en-US" dirty="0"/>
              <a:t>）：减少生成重复</a:t>
            </a:r>
            <a:r>
              <a:rPr lang="en-US" altLang="zh-CN" dirty="0"/>
              <a:t>token</a:t>
            </a:r>
            <a:r>
              <a:rPr lang="zh-CN" altLang="en-US" dirty="0"/>
              <a:t>的一种策略</a:t>
            </a:r>
            <a:endParaRPr lang="en-US" altLang="zh-CN" dirty="0"/>
          </a:p>
          <a:p>
            <a:pPr lvl="2"/>
            <a:r>
              <a:rPr lang="en-US" dirty="0"/>
              <a:t>if </a:t>
            </a:r>
            <a:r>
              <a:rPr lang="en-US" dirty="0" err="1"/>
              <a:t>penalty_alpha</a:t>
            </a:r>
            <a:r>
              <a:rPr lang="en-US" dirty="0"/>
              <a:t>&gt;0 and </a:t>
            </a:r>
            <a:r>
              <a:rPr lang="en-US" dirty="0" err="1"/>
              <a:t>top_k</a:t>
            </a:r>
            <a:r>
              <a:rPr lang="en-US" dirty="0"/>
              <a:t>&gt;1 </a:t>
            </a:r>
            <a:r>
              <a:rPr lang="zh-CN" altLang="en-US" dirty="0"/>
              <a:t>（此</a:t>
            </a:r>
            <a:r>
              <a:rPr lang="en-US" altLang="zh-CN" dirty="0" err="1"/>
              <a:t>top_k</a:t>
            </a:r>
            <a:r>
              <a:rPr lang="zh-CN" altLang="en-US" dirty="0"/>
              <a:t>非前面的</a:t>
            </a:r>
            <a:r>
              <a:rPr lang="en-US" altLang="zh-CN" dirty="0" err="1"/>
              <a:t>topk</a:t>
            </a:r>
            <a:r>
              <a:rPr lang="zh-CN" altLang="en-US" dirty="0"/>
              <a:t>采样）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zh-CN" altLang="en-US" dirty="0"/>
              <a:t>针对同一个</a:t>
            </a:r>
            <a:r>
              <a:rPr lang="en-US" altLang="zh-CN" dirty="0"/>
              <a:t>input sequence</a:t>
            </a:r>
            <a:r>
              <a:rPr lang="zh-CN" altLang="en-US" dirty="0"/>
              <a:t>返回多个结果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/>
              <a:t>num_return_sequences</a:t>
            </a:r>
            <a:r>
              <a:rPr lang="en-US" altLang="zh-CN" dirty="0"/>
              <a:t> (from HF)</a:t>
            </a:r>
          </a:p>
          <a:p>
            <a:pPr lvl="2"/>
            <a:r>
              <a:rPr lang="zh-CN" altLang="en-US" dirty="0"/>
              <a:t>该参数只是针对采样方法和</a:t>
            </a:r>
            <a:r>
              <a:rPr lang="en-US" altLang="zh-CN" dirty="0"/>
              <a:t>beam search</a:t>
            </a:r>
            <a:r>
              <a:rPr lang="zh-CN" altLang="en-US" dirty="0"/>
              <a:t>有用；而</a:t>
            </a:r>
            <a:r>
              <a:rPr lang="en-US" altLang="zh-CN" dirty="0"/>
              <a:t>greedy search</a:t>
            </a:r>
            <a:r>
              <a:rPr lang="zh-CN" altLang="en-US" dirty="0"/>
              <a:t>和对比搜索方法只能返回一个</a:t>
            </a:r>
            <a:r>
              <a:rPr lang="en-US" altLang="zh-CN" dirty="0"/>
              <a:t>sequence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对于</a:t>
            </a:r>
            <a:r>
              <a:rPr lang="en-US" altLang="zh-CN" dirty="0"/>
              <a:t>self-consistent</a:t>
            </a:r>
            <a:r>
              <a:rPr lang="zh-CN" altLang="en-US" dirty="0"/>
              <a:t>的</a:t>
            </a:r>
            <a:r>
              <a:rPr lang="en-US" altLang="zh-CN" dirty="0"/>
              <a:t>PE</a:t>
            </a:r>
            <a:r>
              <a:rPr lang="zh-CN" altLang="en-US" dirty="0"/>
              <a:t>方法</a:t>
            </a:r>
            <a:r>
              <a:rPr lang="en-US" altLang="zh-CN" dirty="0"/>
              <a:t>, </a:t>
            </a:r>
            <a:r>
              <a:rPr lang="zh-CN" altLang="en-US" dirty="0"/>
              <a:t>需要这样的多个</a:t>
            </a:r>
            <a:r>
              <a:rPr lang="en-US" altLang="zh-CN" dirty="0"/>
              <a:t>reasoning path.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2AA245-3DB5-446C-8C21-A16B80090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42" y="2810168"/>
            <a:ext cx="9046336" cy="129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14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CDCA-7761-47EA-8157-ABE3D872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Token length</a:t>
            </a:r>
            <a:r>
              <a:rPr lang="zh-CN" altLang="en-US" dirty="0"/>
              <a:t>相关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D6219-0CDA-47CF-AC8A-6B9A78FCD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sz="2400" dirty="0"/>
              <a:t>length of input tokens</a:t>
            </a:r>
            <a:r>
              <a:rPr lang="en-US" altLang="zh-CN" sz="2400" dirty="0"/>
              <a:t>:</a:t>
            </a:r>
          </a:p>
          <a:p>
            <a:r>
              <a:rPr lang="en-US" sz="2400" dirty="0"/>
              <a:t>length of output new token</a:t>
            </a:r>
            <a:r>
              <a:rPr lang="en-US" altLang="zh-CN" sz="2400" dirty="0"/>
              <a:t>:</a:t>
            </a:r>
          </a:p>
          <a:p>
            <a:pPr lvl="1"/>
            <a:r>
              <a:rPr lang="zh-CN" altLang="en-US" dirty="0"/>
              <a:t>对生成速度影响比</a:t>
            </a:r>
            <a:r>
              <a:rPr lang="en-US" altLang="zh-CN" dirty="0"/>
              <a:t>length of input token</a:t>
            </a:r>
            <a:r>
              <a:rPr lang="zh-CN" altLang="en-US" dirty="0"/>
              <a:t>要大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zh-CN" altLang="en-US" dirty="0"/>
              <a:t>实验（</a:t>
            </a:r>
            <a:r>
              <a:rPr lang="en-US" altLang="zh-CN" dirty="0">
                <a:hlinkClick r:id="rId2"/>
              </a:rPr>
              <a:t>https://github.com/yuhuiaws/ML-study/blob/main/%E7%94%9F%E6%88%90%E5%BC%8FAI/LLM/Some%20experiments%20for%20llama%20model%20on%20SageMaker.pdf</a:t>
            </a:r>
            <a:r>
              <a:rPr lang="en-US" altLang="zh-CN" dirty="0"/>
              <a:t> 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2"/>
            <a:r>
              <a:rPr lang="zh-CN" altLang="en-US" dirty="0"/>
              <a:t>随着</a:t>
            </a:r>
            <a:r>
              <a:rPr lang="en-US" altLang="zh-CN" dirty="0"/>
              <a:t>input token</a:t>
            </a:r>
            <a:r>
              <a:rPr lang="zh-CN" altLang="en-US" dirty="0"/>
              <a:t>增加，相对来说，总的推理时间增加不快；</a:t>
            </a:r>
            <a:endParaRPr lang="en-US" altLang="zh-CN" dirty="0"/>
          </a:p>
          <a:p>
            <a:pPr lvl="2"/>
            <a:r>
              <a:rPr lang="zh-CN" altLang="en-US" dirty="0"/>
              <a:t>随着</a:t>
            </a:r>
            <a:r>
              <a:rPr lang="en-US" altLang="zh-CN" dirty="0"/>
              <a:t>output new token</a:t>
            </a:r>
            <a:r>
              <a:rPr lang="zh-CN" altLang="en-US" dirty="0"/>
              <a:t>增加，总的推理时间增加很快。</a:t>
            </a:r>
            <a:br>
              <a:rPr lang="en-US" altLang="zh-CN" dirty="0"/>
            </a:b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4943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5E5B-F3F1-438C-A0DE-D1B19052D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议程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B3530-3D73-4B8C-BABE-64DC64B6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LLM</a:t>
            </a:r>
            <a:r>
              <a:rPr lang="zh-CN" altLang="en-US" dirty="0">
                <a:cs typeface="+mn-ea"/>
                <a:sym typeface="+mn-lt"/>
              </a:rPr>
              <a:t>推理面临的挑战</a:t>
            </a:r>
            <a:endParaRPr lang="en-US" altLang="zh-CN" dirty="0">
              <a:cs typeface="+mn-ea"/>
              <a:sym typeface="+mn-lt"/>
            </a:endParaRPr>
          </a:p>
          <a:p>
            <a:r>
              <a:rPr lang="en-US" sz="3600" dirty="0" err="1"/>
              <a:t>SageMaker</a:t>
            </a:r>
            <a:r>
              <a:rPr lang="en-US" sz="3600" dirty="0"/>
              <a:t> </a:t>
            </a:r>
            <a:r>
              <a:rPr lang="zh-CN" altLang="en-US" dirty="0"/>
              <a:t>对</a:t>
            </a:r>
            <a:r>
              <a:rPr lang="en-US" altLang="zh-CN" dirty="0"/>
              <a:t>LLM</a:t>
            </a:r>
            <a:r>
              <a:rPr lang="zh-CN" altLang="en-US" dirty="0"/>
              <a:t>推理提供的能力</a:t>
            </a:r>
            <a:endParaRPr lang="en-US" altLang="zh-CN" dirty="0"/>
          </a:p>
          <a:p>
            <a:r>
              <a:rPr lang="en-US" altLang="zh-CN" dirty="0"/>
              <a:t>LLM</a:t>
            </a:r>
            <a:r>
              <a:rPr lang="zh-CN" altLang="en-US" dirty="0"/>
              <a:t>推理时与速度和吞吐量相关的因素分析</a:t>
            </a:r>
            <a:endParaRPr lang="en-US" altLang="zh-CN" dirty="0"/>
          </a:p>
          <a:p>
            <a:r>
              <a:rPr lang="en-US" altLang="zh-CN" dirty="0"/>
              <a:t>Take away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74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E0FB-848B-42F6-8729-3FE6EAB8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484D8-3D16-4F8B-AF78-9E37A487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对比试验：（</a:t>
            </a:r>
            <a:r>
              <a:rPr lang="en-US" dirty="0"/>
              <a:t>LMI </a:t>
            </a:r>
            <a:r>
              <a:rPr lang="en-US" dirty="0" err="1"/>
              <a:t>inference_image_uri</a:t>
            </a:r>
            <a:r>
              <a:rPr lang="en-US" dirty="0"/>
              <a:t> "763104351884.dkr.ecr.us-east-1.amazonaws.com/djl-inference:</a:t>
            </a:r>
            <a:r>
              <a:rPr lang="en-US" b="1" dirty="0"/>
              <a:t>0.21.0-deepspeed0.8.0</a:t>
            </a:r>
            <a:r>
              <a:rPr lang="en-US" dirty="0"/>
              <a:t>-cu117"</a:t>
            </a:r>
            <a:r>
              <a:rPr lang="zh-CN" altLang="en-US" dirty="0"/>
              <a:t>，</a:t>
            </a:r>
            <a:r>
              <a:rPr lang="en-US" altLang="zh-CN" dirty="0"/>
              <a:t>llama1-7b fp16</a:t>
            </a:r>
            <a:r>
              <a:rPr lang="zh-CN" altLang="en-US" dirty="0"/>
              <a:t>， </a:t>
            </a:r>
            <a:r>
              <a:rPr lang="en-US" altLang="zh-CN" dirty="0"/>
              <a:t>output new token</a:t>
            </a:r>
            <a:r>
              <a:rPr lang="zh-CN" altLang="en-US" dirty="0"/>
              <a:t>都是</a:t>
            </a:r>
            <a:r>
              <a:rPr lang="en-US" altLang="zh-CN" dirty="0"/>
              <a:t>128</a:t>
            </a:r>
            <a:r>
              <a:rPr lang="zh-CN" altLang="en-US" dirty="0"/>
              <a:t>，左图</a:t>
            </a:r>
            <a:r>
              <a:rPr lang="en-US" altLang="zh-CN" dirty="0"/>
              <a:t>input token</a:t>
            </a:r>
            <a:r>
              <a:rPr lang="zh-CN" altLang="en-US" dirty="0"/>
              <a:t>是</a:t>
            </a:r>
            <a:r>
              <a:rPr lang="en-US" altLang="zh-CN" dirty="0"/>
              <a:t>750+</a:t>
            </a:r>
            <a:r>
              <a:rPr lang="zh-CN" altLang="en-US" dirty="0"/>
              <a:t>，右图</a:t>
            </a:r>
            <a:r>
              <a:rPr lang="en-US" altLang="zh-CN" dirty="0"/>
              <a:t>input token</a:t>
            </a:r>
            <a:r>
              <a:rPr lang="zh-CN" altLang="en-US" dirty="0"/>
              <a:t>是</a:t>
            </a:r>
            <a:r>
              <a:rPr lang="en-US" altLang="zh-CN" dirty="0"/>
              <a:t>10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149789-A732-4140-A211-8FC74ADE4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46356"/>
              </p:ext>
            </p:extLst>
          </p:nvPr>
        </p:nvGraphicFramePr>
        <p:xfrm>
          <a:off x="982134" y="3589867"/>
          <a:ext cx="5317976" cy="30111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8633">
                  <a:extLst>
                    <a:ext uri="{9D8B030D-6E8A-4147-A177-3AD203B41FA5}">
                      <a16:colId xmlns:a16="http://schemas.microsoft.com/office/drawing/2014/main" val="203337323"/>
                    </a:ext>
                  </a:extLst>
                </a:gridCol>
                <a:gridCol w="989648">
                  <a:extLst>
                    <a:ext uri="{9D8B030D-6E8A-4147-A177-3AD203B41FA5}">
                      <a16:colId xmlns:a16="http://schemas.microsoft.com/office/drawing/2014/main" val="455938195"/>
                    </a:ext>
                  </a:extLst>
                </a:gridCol>
                <a:gridCol w="1242916">
                  <a:extLst>
                    <a:ext uri="{9D8B030D-6E8A-4147-A177-3AD203B41FA5}">
                      <a16:colId xmlns:a16="http://schemas.microsoft.com/office/drawing/2014/main" val="2070729077"/>
                    </a:ext>
                  </a:extLst>
                </a:gridCol>
                <a:gridCol w="983487">
                  <a:extLst>
                    <a:ext uri="{9D8B030D-6E8A-4147-A177-3AD203B41FA5}">
                      <a16:colId xmlns:a16="http://schemas.microsoft.com/office/drawing/2014/main" val="4212976599"/>
                    </a:ext>
                  </a:extLst>
                </a:gridCol>
                <a:gridCol w="953292">
                  <a:extLst>
                    <a:ext uri="{9D8B030D-6E8A-4147-A177-3AD203B41FA5}">
                      <a16:colId xmlns:a16="http://schemas.microsoft.com/office/drawing/2014/main" val="425584262"/>
                    </a:ext>
                  </a:extLst>
                </a:gridCol>
              </a:tblGrid>
              <a:tr h="7700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Model parallelism degree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Instance 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Batch 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Latency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5097959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g5.2xlarge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3999137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Deepspeed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g5.2xlarge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1353048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g5.2xlarge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2988283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389501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15380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534117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0459090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0847298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9.6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99894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D09A0C-A69A-4F6F-BD0A-A253E7201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860310"/>
              </p:ext>
            </p:extLst>
          </p:nvPr>
        </p:nvGraphicFramePr>
        <p:xfrm>
          <a:off x="6686553" y="3408670"/>
          <a:ext cx="4727121" cy="31923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1013">
                  <a:extLst>
                    <a:ext uri="{9D8B030D-6E8A-4147-A177-3AD203B41FA5}">
                      <a16:colId xmlns:a16="http://schemas.microsoft.com/office/drawing/2014/main" val="3529644754"/>
                    </a:ext>
                  </a:extLst>
                </a:gridCol>
                <a:gridCol w="879694">
                  <a:extLst>
                    <a:ext uri="{9D8B030D-6E8A-4147-A177-3AD203B41FA5}">
                      <a16:colId xmlns:a16="http://schemas.microsoft.com/office/drawing/2014/main" val="2115551062"/>
                    </a:ext>
                  </a:extLst>
                </a:gridCol>
                <a:gridCol w="1104821">
                  <a:extLst>
                    <a:ext uri="{9D8B030D-6E8A-4147-A177-3AD203B41FA5}">
                      <a16:colId xmlns:a16="http://schemas.microsoft.com/office/drawing/2014/main" val="208570136"/>
                    </a:ext>
                  </a:extLst>
                </a:gridCol>
                <a:gridCol w="874217">
                  <a:extLst>
                    <a:ext uri="{9D8B030D-6E8A-4147-A177-3AD203B41FA5}">
                      <a16:colId xmlns:a16="http://schemas.microsoft.com/office/drawing/2014/main" val="1927645882"/>
                    </a:ext>
                  </a:extLst>
                </a:gridCol>
                <a:gridCol w="847376">
                  <a:extLst>
                    <a:ext uri="{9D8B030D-6E8A-4147-A177-3AD203B41FA5}">
                      <a16:colId xmlns:a16="http://schemas.microsoft.com/office/drawing/2014/main" val="828545695"/>
                    </a:ext>
                  </a:extLst>
                </a:gridCol>
              </a:tblGrid>
              <a:tr h="5336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Model parallelism degree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Instance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Batch 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Latency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3308"/>
                  </a:ext>
                </a:extLst>
              </a:tr>
              <a:tr h="294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HF accelerate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g4dn.2xlarge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7.8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6480778"/>
                  </a:ext>
                </a:extLst>
              </a:tr>
              <a:tr h="294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HF accelerate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g4dn.2xlarge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8.4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910859"/>
                  </a:ext>
                </a:extLst>
              </a:tr>
              <a:tr h="1725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g4dn.2xlarge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7989819"/>
                  </a:ext>
                </a:extLst>
              </a:tr>
              <a:tr h="1725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g4dn.2xlarge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753240"/>
                  </a:ext>
                </a:extLst>
              </a:tr>
              <a:tr h="1725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Deepspeed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g4dn.2xlarge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6695076"/>
                  </a:ext>
                </a:extLst>
              </a:tr>
              <a:tr h="1725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g5.2xlarge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4.5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060446"/>
                  </a:ext>
                </a:extLst>
              </a:tr>
              <a:tr h="1725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g5.2xlarge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4411571"/>
                  </a:ext>
                </a:extLst>
              </a:tr>
              <a:tr h="1725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g5.2xlarge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4.8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0397809"/>
                  </a:ext>
                </a:extLst>
              </a:tr>
              <a:tr h="1725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1608356"/>
                  </a:ext>
                </a:extLst>
              </a:tr>
              <a:tr h="1725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7021928"/>
                  </a:ext>
                </a:extLst>
              </a:tr>
              <a:tr h="1725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4.8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0532821"/>
                  </a:ext>
                </a:extLst>
              </a:tr>
              <a:tr h="1725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8298943"/>
                  </a:ext>
                </a:extLst>
              </a:tr>
              <a:tr h="1725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4693834"/>
                  </a:ext>
                </a:extLst>
              </a:tr>
              <a:tr h="1725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4.8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3789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503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EB46-1786-4230-803F-B48A9E6F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Batch</a:t>
            </a:r>
            <a:r>
              <a:rPr lang="zh-CN" altLang="en-US" dirty="0"/>
              <a:t>相关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3F82-400D-4770-BDF5-FCE8738A8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Batch size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提升吞吐的利器</a:t>
            </a:r>
            <a:endParaRPr lang="en-US" altLang="zh-CN" dirty="0"/>
          </a:p>
          <a:p>
            <a:pPr lvl="1"/>
            <a:r>
              <a:rPr lang="en-US" altLang="zh-CN" dirty="0"/>
              <a:t>Batch size</a:t>
            </a:r>
            <a:r>
              <a:rPr lang="zh-CN" altLang="en-US" dirty="0"/>
              <a:t>一定要设定吗？</a:t>
            </a:r>
            <a:endParaRPr lang="en-US" altLang="zh-CN" dirty="0"/>
          </a:p>
          <a:p>
            <a:pPr lvl="1"/>
            <a:r>
              <a:rPr lang="en-US" altLang="zh-CN" dirty="0"/>
              <a:t>Batch size</a:t>
            </a:r>
            <a:r>
              <a:rPr lang="zh-CN" altLang="en-US" dirty="0"/>
              <a:t>越大越好吗？</a:t>
            </a:r>
            <a:endParaRPr lang="en-US" altLang="zh-CN" dirty="0"/>
          </a:p>
          <a:p>
            <a:r>
              <a:rPr lang="en-US" altLang="zh-CN" dirty="0"/>
              <a:t>Client side batch</a:t>
            </a:r>
            <a:r>
              <a:rPr lang="zh-CN" altLang="en-US" dirty="0"/>
              <a:t>：推理服务的上游做</a:t>
            </a:r>
            <a:r>
              <a:rPr lang="en-US" altLang="zh-CN" dirty="0"/>
              <a:t>batch</a:t>
            </a:r>
            <a:r>
              <a:rPr lang="zh-CN" altLang="en-US" dirty="0"/>
              <a:t>样本</a:t>
            </a:r>
            <a:endParaRPr lang="en-US" altLang="zh-CN" dirty="0"/>
          </a:p>
          <a:p>
            <a:r>
              <a:rPr lang="en-US" altLang="zh-CN" dirty="0"/>
              <a:t>Server side batch</a:t>
            </a:r>
            <a:r>
              <a:rPr lang="zh-CN" altLang="en-US" dirty="0"/>
              <a:t>：推理服务自己来</a:t>
            </a:r>
            <a:r>
              <a:rPr lang="en-US" altLang="zh-CN" dirty="0"/>
              <a:t>batch</a:t>
            </a:r>
            <a:r>
              <a:rPr lang="zh-CN" altLang="en-US" dirty="0"/>
              <a:t>样本</a:t>
            </a:r>
            <a:endParaRPr lang="en-US" altLang="zh-CN" dirty="0"/>
          </a:p>
          <a:p>
            <a:pPr lvl="1"/>
            <a:r>
              <a:rPr lang="en-US" altLang="zh-CN" dirty="0"/>
              <a:t>dynamic batch: </a:t>
            </a:r>
          </a:p>
          <a:p>
            <a:pPr lvl="2"/>
            <a:r>
              <a:rPr lang="zh-CN" altLang="en-US" dirty="0"/>
              <a:t>注意：</a:t>
            </a:r>
            <a:r>
              <a:rPr lang="en-US" altLang="zh-CN" b="1" dirty="0"/>
              <a:t>LMI</a:t>
            </a:r>
            <a:r>
              <a:rPr lang="zh-CN" altLang="en-US" b="1" dirty="0"/>
              <a:t>是基于请求的</a:t>
            </a:r>
            <a:r>
              <a:rPr lang="en-US" altLang="zh-CN" b="1" dirty="0"/>
              <a:t>dynamic batch</a:t>
            </a:r>
            <a:r>
              <a:rPr lang="zh-CN" altLang="en-US" b="1" dirty="0"/>
              <a:t>，而不是基于样本的</a:t>
            </a:r>
            <a:r>
              <a:rPr lang="en-US" altLang="zh-CN" b="1" dirty="0"/>
              <a:t>dynamic batch</a:t>
            </a:r>
            <a:r>
              <a:rPr lang="zh-CN" altLang="en-US" b="1" dirty="0"/>
              <a:t>；</a:t>
            </a:r>
            <a:r>
              <a:rPr lang="en-US" altLang="zh-CN" dirty="0" err="1"/>
              <a:t>vllm</a:t>
            </a:r>
            <a:r>
              <a:rPr lang="zh-CN" altLang="en-US" dirty="0"/>
              <a:t>不支持</a:t>
            </a:r>
            <a:r>
              <a:rPr lang="en-US" altLang="zh-CN" dirty="0"/>
              <a:t>dynamic batch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64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2B200-0F20-44EB-B38A-7935FC41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9A828-D0A6-49DC-8749-A2E76FF1B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4500"/>
            <a:ext cx="10972800" cy="480131"/>
          </a:xfrm>
        </p:spPr>
        <p:txBody>
          <a:bodyPr/>
          <a:lstStyle/>
          <a:p>
            <a:pPr lvl="1"/>
            <a:r>
              <a:rPr lang="en-US" altLang="zh-CN" dirty="0"/>
              <a:t>dynamic batch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A6A032-18E3-4F04-9AF2-E773616309DC}"/>
              </a:ext>
            </a:extLst>
          </p:cNvPr>
          <p:cNvSpPr/>
          <p:nvPr/>
        </p:nvSpPr>
        <p:spPr>
          <a:xfrm>
            <a:off x="1761503" y="3261536"/>
            <a:ext cx="938210" cy="772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Amazon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2BD248-BF5B-4751-BCAC-F55DE3B9E23B}"/>
              </a:ext>
            </a:extLst>
          </p:cNvPr>
          <p:cNvSpPr/>
          <p:nvPr/>
        </p:nvSpPr>
        <p:spPr>
          <a:xfrm>
            <a:off x="2748137" y="3261536"/>
            <a:ext cx="933676" cy="772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347031-5982-4586-ABA6-9A7FEFD42802}"/>
              </a:ext>
            </a:extLst>
          </p:cNvPr>
          <p:cNvSpPr/>
          <p:nvPr/>
        </p:nvSpPr>
        <p:spPr>
          <a:xfrm>
            <a:off x="1735702" y="4122235"/>
            <a:ext cx="964562" cy="772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Capital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E135C3-B995-4E27-9209-9D79E132C510}"/>
              </a:ext>
            </a:extLst>
          </p:cNvPr>
          <p:cNvSpPr/>
          <p:nvPr/>
        </p:nvSpPr>
        <p:spPr>
          <a:xfrm>
            <a:off x="2721785" y="4133252"/>
            <a:ext cx="933676" cy="772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B2703D-33B4-4A23-8FB5-4911F6B8C377}"/>
              </a:ext>
            </a:extLst>
          </p:cNvPr>
          <p:cNvSpPr/>
          <p:nvPr/>
        </p:nvSpPr>
        <p:spPr>
          <a:xfrm>
            <a:off x="3708166" y="4126602"/>
            <a:ext cx="933675" cy="772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California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6CDD21-164D-4D75-94EC-57214E998579}"/>
              </a:ext>
            </a:extLst>
          </p:cNvPr>
          <p:cNvSpPr/>
          <p:nvPr/>
        </p:nvSpPr>
        <p:spPr>
          <a:xfrm>
            <a:off x="4694558" y="4133252"/>
            <a:ext cx="933675" cy="772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8FA7ED-7DF9-4345-AA91-E63669EE6426}"/>
              </a:ext>
            </a:extLst>
          </p:cNvPr>
          <p:cNvSpPr/>
          <p:nvPr/>
        </p:nvSpPr>
        <p:spPr>
          <a:xfrm>
            <a:off x="1712934" y="5011618"/>
            <a:ext cx="964562" cy="772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Largest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F8860-C0CA-4BB9-8952-08C4FCD61785}"/>
              </a:ext>
            </a:extLst>
          </p:cNvPr>
          <p:cNvSpPr/>
          <p:nvPr/>
        </p:nvSpPr>
        <p:spPr>
          <a:xfrm>
            <a:off x="2721785" y="5011618"/>
            <a:ext cx="933676" cy="772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Mammal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A7D16-308C-4EBC-82E9-7A93014D43C6}"/>
              </a:ext>
            </a:extLst>
          </p:cNvPr>
          <p:cNvSpPr/>
          <p:nvPr/>
        </p:nvSpPr>
        <p:spPr>
          <a:xfrm>
            <a:off x="3708166" y="5004968"/>
            <a:ext cx="933675" cy="772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723413-A9C2-4E3D-A094-7FAE2F001D50}"/>
              </a:ext>
            </a:extLst>
          </p:cNvPr>
          <p:cNvSpPr/>
          <p:nvPr/>
        </p:nvSpPr>
        <p:spPr>
          <a:xfrm>
            <a:off x="3726102" y="3272311"/>
            <a:ext cx="933675" cy="7484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token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33A8F1-4E1B-47BE-814A-AF231149FDD4}"/>
              </a:ext>
            </a:extLst>
          </p:cNvPr>
          <p:cNvSpPr/>
          <p:nvPr/>
        </p:nvSpPr>
        <p:spPr>
          <a:xfrm>
            <a:off x="5682067" y="5015793"/>
            <a:ext cx="933675" cy="772518"/>
          </a:xfrm>
          <a:prstGeom prst="rect">
            <a:avLst/>
          </a:prstGeom>
          <a:solidFill>
            <a:srgbClr val="FF0000">
              <a:alpha val="4313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711751-F422-4094-8B9F-A013F8E94A5A}"/>
              </a:ext>
            </a:extLst>
          </p:cNvPr>
          <p:cNvSpPr/>
          <p:nvPr/>
        </p:nvSpPr>
        <p:spPr>
          <a:xfrm>
            <a:off x="4704066" y="3275686"/>
            <a:ext cx="933675" cy="7445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token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FB5B7D-CEE0-4B4C-B860-DB9E991033F1}"/>
              </a:ext>
            </a:extLst>
          </p:cNvPr>
          <p:cNvSpPr/>
          <p:nvPr/>
        </p:nvSpPr>
        <p:spPr>
          <a:xfrm>
            <a:off x="5686165" y="3284837"/>
            <a:ext cx="933675" cy="7353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token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0141B7-7C76-423F-90FE-A42E6D10308C}"/>
              </a:ext>
            </a:extLst>
          </p:cNvPr>
          <p:cNvSpPr/>
          <p:nvPr/>
        </p:nvSpPr>
        <p:spPr>
          <a:xfrm>
            <a:off x="6676657" y="3281442"/>
            <a:ext cx="933675" cy="7445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token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1B40E3-533E-468E-9B81-0B5CCC77FA55}"/>
              </a:ext>
            </a:extLst>
          </p:cNvPr>
          <p:cNvSpPr/>
          <p:nvPr/>
        </p:nvSpPr>
        <p:spPr>
          <a:xfrm>
            <a:off x="6680827" y="4137427"/>
            <a:ext cx="933675" cy="772518"/>
          </a:xfrm>
          <a:prstGeom prst="rect">
            <a:avLst/>
          </a:prstGeom>
          <a:solidFill>
            <a:srgbClr val="FF0000">
              <a:alpha val="4313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94ED99-479C-4895-B1AB-5406DD0A0BD4}"/>
              </a:ext>
            </a:extLst>
          </p:cNvPr>
          <p:cNvSpPr/>
          <p:nvPr/>
        </p:nvSpPr>
        <p:spPr>
          <a:xfrm>
            <a:off x="7671280" y="3283287"/>
            <a:ext cx="933675" cy="736909"/>
          </a:xfrm>
          <a:prstGeom prst="rect">
            <a:avLst/>
          </a:prstGeom>
          <a:solidFill>
            <a:srgbClr val="FF0000">
              <a:alpha val="4313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32327D-A63C-4105-91A0-CC672CA87E8A}"/>
              </a:ext>
            </a:extLst>
          </p:cNvPr>
          <p:cNvSpPr/>
          <p:nvPr/>
        </p:nvSpPr>
        <p:spPr>
          <a:xfrm>
            <a:off x="5686165" y="4133252"/>
            <a:ext cx="933675" cy="7725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token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88C741-095F-477E-937A-43F724F76FBE}"/>
              </a:ext>
            </a:extLst>
          </p:cNvPr>
          <p:cNvSpPr/>
          <p:nvPr/>
        </p:nvSpPr>
        <p:spPr>
          <a:xfrm>
            <a:off x="4694895" y="5018826"/>
            <a:ext cx="933675" cy="74710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token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4CD6C6-1201-460F-BAD5-E00E81120FDC}"/>
              </a:ext>
            </a:extLst>
          </p:cNvPr>
          <p:cNvSpPr txBox="1"/>
          <p:nvPr/>
        </p:nvSpPr>
        <p:spPr>
          <a:xfrm>
            <a:off x="1726522" y="2700891"/>
            <a:ext cx="90131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i="1" dirty="0"/>
              <a:t>T1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D8A292-459B-4C4C-8E7B-E609EDFC6E63}"/>
              </a:ext>
            </a:extLst>
          </p:cNvPr>
          <p:cNvSpPr txBox="1"/>
          <p:nvPr/>
        </p:nvSpPr>
        <p:spPr>
          <a:xfrm>
            <a:off x="2754143" y="2704680"/>
            <a:ext cx="90131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i="1" dirty="0"/>
              <a:t>T2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2EB9D9-B6BE-4BBA-9E13-9339B561E80C}"/>
              </a:ext>
            </a:extLst>
          </p:cNvPr>
          <p:cNvSpPr txBox="1"/>
          <p:nvPr/>
        </p:nvSpPr>
        <p:spPr>
          <a:xfrm>
            <a:off x="3744723" y="2677427"/>
            <a:ext cx="90131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i="1" dirty="0"/>
              <a:t>T3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55C746-A42F-4758-A74C-3FB0A5E4D72E}"/>
              </a:ext>
            </a:extLst>
          </p:cNvPr>
          <p:cNvSpPr txBox="1"/>
          <p:nvPr/>
        </p:nvSpPr>
        <p:spPr>
          <a:xfrm>
            <a:off x="4659777" y="2677427"/>
            <a:ext cx="90131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i="1" dirty="0"/>
              <a:t>T4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541574-A7FE-405D-83E1-1F2B8D51D3E3}"/>
              </a:ext>
            </a:extLst>
          </p:cNvPr>
          <p:cNvSpPr txBox="1"/>
          <p:nvPr/>
        </p:nvSpPr>
        <p:spPr>
          <a:xfrm>
            <a:off x="5650190" y="2684379"/>
            <a:ext cx="90131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i="1" dirty="0"/>
              <a:t>T5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BB6A6C-CD04-47FC-88FA-CF906E0118EB}"/>
              </a:ext>
            </a:extLst>
          </p:cNvPr>
          <p:cNvSpPr txBox="1"/>
          <p:nvPr/>
        </p:nvSpPr>
        <p:spPr>
          <a:xfrm>
            <a:off x="6640881" y="2697873"/>
            <a:ext cx="90131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i="1" dirty="0"/>
              <a:t>T6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BCE3CA-5655-4569-A8D1-5AA60186FD8F}"/>
              </a:ext>
            </a:extLst>
          </p:cNvPr>
          <p:cNvSpPr txBox="1"/>
          <p:nvPr/>
        </p:nvSpPr>
        <p:spPr>
          <a:xfrm>
            <a:off x="7671280" y="2697873"/>
            <a:ext cx="90131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i="1" dirty="0"/>
              <a:t>T7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AD72FB-243A-45B6-B9CE-457A6AEE667A}"/>
              </a:ext>
            </a:extLst>
          </p:cNvPr>
          <p:cNvSpPr txBox="1"/>
          <p:nvPr/>
        </p:nvSpPr>
        <p:spPr>
          <a:xfrm>
            <a:off x="455122" y="2722034"/>
            <a:ext cx="806311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i="1" dirty="0">
                <a:solidFill>
                  <a:schemeClr val="accent6"/>
                </a:solidFill>
              </a:rPr>
              <a:t>Time -&gt;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5C52B1-3990-43D7-929C-F2D3464A0F12}"/>
              </a:ext>
            </a:extLst>
          </p:cNvPr>
          <p:cNvSpPr/>
          <p:nvPr/>
        </p:nvSpPr>
        <p:spPr>
          <a:xfrm>
            <a:off x="7678397" y="4137376"/>
            <a:ext cx="933675" cy="772518"/>
          </a:xfrm>
          <a:prstGeom prst="rect">
            <a:avLst/>
          </a:prstGeom>
          <a:solidFill>
            <a:srgbClr val="DB2B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IDLE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13D157-BB1F-43D0-9079-8BFD92F5BA69}"/>
              </a:ext>
            </a:extLst>
          </p:cNvPr>
          <p:cNvSpPr/>
          <p:nvPr/>
        </p:nvSpPr>
        <p:spPr>
          <a:xfrm>
            <a:off x="6673313" y="5019903"/>
            <a:ext cx="933675" cy="772518"/>
          </a:xfrm>
          <a:prstGeom prst="rect">
            <a:avLst/>
          </a:prstGeom>
          <a:solidFill>
            <a:srgbClr val="DB2B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IDLE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88D4A1-FE07-4D45-9F18-823441F0DF75}"/>
              </a:ext>
            </a:extLst>
          </p:cNvPr>
          <p:cNvSpPr/>
          <p:nvPr/>
        </p:nvSpPr>
        <p:spPr>
          <a:xfrm>
            <a:off x="7677110" y="5015793"/>
            <a:ext cx="933675" cy="772518"/>
          </a:xfrm>
          <a:prstGeom prst="rect">
            <a:avLst/>
          </a:prstGeom>
          <a:solidFill>
            <a:srgbClr val="DB2B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IDLE</a:t>
            </a:r>
          </a:p>
        </p:txBody>
      </p:sp>
    </p:spTree>
    <p:extLst>
      <p:ext uri="{BB962C8B-B14F-4D97-AF65-F5344CB8AC3E}">
        <p14:creationId xmlns:p14="http://schemas.microsoft.com/office/powerpoint/2010/main" val="248461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102B-9E4D-4547-9197-1826955E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4391B-6298-4B41-979C-569AD942D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Rolling batch/continuous batch</a:t>
            </a:r>
            <a:r>
              <a:rPr lang="zh-CN" altLang="en-US" dirty="0"/>
              <a:t>（</a:t>
            </a:r>
            <a:r>
              <a:rPr lang="en-US" altLang="zh-CN" dirty="0"/>
              <a:t>LMI</a:t>
            </a:r>
            <a:r>
              <a:rPr lang="zh-CN" altLang="en-US" dirty="0"/>
              <a:t>，</a:t>
            </a:r>
            <a:r>
              <a:rPr lang="en-US" altLang="zh-CN" dirty="0"/>
              <a:t>TGI</a:t>
            </a:r>
            <a:r>
              <a:rPr lang="zh-CN" altLang="en-US" dirty="0"/>
              <a:t>，</a:t>
            </a:r>
            <a:r>
              <a:rPr lang="en-US" altLang="zh-CN" dirty="0" err="1"/>
              <a:t>vllm</a:t>
            </a:r>
            <a:r>
              <a:rPr lang="zh-CN" altLang="en-US" dirty="0"/>
              <a:t>都支持）：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7B0779-52A9-4339-8BF9-AD6D7D448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2400513"/>
            <a:ext cx="4622800" cy="29940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C22051-7C52-4CE5-9005-553B1DB72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470" y="2407237"/>
            <a:ext cx="4772084" cy="299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67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A1AA9-AA1E-4D53-9215-267D7ACC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Take away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064C3-3E06-45B1-97F8-2BA808CA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尽量</a:t>
            </a:r>
            <a:r>
              <a:rPr lang="en-US" altLang="zh-CN" dirty="0"/>
              <a:t>enable rolling batch</a:t>
            </a:r>
            <a:r>
              <a:rPr lang="zh-CN" altLang="en-US" dirty="0"/>
              <a:t>功能。</a:t>
            </a:r>
            <a:endParaRPr lang="en-US" altLang="zh-CN" dirty="0"/>
          </a:p>
          <a:p>
            <a:r>
              <a:rPr lang="zh-CN" altLang="en-US" dirty="0"/>
              <a:t>选择支持</a:t>
            </a:r>
            <a:r>
              <a:rPr lang="en-US" altLang="zh-CN" dirty="0"/>
              <a:t>flash-attention</a:t>
            </a:r>
            <a:r>
              <a:rPr lang="zh-CN" altLang="en-US" dirty="0"/>
              <a:t>和</a:t>
            </a:r>
            <a:r>
              <a:rPr lang="en-US" altLang="zh-CN" dirty="0"/>
              <a:t>paged-attention</a:t>
            </a:r>
            <a:r>
              <a:rPr lang="zh-CN" altLang="en-US" dirty="0"/>
              <a:t>功能的推理框架。</a:t>
            </a:r>
            <a:endParaRPr lang="en-US" altLang="zh-CN" dirty="0"/>
          </a:p>
          <a:p>
            <a:r>
              <a:rPr lang="zh-CN" altLang="en-US" b="1" dirty="0"/>
              <a:t>量化不一定能提升推理速度</a:t>
            </a:r>
            <a:r>
              <a:rPr lang="zh-CN" altLang="en-US" dirty="0"/>
              <a:t>，最好</a:t>
            </a:r>
            <a:r>
              <a:rPr lang="en-US" altLang="zh-CN" dirty="0"/>
              <a:t>case by case</a:t>
            </a:r>
            <a:r>
              <a:rPr lang="zh-CN" altLang="en-US" dirty="0"/>
              <a:t>来测试。</a:t>
            </a:r>
            <a:endParaRPr lang="en-US" altLang="zh-CN" dirty="0"/>
          </a:p>
          <a:p>
            <a:r>
              <a:rPr lang="zh-CN" altLang="en-US" dirty="0"/>
              <a:t>了解影响推理速度和吞吐量的多种因素，做充分的对比测试（</a:t>
            </a:r>
            <a:r>
              <a:rPr lang="zh-CN" altLang="en-US" b="1" dirty="0"/>
              <a:t>没有捷径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b="1" dirty="0"/>
              <a:t>没有详细上下文的推理速度的</a:t>
            </a:r>
            <a:r>
              <a:rPr lang="en-US" altLang="zh-CN" b="1" dirty="0"/>
              <a:t>benchmark</a:t>
            </a:r>
            <a:r>
              <a:rPr lang="zh-CN" altLang="en-US" b="1" dirty="0"/>
              <a:t>结果，没有任何意义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速度，成本，效果三者经常是需要权衡的。</a:t>
            </a:r>
            <a:endParaRPr lang="en-US" altLang="zh-CN" dirty="0"/>
          </a:p>
          <a:p>
            <a:r>
              <a:rPr lang="en-US" altLang="zh-CN" dirty="0"/>
              <a:t>Streaming</a:t>
            </a:r>
            <a:r>
              <a:rPr lang="zh-CN" altLang="en-US" dirty="0"/>
              <a:t>功能是为了提升用户体验，不是用来提升推理速度的。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72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2823-9A75-4D63-933C-E0F40D84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967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谢谢！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5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62A1-9D8E-42A1-AC49-A7E247FB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cs typeface="+mn-ea"/>
                <a:sym typeface="+mn-lt"/>
              </a:rPr>
              <a:t>LLM</a:t>
            </a:r>
            <a:r>
              <a:rPr lang="zh-CN" altLang="en-US" b="0" dirty="0">
                <a:cs typeface="+mn-ea"/>
                <a:sym typeface="+mn-lt"/>
              </a:rPr>
              <a:t>推理</a:t>
            </a:r>
            <a:r>
              <a:rPr lang="zh-CN" altLang="en-US" dirty="0">
                <a:cs typeface="+mn-ea"/>
                <a:sym typeface="+mn-lt"/>
              </a:rPr>
              <a:t>面临</a:t>
            </a:r>
            <a:r>
              <a:rPr lang="zh-CN" altLang="en-US" b="0" dirty="0">
                <a:cs typeface="+mn-ea"/>
                <a:sym typeface="+mn-lt"/>
              </a:rPr>
              <a:t>的挑战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5CA80-51F4-4AED-A2F6-104DC67B0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组合 100">
            <a:extLst>
              <a:ext uri="{FF2B5EF4-FFF2-40B4-BE49-F238E27FC236}">
                <a16:creationId xmlns:a16="http://schemas.microsoft.com/office/drawing/2014/main" id="{BD6BC1BB-15EC-C7B7-24F0-FFCDE5EA2340}"/>
              </a:ext>
            </a:extLst>
          </p:cNvPr>
          <p:cNvGrpSpPr/>
          <p:nvPr/>
        </p:nvGrpSpPr>
        <p:grpSpPr>
          <a:xfrm>
            <a:off x="4484005" y="1549208"/>
            <a:ext cx="3223989" cy="3759584"/>
            <a:chOff x="793948" y="1762851"/>
            <a:chExt cx="2792313" cy="3647446"/>
          </a:xfrm>
        </p:grpSpPr>
        <p:sp>
          <p:nvSpPr>
            <p:cNvPr id="20" name="Rounded Rectangle 2">
              <a:extLst>
                <a:ext uri="{FF2B5EF4-FFF2-40B4-BE49-F238E27FC236}">
                  <a16:creationId xmlns:a16="http://schemas.microsoft.com/office/drawing/2014/main" id="{442015D2-526B-52B3-D3F4-1FE3FF1A051D}"/>
                </a:ext>
              </a:extLst>
            </p:cNvPr>
            <p:cNvSpPr/>
            <p:nvPr/>
          </p:nvSpPr>
          <p:spPr>
            <a:xfrm>
              <a:off x="802415" y="1762851"/>
              <a:ext cx="2783846" cy="3647446"/>
            </a:xfrm>
            <a:prstGeom prst="roundRect">
              <a:avLst>
                <a:gd name="adj" fmla="val 4811"/>
              </a:avLst>
            </a:prstGeom>
            <a:solidFill>
              <a:srgbClr val="FFFFFF">
                <a:alpha val="13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tIns="45720" rIns="45720" rtlCol="0" anchor="ctr"/>
            <a:lstStyle>
              <a:defPPr>
                <a:defRPr lang="en-US"/>
              </a:defPPr>
              <a:lvl1pPr marL="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3152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6304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9456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2608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65760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8912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2064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5216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endParaRPr lang="en-US" sz="1800" kern="0" dirty="0">
                <a:latin typeface="Amazon Ember" panose="020B0603020204020204" pitchFamily="34" charset="0"/>
                <a:ea typeface="思源黑体" panose="020B0500000000000000" pitchFamily="34" charset="-122"/>
                <a:cs typeface="+mn-ea"/>
              </a:endParaRPr>
            </a:p>
          </p:txBody>
        </p:sp>
        <p:sp>
          <p:nvSpPr>
            <p:cNvPr id="21" name="Round Same Side Corner Rectangle 3">
              <a:extLst>
                <a:ext uri="{FF2B5EF4-FFF2-40B4-BE49-F238E27FC236}">
                  <a16:creationId xmlns:a16="http://schemas.microsoft.com/office/drawing/2014/main" id="{131C8A1A-DF33-3300-20A2-C1CB9E9D8513}"/>
                </a:ext>
              </a:extLst>
            </p:cNvPr>
            <p:cNvSpPr/>
            <p:nvPr/>
          </p:nvSpPr>
          <p:spPr>
            <a:xfrm>
              <a:off x="793948" y="1766396"/>
              <a:ext cx="2783846" cy="795168"/>
            </a:xfrm>
            <a:prstGeom prst="round2SameRect">
              <a:avLst>
                <a:gd name="adj1" fmla="val 10686"/>
                <a:gd name="adj2" fmla="val 0"/>
              </a:avLst>
            </a:prstGeom>
            <a:gradFill flip="none" rotWithShape="1">
              <a:gsLst>
                <a:gs pos="68000">
                  <a:srgbClr val="F67449"/>
                </a:gs>
                <a:gs pos="100000">
                  <a:srgbClr val="E3337B"/>
                </a:gs>
                <a:gs pos="0">
                  <a:srgbClr val="FEC463"/>
                </a:gs>
              </a:gsLst>
              <a:lin ang="13500000" scaled="1"/>
              <a:tileRect/>
            </a:gradFill>
            <a:ln w="3242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3152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6304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9456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2608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65760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8912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2064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5216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5" name="组合 93">
            <a:extLst>
              <a:ext uri="{FF2B5EF4-FFF2-40B4-BE49-F238E27FC236}">
                <a16:creationId xmlns:a16="http://schemas.microsoft.com/office/drawing/2014/main" id="{1481F488-0B61-76A2-DC24-BF72D37CF3A9}"/>
              </a:ext>
            </a:extLst>
          </p:cNvPr>
          <p:cNvGrpSpPr/>
          <p:nvPr/>
        </p:nvGrpSpPr>
        <p:grpSpPr>
          <a:xfrm>
            <a:off x="8089360" y="1549208"/>
            <a:ext cx="3223989" cy="3759584"/>
            <a:chOff x="793948" y="1762851"/>
            <a:chExt cx="2792313" cy="3647446"/>
          </a:xfrm>
        </p:grpSpPr>
        <p:sp>
          <p:nvSpPr>
            <p:cNvPr id="18" name="Rounded Rectangle 2">
              <a:extLst>
                <a:ext uri="{FF2B5EF4-FFF2-40B4-BE49-F238E27FC236}">
                  <a16:creationId xmlns:a16="http://schemas.microsoft.com/office/drawing/2014/main" id="{C385B7F4-406D-936B-CF1C-E7C6A95ACEDA}"/>
                </a:ext>
              </a:extLst>
            </p:cNvPr>
            <p:cNvSpPr/>
            <p:nvPr/>
          </p:nvSpPr>
          <p:spPr>
            <a:xfrm>
              <a:off x="802415" y="1762851"/>
              <a:ext cx="2783846" cy="3647446"/>
            </a:xfrm>
            <a:prstGeom prst="roundRect">
              <a:avLst>
                <a:gd name="adj" fmla="val 4811"/>
              </a:avLst>
            </a:prstGeom>
            <a:solidFill>
              <a:srgbClr val="FFFFFF">
                <a:alpha val="13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tIns="45720" rIns="45720" rtlCol="0" anchor="ctr"/>
            <a:lstStyle>
              <a:defPPr>
                <a:defRPr lang="en-US"/>
              </a:defPPr>
              <a:lvl1pPr marL="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3152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6304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9456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2608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65760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8912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2064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5216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endParaRPr lang="en-US" sz="1800" kern="0" dirty="0">
                <a:latin typeface="Amazon Ember" panose="020B0603020204020204" pitchFamily="34" charset="0"/>
                <a:ea typeface="思源黑体" panose="020B0500000000000000" pitchFamily="34" charset="-122"/>
                <a:cs typeface="+mn-ea"/>
              </a:endParaRPr>
            </a:p>
          </p:txBody>
        </p:sp>
        <p:sp>
          <p:nvSpPr>
            <p:cNvPr id="19" name="Round Same Side Corner Rectangle 3">
              <a:extLst>
                <a:ext uri="{FF2B5EF4-FFF2-40B4-BE49-F238E27FC236}">
                  <a16:creationId xmlns:a16="http://schemas.microsoft.com/office/drawing/2014/main" id="{670055BE-A02D-EEBB-0D2E-18B9E99E6507}"/>
                </a:ext>
              </a:extLst>
            </p:cNvPr>
            <p:cNvSpPr/>
            <p:nvPr/>
          </p:nvSpPr>
          <p:spPr>
            <a:xfrm>
              <a:off x="793948" y="1766396"/>
              <a:ext cx="2783846" cy="795168"/>
            </a:xfrm>
            <a:prstGeom prst="round2SameRect">
              <a:avLst>
                <a:gd name="adj1" fmla="val 10686"/>
                <a:gd name="adj2" fmla="val 0"/>
              </a:avLst>
            </a:prstGeom>
            <a:gradFill flip="none" rotWithShape="1">
              <a:gsLst>
                <a:gs pos="68000">
                  <a:srgbClr val="F67449"/>
                </a:gs>
                <a:gs pos="100000">
                  <a:srgbClr val="E3337B"/>
                </a:gs>
                <a:gs pos="0">
                  <a:srgbClr val="FEC463"/>
                </a:gs>
              </a:gsLst>
              <a:lin ang="13500000" scaled="1"/>
              <a:tileRect/>
            </a:gradFill>
            <a:ln w="3242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3152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6304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9456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2608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65760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8912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2064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5216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6" name="组合 103">
            <a:extLst>
              <a:ext uri="{FF2B5EF4-FFF2-40B4-BE49-F238E27FC236}">
                <a16:creationId xmlns:a16="http://schemas.microsoft.com/office/drawing/2014/main" id="{5D838DD3-587A-3ED3-956C-A2138E21EE65}"/>
              </a:ext>
            </a:extLst>
          </p:cNvPr>
          <p:cNvGrpSpPr/>
          <p:nvPr/>
        </p:nvGrpSpPr>
        <p:grpSpPr>
          <a:xfrm>
            <a:off x="878650" y="1549208"/>
            <a:ext cx="3223989" cy="3759584"/>
            <a:chOff x="793948" y="1762851"/>
            <a:chExt cx="2792313" cy="3647446"/>
          </a:xfrm>
        </p:grpSpPr>
        <p:sp>
          <p:nvSpPr>
            <p:cNvPr id="16" name="Rounded Rectangle 2">
              <a:extLst>
                <a:ext uri="{FF2B5EF4-FFF2-40B4-BE49-F238E27FC236}">
                  <a16:creationId xmlns:a16="http://schemas.microsoft.com/office/drawing/2014/main" id="{60C84AF7-7139-405F-B613-1201D23058B2}"/>
                </a:ext>
              </a:extLst>
            </p:cNvPr>
            <p:cNvSpPr/>
            <p:nvPr/>
          </p:nvSpPr>
          <p:spPr>
            <a:xfrm>
              <a:off x="802415" y="1762851"/>
              <a:ext cx="2783846" cy="3647446"/>
            </a:xfrm>
            <a:prstGeom prst="roundRect">
              <a:avLst>
                <a:gd name="adj" fmla="val 4811"/>
              </a:avLst>
            </a:prstGeom>
            <a:solidFill>
              <a:srgbClr val="FFFFFF">
                <a:alpha val="13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tIns="45720" rIns="45720" rtlCol="0" anchor="ctr"/>
            <a:lstStyle>
              <a:defPPr>
                <a:defRPr lang="en-US"/>
              </a:defPPr>
              <a:lvl1pPr marL="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3152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6304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9456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2608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65760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8912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2064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5216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endParaRPr lang="en-US" sz="1800" kern="0" dirty="0">
                <a:latin typeface="Amazon Ember" panose="020B0603020204020204" pitchFamily="34" charset="0"/>
                <a:ea typeface="思源黑体" panose="020B0500000000000000" pitchFamily="34" charset="-122"/>
                <a:cs typeface="+mn-ea"/>
              </a:endParaRPr>
            </a:p>
          </p:txBody>
        </p:sp>
        <p:sp>
          <p:nvSpPr>
            <p:cNvPr id="17" name="Round Same Side Corner Rectangle 3">
              <a:extLst>
                <a:ext uri="{FF2B5EF4-FFF2-40B4-BE49-F238E27FC236}">
                  <a16:creationId xmlns:a16="http://schemas.microsoft.com/office/drawing/2014/main" id="{504A21C3-4DF3-8C8F-4BC2-297F12B625D5}"/>
                </a:ext>
              </a:extLst>
            </p:cNvPr>
            <p:cNvSpPr/>
            <p:nvPr/>
          </p:nvSpPr>
          <p:spPr>
            <a:xfrm>
              <a:off x="793948" y="1766396"/>
              <a:ext cx="2783846" cy="795168"/>
            </a:xfrm>
            <a:prstGeom prst="round2SameRect">
              <a:avLst>
                <a:gd name="adj1" fmla="val 10686"/>
                <a:gd name="adj2" fmla="val 0"/>
              </a:avLst>
            </a:prstGeom>
            <a:gradFill flip="none" rotWithShape="1">
              <a:gsLst>
                <a:gs pos="68000">
                  <a:srgbClr val="F67449"/>
                </a:gs>
                <a:gs pos="100000">
                  <a:srgbClr val="E3337B"/>
                </a:gs>
                <a:gs pos="0">
                  <a:srgbClr val="FEC463"/>
                </a:gs>
              </a:gsLst>
              <a:lin ang="13500000" scaled="1"/>
              <a:tileRect/>
            </a:gradFill>
            <a:ln w="3242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3152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6304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9456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2608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65760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8912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2064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5216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pic>
        <p:nvPicPr>
          <p:cNvPr id="7" name="Graphic 55" descr="Maze">
            <a:extLst>
              <a:ext uri="{FF2B5EF4-FFF2-40B4-BE49-F238E27FC236}">
                <a16:creationId xmlns:a16="http://schemas.microsoft.com/office/drawing/2014/main" id="{B83857A1-60D3-44B2-A434-561187D9B3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02331" y="1616537"/>
            <a:ext cx="767354" cy="767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6A6630-DE66-4CA5-9663-1BC762B30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01653" y="1549208"/>
            <a:ext cx="904709" cy="9047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EEEC7B-F831-4325-A529-CA94334689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51757" y="1605037"/>
            <a:ext cx="778854" cy="778854"/>
          </a:xfrm>
          <a:prstGeom prst="rect">
            <a:avLst/>
          </a:prstGeom>
        </p:spPr>
      </p:pic>
      <p:sp>
        <p:nvSpPr>
          <p:cNvPr id="10" name="TextBox 34">
            <a:extLst>
              <a:ext uri="{FF2B5EF4-FFF2-40B4-BE49-F238E27FC236}">
                <a16:creationId xmlns:a16="http://schemas.microsoft.com/office/drawing/2014/main" id="{371D3BAD-F943-45B9-82F5-A14A73471728}"/>
              </a:ext>
            </a:extLst>
          </p:cNvPr>
          <p:cNvSpPr txBox="1"/>
          <p:nvPr/>
        </p:nvSpPr>
        <p:spPr>
          <a:xfrm>
            <a:off x="1311543" y="1616393"/>
            <a:ext cx="1561868" cy="670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304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56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8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60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912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64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216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复杂性</a:t>
            </a:r>
          </a:p>
        </p:txBody>
      </p:sp>
      <p:sp>
        <p:nvSpPr>
          <p:cNvPr id="11" name="TextBox 57">
            <a:extLst>
              <a:ext uri="{FF2B5EF4-FFF2-40B4-BE49-F238E27FC236}">
                <a16:creationId xmlns:a16="http://schemas.microsoft.com/office/drawing/2014/main" id="{1D538479-909A-4D2B-8E85-769DA29579D1}"/>
              </a:ext>
            </a:extLst>
          </p:cNvPr>
          <p:cNvSpPr txBox="1"/>
          <p:nvPr/>
        </p:nvSpPr>
        <p:spPr>
          <a:xfrm>
            <a:off x="1442988" y="2712718"/>
            <a:ext cx="2922836" cy="171117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304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56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8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60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912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64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216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模型体量大</a:t>
            </a:r>
            <a:r>
              <a:rPr lang="en-US" altLang="zh-CN" sz="1800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       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lt"/>
              </a:rPr>
              <a:t>模型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并行</a:t>
            </a:r>
            <a:endParaRPr lang="en-US" altLang="zh-CN" sz="18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模型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思源黑体 CN Regular" panose="020B0500000000000000" pitchFamily="34" charset="-122"/>
                <a:cs typeface="+mn-ea"/>
                <a:sym typeface="+mn-lt"/>
              </a:rPr>
              <a:t>serving</a:t>
            </a:r>
            <a:r>
              <a:rPr lang="en-US" altLang="zh-CN" sz="1800" dirty="0">
                <a:latin typeface="+mj-lt"/>
                <a:ea typeface="思源黑体 CN Regular" panose="020B0500000000000000" pitchFamily="34" charset="-122"/>
                <a:cs typeface="+mn-ea"/>
                <a:sym typeface="+mn-lt"/>
              </a:rPr>
              <a:t>     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lt"/>
              </a:rPr>
              <a:t>基础设施设置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sym typeface="+mn-lt"/>
            </a:endParaRP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7CC9961-38F4-4A60-995E-972A45EEC0FD}"/>
              </a:ext>
            </a:extLst>
          </p:cNvPr>
          <p:cNvSpPr txBox="1"/>
          <p:nvPr/>
        </p:nvSpPr>
        <p:spPr>
          <a:xfrm>
            <a:off x="8475352" y="1616393"/>
            <a:ext cx="1503444" cy="670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304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56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8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60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912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64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216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成本</a:t>
            </a:r>
          </a:p>
        </p:txBody>
      </p:sp>
      <p:sp>
        <p:nvSpPr>
          <p:cNvPr id="13" name="TextBox 58">
            <a:extLst>
              <a:ext uri="{FF2B5EF4-FFF2-40B4-BE49-F238E27FC236}">
                <a16:creationId xmlns:a16="http://schemas.microsoft.com/office/drawing/2014/main" id="{23347BFD-6A07-44FF-85D7-AF447134F75A}"/>
              </a:ext>
            </a:extLst>
          </p:cNvPr>
          <p:cNvSpPr txBox="1"/>
          <p:nvPr/>
        </p:nvSpPr>
        <p:spPr>
          <a:xfrm>
            <a:off x="8542027" y="2712718"/>
            <a:ext cx="2593487" cy="171117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304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56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8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60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912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64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216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模型编译</a:t>
            </a:r>
            <a:r>
              <a:rPr lang="en-US" sz="1800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        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模型托管成本</a:t>
            </a:r>
            <a:endParaRPr lang="en-US" sz="18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运营开销</a:t>
            </a:r>
            <a:r>
              <a:rPr lang="en-US" sz="1800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         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待</a:t>
            </a:r>
            <a:r>
              <a:rPr lang="en-US" sz="18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部署和管理的模型数量</a:t>
            </a:r>
            <a:endParaRPr lang="en-US" sz="18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14" name="TextBox 24">
            <a:extLst>
              <a:ext uri="{FF2B5EF4-FFF2-40B4-BE49-F238E27FC236}">
                <a16:creationId xmlns:a16="http://schemas.microsoft.com/office/drawing/2014/main" id="{9F9C0556-8245-48A0-9A38-4F1B6F5DF578}"/>
              </a:ext>
            </a:extLst>
          </p:cNvPr>
          <p:cNvSpPr txBox="1"/>
          <p:nvPr/>
        </p:nvSpPr>
        <p:spPr>
          <a:xfrm>
            <a:off x="4922443" y="1616393"/>
            <a:ext cx="1188068" cy="670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304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56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8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60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912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64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216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zh-CN" altLang="en-US" sz="28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性能</a:t>
            </a:r>
          </a:p>
        </p:txBody>
      </p:sp>
      <p:sp>
        <p:nvSpPr>
          <p:cNvPr id="15" name="TextBox 56">
            <a:extLst>
              <a:ext uri="{FF2B5EF4-FFF2-40B4-BE49-F238E27FC236}">
                <a16:creationId xmlns:a16="http://schemas.microsoft.com/office/drawing/2014/main" id="{DE6C5580-71C0-4756-9765-5FA8D20D6929}"/>
              </a:ext>
            </a:extLst>
          </p:cNvPr>
          <p:cNvSpPr txBox="1"/>
          <p:nvPr/>
        </p:nvSpPr>
        <p:spPr>
          <a:xfrm>
            <a:off x="5055106" y="2712718"/>
            <a:ext cx="1078793" cy="212667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304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56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8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60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912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64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216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模型编译</a:t>
            </a:r>
            <a:r>
              <a:rPr lang="en-US" sz="1800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      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模型压缩</a:t>
            </a:r>
            <a:endParaRPr lang="en-US" sz="18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延迟</a:t>
            </a:r>
            <a:r>
              <a:rPr lang="en-US" sz="1800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      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吞吐量</a:t>
            </a:r>
            <a:r>
              <a:rPr lang="en-US" sz="1800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     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可用性</a:t>
            </a:r>
            <a:endParaRPr lang="en-US" sz="18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922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410E-C801-4DD7-99FE-2198C161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SageMaker</a:t>
            </a:r>
            <a:r>
              <a:rPr lang="en-US" sz="5400" dirty="0"/>
              <a:t> </a:t>
            </a:r>
            <a:r>
              <a:rPr lang="zh-CN" altLang="en-US" dirty="0"/>
              <a:t>对</a:t>
            </a:r>
            <a:r>
              <a:rPr lang="en-US" altLang="zh-CN" dirty="0"/>
              <a:t>LLM</a:t>
            </a:r>
            <a:r>
              <a:rPr lang="zh-CN" altLang="en-US" dirty="0"/>
              <a:t>推理提供的能力</a:t>
            </a:r>
            <a:endParaRPr lang="en-US" dirty="0"/>
          </a:p>
        </p:txBody>
      </p:sp>
      <p:sp>
        <p:nvSpPr>
          <p:cNvPr id="4" name="矩形 31">
            <a:extLst>
              <a:ext uri="{FF2B5EF4-FFF2-40B4-BE49-F238E27FC236}">
                <a16:creationId xmlns:a16="http://schemas.microsoft.com/office/drawing/2014/main" id="{F0D2BD9D-A988-4921-8190-3EFED6E4649E}"/>
              </a:ext>
            </a:extLst>
          </p:cNvPr>
          <p:cNvSpPr/>
          <p:nvPr/>
        </p:nvSpPr>
        <p:spPr>
          <a:xfrm flipV="1">
            <a:off x="5745893" y="1751409"/>
            <a:ext cx="4884918" cy="4055421"/>
          </a:xfrm>
          <a:prstGeom prst="rect">
            <a:avLst/>
          </a:prstGeom>
          <a:gradFill flip="none" rotWithShape="1">
            <a:gsLst>
              <a:gs pos="100000">
                <a:srgbClr val="025AC7">
                  <a:alpha val="51000"/>
                </a:srgbClr>
              </a:gs>
              <a:gs pos="98000">
                <a:srgbClr val="178ACF">
                  <a:alpha val="0"/>
                </a:srgbClr>
              </a:gs>
            </a:gsLst>
            <a:lin ang="10800000" scaled="1"/>
            <a:tileRect/>
          </a:gradFill>
          <a:ln w="12700" cap="flat">
            <a:gradFill flip="none" rotWithShape="1">
              <a:gsLst>
                <a:gs pos="0">
                  <a:srgbClr val="E53A76">
                    <a:alpha val="0"/>
                  </a:srgbClr>
                </a:gs>
                <a:gs pos="53200">
                  <a:srgbClr val="F46344"/>
                </a:gs>
                <a:gs pos="100000">
                  <a:srgbClr val="FEC463"/>
                </a:gs>
              </a:gsLst>
              <a:lin ang="10800000" scaled="1"/>
              <a:tileRect/>
            </a:gra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sp>
        <p:nvSpPr>
          <p:cNvPr id="5" name="矩形 42">
            <a:extLst>
              <a:ext uri="{FF2B5EF4-FFF2-40B4-BE49-F238E27FC236}">
                <a16:creationId xmlns:a16="http://schemas.microsoft.com/office/drawing/2014/main" id="{C18AD51A-B68B-4C20-A900-CC93830AAA71}"/>
              </a:ext>
            </a:extLst>
          </p:cNvPr>
          <p:cNvSpPr/>
          <p:nvPr/>
        </p:nvSpPr>
        <p:spPr>
          <a:xfrm flipV="1">
            <a:off x="594918" y="1787684"/>
            <a:ext cx="4884918" cy="4055421"/>
          </a:xfrm>
          <a:prstGeom prst="rect">
            <a:avLst/>
          </a:prstGeom>
          <a:gradFill flip="none" rotWithShape="1">
            <a:gsLst>
              <a:gs pos="100000">
                <a:srgbClr val="025AC7">
                  <a:alpha val="51000"/>
                </a:srgbClr>
              </a:gs>
              <a:gs pos="99000">
                <a:srgbClr val="178ACF">
                  <a:alpha val="0"/>
                </a:srgbClr>
              </a:gs>
            </a:gsLst>
            <a:lin ang="10800000" scaled="1"/>
            <a:tileRect/>
          </a:gradFill>
          <a:ln w="12700" cap="flat">
            <a:gradFill flip="none" rotWithShape="1">
              <a:gsLst>
                <a:gs pos="0">
                  <a:srgbClr val="E53A76">
                    <a:alpha val="0"/>
                  </a:srgbClr>
                </a:gs>
                <a:gs pos="53200">
                  <a:srgbClr val="F46344"/>
                </a:gs>
                <a:gs pos="100000">
                  <a:srgbClr val="FEC463"/>
                </a:gs>
              </a:gsLst>
              <a:lin ang="10800000" scaled="1"/>
              <a:tileRect/>
            </a:gra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FB4310E-08F4-4C82-9243-7DC366233F3A}"/>
              </a:ext>
            </a:extLst>
          </p:cNvPr>
          <p:cNvGrpSpPr/>
          <p:nvPr/>
        </p:nvGrpSpPr>
        <p:grpSpPr>
          <a:xfrm>
            <a:off x="781243" y="2188861"/>
            <a:ext cx="299233" cy="255545"/>
            <a:chOff x="820317" y="2532740"/>
            <a:chExt cx="299233" cy="255545"/>
          </a:xfrm>
        </p:grpSpPr>
        <p:sp>
          <p:nvSpPr>
            <p:cNvPr id="7" name="矩形 43">
              <a:extLst>
                <a:ext uri="{FF2B5EF4-FFF2-40B4-BE49-F238E27FC236}">
                  <a16:creationId xmlns:a16="http://schemas.microsoft.com/office/drawing/2014/main" id="{CC63521E-5D54-4FC8-AAFC-D2BCBC756975}"/>
                </a:ext>
              </a:extLst>
            </p:cNvPr>
            <p:cNvSpPr/>
            <p:nvPr/>
          </p:nvSpPr>
          <p:spPr>
            <a:xfrm>
              <a:off x="820317" y="2544452"/>
              <a:ext cx="242575" cy="243833"/>
            </a:xfrm>
            <a:prstGeom prst="rect">
              <a:avLst/>
            </a:prstGeom>
            <a:gradFill flip="none" rotWithShape="1">
              <a:gsLst>
                <a:gs pos="68000">
                  <a:srgbClr val="F67449"/>
                </a:gs>
                <a:gs pos="100000">
                  <a:srgbClr val="E3337B"/>
                </a:gs>
                <a:gs pos="13000">
                  <a:srgbClr val="FEC463"/>
                </a:gs>
              </a:gsLst>
              <a:lin ang="8100000" scaled="1"/>
              <a:tileRect/>
            </a:gradFill>
            <a:ln w="324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/>
            </a:p>
          </p:txBody>
        </p:sp>
        <p:pic>
          <p:nvPicPr>
            <p:cNvPr id="8" name="图形 8">
              <a:extLst>
                <a:ext uri="{FF2B5EF4-FFF2-40B4-BE49-F238E27FC236}">
                  <a16:creationId xmlns:a16="http://schemas.microsoft.com/office/drawing/2014/main" id="{5AA2C79E-06D2-40F8-A7E3-BFEC8FF47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2223" y="2532740"/>
              <a:ext cx="297327" cy="24383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6906BE5-11D0-430D-859E-2E51F4E95E32}"/>
              </a:ext>
            </a:extLst>
          </p:cNvPr>
          <p:cNvSpPr txBox="1"/>
          <p:nvPr/>
        </p:nvSpPr>
        <p:spPr>
          <a:xfrm>
            <a:off x="1197705" y="2149786"/>
            <a:ext cx="4140204" cy="31393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dirty="0"/>
              <a:t>多个流行的</a:t>
            </a:r>
            <a:r>
              <a:rPr lang="en-US" altLang="zh-CN" dirty="0"/>
              <a:t>LLM</a:t>
            </a:r>
            <a:r>
              <a:rPr lang="zh-CN" altLang="en-US" dirty="0"/>
              <a:t>推理框架的支持（</a:t>
            </a:r>
            <a:r>
              <a:rPr lang="en-US" altLang="zh-CN" dirty="0"/>
              <a:t>HF-TGI</a:t>
            </a:r>
            <a:r>
              <a:rPr lang="zh-CN" altLang="en-US" dirty="0"/>
              <a:t>，</a:t>
            </a:r>
            <a:r>
              <a:rPr lang="en-US" altLang="zh-CN" dirty="0" err="1"/>
              <a:t>vllm</a:t>
            </a:r>
            <a:r>
              <a:rPr lang="zh-CN" altLang="en-US" dirty="0"/>
              <a:t>，</a:t>
            </a:r>
            <a:r>
              <a:rPr lang="en-US" altLang="zh-CN" dirty="0"/>
              <a:t>LMI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LMI</a:t>
            </a:r>
            <a:r>
              <a:rPr lang="zh-CN" altLang="en-US" dirty="0"/>
              <a:t>支持三种不同的推理引擎</a:t>
            </a:r>
            <a:r>
              <a:rPr lang="en-US" altLang="zh-CN" dirty="0"/>
              <a:t>: HF accelerate, </a:t>
            </a:r>
            <a:r>
              <a:rPr lang="en-US" altLang="zh-CN" dirty="0" err="1"/>
              <a:t>deepspeed</a:t>
            </a:r>
            <a:r>
              <a:rPr lang="en-US" altLang="zh-CN" dirty="0"/>
              <a:t>, </a:t>
            </a:r>
            <a:r>
              <a:rPr lang="en-US" altLang="zh-CN" dirty="0" err="1"/>
              <a:t>fastertransformer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LMI</a:t>
            </a:r>
            <a:r>
              <a:rPr lang="zh-CN" altLang="en-US" dirty="0"/>
              <a:t>利用内置的</a:t>
            </a:r>
            <a:r>
              <a:rPr lang="en-US" altLang="zh-CN" dirty="0"/>
              <a:t>S5cmd</a:t>
            </a:r>
            <a:r>
              <a:rPr lang="zh-CN" altLang="en-US" dirty="0"/>
              <a:t>命令可以快速的下载大模型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支持流式生成新的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04F97B59-A9E9-48FD-AED5-B313EDE5F9A2}"/>
              </a:ext>
            </a:extLst>
          </p:cNvPr>
          <p:cNvSpPr txBox="1"/>
          <p:nvPr/>
        </p:nvSpPr>
        <p:spPr>
          <a:xfrm>
            <a:off x="6278007" y="2149786"/>
            <a:ext cx="488491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LMI</a:t>
            </a:r>
            <a:r>
              <a:rPr lang="zh-CN" altLang="en-US" dirty="0"/>
              <a:t>中的</a:t>
            </a:r>
            <a:r>
              <a:rPr lang="en-US" altLang="zh-CN" dirty="0" err="1"/>
              <a:t>deepspeed</a:t>
            </a:r>
            <a:r>
              <a:rPr lang="zh-CN" altLang="en-US" dirty="0"/>
              <a:t>推理引擎支持</a:t>
            </a:r>
            <a:r>
              <a:rPr lang="en-US" altLang="zh-CN" dirty="0"/>
              <a:t>bf16</a:t>
            </a:r>
            <a:r>
              <a:rPr lang="zh-CN" altLang="en-US" dirty="0"/>
              <a:t>模型：开源</a:t>
            </a:r>
            <a:r>
              <a:rPr lang="en-US" altLang="zh-CN" dirty="0" err="1"/>
              <a:t>deepspeed</a:t>
            </a:r>
            <a:r>
              <a:rPr lang="zh-CN" altLang="en-US" dirty="0"/>
              <a:t>推理版本不支持</a:t>
            </a:r>
            <a:r>
              <a:rPr lang="en-US" altLang="zh-CN" dirty="0"/>
              <a:t>bf16</a:t>
            </a:r>
            <a:r>
              <a:rPr lang="zh-CN" altLang="en-US" dirty="0"/>
              <a:t>模型</a:t>
            </a:r>
            <a:endParaRPr lang="en-US" altLang="zh-CN" dirty="0"/>
          </a:p>
          <a:p>
            <a:endParaRPr lang="en-US" altLang="zh-CN" sz="1800" dirty="0"/>
          </a:p>
          <a:p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paged attention</a:t>
            </a:r>
            <a:r>
              <a:rPr lang="zh-CN" altLang="en-US" dirty="0"/>
              <a:t>（</a:t>
            </a:r>
            <a:r>
              <a:rPr lang="en-US" altLang="zh-CN" dirty="0"/>
              <a:t>HF-TGI</a:t>
            </a:r>
            <a:r>
              <a:rPr lang="zh-CN" altLang="en-US" dirty="0"/>
              <a:t>，</a:t>
            </a:r>
            <a:r>
              <a:rPr lang="en-US" altLang="zh-CN" dirty="0"/>
              <a:t>LMI</a:t>
            </a:r>
            <a:r>
              <a:rPr lang="zh-CN" altLang="en-US" dirty="0"/>
              <a:t>，</a:t>
            </a:r>
            <a:r>
              <a:rPr lang="en-US" altLang="zh-CN" dirty="0" err="1"/>
              <a:t>vllm</a:t>
            </a:r>
            <a:r>
              <a:rPr lang="zh-CN" altLang="en-US" dirty="0"/>
              <a:t>），</a:t>
            </a:r>
            <a:r>
              <a:rPr lang="en-US" altLang="zh-CN" dirty="0"/>
              <a:t>flash-attention</a:t>
            </a:r>
            <a:r>
              <a:rPr lang="zh-CN" altLang="en-US" dirty="0"/>
              <a:t>（</a:t>
            </a:r>
            <a:r>
              <a:rPr lang="en-US" altLang="zh-CN" dirty="0"/>
              <a:t>HF-TGI</a:t>
            </a:r>
            <a:r>
              <a:rPr lang="zh-CN" altLang="en-US" dirty="0"/>
              <a:t>，</a:t>
            </a:r>
            <a:r>
              <a:rPr lang="en-US" altLang="zh-CN" dirty="0"/>
              <a:t>LMI</a:t>
            </a:r>
            <a:r>
              <a:rPr lang="zh-CN" altLang="en-US" dirty="0"/>
              <a:t>）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dynamic batch</a:t>
            </a:r>
            <a:r>
              <a:rPr lang="zh-CN" altLang="en-US" dirty="0"/>
              <a:t>（</a:t>
            </a:r>
            <a:r>
              <a:rPr lang="en-US" altLang="zh-CN" dirty="0"/>
              <a:t>LMI</a:t>
            </a:r>
            <a:r>
              <a:rPr lang="zh-CN" altLang="en-US" dirty="0"/>
              <a:t>）和</a:t>
            </a:r>
            <a:r>
              <a:rPr lang="en-US" altLang="zh-CN" dirty="0"/>
              <a:t>rolling batch</a:t>
            </a:r>
            <a:r>
              <a:rPr lang="zh-CN" altLang="en-US" dirty="0"/>
              <a:t>（</a:t>
            </a:r>
            <a:r>
              <a:rPr lang="en-US" altLang="zh-CN" dirty="0"/>
              <a:t> LMI</a:t>
            </a:r>
            <a:r>
              <a:rPr lang="zh-CN" altLang="en-US" dirty="0"/>
              <a:t>，</a:t>
            </a:r>
            <a:r>
              <a:rPr lang="en-US" altLang="zh-CN" dirty="0"/>
              <a:t>TGI</a:t>
            </a:r>
            <a:r>
              <a:rPr lang="zh-CN" altLang="en-US" dirty="0"/>
              <a:t>，</a:t>
            </a:r>
            <a:r>
              <a:rPr lang="en-US" altLang="zh-CN" dirty="0" err="1"/>
              <a:t>vllm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zh-CN" altLang="en-US" sz="1800" dirty="0"/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grpSp>
        <p:nvGrpSpPr>
          <p:cNvPr id="11" name="组合 6">
            <a:extLst>
              <a:ext uri="{FF2B5EF4-FFF2-40B4-BE49-F238E27FC236}">
                <a16:creationId xmlns:a16="http://schemas.microsoft.com/office/drawing/2014/main" id="{45050503-750B-45AE-A2BF-4FFC5D58485B}"/>
              </a:ext>
            </a:extLst>
          </p:cNvPr>
          <p:cNvGrpSpPr/>
          <p:nvPr/>
        </p:nvGrpSpPr>
        <p:grpSpPr>
          <a:xfrm>
            <a:off x="781243" y="3046046"/>
            <a:ext cx="299233" cy="255545"/>
            <a:chOff x="820317" y="2532740"/>
            <a:chExt cx="299233" cy="255545"/>
          </a:xfrm>
        </p:grpSpPr>
        <p:sp>
          <p:nvSpPr>
            <p:cNvPr id="12" name="矩形 7">
              <a:extLst>
                <a:ext uri="{FF2B5EF4-FFF2-40B4-BE49-F238E27FC236}">
                  <a16:creationId xmlns:a16="http://schemas.microsoft.com/office/drawing/2014/main" id="{32EA0219-AE8D-443D-9083-4F1A93466B20}"/>
                </a:ext>
              </a:extLst>
            </p:cNvPr>
            <p:cNvSpPr/>
            <p:nvPr/>
          </p:nvSpPr>
          <p:spPr>
            <a:xfrm>
              <a:off x="820317" y="2544452"/>
              <a:ext cx="242575" cy="243833"/>
            </a:xfrm>
            <a:prstGeom prst="rect">
              <a:avLst/>
            </a:prstGeom>
            <a:gradFill flip="none" rotWithShape="1">
              <a:gsLst>
                <a:gs pos="68000">
                  <a:srgbClr val="F67449"/>
                </a:gs>
                <a:gs pos="100000">
                  <a:srgbClr val="E3337B"/>
                </a:gs>
                <a:gs pos="13000">
                  <a:srgbClr val="FEC463"/>
                </a:gs>
              </a:gsLst>
              <a:lin ang="8100000" scaled="1"/>
              <a:tileRect/>
            </a:gradFill>
            <a:ln w="324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/>
            </a:p>
          </p:txBody>
        </p:sp>
        <p:pic>
          <p:nvPicPr>
            <p:cNvPr id="13" name="图形 9">
              <a:extLst>
                <a:ext uri="{FF2B5EF4-FFF2-40B4-BE49-F238E27FC236}">
                  <a16:creationId xmlns:a16="http://schemas.microsoft.com/office/drawing/2014/main" id="{0D256424-5225-4299-9C64-9745CD435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2223" y="2532740"/>
              <a:ext cx="297327" cy="243833"/>
            </a:xfrm>
            <a:prstGeom prst="rect">
              <a:avLst/>
            </a:prstGeom>
          </p:spPr>
        </p:pic>
      </p:grpSp>
      <p:grpSp>
        <p:nvGrpSpPr>
          <p:cNvPr id="14" name="组合 10">
            <a:extLst>
              <a:ext uri="{FF2B5EF4-FFF2-40B4-BE49-F238E27FC236}">
                <a16:creationId xmlns:a16="http://schemas.microsoft.com/office/drawing/2014/main" id="{26E666A3-ABDC-4332-9133-053343A283CF}"/>
              </a:ext>
            </a:extLst>
          </p:cNvPr>
          <p:cNvGrpSpPr/>
          <p:nvPr/>
        </p:nvGrpSpPr>
        <p:grpSpPr>
          <a:xfrm>
            <a:off x="781243" y="3857946"/>
            <a:ext cx="299233" cy="255545"/>
            <a:chOff x="820317" y="2532740"/>
            <a:chExt cx="299233" cy="255545"/>
          </a:xfrm>
        </p:grpSpPr>
        <p:sp>
          <p:nvSpPr>
            <p:cNvPr id="15" name="矩形 11">
              <a:extLst>
                <a:ext uri="{FF2B5EF4-FFF2-40B4-BE49-F238E27FC236}">
                  <a16:creationId xmlns:a16="http://schemas.microsoft.com/office/drawing/2014/main" id="{479FF833-E206-4E23-8B5D-AA033F3E05EF}"/>
                </a:ext>
              </a:extLst>
            </p:cNvPr>
            <p:cNvSpPr/>
            <p:nvPr/>
          </p:nvSpPr>
          <p:spPr>
            <a:xfrm>
              <a:off x="820317" y="2544452"/>
              <a:ext cx="242575" cy="243833"/>
            </a:xfrm>
            <a:prstGeom prst="rect">
              <a:avLst/>
            </a:prstGeom>
            <a:gradFill flip="none" rotWithShape="1">
              <a:gsLst>
                <a:gs pos="68000">
                  <a:srgbClr val="F67449"/>
                </a:gs>
                <a:gs pos="100000">
                  <a:srgbClr val="E3337B"/>
                </a:gs>
                <a:gs pos="13000">
                  <a:srgbClr val="FEC463"/>
                </a:gs>
              </a:gsLst>
              <a:lin ang="8100000" scaled="1"/>
              <a:tileRect/>
            </a:gradFill>
            <a:ln w="324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/>
            </a:p>
          </p:txBody>
        </p:sp>
        <p:pic>
          <p:nvPicPr>
            <p:cNvPr id="16" name="图形 12">
              <a:extLst>
                <a:ext uri="{FF2B5EF4-FFF2-40B4-BE49-F238E27FC236}">
                  <a16:creationId xmlns:a16="http://schemas.microsoft.com/office/drawing/2014/main" id="{4E5CE3A8-DC45-4669-B90A-2944ECF4A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2223" y="2532740"/>
              <a:ext cx="297327" cy="243833"/>
            </a:xfrm>
            <a:prstGeom prst="rect">
              <a:avLst/>
            </a:prstGeom>
          </p:spPr>
        </p:pic>
      </p:grpSp>
      <p:grpSp>
        <p:nvGrpSpPr>
          <p:cNvPr id="17" name="组合 13">
            <a:extLst>
              <a:ext uri="{FF2B5EF4-FFF2-40B4-BE49-F238E27FC236}">
                <a16:creationId xmlns:a16="http://schemas.microsoft.com/office/drawing/2014/main" id="{FAFA3F71-4C4D-4349-8D9D-1A8DC8A78A57}"/>
              </a:ext>
            </a:extLst>
          </p:cNvPr>
          <p:cNvGrpSpPr/>
          <p:nvPr/>
        </p:nvGrpSpPr>
        <p:grpSpPr>
          <a:xfrm>
            <a:off x="781243" y="4905208"/>
            <a:ext cx="299233" cy="255545"/>
            <a:chOff x="820317" y="2532740"/>
            <a:chExt cx="299233" cy="255545"/>
          </a:xfrm>
        </p:grpSpPr>
        <p:sp>
          <p:nvSpPr>
            <p:cNvPr id="18" name="矩形 14">
              <a:extLst>
                <a:ext uri="{FF2B5EF4-FFF2-40B4-BE49-F238E27FC236}">
                  <a16:creationId xmlns:a16="http://schemas.microsoft.com/office/drawing/2014/main" id="{7528EAB3-4C7D-4780-B841-3874D4603ECF}"/>
                </a:ext>
              </a:extLst>
            </p:cNvPr>
            <p:cNvSpPr/>
            <p:nvPr/>
          </p:nvSpPr>
          <p:spPr>
            <a:xfrm>
              <a:off x="820317" y="2544452"/>
              <a:ext cx="242575" cy="243833"/>
            </a:xfrm>
            <a:prstGeom prst="rect">
              <a:avLst/>
            </a:prstGeom>
            <a:gradFill flip="none" rotWithShape="1">
              <a:gsLst>
                <a:gs pos="68000">
                  <a:srgbClr val="F67449"/>
                </a:gs>
                <a:gs pos="100000">
                  <a:srgbClr val="E3337B"/>
                </a:gs>
                <a:gs pos="13000">
                  <a:srgbClr val="FEC463"/>
                </a:gs>
              </a:gsLst>
              <a:lin ang="8100000" scaled="1"/>
              <a:tileRect/>
            </a:gradFill>
            <a:ln w="324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/>
            </a:p>
          </p:txBody>
        </p:sp>
        <p:pic>
          <p:nvPicPr>
            <p:cNvPr id="19" name="图形 15">
              <a:extLst>
                <a:ext uri="{FF2B5EF4-FFF2-40B4-BE49-F238E27FC236}">
                  <a16:creationId xmlns:a16="http://schemas.microsoft.com/office/drawing/2014/main" id="{B17EAC7F-52F2-4516-8493-D33F1DEE6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2223" y="2532740"/>
              <a:ext cx="297327" cy="243833"/>
            </a:xfrm>
            <a:prstGeom prst="rect">
              <a:avLst/>
            </a:prstGeom>
          </p:spPr>
        </p:pic>
      </p:grpSp>
      <p:grpSp>
        <p:nvGrpSpPr>
          <p:cNvPr id="20" name="组合 16">
            <a:extLst>
              <a:ext uri="{FF2B5EF4-FFF2-40B4-BE49-F238E27FC236}">
                <a16:creationId xmlns:a16="http://schemas.microsoft.com/office/drawing/2014/main" id="{1C026874-DD8E-4FCD-94D2-2FFB13DB1609}"/>
              </a:ext>
            </a:extLst>
          </p:cNvPr>
          <p:cNvGrpSpPr/>
          <p:nvPr/>
        </p:nvGrpSpPr>
        <p:grpSpPr>
          <a:xfrm>
            <a:off x="5935858" y="2188861"/>
            <a:ext cx="299233" cy="255545"/>
            <a:chOff x="820317" y="2532740"/>
            <a:chExt cx="299233" cy="255545"/>
          </a:xfrm>
        </p:grpSpPr>
        <p:sp>
          <p:nvSpPr>
            <p:cNvPr id="21" name="矩形 17">
              <a:extLst>
                <a:ext uri="{FF2B5EF4-FFF2-40B4-BE49-F238E27FC236}">
                  <a16:creationId xmlns:a16="http://schemas.microsoft.com/office/drawing/2014/main" id="{CDE936C8-07BF-4958-A49C-3301E389B4EE}"/>
                </a:ext>
              </a:extLst>
            </p:cNvPr>
            <p:cNvSpPr/>
            <p:nvPr/>
          </p:nvSpPr>
          <p:spPr>
            <a:xfrm>
              <a:off x="820317" y="2544452"/>
              <a:ext cx="242575" cy="243833"/>
            </a:xfrm>
            <a:prstGeom prst="rect">
              <a:avLst/>
            </a:prstGeom>
            <a:gradFill flip="none" rotWithShape="1">
              <a:gsLst>
                <a:gs pos="68000">
                  <a:srgbClr val="F67449"/>
                </a:gs>
                <a:gs pos="100000">
                  <a:srgbClr val="E3337B"/>
                </a:gs>
                <a:gs pos="13000">
                  <a:srgbClr val="FEC463"/>
                </a:gs>
              </a:gsLst>
              <a:lin ang="8100000" scaled="1"/>
              <a:tileRect/>
            </a:gradFill>
            <a:ln w="324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/>
            </a:p>
          </p:txBody>
        </p:sp>
        <p:pic>
          <p:nvPicPr>
            <p:cNvPr id="22" name="图形 18">
              <a:extLst>
                <a:ext uri="{FF2B5EF4-FFF2-40B4-BE49-F238E27FC236}">
                  <a16:creationId xmlns:a16="http://schemas.microsoft.com/office/drawing/2014/main" id="{AE5C0C30-4B29-4B71-9275-AD3D6947F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2223" y="2532740"/>
              <a:ext cx="297327" cy="243833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917ABF0-8070-4FCA-B3E1-296436570D42}"/>
              </a:ext>
            </a:extLst>
          </p:cNvPr>
          <p:cNvGrpSpPr/>
          <p:nvPr/>
        </p:nvGrpSpPr>
        <p:grpSpPr>
          <a:xfrm>
            <a:off x="5935858" y="3591673"/>
            <a:ext cx="299233" cy="255545"/>
            <a:chOff x="820317" y="2532740"/>
            <a:chExt cx="299233" cy="255545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CB38D25-D994-4A62-9D23-796DAC5C6F1D}"/>
                </a:ext>
              </a:extLst>
            </p:cNvPr>
            <p:cNvSpPr/>
            <p:nvPr/>
          </p:nvSpPr>
          <p:spPr>
            <a:xfrm>
              <a:off x="820317" y="2544452"/>
              <a:ext cx="242575" cy="243833"/>
            </a:xfrm>
            <a:prstGeom prst="rect">
              <a:avLst/>
            </a:prstGeom>
            <a:gradFill flip="none" rotWithShape="1">
              <a:gsLst>
                <a:gs pos="68000">
                  <a:srgbClr val="F67449"/>
                </a:gs>
                <a:gs pos="100000">
                  <a:srgbClr val="E3337B"/>
                </a:gs>
                <a:gs pos="13000">
                  <a:srgbClr val="FEC463"/>
                </a:gs>
              </a:gsLst>
              <a:lin ang="8100000" scaled="1"/>
              <a:tileRect/>
            </a:gradFill>
            <a:ln w="324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/>
            </a:p>
          </p:txBody>
        </p:sp>
        <p:pic>
          <p:nvPicPr>
            <p:cNvPr id="25" name="图形 24">
              <a:extLst>
                <a:ext uri="{FF2B5EF4-FFF2-40B4-BE49-F238E27FC236}">
                  <a16:creationId xmlns:a16="http://schemas.microsoft.com/office/drawing/2014/main" id="{38B54D34-DA98-4CC0-A859-9E9AD275F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2223" y="2532740"/>
              <a:ext cx="297327" cy="243833"/>
            </a:xfrm>
            <a:prstGeom prst="rect">
              <a:avLst/>
            </a:prstGeom>
          </p:spPr>
        </p:pic>
      </p:grpSp>
      <p:grpSp>
        <p:nvGrpSpPr>
          <p:cNvPr id="26" name="组合 28">
            <a:extLst>
              <a:ext uri="{FF2B5EF4-FFF2-40B4-BE49-F238E27FC236}">
                <a16:creationId xmlns:a16="http://schemas.microsoft.com/office/drawing/2014/main" id="{845B510B-1BC4-421E-B278-9FF4E329F516}"/>
              </a:ext>
            </a:extLst>
          </p:cNvPr>
          <p:cNvGrpSpPr/>
          <p:nvPr/>
        </p:nvGrpSpPr>
        <p:grpSpPr>
          <a:xfrm>
            <a:off x="5935858" y="4661375"/>
            <a:ext cx="299233" cy="255545"/>
            <a:chOff x="820317" y="2532740"/>
            <a:chExt cx="299233" cy="255545"/>
          </a:xfrm>
        </p:grpSpPr>
        <p:sp>
          <p:nvSpPr>
            <p:cNvPr id="27" name="矩形 29">
              <a:extLst>
                <a:ext uri="{FF2B5EF4-FFF2-40B4-BE49-F238E27FC236}">
                  <a16:creationId xmlns:a16="http://schemas.microsoft.com/office/drawing/2014/main" id="{5230809C-C7C9-4BBC-A95F-CA3A86184FA7}"/>
                </a:ext>
              </a:extLst>
            </p:cNvPr>
            <p:cNvSpPr/>
            <p:nvPr/>
          </p:nvSpPr>
          <p:spPr>
            <a:xfrm>
              <a:off x="820317" y="2544452"/>
              <a:ext cx="242575" cy="243833"/>
            </a:xfrm>
            <a:prstGeom prst="rect">
              <a:avLst/>
            </a:prstGeom>
            <a:gradFill flip="none" rotWithShape="1">
              <a:gsLst>
                <a:gs pos="68000">
                  <a:srgbClr val="F67449"/>
                </a:gs>
                <a:gs pos="100000">
                  <a:srgbClr val="E3337B"/>
                </a:gs>
                <a:gs pos="13000">
                  <a:srgbClr val="FEC463"/>
                </a:gs>
              </a:gsLst>
              <a:lin ang="8100000" scaled="1"/>
              <a:tileRect/>
            </a:gradFill>
            <a:ln w="324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/>
            </a:p>
          </p:txBody>
        </p:sp>
        <p:pic>
          <p:nvPicPr>
            <p:cNvPr id="28" name="图形 30">
              <a:extLst>
                <a:ext uri="{FF2B5EF4-FFF2-40B4-BE49-F238E27FC236}">
                  <a16:creationId xmlns:a16="http://schemas.microsoft.com/office/drawing/2014/main" id="{09E6538D-A94C-48BF-8476-3E64E7C3A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2223" y="2532740"/>
              <a:ext cx="297327" cy="2438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636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2F8B-76D8-411D-933E-C9A84AEC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LLM</a:t>
            </a:r>
            <a:r>
              <a:rPr lang="zh-CN" altLang="en-US" dirty="0"/>
              <a:t>推理时与速度和吞吐量相关的因素分析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792BC-E54D-456A-8568-414E67F81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模型本身相关：</a:t>
            </a:r>
            <a:endParaRPr lang="en-US" altLang="zh-CN" dirty="0"/>
          </a:p>
          <a:p>
            <a:pPr lvl="1"/>
            <a:r>
              <a:rPr lang="en-US" altLang="zh-CN" dirty="0"/>
              <a:t>Model size</a:t>
            </a:r>
          </a:p>
          <a:p>
            <a:pPr lvl="1"/>
            <a:r>
              <a:rPr lang="zh-CN" altLang="en-US" dirty="0"/>
              <a:t>模型结构</a:t>
            </a:r>
            <a:endParaRPr lang="en-US" altLang="zh-CN" dirty="0"/>
          </a:p>
          <a:p>
            <a:pPr lvl="1"/>
            <a:r>
              <a:rPr lang="zh-CN" altLang="en-US" dirty="0"/>
              <a:t>量化方法</a:t>
            </a:r>
            <a:endParaRPr lang="en-US" altLang="zh-CN" dirty="0"/>
          </a:p>
          <a:p>
            <a:pPr lvl="1"/>
            <a:r>
              <a:rPr lang="en-US" altLang="zh-CN" dirty="0"/>
              <a:t>KV cache</a:t>
            </a:r>
          </a:p>
          <a:p>
            <a:r>
              <a:rPr lang="zh-CN" altLang="en-US" dirty="0"/>
              <a:t>硬件相关：</a:t>
            </a:r>
            <a:endParaRPr lang="en-US" altLang="zh-CN" dirty="0"/>
          </a:p>
          <a:p>
            <a:pPr lvl="1"/>
            <a:r>
              <a:rPr lang="en-US" altLang="zh-CN" dirty="0"/>
              <a:t>GPU</a:t>
            </a:r>
            <a:r>
              <a:rPr lang="zh-CN" altLang="en-US" dirty="0"/>
              <a:t>实例类型</a:t>
            </a:r>
            <a:endParaRPr lang="en-US" altLang="zh-CN" dirty="0"/>
          </a:p>
          <a:p>
            <a:pPr lvl="1"/>
            <a:r>
              <a:rPr lang="en-US" altLang="zh-CN" dirty="0"/>
              <a:t>GPU</a:t>
            </a:r>
            <a:r>
              <a:rPr lang="zh-CN" altLang="en-US" dirty="0"/>
              <a:t>实例数量</a:t>
            </a:r>
            <a:endParaRPr lang="en-US" altLang="zh-CN" dirty="0"/>
          </a:p>
          <a:p>
            <a:r>
              <a:rPr lang="zh-CN" altLang="en-US" dirty="0"/>
              <a:t>推理时的模型并行度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Inference framework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HF-TGI</a:t>
            </a:r>
            <a:r>
              <a:rPr lang="zh-CN" altLang="en-US" dirty="0"/>
              <a:t>，</a:t>
            </a:r>
            <a:r>
              <a:rPr lang="en-US" altLang="zh-CN" dirty="0"/>
              <a:t>LMI</a:t>
            </a:r>
            <a:r>
              <a:rPr lang="zh-CN" altLang="en-US" dirty="0"/>
              <a:t>，</a:t>
            </a:r>
            <a:r>
              <a:rPr lang="en-US" altLang="zh-CN" dirty="0" err="1"/>
              <a:t>vllm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647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537E-6238-4F79-B6EC-C6A86101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88608-7808-4A3C-BF1D-290350F08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Generation</a:t>
            </a:r>
            <a:r>
              <a:rPr lang="zh-CN" altLang="en-US" dirty="0"/>
              <a:t>配置</a:t>
            </a:r>
            <a:r>
              <a:rPr lang="en-US" altLang="zh-CN" dirty="0"/>
              <a:t>/</a:t>
            </a:r>
            <a:r>
              <a:rPr lang="zh-CN" altLang="en-US" dirty="0"/>
              <a:t>参数相关：</a:t>
            </a:r>
            <a:endParaRPr lang="en-US" altLang="zh-CN" dirty="0"/>
          </a:p>
          <a:p>
            <a:r>
              <a:rPr lang="en-US" altLang="zh-CN" dirty="0"/>
              <a:t>Token</a:t>
            </a:r>
            <a:r>
              <a:rPr lang="zh-CN" altLang="en-US" dirty="0"/>
              <a:t>相关：</a:t>
            </a:r>
            <a:endParaRPr lang="en-US" altLang="zh-CN" dirty="0"/>
          </a:p>
          <a:p>
            <a:pPr lvl="1"/>
            <a:r>
              <a:rPr lang="en-US" dirty="0"/>
              <a:t>length of input tokens</a:t>
            </a:r>
          </a:p>
          <a:p>
            <a:pPr lvl="1"/>
            <a:r>
              <a:rPr lang="en-US" dirty="0"/>
              <a:t>length of output new token</a:t>
            </a:r>
            <a:endParaRPr lang="en-US" altLang="zh-CN" dirty="0"/>
          </a:p>
          <a:p>
            <a:r>
              <a:rPr lang="en-US" altLang="zh-CN" dirty="0"/>
              <a:t>Batch</a:t>
            </a:r>
            <a:r>
              <a:rPr lang="zh-CN" altLang="en-US" dirty="0"/>
              <a:t>相关：</a:t>
            </a:r>
            <a:endParaRPr lang="en-US" altLang="zh-CN" dirty="0"/>
          </a:p>
          <a:p>
            <a:pPr lvl="1"/>
            <a:r>
              <a:rPr lang="en-US" altLang="zh-CN" dirty="0"/>
              <a:t>Batch size</a:t>
            </a:r>
          </a:p>
          <a:p>
            <a:pPr lvl="1"/>
            <a:r>
              <a:rPr lang="en-US" altLang="zh-CN" dirty="0"/>
              <a:t>Client side batch</a:t>
            </a:r>
          </a:p>
          <a:p>
            <a:pPr lvl="1"/>
            <a:r>
              <a:rPr lang="en-US" altLang="zh-CN" dirty="0"/>
              <a:t>Server side batch:</a:t>
            </a:r>
          </a:p>
          <a:p>
            <a:pPr lvl="2"/>
            <a:r>
              <a:rPr lang="en-US" altLang="zh-CN" dirty="0"/>
              <a:t>Dynamic batch</a:t>
            </a:r>
          </a:p>
          <a:p>
            <a:pPr lvl="2"/>
            <a:r>
              <a:rPr lang="en-US" altLang="zh-CN" dirty="0"/>
              <a:t>Rolling batch/continuous batch</a:t>
            </a:r>
          </a:p>
        </p:txBody>
      </p:sp>
    </p:spTree>
    <p:extLst>
      <p:ext uri="{BB962C8B-B14F-4D97-AF65-F5344CB8AC3E}">
        <p14:creationId xmlns:p14="http://schemas.microsoft.com/office/powerpoint/2010/main" val="165067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65B8-78B5-4457-B74A-FAA3007E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模型本身相关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0927A-F96B-4181-A723-943A81114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Model size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参数个数：</a:t>
            </a:r>
            <a:endParaRPr lang="en-US" altLang="zh-CN" dirty="0"/>
          </a:p>
          <a:p>
            <a:pPr lvl="2"/>
            <a:r>
              <a:rPr lang="zh-CN" altLang="en-US" dirty="0"/>
              <a:t>量级：</a:t>
            </a:r>
            <a:r>
              <a:rPr lang="en-US" altLang="zh-CN" dirty="0"/>
              <a:t>7B</a:t>
            </a:r>
            <a:r>
              <a:rPr lang="zh-CN" altLang="en-US" dirty="0"/>
              <a:t>，</a:t>
            </a:r>
            <a:r>
              <a:rPr lang="en-US" altLang="zh-CN" dirty="0"/>
              <a:t>13B</a:t>
            </a:r>
            <a:r>
              <a:rPr lang="zh-CN" altLang="en-US" dirty="0"/>
              <a:t>，</a:t>
            </a:r>
            <a:r>
              <a:rPr lang="en-US" altLang="zh-CN" dirty="0"/>
              <a:t>30B</a:t>
            </a:r>
            <a:r>
              <a:rPr lang="zh-CN" altLang="en-US" dirty="0"/>
              <a:t>，</a:t>
            </a:r>
            <a:r>
              <a:rPr lang="en-US" altLang="zh-CN" dirty="0"/>
              <a:t>70B</a:t>
            </a:r>
            <a:r>
              <a:rPr lang="zh-CN" altLang="en-US" dirty="0"/>
              <a:t>，</a:t>
            </a:r>
            <a:r>
              <a:rPr lang="en-US" altLang="zh-CN" dirty="0"/>
              <a:t>100B+</a:t>
            </a:r>
          </a:p>
          <a:p>
            <a:pPr lvl="1"/>
            <a:r>
              <a:rPr lang="zh-CN" altLang="en-US" dirty="0"/>
              <a:t>参数类型</a:t>
            </a:r>
            <a:r>
              <a:rPr lang="en-US" altLang="zh-CN" dirty="0"/>
              <a:t>/ </a:t>
            </a:r>
            <a:r>
              <a:rPr lang="en-US" altLang="zh-CN" dirty="0" err="1"/>
              <a:t>dtype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/>
              <a:t>fp32</a:t>
            </a:r>
            <a:r>
              <a:rPr lang="zh-CN" altLang="en-US" dirty="0"/>
              <a:t>，</a:t>
            </a:r>
            <a:r>
              <a:rPr lang="en-US" altLang="zh-CN" dirty="0"/>
              <a:t>bf16</a:t>
            </a:r>
            <a:r>
              <a:rPr lang="zh-CN" altLang="en-US" dirty="0"/>
              <a:t>，</a:t>
            </a:r>
            <a:r>
              <a:rPr lang="en-US" altLang="zh-CN" dirty="0"/>
              <a:t>fp16, int8</a:t>
            </a:r>
          </a:p>
          <a:p>
            <a:r>
              <a:rPr lang="zh-CN" altLang="en-US" dirty="0"/>
              <a:t>模型结构：</a:t>
            </a:r>
            <a:endParaRPr lang="en-US" altLang="zh-CN" dirty="0"/>
          </a:p>
          <a:p>
            <a:pPr lvl="1"/>
            <a:r>
              <a:rPr lang="en-US" b="1" dirty="0"/>
              <a:t>sparse transformer</a:t>
            </a:r>
          </a:p>
          <a:p>
            <a:pPr lvl="2"/>
            <a:r>
              <a:rPr lang="en-US" altLang="zh-CN" dirty="0"/>
              <a:t>MQA</a:t>
            </a:r>
          </a:p>
          <a:p>
            <a:pPr lvl="2"/>
            <a:r>
              <a:rPr lang="en-US" altLang="zh-CN" dirty="0"/>
              <a:t>GQA (</a:t>
            </a:r>
            <a:r>
              <a:rPr lang="zh-CN" altLang="en-US" dirty="0"/>
              <a:t>比如</a:t>
            </a:r>
            <a:r>
              <a:rPr lang="en-US" altLang="zh-CN" dirty="0"/>
              <a:t>llama2-70b)</a:t>
            </a:r>
            <a:r>
              <a:rPr lang="en-US" dirty="0"/>
              <a:t> </a:t>
            </a:r>
          </a:p>
          <a:p>
            <a:pPr lvl="3"/>
            <a:r>
              <a:rPr lang="en-US" altLang="zh-CN" dirty="0" err="1"/>
              <a:t>num_attention_heads</a:t>
            </a:r>
            <a:endParaRPr lang="en-US" altLang="zh-CN" dirty="0"/>
          </a:p>
          <a:p>
            <a:pPr lvl="3"/>
            <a:r>
              <a:rPr lang="en-US" dirty="0" err="1"/>
              <a:t>num_key_value_heads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BBE1F-DD85-40AE-B5B1-38B6C85D5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93" y="3744913"/>
            <a:ext cx="6712362" cy="274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D240-B404-4C2C-98D5-192C36F8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1D9A7-FDC2-4705-B3A6-D0EF12EF0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量化方法（</a:t>
            </a:r>
            <a:r>
              <a:rPr lang="zh-CN" altLang="en-US" b="1" dirty="0"/>
              <a:t>初衷是节省显存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1"/>
            <a:r>
              <a:rPr lang="en-US" altLang="zh-CN" dirty="0" err="1"/>
              <a:t>gptq</a:t>
            </a:r>
            <a:endParaRPr lang="en-US" altLang="zh-CN" dirty="0"/>
          </a:p>
          <a:p>
            <a:pPr lvl="1"/>
            <a:r>
              <a:rPr lang="en-US" altLang="zh-CN" dirty="0" err="1"/>
              <a:t>bitandbytes</a:t>
            </a:r>
            <a:endParaRPr lang="en-US" altLang="zh-CN" dirty="0"/>
          </a:p>
          <a:p>
            <a:pPr lvl="1"/>
            <a:r>
              <a:rPr lang="zh-CN" altLang="en-US" dirty="0"/>
              <a:t>关注点：</a:t>
            </a:r>
            <a:r>
              <a:rPr lang="zh-CN" altLang="en-US" b="1" dirty="0"/>
              <a:t>生成效果，生成速度</a:t>
            </a:r>
            <a:endParaRPr lang="en-US" altLang="zh-CN" b="1" dirty="0"/>
          </a:p>
          <a:p>
            <a:pPr lvl="2"/>
            <a:r>
              <a:rPr lang="en-US" altLang="zh-CN" dirty="0" err="1"/>
              <a:t>bitandbytes</a:t>
            </a:r>
            <a:r>
              <a:rPr lang="zh-CN" altLang="en-US" dirty="0"/>
              <a:t>的推理速度比</a:t>
            </a:r>
            <a:r>
              <a:rPr lang="en-US" altLang="zh-CN" dirty="0"/>
              <a:t>fp16/bf16</a:t>
            </a:r>
            <a:r>
              <a:rPr lang="zh-CN" altLang="en-US" dirty="0"/>
              <a:t>的速度慢。</a:t>
            </a:r>
            <a:endParaRPr lang="en-US" altLang="zh-CN" dirty="0"/>
          </a:p>
          <a:p>
            <a:pPr lvl="2"/>
            <a:r>
              <a:rPr lang="en-US" altLang="zh-CN" dirty="0" err="1"/>
              <a:t>gptq</a:t>
            </a:r>
            <a:r>
              <a:rPr lang="zh-CN" altLang="en-US" dirty="0"/>
              <a:t>的推理速度是否会比</a:t>
            </a:r>
            <a:r>
              <a:rPr lang="en-US" altLang="zh-CN" dirty="0"/>
              <a:t>fp16/bf16</a:t>
            </a:r>
            <a:r>
              <a:rPr lang="zh-CN" altLang="en-US" dirty="0"/>
              <a:t>慢，最好实际测试。</a:t>
            </a:r>
            <a:endParaRPr lang="en-US" altLang="zh-CN" dirty="0"/>
          </a:p>
          <a:p>
            <a:pPr lvl="3"/>
            <a:r>
              <a:rPr lang="zh-CN" altLang="en-US" dirty="0"/>
              <a:t>来自</a:t>
            </a:r>
            <a:r>
              <a:rPr lang="en-US" altLang="zh-CN" dirty="0" err="1"/>
              <a:t>gptq</a:t>
            </a:r>
            <a:r>
              <a:rPr lang="zh-CN" altLang="en-US" dirty="0"/>
              <a:t>论文：</a:t>
            </a:r>
            <a:r>
              <a:rPr lang="en-US" dirty="0"/>
              <a:t>In terms of limitations, our method currently does not provide speedups for the actual multiplications, due to the lack of hardware support for mixed-precision operands (e.g. FP16 x INT4) on mainstream architectures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en-US" altLang="zh-CN" dirty="0" err="1"/>
              <a:t>Autogptq</a:t>
            </a:r>
            <a:r>
              <a:rPr lang="en-US" altLang="zh-CN" dirty="0"/>
              <a:t>: GPTQ drastically reduces the memory requirements to run LLMs, while the inference latency is on par with FP16 inference (from HF).</a:t>
            </a:r>
          </a:p>
          <a:p>
            <a:r>
              <a:rPr lang="en-US" altLang="zh-CN" dirty="0"/>
              <a:t>KV cache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目的：缓存当前</a:t>
            </a:r>
            <a:r>
              <a:rPr lang="en-US" altLang="zh-CN" dirty="0"/>
              <a:t>step</a:t>
            </a:r>
            <a:r>
              <a:rPr lang="zh-CN" altLang="en-US" dirty="0"/>
              <a:t>可重复利用的计算结果，下一个</a:t>
            </a:r>
            <a:r>
              <a:rPr lang="en-US" altLang="zh-CN" dirty="0"/>
              <a:t>step</a:t>
            </a:r>
            <a:r>
              <a:rPr lang="zh-CN" altLang="en-US" dirty="0"/>
              <a:t>计算时直接读取缓存结果。</a:t>
            </a:r>
            <a:endParaRPr lang="en-US" altLang="zh-CN" dirty="0"/>
          </a:p>
          <a:p>
            <a:pPr lvl="1"/>
            <a:r>
              <a:rPr lang="en-US" altLang="zh-CN" dirty="0"/>
              <a:t>Inference</a:t>
            </a:r>
            <a:r>
              <a:rPr lang="zh-CN" altLang="en-US" dirty="0"/>
              <a:t>的时候一定要</a:t>
            </a:r>
            <a:r>
              <a:rPr lang="en-US" altLang="zh-CN" dirty="0"/>
              <a:t>enable KV cache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en-US" altLang="zh-CN" dirty="0" err="1"/>
              <a:t>use_cache</a:t>
            </a:r>
            <a:r>
              <a:rPr lang="zh-CN" altLang="en-US" dirty="0"/>
              <a:t>参数设置为</a:t>
            </a:r>
            <a:r>
              <a:rPr lang="en-US" altLang="zh-CN" dirty="0"/>
              <a:t>True</a:t>
            </a:r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20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E9F2-0EB4-48B1-A807-CAB267CB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硬件相关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104A-802F-4A99-A8C6-B45ADEF35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GPU</a:t>
            </a:r>
            <a:r>
              <a:rPr lang="zh-CN" altLang="en-US" dirty="0"/>
              <a:t>实例的类型：</a:t>
            </a:r>
            <a:endParaRPr lang="en-US" altLang="zh-CN" dirty="0"/>
          </a:p>
          <a:p>
            <a:pPr lvl="1"/>
            <a:r>
              <a:rPr lang="en-US" altLang="zh-CN" dirty="0" err="1"/>
              <a:t>SageMaker</a:t>
            </a:r>
            <a:r>
              <a:rPr lang="zh-CN" altLang="en-US" dirty="0"/>
              <a:t>中对于</a:t>
            </a:r>
            <a:r>
              <a:rPr lang="en-US" altLang="zh-CN" dirty="0"/>
              <a:t>LLM</a:t>
            </a:r>
            <a:r>
              <a:rPr lang="zh-CN" altLang="en-US" dirty="0"/>
              <a:t>常用的推理机型：</a:t>
            </a:r>
            <a:r>
              <a:rPr lang="en-US" altLang="zh-CN" dirty="0"/>
              <a:t>g5</a:t>
            </a:r>
            <a:r>
              <a:rPr lang="zh-CN" altLang="en-US" dirty="0"/>
              <a:t>系列</a:t>
            </a:r>
            <a:endParaRPr lang="en-US" altLang="zh-CN" dirty="0"/>
          </a:p>
          <a:p>
            <a:pPr lvl="2"/>
            <a:r>
              <a:rPr lang="zh-CN" altLang="en-US" dirty="0"/>
              <a:t>中国区没有</a:t>
            </a:r>
            <a:r>
              <a:rPr lang="en-US" altLang="zh-CN" dirty="0"/>
              <a:t>g5</a:t>
            </a:r>
            <a:r>
              <a:rPr lang="zh-CN" altLang="en-US" dirty="0"/>
              <a:t>：</a:t>
            </a:r>
            <a:endParaRPr lang="en-US" altLang="zh-CN" dirty="0"/>
          </a:p>
          <a:p>
            <a:pPr lvl="3"/>
            <a:r>
              <a:rPr lang="zh-CN" altLang="en-US" dirty="0"/>
              <a:t>替换机型是</a:t>
            </a:r>
            <a:r>
              <a:rPr lang="en-US" altLang="zh-CN" dirty="0"/>
              <a:t>g4dn</a:t>
            </a:r>
            <a:r>
              <a:rPr lang="zh-CN" altLang="en-US" dirty="0"/>
              <a:t>（便宜但是速度慢）和</a:t>
            </a:r>
            <a:r>
              <a:rPr lang="en-US" altLang="zh-CN" dirty="0"/>
              <a:t>p3</a:t>
            </a:r>
            <a:r>
              <a:rPr lang="zh-CN" altLang="en-US" dirty="0"/>
              <a:t>（贵但是速度快）</a:t>
            </a:r>
            <a:endParaRPr lang="en-US" altLang="zh-CN" dirty="0"/>
          </a:p>
          <a:p>
            <a:pPr lvl="1"/>
            <a:r>
              <a:rPr lang="zh-CN" altLang="en-US" dirty="0"/>
              <a:t>如何根据</a:t>
            </a:r>
            <a:r>
              <a:rPr lang="en-US" altLang="zh-CN" dirty="0"/>
              <a:t>LLM</a:t>
            </a:r>
            <a:r>
              <a:rPr lang="zh-CN" altLang="en-US" dirty="0"/>
              <a:t>的</a:t>
            </a:r>
            <a:r>
              <a:rPr lang="en-US" altLang="zh-CN" dirty="0"/>
              <a:t>model size</a:t>
            </a:r>
            <a:r>
              <a:rPr lang="zh-CN" altLang="en-US" dirty="0"/>
              <a:t>来</a:t>
            </a:r>
            <a:r>
              <a:rPr lang="zh-CN" altLang="en-US" b="1" dirty="0"/>
              <a:t>估算推理需要的至少的显存</a:t>
            </a:r>
            <a:r>
              <a:rPr lang="zh-CN" altLang="en-US" dirty="0"/>
              <a:t>？</a:t>
            </a:r>
            <a:endParaRPr lang="en-US" altLang="zh-CN" dirty="0"/>
          </a:p>
          <a:p>
            <a:pPr lvl="2"/>
            <a:r>
              <a:rPr lang="zh-CN" altLang="en-US" dirty="0"/>
              <a:t>与</a:t>
            </a:r>
            <a:r>
              <a:rPr lang="en-US" altLang="zh-CN" dirty="0"/>
              <a:t>model size</a:t>
            </a:r>
            <a:r>
              <a:rPr lang="zh-CN" altLang="en-US" dirty="0"/>
              <a:t>，量化方法以及</a:t>
            </a:r>
            <a:r>
              <a:rPr lang="en-US" altLang="zh-CN" dirty="0"/>
              <a:t>total sequence token length</a:t>
            </a:r>
            <a:r>
              <a:rPr lang="zh-CN" altLang="en-US" dirty="0"/>
              <a:t>有关。</a:t>
            </a:r>
            <a:endParaRPr lang="en-US" altLang="zh-CN" dirty="0"/>
          </a:p>
          <a:p>
            <a:pPr lvl="2"/>
            <a:r>
              <a:rPr lang="zh-CN" altLang="en-US" dirty="0"/>
              <a:t>完整的估算公式可以参考：</a:t>
            </a:r>
            <a:endParaRPr lang="en-US" altLang="zh-CN" dirty="0"/>
          </a:p>
          <a:p>
            <a:pPr lvl="3"/>
            <a:r>
              <a:rPr lang="en-US" dirty="0">
                <a:hlinkClick r:id="rId2"/>
              </a:rPr>
              <a:t>https://docs.aws.amazon.com/sagemaker/latest/dg/large-model-inference-choosing-instance-types.html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23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5642</TotalTime>
  <Words>2884</Words>
  <Application>Microsoft Office PowerPoint</Application>
  <PresentationFormat>Widescreen</PresentationFormat>
  <Paragraphs>434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思源黑体 CN Bold</vt:lpstr>
      <vt:lpstr>思源黑体 CN Regular</vt:lpstr>
      <vt:lpstr>Amazon Ember</vt:lpstr>
      <vt:lpstr>Arial</vt:lpstr>
      <vt:lpstr>Calibri</vt:lpstr>
      <vt:lpstr>Calibri Light</vt:lpstr>
      <vt:lpstr>Office Theme</vt:lpstr>
      <vt:lpstr>LLM inference on SageMaker</vt:lpstr>
      <vt:lpstr>议程</vt:lpstr>
      <vt:lpstr>LLM推理面临的挑战</vt:lpstr>
      <vt:lpstr>SageMaker 对LLM推理提供的能力</vt:lpstr>
      <vt:lpstr>LLM推理时与速度和吞吐量相关的因素分析</vt:lpstr>
      <vt:lpstr>Continue…..</vt:lpstr>
      <vt:lpstr>模型本身相关</vt:lpstr>
      <vt:lpstr>Continue….</vt:lpstr>
      <vt:lpstr>硬件相关</vt:lpstr>
      <vt:lpstr>Continue….</vt:lpstr>
      <vt:lpstr>推理时的模型并行度</vt:lpstr>
      <vt:lpstr>Inference framework</vt:lpstr>
      <vt:lpstr>Continue…..</vt:lpstr>
      <vt:lpstr>Continue….</vt:lpstr>
      <vt:lpstr>Generation配置/参数相关</vt:lpstr>
      <vt:lpstr>Continue…..</vt:lpstr>
      <vt:lpstr>Continue…..</vt:lpstr>
      <vt:lpstr>Continue….</vt:lpstr>
      <vt:lpstr>Token length相关</vt:lpstr>
      <vt:lpstr>Continue….</vt:lpstr>
      <vt:lpstr>Batch相关</vt:lpstr>
      <vt:lpstr>Continue……</vt:lpstr>
      <vt:lpstr>Continue….</vt:lpstr>
      <vt:lpstr>Take away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LLM inference on SageMaker</dc:title>
  <dc:creator>Liang, Yuhui</dc:creator>
  <cp:lastModifiedBy>Liang, Yuhui</cp:lastModifiedBy>
  <cp:revision>282</cp:revision>
  <dcterms:created xsi:type="dcterms:W3CDTF">2023-08-22T03:44:30Z</dcterms:created>
  <dcterms:modified xsi:type="dcterms:W3CDTF">2024-05-04T08:13:01Z</dcterms:modified>
</cp:coreProperties>
</file>