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256" r:id="rId2"/>
    <p:sldId id="257" r:id="rId3"/>
    <p:sldId id="275" r:id="rId4"/>
    <p:sldId id="394" r:id="rId5"/>
    <p:sldId id="273" r:id="rId6"/>
    <p:sldId id="408" r:id="rId7"/>
    <p:sldId id="274" r:id="rId8"/>
    <p:sldId id="409" r:id="rId9"/>
    <p:sldId id="450" r:id="rId10"/>
    <p:sldId id="447" r:id="rId11"/>
    <p:sldId id="448" r:id="rId12"/>
    <p:sldId id="449" r:id="rId13"/>
    <p:sldId id="451" r:id="rId14"/>
    <p:sldId id="258" r:id="rId15"/>
    <p:sldId id="472" r:id="rId16"/>
    <p:sldId id="483" r:id="rId17"/>
    <p:sldId id="484" r:id="rId18"/>
    <p:sldId id="487" r:id="rId19"/>
    <p:sldId id="488" r:id="rId20"/>
    <p:sldId id="489" r:id="rId21"/>
    <p:sldId id="259" r:id="rId22"/>
    <p:sldId id="262" r:id="rId23"/>
    <p:sldId id="303" r:id="rId24"/>
    <p:sldId id="490" r:id="rId25"/>
    <p:sldId id="300" r:id="rId26"/>
    <p:sldId id="380" r:id="rId27"/>
    <p:sldId id="276" r:id="rId28"/>
    <p:sldId id="277" r:id="rId29"/>
    <p:sldId id="456" r:id="rId30"/>
    <p:sldId id="491" r:id="rId31"/>
    <p:sldId id="492" r:id="rId32"/>
    <p:sldId id="453" r:id="rId33"/>
    <p:sldId id="454" r:id="rId34"/>
    <p:sldId id="282" r:id="rId35"/>
    <p:sldId id="285" r:id="rId36"/>
    <p:sldId id="400" r:id="rId37"/>
    <p:sldId id="401" r:id="rId38"/>
    <p:sldId id="267" r:id="rId39"/>
    <p:sldId id="306" r:id="rId40"/>
    <p:sldId id="459" r:id="rId41"/>
    <p:sldId id="458" r:id="rId42"/>
    <p:sldId id="457" r:id="rId43"/>
    <p:sldId id="460" r:id="rId44"/>
    <p:sldId id="388" r:id="rId45"/>
    <p:sldId id="461" r:id="rId46"/>
    <p:sldId id="462" r:id="rId47"/>
    <p:sldId id="463" r:id="rId48"/>
    <p:sldId id="389" r:id="rId49"/>
    <p:sldId id="481" r:id="rId50"/>
    <p:sldId id="482" r:id="rId51"/>
    <p:sldId id="395" r:id="rId52"/>
    <p:sldId id="468" r:id="rId53"/>
    <p:sldId id="396" r:id="rId54"/>
    <p:sldId id="270" r:id="rId55"/>
    <p:sldId id="397" r:id="rId56"/>
    <p:sldId id="302" r:id="rId57"/>
    <p:sldId id="499" r:id="rId58"/>
    <p:sldId id="500" r:id="rId59"/>
    <p:sldId id="501" r:id="rId60"/>
    <p:sldId id="502" r:id="rId61"/>
    <p:sldId id="503" r:id="rId62"/>
    <p:sldId id="309" r:id="rId63"/>
    <p:sldId id="412" r:id="rId64"/>
    <p:sldId id="473" r:id="rId65"/>
    <p:sldId id="311" r:id="rId66"/>
    <p:sldId id="399" r:id="rId67"/>
    <p:sldId id="310" r:id="rId68"/>
    <p:sldId id="474" r:id="rId69"/>
    <p:sldId id="377" r:id="rId70"/>
    <p:sldId id="378" r:id="rId71"/>
    <p:sldId id="372" r:id="rId72"/>
    <p:sldId id="475" r:id="rId73"/>
    <p:sldId id="375" r:id="rId74"/>
    <p:sldId id="316" r:id="rId75"/>
    <p:sldId id="315" r:id="rId76"/>
    <p:sldId id="314" r:id="rId77"/>
    <p:sldId id="373" r:id="rId78"/>
    <p:sldId id="318" r:id="rId79"/>
    <p:sldId id="476" r:id="rId80"/>
    <p:sldId id="444" r:id="rId81"/>
    <p:sldId id="260" r:id="rId82"/>
    <p:sldId id="319" r:id="rId83"/>
    <p:sldId id="402" r:id="rId84"/>
    <p:sldId id="371" r:id="rId85"/>
    <p:sldId id="403" r:id="rId86"/>
    <p:sldId id="322" r:id="rId87"/>
    <p:sldId id="417" r:id="rId88"/>
    <p:sldId id="323" r:id="rId89"/>
    <p:sldId id="439" r:id="rId90"/>
    <p:sldId id="441" r:id="rId91"/>
    <p:sldId id="440" r:id="rId92"/>
    <p:sldId id="477" r:id="rId93"/>
    <p:sldId id="423" r:id="rId94"/>
    <p:sldId id="424" r:id="rId95"/>
    <p:sldId id="425" r:id="rId96"/>
    <p:sldId id="426" r:id="rId97"/>
    <p:sldId id="427" r:id="rId98"/>
    <p:sldId id="428" r:id="rId99"/>
    <p:sldId id="429" r:id="rId100"/>
    <p:sldId id="432" r:id="rId101"/>
    <p:sldId id="433" r:id="rId102"/>
    <p:sldId id="434" r:id="rId103"/>
    <p:sldId id="435" r:id="rId104"/>
    <p:sldId id="436" r:id="rId105"/>
    <p:sldId id="437" r:id="rId106"/>
    <p:sldId id="438" r:id="rId107"/>
    <p:sldId id="413" r:id="rId108"/>
    <p:sldId id="324" r:id="rId109"/>
    <p:sldId id="416" r:id="rId110"/>
    <p:sldId id="325" r:id="rId111"/>
    <p:sldId id="332" r:id="rId112"/>
    <p:sldId id="333" r:id="rId113"/>
    <p:sldId id="334" r:id="rId114"/>
    <p:sldId id="335" r:id="rId115"/>
    <p:sldId id="336" r:id="rId116"/>
    <p:sldId id="338" r:id="rId117"/>
    <p:sldId id="337" r:id="rId118"/>
    <p:sldId id="340" r:id="rId119"/>
    <p:sldId id="329" r:id="rId120"/>
    <p:sldId id="368" r:id="rId121"/>
    <p:sldId id="349" r:id="rId122"/>
    <p:sldId id="367" r:id="rId123"/>
    <p:sldId id="478" r:id="rId124"/>
    <p:sldId id="361" r:id="rId125"/>
    <p:sldId id="362" r:id="rId126"/>
    <p:sldId id="364" r:id="rId127"/>
    <p:sldId id="365" r:id="rId128"/>
    <p:sldId id="366" r:id="rId129"/>
    <p:sldId id="363" r:id="rId130"/>
    <p:sldId id="382" r:id="rId131"/>
    <p:sldId id="383" r:id="rId132"/>
    <p:sldId id="261" r:id="rId133"/>
    <p:sldId id="421" r:id="rId134"/>
    <p:sldId id="446" r:id="rId135"/>
    <p:sldId id="354" r:id="rId136"/>
    <p:sldId id="420" r:id="rId137"/>
    <p:sldId id="355" r:id="rId138"/>
    <p:sldId id="356" r:id="rId139"/>
    <p:sldId id="357" r:id="rId140"/>
    <p:sldId id="479" r:id="rId141"/>
    <p:sldId id="480" r:id="rId142"/>
    <p:sldId id="358" r:id="rId143"/>
    <p:sldId id="341" r:id="rId144"/>
    <p:sldId id="422" r:id="rId145"/>
    <p:sldId id="359"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1606" autoAdjust="0"/>
  </p:normalViewPr>
  <p:slideViewPr>
    <p:cSldViewPr snapToGrid="0">
      <p:cViewPr varScale="1">
        <p:scale>
          <a:sx n="66" d="100"/>
          <a:sy n="66"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maet3608.github.io/nuts-ml/index.html"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analyticsvidhya.com/blog/2015/06/establish-causality-events/"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www.quora.com/What-are-the-main-reasons-not-to-use-MSE-as-a-cost-function-for-Logistic-Regression"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cikit-learn.org/stable/modules/model_evaluation.html"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cloud.google.com/blog/products/gcp/serving-real-time-scikit-learn-and-xgboost-predictions" TargetMode="External"/><Relationship Id="rId2" Type="http://schemas.openxmlformats.org/officeDocument/2006/relationships/slide" Target="../slides/slide136.xml"/><Relationship Id="rId1" Type="http://schemas.openxmlformats.org/officeDocument/2006/relationships/notesMaster" Target="../notesMasters/notesMaster1.xml"/><Relationship Id="rId4" Type="http://schemas.openxmlformats.org/officeDocument/2006/relationships/hyperlink" Target="https://cloud.google.com/storage" TargetMode="Externa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github.com/aymericdamien/TensorFlow-Examples" TargetMode="External"/><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15</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21</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22</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25</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28</a:t>
            </a:fld>
            <a:endParaRPr lang="en-US"/>
          </a:p>
        </p:txBody>
      </p:sp>
    </p:spTree>
    <p:extLst>
      <p:ext uri="{BB962C8B-B14F-4D97-AF65-F5344CB8AC3E}">
        <p14:creationId xmlns:p14="http://schemas.microsoft.com/office/powerpoint/2010/main" val="10133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30</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32</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35</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36</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关于动态阈值基于代价的选取可以参考</a:t>
            </a:r>
            <a:r>
              <a:rPr lang="en-US" altLang="zh-CN" sz="1200" dirty="0"/>
              <a:t>AWS </a:t>
            </a:r>
            <a:r>
              <a:rPr lang="en-US" altLang="zh-CN" sz="1200" dirty="0" err="1"/>
              <a:t>Sagemaker</a:t>
            </a:r>
            <a:r>
              <a:rPr lang="zh-CN" altLang="en-US" sz="1200" dirty="0"/>
              <a:t>的一个例子：</a:t>
            </a:r>
            <a:r>
              <a:rPr lang="en-US" altLang="zh-CN" sz="1200" dirty="0"/>
              <a:t>https://github.com/awslabs/amazon-sagemaker-examples/blob/master/sagemaker_neo_compilation_jobs/xgboost_customer_churn/xgboost_customer_churn_neo.ipynb</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37</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42</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44</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3768439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50</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62</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64</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zh-CN" altLang="en-US" dirty="0"/>
              <a:t>推荐美团推荐团队的实践：机器学习中的数据清洗与特征处理综述</a:t>
            </a:r>
            <a:r>
              <a:rPr lang="en-US" altLang="zh-CN" dirty="0"/>
              <a:t>---https://tech.meituan.com/2015/02/10/machinelearning-data-feature-process.html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a:t>
            </a:fld>
            <a:endParaRPr lang="en-US"/>
          </a:p>
        </p:txBody>
      </p:sp>
    </p:spTree>
    <p:extLst>
      <p:ext uri="{BB962C8B-B14F-4D97-AF65-F5344CB8AC3E}">
        <p14:creationId xmlns:p14="http://schemas.microsoft.com/office/powerpoint/2010/main" val="1965166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65</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70</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74</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76</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78</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通常可以用 </a:t>
            </a:r>
            <a:r>
              <a:rPr lang="en-US" altLang="zh-CN" b="1" dirty="0"/>
              <a:t>pandas</a:t>
            </a:r>
            <a:r>
              <a:rPr lang="zh-CN" altLang="en-US" dirty="0"/>
              <a:t>来载入数据，利用 </a:t>
            </a:r>
            <a:r>
              <a:rPr lang="en-US" altLang="zh-CN" b="1" dirty="0" err="1"/>
              <a:t>matplotlib</a:t>
            </a:r>
            <a:r>
              <a:rPr lang="zh-CN" altLang="en-US" dirty="0"/>
              <a:t> 和 </a:t>
            </a:r>
            <a:r>
              <a:rPr lang="en-US" altLang="zh-CN" b="1" dirty="0" err="1"/>
              <a:t>seaborn</a:t>
            </a:r>
            <a:r>
              <a:rPr lang="zh-CN" altLang="en-US" b="1" dirty="0"/>
              <a:t>做一</a:t>
            </a:r>
            <a:r>
              <a:rPr lang="zh-CN" altLang="en-US" dirty="0"/>
              <a:t>些简单的可视化来理解数据</a:t>
            </a:r>
            <a:endParaRPr lang="en-US" altLang="zh-CN" dirty="0"/>
          </a:p>
          <a:p>
            <a:r>
              <a:rPr lang="en-US" altLang="zh-CN" dirty="0"/>
              <a:t>1</a:t>
            </a:r>
            <a:r>
              <a:rPr lang="zh-CN" altLang="en-US" dirty="0"/>
              <a:t>）查看目标变量的分布。</a:t>
            </a:r>
            <a:r>
              <a:rPr lang="zh-CN" altLang="en-US" sz="1200" kern="1200" dirty="0">
                <a:solidFill>
                  <a:schemeClr val="tx1"/>
                </a:solidFill>
                <a:latin typeface="+mn-lt"/>
                <a:ea typeface="+mn-ea"/>
                <a:cs typeface="+mn-cs"/>
              </a:rPr>
              <a:t>当分布不均衡时，</a:t>
            </a:r>
            <a:r>
              <a:rPr lang="zh-CN" altLang="en-US" dirty="0"/>
              <a:t>根据评分标准和具体模型的使用不同，可能会严重影响性能。</a:t>
            </a:r>
          </a:p>
          <a:p>
            <a:r>
              <a:rPr lang="en-US" altLang="zh-CN" dirty="0"/>
              <a:t>2</a:t>
            </a:r>
            <a:r>
              <a:rPr lang="zh-CN" altLang="en-US" dirty="0"/>
              <a:t>）对 </a:t>
            </a:r>
            <a:r>
              <a:rPr lang="en-US" altLang="zh-CN" b="1" dirty="0"/>
              <a:t>Numerical Variable</a:t>
            </a:r>
            <a:r>
              <a:rPr lang="zh-CN" altLang="en-US" dirty="0"/>
              <a:t>，可以用 </a:t>
            </a:r>
            <a:r>
              <a:rPr lang="en-US" altLang="zh-CN" b="1" dirty="0"/>
              <a:t>Box Plot</a:t>
            </a:r>
            <a:r>
              <a:rPr lang="zh-CN" altLang="en-US" dirty="0"/>
              <a:t> 来直观地查看它的分布。</a:t>
            </a:r>
          </a:p>
          <a:p>
            <a:r>
              <a:rPr lang="en-US" altLang="zh-CN" dirty="0"/>
              <a:t>3</a:t>
            </a:r>
            <a:r>
              <a:rPr lang="zh-CN" altLang="en-US" dirty="0"/>
              <a:t>）对于分类问题，将数据根据 </a:t>
            </a:r>
            <a:r>
              <a:rPr lang="en-US" altLang="zh-CN" dirty="0"/>
              <a:t>Label </a:t>
            </a:r>
            <a:r>
              <a:rPr lang="zh-CN" altLang="en-US" dirty="0"/>
              <a:t>的不同着不同的颜色绘制出来，这对 </a:t>
            </a:r>
            <a:r>
              <a:rPr lang="en-US" altLang="zh-CN" dirty="0"/>
              <a:t>Feature </a:t>
            </a:r>
            <a:r>
              <a:rPr lang="zh-CN" altLang="en-US" dirty="0"/>
              <a:t>的构造很有帮助。</a:t>
            </a:r>
          </a:p>
          <a:p>
            <a:r>
              <a:rPr lang="en-US" altLang="zh-CN" dirty="0"/>
              <a:t>4</a:t>
            </a:r>
            <a:r>
              <a:rPr lang="zh-CN" altLang="en-US" dirty="0"/>
              <a:t>）绘制变量之间两两的分布和相关度图表。</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关于利用</a:t>
            </a:r>
            <a:r>
              <a:rPr lang="en-US" altLang="zh-CN" dirty="0"/>
              <a:t>python</a:t>
            </a:r>
            <a:r>
              <a:rPr lang="zh-CN" altLang="en-US" dirty="0"/>
              <a:t>做数据探索可以参考：</a:t>
            </a:r>
            <a:r>
              <a:rPr lang="en-US" altLang="zh-CN" dirty="0"/>
              <a:t>https://www.kaggle.com/benhamner/python-data-visualizations</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32380095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关于深度学习数据预处理请参考：</a:t>
            </a:r>
            <a:r>
              <a:rPr lang="en-US" altLang="zh-CN" dirty="0"/>
              <a:t>https://www.leiphone.com/news/201705/JeWygveocnmMiw4h.html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如果深度学习框架的 </a:t>
            </a:r>
            <a:r>
              <a:rPr lang="en-US" altLang="zh-CN" dirty="0"/>
              <a:t>API </a:t>
            </a:r>
            <a:r>
              <a:rPr lang="zh-CN" altLang="en-US" dirty="0"/>
              <a:t>没有提供图像格式、数据扩充等预处理功能，可以使用</a:t>
            </a:r>
            <a:r>
              <a:rPr lang="en-US" dirty="0"/>
              <a:t>nuts-ml </a:t>
            </a:r>
            <a:r>
              <a:rPr lang="zh-CN" altLang="en-US" dirty="0"/>
              <a:t>。</a:t>
            </a:r>
            <a:r>
              <a:rPr lang="en-US" altLang="zh-CN" dirty="0">
                <a:hlinkClick r:id="rId3"/>
              </a:rPr>
              <a:t>nuts-ml</a:t>
            </a:r>
            <a:r>
              <a:rPr lang="zh-CN" altLang="en-US" dirty="0"/>
              <a:t> 是一个 </a:t>
            </a:r>
            <a:r>
              <a:rPr lang="en-US" altLang="zh-CN" dirty="0"/>
              <a:t>Python </a:t>
            </a:r>
            <a:r>
              <a:rPr lang="zh-CN" altLang="en-US" dirty="0"/>
              <a:t>库，它提供了常见的预处理函数，能自由排列并且轻松扩展，以创建高效的数据预处理流水线。</a:t>
            </a:r>
            <a:r>
              <a:rPr lang="en-US" altLang="zh-CN" dirty="0"/>
              <a:t>Nuts-ml </a:t>
            </a:r>
            <a:r>
              <a:rPr lang="zh-CN" altLang="en-US" dirty="0"/>
              <a:t>本身并不能进行神经网络的训练，而是借助于 </a:t>
            </a:r>
            <a:r>
              <a:rPr lang="en-US" altLang="zh-CN" dirty="0" err="1"/>
              <a:t>Keras</a:t>
            </a:r>
            <a:r>
              <a:rPr lang="zh-CN" altLang="en-US" dirty="0"/>
              <a:t>、</a:t>
            </a:r>
            <a:r>
              <a:rPr lang="en-US" altLang="zh-CN" dirty="0" err="1"/>
              <a:t>Theano</a:t>
            </a:r>
            <a:r>
              <a:rPr lang="en-US" altLang="zh-CN" dirty="0"/>
              <a:t> </a:t>
            </a:r>
            <a:r>
              <a:rPr lang="zh-CN" altLang="en-US" dirty="0"/>
              <a:t>等已有的库来实现。任何能接受 </a:t>
            </a:r>
            <a:r>
              <a:rPr lang="en-US" altLang="zh-CN" dirty="0" err="1"/>
              <a:t>Numpy</a:t>
            </a:r>
            <a:r>
              <a:rPr lang="en-US" altLang="zh-CN" dirty="0"/>
              <a:t> </a:t>
            </a:r>
            <a:r>
              <a:rPr lang="zh-CN" altLang="en-US" dirty="0"/>
              <a:t>阵列的 </a:t>
            </a:r>
            <a:r>
              <a:rPr lang="en-US" altLang="zh-CN" dirty="0"/>
              <a:t>mini-batch </a:t>
            </a:r>
            <a:r>
              <a:rPr lang="zh-CN" altLang="en-US" dirty="0"/>
              <a:t>用来训练、推理的机器学习库，都与它兼容。参考：</a:t>
            </a:r>
            <a:r>
              <a:rPr lang="en-US" altLang="zh-CN" dirty="0"/>
              <a:t>https://www.leiphone.com/news/201705/JeWygveocnmMiw4h.html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80</a:t>
            </a:fld>
            <a:endParaRPr lang="en-US"/>
          </a:p>
        </p:txBody>
      </p:sp>
    </p:spTree>
    <p:extLst>
      <p:ext uri="{BB962C8B-B14F-4D97-AF65-F5344CB8AC3E}">
        <p14:creationId xmlns:p14="http://schemas.microsoft.com/office/powerpoint/2010/main" val="672520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关于泛化误差，方差，偏差的准确解释参考：</a:t>
            </a:r>
            <a:r>
              <a:rPr lang="en-US" altLang="zh-CN" dirty="0"/>
              <a:t>https://zhuanlan.zhihu.com/p/33449363</a:t>
            </a:r>
            <a:r>
              <a:rPr lang="zh-CN" altLang="en-US" dirty="0"/>
              <a:t>，</a:t>
            </a:r>
            <a:r>
              <a:rPr lang="en-US" altLang="zh-CN" dirty="0"/>
              <a:t>https://zhuanlan.zhihu.com/p/38853908</a:t>
            </a:r>
            <a:r>
              <a:rPr lang="zh-CN" altLang="en-US" dirty="0"/>
              <a:t>以及下面摘录的知乎中一个回答。</a:t>
            </a:r>
            <a:endParaRPr lang="en-US" altLang="zh-CN" dirty="0"/>
          </a:p>
          <a:p>
            <a:br>
              <a:rPr lang="zh-CN" altLang="en-US" dirty="0"/>
            </a:br>
            <a:r>
              <a:rPr lang="zh-CN" altLang="en-US" dirty="0"/>
              <a:t>首先明确一点，</a:t>
            </a:r>
            <a:r>
              <a:rPr lang="en-US" altLang="zh-CN" dirty="0"/>
              <a:t>Bias</a:t>
            </a:r>
            <a:r>
              <a:rPr lang="zh-CN" altLang="en-US" dirty="0"/>
              <a:t>和</a:t>
            </a:r>
            <a:r>
              <a:rPr lang="en-US" altLang="zh-CN" dirty="0"/>
              <a:t>Variance</a:t>
            </a:r>
            <a:r>
              <a:rPr lang="zh-CN" altLang="en-US" dirty="0"/>
              <a:t>是针对</a:t>
            </a:r>
            <a:r>
              <a:rPr lang="en-US" altLang="zh-CN" b="1" dirty="0"/>
              <a:t>Generalization</a:t>
            </a:r>
            <a:r>
              <a:rPr lang="zh-CN" altLang="en-US" dirty="0"/>
              <a:t>（一般化，泛化）来说的。</a:t>
            </a:r>
          </a:p>
          <a:p>
            <a:r>
              <a:rPr lang="zh-CN" altLang="en-US" dirty="0"/>
              <a:t>在机器学习中，我们用训练数据集去训练（学习）一个</a:t>
            </a:r>
            <a:r>
              <a:rPr lang="en-US" altLang="zh-CN" dirty="0"/>
              <a:t>model</a:t>
            </a:r>
            <a:r>
              <a:rPr lang="zh-CN" altLang="en-US" dirty="0"/>
              <a:t>（模型），通常的做法是定义一个</a:t>
            </a:r>
            <a:r>
              <a:rPr lang="en-US" altLang="zh-CN" dirty="0"/>
              <a:t>Loss function</a:t>
            </a:r>
            <a:r>
              <a:rPr lang="zh-CN" altLang="en-US" dirty="0"/>
              <a:t>（误差函数），通过将这个</a:t>
            </a:r>
            <a:r>
              <a:rPr lang="en-US" altLang="zh-CN" dirty="0"/>
              <a:t>Loss</a:t>
            </a:r>
            <a:r>
              <a:rPr lang="zh-CN" altLang="en-US" dirty="0"/>
              <a:t>（或者叫</a:t>
            </a:r>
            <a:r>
              <a:rPr lang="en-US" altLang="zh-CN" dirty="0"/>
              <a:t>error</a:t>
            </a:r>
            <a:r>
              <a:rPr lang="zh-CN" altLang="en-US" dirty="0"/>
              <a:t>）的最小化过程，来提高模型的性能（</a:t>
            </a:r>
            <a:r>
              <a:rPr lang="en-US" altLang="zh-CN" dirty="0"/>
              <a:t>performance</a:t>
            </a:r>
            <a:r>
              <a:rPr lang="zh-CN" altLang="en-US" dirty="0"/>
              <a:t>）。然而我们学习一个模型的目的是为了解决实际的问题（或者说是训练数据集这个领域（</a:t>
            </a:r>
            <a:r>
              <a:rPr lang="en-US" altLang="zh-CN" dirty="0"/>
              <a:t>field</a:t>
            </a:r>
            <a:r>
              <a:rPr lang="zh-CN" altLang="en-US" dirty="0"/>
              <a:t>）中的一般化问题），单纯地将训练数据集的</a:t>
            </a:r>
            <a:r>
              <a:rPr lang="en-US" altLang="zh-CN" dirty="0"/>
              <a:t>loss</a:t>
            </a:r>
            <a:r>
              <a:rPr lang="zh-CN" altLang="en-US" dirty="0"/>
              <a:t>最小化，并不能保证在解决更一般的问题时模型仍然是最优，甚至不能保证模型是可用的。这个训练数据集的</a:t>
            </a:r>
            <a:r>
              <a:rPr lang="en-US" altLang="zh-CN" dirty="0"/>
              <a:t>loss</a:t>
            </a:r>
            <a:r>
              <a:rPr lang="zh-CN" altLang="en-US" dirty="0"/>
              <a:t>与一般化的数据集的</a:t>
            </a:r>
            <a:r>
              <a:rPr lang="en-US" altLang="zh-CN" dirty="0"/>
              <a:t>loss</a:t>
            </a:r>
            <a:r>
              <a:rPr lang="zh-CN" altLang="en-US" dirty="0"/>
              <a:t>之间的差异就叫做</a:t>
            </a:r>
            <a:r>
              <a:rPr lang="en-US" altLang="zh-CN" dirty="0"/>
              <a:t>generalization error</a:t>
            </a:r>
            <a:r>
              <a:rPr lang="zh-CN" altLang="en-US" dirty="0"/>
              <a:t>。</a:t>
            </a:r>
          </a:p>
          <a:p>
            <a:r>
              <a:rPr lang="zh-CN" altLang="en-US" dirty="0"/>
              <a:t>而</a:t>
            </a:r>
            <a:r>
              <a:rPr lang="en-US" altLang="zh-CN" b="1" dirty="0"/>
              <a:t>generalization error</a:t>
            </a:r>
            <a:r>
              <a:rPr lang="zh-CN" altLang="en-US" b="1" dirty="0"/>
              <a:t>又可以细分为</a:t>
            </a:r>
            <a:r>
              <a:rPr lang="en-US" altLang="zh-CN" b="1" dirty="0"/>
              <a:t>Bias</a:t>
            </a:r>
            <a:r>
              <a:rPr lang="zh-CN" altLang="en-US" b="1" dirty="0"/>
              <a:t>和</a:t>
            </a:r>
            <a:r>
              <a:rPr lang="en-US" altLang="zh-CN" b="1" dirty="0"/>
              <a:t>Variance</a:t>
            </a:r>
            <a:r>
              <a:rPr lang="zh-CN" altLang="en-US" b="1" dirty="0"/>
              <a:t>两个部分。</a:t>
            </a:r>
            <a:br>
              <a:rPr lang="zh-CN" altLang="en-US" b="1" dirty="0"/>
            </a:br>
            <a:r>
              <a:rPr lang="zh-CN" altLang="en-US" dirty="0"/>
              <a:t>首先如果我们能够获得</a:t>
            </a:r>
            <a:r>
              <a:rPr lang="zh-CN" altLang="en-US" b="1" dirty="0"/>
              <a:t>所有可能</a:t>
            </a:r>
            <a:r>
              <a:rPr lang="zh-CN" altLang="en-US" dirty="0"/>
              <a:t>的数据集合，并在这个数据集合上将</a:t>
            </a:r>
            <a:r>
              <a:rPr lang="en-US" altLang="zh-CN" dirty="0"/>
              <a:t>loss</a:t>
            </a:r>
            <a:r>
              <a:rPr lang="zh-CN" altLang="en-US" dirty="0"/>
              <a:t>最小化，这样学习到的模型就可以称之为“</a:t>
            </a:r>
            <a:r>
              <a:rPr lang="zh-CN" altLang="en-US" b="1" dirty="0"/>
              <a:t>真实模型</a:t>
            </a:r>
            <a:r>
              <a:rPr lang="zh-CN" altLang="en-US" dirty="0"/>
              <a:t>”，当然，我们是无论如何都不能获得并训练所有可能的数据的，所以“真实模型”</a:t>
            </a:r>
            <a:r>
              <a:rPr lang="zh-CN" altLang="en-US" b="1" dirty="0"/>
              <a:t>肯定存在，但无法获得</a:t>
            </a:r>
            <a:r>
              <a:rPr lang="zh-CN" altLang="en-US" dirty="0"/>
              <a:t>，我们的最终目标就是去学习一个模型使其更加接近这个真实模型。</a:t>
            </a:r>
          </a:p>
          <a:p>
            <a:r>
              <a:rPr lang="zh-CN" altLang="en-US" dirty="0"/>
              <a:t>而</a:t>
            </a:r>
            <a:r>
              <a:rPr lang="en-US" altLang="zh-CN" dirty="0"/>
              <a:t>bias</a:t>
            </a:r>
            <a:r>
              <a:rPr lang="zh-CN" altLang="en-US" dirty="0"/>
              <a:t>和</a:t>
            </a:r>
            <a:r>
              <a:rPr lang="en-US" altLang="zh-CN" dirty="0"/>
              <a:t>variance</a:t>
            </a:r>
            <a:r>
              <a:rPr lang="zh-CN" altLang="en-US" dirty="0"/>
              <a:t>分别从两个方面来描述了我们学习到的模型与真实模型之间的差距。</a:t>
            </a:r>
            <a:br>
              <a:rPr lang="zh-CN" altLang="en-US" dirty="0"/>
            </a:br>
            <a:r>
              <a:rPr lang="en-US" altLang="zh-CN" dirty="0"/>
              <a:t>Bias</a:t>
            </a:r>
            <a:r>
              <a:rPr lang="zh-CN" altLang="en-US" dirty="0"/>
              <a:t>是 “用</a:t>
            </a:r>
            <a:r>
              <a:rPr lang="zh-CN" altLang="en-US" b="1" dirty="0"/>
              <a:t>所有可能的</a:t>
            </a:r>
            <a:r>
              <a:rPr lang="zh-CN" altLang="en-US" dirty="0"/>
              <a:t>训练数据集训练出的</a:t>
            </a:r>
            <a:r>
              <a:rPr lang="zh-CN" altLang="en-US" b="1" dirty="0"/>
              <a:t>所有模型</a:t>
            </a:r>
            <a:r>
              <a:rPr lang="zh-CN" altLang="en-US" dirty="0"/>
              <a:t>的输出的</a:t>
            </a:r>
            <a:r>
              <a:rPr lang="zh-CN" altLang="en-US" b="1" dirty="0"/>
              <a:t>平均值</a:t>
            </a:r>
            <a:r>
              <a:rPr lang="zh-CN" altLang="en-US" dirty="0"/>
              <a:t>” 与 “真实模型”的输出值之间的差异；</a:t>
            </a:r>
            <a:br>
              <a:rPr lang="zh-CN" altLang="en-US" dirty="0"/>
            </a:br>
            <a:r>
              <a:rPr lang="en-US" altLang="zh-CN" dirty="0"/>
              <a:t>Variance</a:t>
            </a:r>
            <a:r>
              <a:rPr lang="zh-CN" altLang="en-US" dirty="0"/>
              <a:t>则是“</a:t>
            </a:r>
            <a:r>
              <a:rPr lang="zh-CN" altLang="en-US" b="1" dirty="0"/>
              <a:t>不同的训练数据集</a:t>
            </a:r>
            <a:r>
              <a:rPr lang="zh-CN" altLang="en-US" dirty="0"/>
              <a:t>训练出的模型”的输出值</a:t>
            </a:r>
            <a:r>
              <a:rPr lang="zh-CN" altLang="en-US" b="1" dirty="0"/>
              <a:t>之间</a:t>
            </a:r>
            <a:r>
              <a:rPr lang="zh-CN" altLang="en-US" dirty="0"/>
              <a:t>的差异。</a:t>
            </a:r>
          </a:p>
          <a:p>
            <a:r>
              <a:rPr lang="zh-CN" altLang="en-US" dirty="0"/>
              <a:t>这里需要注意的是我们能够用来学习的训练数据集只是</a:t>
            </a:r>
            <a:r>
              <a:rPr lang="zh-CN" altLang="en-US" b="1" dirty="0"/>
              <a:t>全部数据中的一个子集</a:t>
            </a:r>
            <a:r>
              <a:rPr lang="zh-CN" altLang="en-US" dirty="0"/>
              <a:t>。想象一下我们现在收集几组不同的数据，因为</a:t>
            </a:r>
            <a:r>
              <a:rPr lang="zh-CN" altLang="en-US" b="1" dirty="0"/>
              <a:t>每一组数据的不同，我们学习到模型的最小</a:t>
            </a:r>
            <a:r>
              <a:rPr lang="en-US" altLang="zh-CN" b="1" dirty="0"/>
              <a:t>loss</a:t>
            </a:r>
            <a:r>
              <a:rPr lang="zh-CN" altLang="en-US" b="1" dirty="0"/>
              <a:t>值也会有所不同，当然，它们与“真实模型”的最小</a:t>
            </a:r>
            <a:r>
              <a:rPr lang="en-US" altLang="zh-CN" b="1" dirty="0"/>
              <a:t>loss</a:t>
            </a:r>
            <a:r>
              <a:rPr lang="zh-CN" altLang="en-US" b="1" dirty="0"/>
              <a:t>也是不一样的。</a:t>
            </a:r>
            <a:endParaRPr lang="zh-CN" altLang="en-US" dirty="0"/>
          </a:p>
          <a:p>
            <a:r>
              <a:rPr lang="zh-CN" altLang="en-US" dirty="0"/>
              <a:t>其他答主有提到关于</a:t>
            </a:r>
            <a:r>
              <a:rPr lang="en-US" altLang="zh-CN" dirty="0"/>
              <a:t>cross validation</a:t>
            </a:r>
            <a:r>
              <a:rPr lang="zh-CN" altLang="en-US" dirty="0"/>
              <a:t>中</a:t>
            </a:r>
            <a:r>
              <a:rPr lang="en-US" altLang="zh-CN" dirty="0"/>
              <a:t>k</a:t>
            </a:r>
            <a:r>
              <a:rPr lang="zh-CN" altLang="en-US" dirty="0"/>
              <a:t>值对</a:t>
            </a:r>
            <a:r>
              <a:rPr lang="en-US" altLang="zh-CN" dirty="0"/>
              <a:t>bias</a:t>
            </a:r>
            <a:r>
              <a:rPr lang="zh-CN" altLang="en-US" dirty="0"/>
              <a:t>和</a:t>
            </a:r>
            <a:r>
              <a:rPr lang="en-US" altLang="zh-CN" dirty="0"/>
              <a:t>variance</a:t>
            </a:r>
            <a:r>
              <a:rPr lang="zh-CN" altLang="en-US" dirty="0"/>
              <a:t>的影响，那我就从其他方面来举个例子。</a:t>
            </a:r>
          </a:p>
          <a:p>
            <a:r>
              <a:rPr lang="zh-CN" altLang="en-US" dirty="0"/>
              <a:t>假设我们现在有一组训练数据，需要训练一个模型（基于梯度的学习，不包括最近邻等方法）。在训练过程的最初，</a:t>
            </a:r>
            <a:r>
              <a:rPr lang="en-US" altLang="zh-CN" dirty="0"/>
              <a:t>bias</a:t>
            </a:r>
            <a:r>
              <a:rPr lang="zh-CN" altLang="en-US" dirty="0"/>
              <a:t>很大，因为我们的模型还没有来得及开始学习，也就是与“真实模型”差距很大。然而此时</a:t>
            </a:r>
            <a:r>
              <a:rPr lang="en-US" altLang="zh-CN" dirty="0"/>
              <a:t>variance</a:t>
            </a:r>
            <a:r>
              <a:rPr lang="zh-CN" altLang="en-US" dirty="0"/>
              <a:t>却很小，因为</a:t>
            </a:r>
            <a:r>
              <a:rPr lang="zh-CN" altLang="en-US" b="1" dirty="0"/>
              <a:t>训练数据集（</a:t>
            </a:r>
            <a:r>
              <a:rPr lang="en-US" altLang="zh-CN" b="1" dirty="0"/>
              <a:t>training data</a:t>
            </a:r>
            <a:r>
              <a:rPr lang="zh-CN" altLang="en-US" b="1" dirty="0"/>
              <a:t>）还没有来得及对模型产生影响</a:t>
            </a:r>
            <a:r>
              <a:rPr lang="zh-CN" altLang="en-US" dirty="0"/>
              <a:t>，所以此时将模型应用于“不同的”训练数据集也不会有太大差异。</a:t>
            </a:r>
          </a:p>
          <a:p>
            <a:r>
              <a:rPr lang="zh-CN" altLang="en-US" dirty="0"/>
              <a:t>而随着训练过程的进行，</a:t>
            </a:r>
            <a:r>
              <a:rPr lang="en-US" altLang="zh-CN" dirty="0"/>
              <a:t>bias</a:t>
            </a:r>
            <a:r>
              <a:rPr lang="zh-CN" altLang="en-US" dirty="0"/>
              <a:t>变小了，因为我们的模型变得“聪明”了，懂得了更多关于“真实模型”的信息，输出值与真实值之间更加接近了。但是如果我们训练得时间太久了，</a:t>
            </a:r>
            <a:r>
              <a:rPr lang="en-US" altLang="zh-CN" dirty="0"/>
              <a:t>variance</a:t>
            </a:r>
            <a:r>
              <a:rPr lang="zh-CN" altLang="en-US" dirty="0"/>
              <a:t>就会变得很大，因为我们除了学习到关于真实模型的信息，还学到了</a:t>
            </a:r>
            <a:r>
              <a:rPr lang="zh-CN" altLang="en-US" b="1" dirty="0"/>
              <a:t>许多具体的，只针对我们使用的训练集</a:t>
            </a:r>
            <a:r>
              <a:rPr lang="zh-CN" altLang="en-US" dirty="0"/>
              <a:t>（真实数据的子集）的信息。而</a:t>
            </a:r>
            <a:r>
              <a:rPr lang="zh-CN" altLang="en-US" b="1" dirty="0"/>
              <a:t>不同的可能训练数据集（真实数据的子集）之间的某些特征和噪声是不一致的</a:t>
            </a:r>
            <a:r>
              <a:rPr lang="zh-CN" altLang="en-US" dirty="0"/>
              <a:t>，这就导致了我们的模型在很多其他的数据集上就无法获得很好的效果，也就是所谓的</a:t>
            </a:r>
            <a:r>
              <a:rPr lang="en-US" altLang="zh-CN" b="1" dirty="0"/>
              <a:t>overfitting</a:t>
            </a:r>
            <a:r>
              <a:rPr lang="zh-CN" altLang="en-US" b="1" dirty="0"/>
              <a:t>（过学习）。</a:t>
            </a:r>
            <a:endParaRPr lang="zh-CN" altLang="en-US" dirty="0"/>
          </a:p>
          <a:p>
            <a:r>
              <a:rPr lang="zh-CN" altLang="en-US" dirty="0"/>
              <a:t>因此，在实际的训练过程中会用到</a:t>
            </a:r>
            <a:r>
              <a:rPr lang="en-US" altLang="zh-CN" dirty="0"/>
              <a:t>validation set</a:t>
            </a:r>
            <a:r>
              <a:rPr lang="zh-CN" altLang="en-US" dirty="0"/>
              <a:t>，会用到诸如</a:t>
            </a:r>
            <a:r>
              <a:rPr lang="en-US" altLang="zh-CN" dirty="0"/>
              <a:t>early stopping</a:t>
            </a:r>
            <a:r>
              <a:rPr lang="zh-CN" altLang="en-US" dirty="0"/>
              <a:t>以及</a:t>
            </a:r>
            <a:r>
              <a:rPr lang="en-US" altLang="zh-CN" dirty="0"/>
              <a:t>regularization</a:t>
            </a:r>
            <a:r>
              <a:rPr lang="zh-CN" altLang="en-US" dirty="0"/>
              <a:t>等方法来避免过学习的发生，然而没有一种固定的策略方法适用于所有的</a:t>
            </a:r>
            <a:r>
              <a:rPr lang="en-US" altLang="zh-CN" dirty="0"/>
              <a:t>task</a:t>
            </a:r>
            <a:r>
              <a:rPr lang="zh-CN" altLang="en-US" dirty="0"/>
              <a:t>和</a:t>
            </a:r>
            <a:r>
              <a:rPr lang="en-US" altLang="zh-CN" dirty="0"/>
              <a:t>data</a:t>
            </a:r>
            <a:r>
              <a:rPr lang="zh-CN" altLang="en-US" dirty="0"/>
              <a:t>，所以</a:t>
            </a:r>
            <a:r>
              <a:rPr lang="en-US" altLang="zh-CN" dirty="0"/>
              <a:t>bias</a:t>
            </a:r>
            <a:r>
              <a:rPr lang="zh-CN" altLang="en-US" dirty="0"/>
              <a:t>和</a:t>
            </a:r>
            <a:r>
              <a:rPr lang="en-US" altLang="zh-CN" dirty="0"/>
              <a:t>variance</a:t>
            </a:r>
            <a:r>
              <a:rPr lang="zh-CN" altLang="en-US" dirty="0"/>
              <a:t>之间的</a:t>
            </a:r>
            <a:r>
              <a:rPr lang="en-US" altLang="zh-CN" dirty="0"/>
              <a:t>tradeoff</a:t>
            </a:r>
            <a:r>
              <a:rPr lang="zh-CN" altLang="en-US" dirty="0"/>
              <a:t>应该是机器学习永恒的主题吧。</a:t>
            </a:r>
          </a:p>
          <a:p>
            <a:r>
              <a:rPr lang="zh-CN" altLang="en-US" dirty="0"/>
              <a:t>最后说一点，从</a:t>
            </a:r>
            <a:r>
              <a:rPr lang="en-US" altLang="zh-CN" dirty="0"/>
              <a:t>bias</a:t>
            </a:r>
            <a:r>
              <a:rPr lang="zh-CN" altLang="en-US" dirty="0"/>
              <a:t>和</a:t>
            </a:r>
            <a:r>
              <a:rPr lang="en-US" altLang="zh-CN" dirty="0"/>
              <a:t>variance</a:t>
            </a:r>
            <a:r>
              <a:rPr lang="zh-CN" altLang="en-US" dirty="0"/>
              <a:t>的讨论中也可以看到</a:t>
            </a:r>
            <a:r>
              <a:rPr lang="en-US" altLang="zh-CN" b="1" dirty="0"/>
              <a:t>data</a:t>
            </a:r>
            <a:r>
              <a:rPr lang="zh-CN" altLang="en-US" b="1" dirty="0"/>
              <a:t>对于模型训练的重要性</a:t>
            </a:r>
            <a:r>
              <a:rPr lang="zh-CN" altLang="en-US" dirty="0"/>
              <a:t>，假如我们拥有全部可能的数据，就不需要所谓的</a:t>
            </a:r>
            <a:r>
              <a:rPr lang="en-US" altLang="zh-CN" dirty="0"/>
              <a:t>tradeoff</a:t>
            </a:r>
            <a:r>
              <a:rPr lang="zh-CN" altLang="en-US" dirty="0"/>
              <a:t>了。但是既然这是不现实的，那么尽量获取和使用合适的数据就很重要了。</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82</a:t>
            </a:fld>
            <a:endParaRPr lang="en-US"/>
          </a:p>
        </p:txBody>
      </p:sp>
    </p:spTree>
    <p:extLst>
      <p:ext uri="{BB962C8B-B14F-4D97-AF65-F5344CB8AC3E}">
        <p14:creationId xmlns:p14="http://schemas.microsoft.com/office/powerpoint/2010/main" val="1453504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86</a:t>
            </a:fld>
            <a:endParaRPr lang="en-US"/>
          </a:p>
        </p:txBody>
      </p:sp>
    </p:spTree>
    <p:extLst>
      <p:ext uri="{BB962C8B-B14F-4D97-AF65-F5344CB8AC3E}">
        <p14:creationId xmlns:p14="http://schemas.microsoft.com/office/powerpoint/2010/main" val="2390761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88</a:t>
            </a:fld>
            <a:endParaRPr lang="en-US"/>
          </a:p>
        </p:txBody>
      </p:sp>
    </p:spTree>
    <p:extLst>
      <p:ext uri="{BB962C8B-B14F-4D97-AF65-F5344CB8AC3E}">
        <p14:creationId xmlns:p14="http://schemas.microsoft.com/office/powerpoint/2010/main" val="638254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89</a:t>
            </a:fld>
            <a:endParaRPr lang="en-US"/>
          </a:p>
        </p:txBody>
      </p:sp>
    </p:spTree>
    <p:extLst>
      <p:ext uri="{BB962C8B-B14F-4D97-AF65-F5344CB8AC3E}">
        <p14:creationId xmlns:p14="http://schemas.microsoft.com/office/powerpoint/2010/main" val="25997462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关于各种常用的回归分析技术，请参考：</a:t>
            </a:r>
            <a:r>
              <a:rPr lang="en-US" altLang="zh-CN" dirty="0"/>
              <a:t>http://dataunion.org/20514.html</a:t>
            </a:r>
          </a:p>
          <a:p>
            <a:r>
              <a:rPr lang="zh-CN" altLang="en-US" dirty="0"/>
              <a:t>回归分析是一种预测性的建模技术，它研究的是因变量（目标）和自变量（特征变量）之间的关系。这种技术通常用于预测分析，时间序列模型以及发现变量之间的</a:t>
            </a:r>
            <a:r>
              <a:rPr lang="zh-CN" altLang="en-US" dirty="0">
                <a:hlinkClick r:id="rId3"/>
              </a:rPr>
              <a:t>因果关系</a:t>
            </a:r>
            <a:endParaRPr lang="en-US" altLang="zh-CN" dirty="0"/>
          </a:p>
          <a:p>
            <a:endParaRPr lang="en-US" dirty="0"/>
          </a:p>
          <a:p>
            <a:r>
              <a:rPr lang="zh-CN" altLang="en-US" dirty="0"/>
              <a:t>关于</a:t>
            </a:r>
            <a:r>
              <a:rPr lang="en-US" altLang="zh-CN" dirty="0"/>
              <a:t>lasso</a:t>
            </a:r>
            <a:r>
              <a:rPr lang="zh-CN" altLang="en-US" dirty="0"/>
              <a:t>回归算法和</a:t>
            </a:r>
            <a:r>
              <a:rPr lang="en-US" altLang="zh-CN" dirty="0"/>
              <a:t>Ridge</a:t>
            </a:r>
            <a:r>
              <a:rPr lang="zh-CN" altLang="en-US" dirty="0"/>
              <a:t>回归算法请参考：</a:t>
            </a:r>
            <a:r>
              <a:rPr lang="en-US" altLang="zh-CN" dirty="0"/>
              <a:t>http://www.cnblogs.com/pinard/p/6018889.html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关于深入理解</a:t>
            </a:r>
            <a:r>
              <a:rPr lang="en-US" altLang="zh-CN" dirty="0"/>
              <a:t>L1,L2</a:t>
            </a:r>
            <a:r>
              <a:rPr lang="zh-CN" altLang="en-US" dirty="0"/>
              <a:t>正则化的可以参考：</a:t>
            </a:r>
            <a:r>
              <a:rPr lang="en-US" altLang="zh-CN" dirty="0"/>
              <a:t>https://zhuanlan.zhihu.com/p/29360425</a:t>
            </a:r>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90</a:t>
            </a:fld>
            <a:endParaRPr lang="en-US"/>
          </a:p>
        </p:txBody>
      </p:sp>
    </p:spTree>
    <p:extLst>
      <p:ext uri="{BB962C8B-B14F-4D97-AF65-F5344CB8AC3E}">
        <p14:creationId xmlns:p14="http://schemas.microsoft.com/office/powerpoint/2010/main" val="19975304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91</a:t>
            </a:fld>
            <a:endParaRPr lang="en-US"/>
          </a:p>
        </p:txBody>
      </p:sp>
    </p:spTree>
    <p:extLst>
      <p:ext uri="{BB962C8B-B14F-4D97-AF65-F5344CB8AC3E}">
        <p14:creationId xmlns:p14="http://schemas.microsoft.com/office/powerpoint/2010/main" val="220717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可以参考知乎中关于这个的讨论：</a:t>
            </a:r>
            <a:r>
              <a:rPr lang="en-US" altLang="zh-CN" dirty="0"/>
              <a:t>https://www.zhihu.com/question/21329754</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94</a:t>
            </a:fld>
            <a:endParaRPr lang="en-US"/>
          </a:p>
        </p:txBody>
      </p:sp>
    </p:spTree>
    <p:extLst>
      <p:ext uri="{BB962C8B-B14F-4D97-AF65-F5344CB8AC3E}">
        <p14:creationId xmlns:p14="http://schemas.microsoft.com/office/powerpoint/2010/main" val="10018598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95</a:t>
            </a:fld>
            <a:endParaRPr lang="en-US"/>
          </a:p>
        </p:txBody>
      </p:sp>
    </p:spTree>
    <p:extLst>
      <p:ext uri="{BB962C8B-B14F-4D97-AF65-F5344CB8AC3E}">
        <p14:creationId xmlns:p14="http://schemas.microsoft.com/office/powerpoint/2010/main" val="1000603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loss function</a:t>
            </a:r>
            <a:r>
              <a:rPr lang="zh-CN" altLang="en-US" dirty="0"/>
              <a:t>的可以参考：</a:t>
            </a:r>
            <a:r>
              <a:rPr lang="en-US" altLang="zh-CN" dirty="0"/>
              <a:t>http://scikit-learn.org/stable/modules/model_evaluation.html#multilabel-ranking-metrics</a:t>
            </a:r>
          </a:p>
          <a:p>
            <a:endParaRPr lang="en-US" dirty="0"/>
          </a:p>
          <a:p>
            <a:r>
              <a:rPr lang="zh-CN" altLang="en-US" dirty="0"/>
              <a:t>关于机器学习常用的回归损失函数请参考：</a:t>
            </a:r>
            <a:r>
              <a:rPr lang="en-US" altLang="zh-CN" dirty="0"/>
              <a:t>http://zhuanlan.51cto.com/art/201806/576756.htm</a:t>
            </a:r>
          </a:p>
          <a:p>
            <a:r>
              <a:rPr lang="en-US" altLang="zh-CN" dirty="0"/>
              <a:t>https://zhuanlan.zhihu.com/p/38529433</a:t>
            </a:r>
          </a:p>
          <a:p>
            <a:endParaRPr lang="en-US" dirty="0"/>
          </a:p>
          <a:p>
            <a:r>
              <a:rPr lang="en-US" dirty="0"/>
              <a:t>https://nbviewer.jupyter.org/github/groverpr/Machine-Learning/blob/master/notebooks/05_Loss_Functions.ipynb</a:t>
            </a:r>
          </a:p>
        </p:txBody>
      </p:sp>
      <p:sp>
        <p:nvSpPr>
          <p:cNvPr id="4" name="Slide Number Placeholder 3"/>
          <p:cNvSpPr>
            <a:spLocks noGrp="1"/>
          </p:cNvSpPr>
          <p:nvPr>
            <p:ph type="sldNum" sz="quarter" idx="10"/>
          </p:nvPr>
        </p:nvSpPr>
        <p:spPr/>
        <p:txBody>
          <a:bodyPr/>
          <a:lstStyle/>
          <a:p>
            <a:fld id="{55BA06E0-547C-41EB-B4A4-6FD9E8DAE72F}" type="slidenum">
              <a:rPr lang="en-US" smtClean="0"/>
              <a:t>96</a:t>
            </a:fld>
            <a:endParaRPr lang="en-US"/>
          </a:p>
        </p:txBody>
      </p:sp>
    </p:spTree>
    <p:extLst>
      <p:ext uri="{BB962C8B-B14F-4D97-AF65-F5344CB8AC3E}">
        <p14:creationId xmlns:p14="http://schemas.microsoft.com/office/powerpoint/2010/main" val="376921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准备好 </a:t>
            </a:r>
            <a:r>
              <a:rPr lang="en-US" dirty="0"/>
              <a:t>Feature </a:t>
            </a:r>
            <a:r>
              <a:rPr lang="zh-CN" altLang="en-US" dirty="0"/>
              <a:t>以后，就可以开始选用一些常见的模型进行训练了。</a:t>
            </a:r>
            <a:r>
              <a:rPr lang="en-US" dirty="0" err="1"/>
              <a:t>Kaggle</a:t>
            </a:r>
            <a:r>
              <a:rPr lang="en-US" dirty="0"/>
              <a:t> </a:t>
            </a:r>
            <a:r>
              <a:rPr lang="zh-CN" altLang="en-US" dirty="0"/>
              <a:t>上最常用的模型基本都是基于树的模型：</a:t>
            </a:r>
          </a:p>
          <a:p>
            <a:r>
              <a:rPr lang="en-US" b="1" dirty="0"/>
              <a:t>Gradient Boosting</a:t>
            </a:r>
            <a:r>
              <a:rPr lang="zh-CN" altLang="en-US" b="1" dirty="0"/>
              <a:t>（利用</a:t>
            </a:r>
            <a:r>
              <a:rPr lang="en-US" altLang="zh-CN" b="1" dirty="0" err="1"/>
              <a:t>xgboot</a:t>
            </a:r>
            <a:r>
              <a:rPr lang="zh-CN" altLang="en-US" b="1" dirty="0"/>
              <a:t>开源库提供的分布式</a:t>
            </a:r>
            <a:r>
              <a:rPr lang="en-US" altLang="zh-CN" b="1" dirty="0"/>
              <a:t>gradient boosting</a:t>
            </a:r>
            <a:r>
              <a:rPr lang="zh-CN" altLang="en-US" b="1" dirty="0"/>
              <a:t>算法训练更快）</a:t>
            </a:r>
            <a:endParaRPr lang="en-US" dirty="0"/>
          </a:p>
          <a:p>
            <a:r>
              <a:rPr lang="en-US" dirty="0"/>
              <a:t>Random Forest</a:t>
            </a:r>
          </a:p>
          <a:p>
            <a:r>
              <a:rPr lang="en-US" dirty="0"/>
              <a:t>Extra Randomized Trees</a:t>
            </a:r>
          </a:p>
          <a:p>
            <a:endParaRPr lang="en-US" dirty="0"/>
          </a:p>
          <a:p>
            <a:r>
              <a:rPr lang="zh-CN" altLang="en-US" dirty="0"/>
              <a:t>以下模型往往在性能上稍逊一筹，但是很适合作为 </a:t>
            </a:r>
            <a:r>
              <a:rPr lang="en-US" dirty="0"/>
              <a:t>Ensemble </a:t>
            </a:r>
            <a:r>
              <a:rPr lang="zh-CN" altLang="en-US" dirty="0"/>
              <a:t>的 </a:t>
            </a:r>
            <a:r>
              <a:rPr lang="en-US" dirty="0"/>
              <a:t>Base Model。</a:t>
            </a:r>
          </a:p>
          <a:p>
            <a:r>
              <a:rPr lang="en-US" dirty="0"/>
              <a:t>SVM</a:t>
            </a:r>
          </a:p>
          <a:p>
            <a:r>
              <a:rPr lang="en-US" dirty="0"/>
              <a:t>Linear Regression</a:t>
            </a:r>
          </a:p>
          <a:p>
            <a:r>
              <a:rPr lang="en-US" dirty="0"/>
              <a:t>Logistic Regression</a:t>
            </a:r>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a:t>
            </a:fld>
            <a:endParaRPr lang="en-US"/>
          </a:p>
        </p:txBody>
      </p:sp>
    </p:spTree>
    <p:extLst>
      <p:ext uri="{BB962C8B-B14F-4D97-AF65-F5344CB8AC3E}">
        <p14:creationId xmlns:p14="http://schemas.microsoft.com/office/powerpoint/2010/main" val="3734912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a:t>
            </a:r>
            <a:r>
              <a:rPr lang="en-US" altLang="zh-CN" dirty="0"/>
              <a:t>GDBR</a:t>
            </a:r>
            <a:r>
              <a:rPr lang="zh-CN" altLang="en-US" dirty="0"/>
              <a:t>支持分位数损失，因此可以支持做区间估计。区间估计具体参考：</a:t>
            </a:r>
            <a:r>
              <a:rPr lang="en-US" altLang="zh-CN" dirty="0"/>
              <a:t>https://scikit-learn.org/stable/auto_examples/ensemble/plot_gradient_boosting_quantile.html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97</a:t>
            </a:fld>
            <a:endParaRPr lang="en-US"/>
          </a:p>
        </p:txBody>
      </p:sp>
    </p:spTree>
    <p:extLst>
      <p:ext uri="{BB962C8B-B14F-4D97-AF65-F5344CB8AC3E}">
        <p14:creationId xmlns:p14="http://schemas.microsoft.com/office/powerpoint/2010/main" val="1779625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为什么不在分类问题中使用</a:t>
            </a:r>
            <a:r>
              <a:rPr lang="en-US" altLang="zh-CN" dirty="0"/>
              <a:t>MSE</a:t>
            </a:r>
            <a:r>
              <a:rPr lang="zh-CN" altLang="en-US" dirty="0"/>
              <a:t>损失函数，可以参考：</a:t>
            </a:r>
            <a:r>
              <a:rPr lang="en-US" altLang="zh-CN" dirty="0"/>
              <a:t> </a:t>
            </a:r>
            <a:r>
              <a:rPr lang="en-US" altLang="zh-CN" dirty="0">
                <a:hlinkClick r:id="rId3"/>
              </a:rPr>
              <a:t>https://www.quora.com/What-are-the-main-reasons-not-to-use-MSE-as-a-cost-function-for-Logistic-Regression</a:t>
            </a:r>
            <a:endParaRPr lang="en-US" altLang="zh-CN" dirty="0"/>
          </a:p>
          <a:p>
            <a:r>
              <a:rPr lang="zh-CN" altLang="en-US" dirty="0"/>
              <a:t>注意在这个</a:t>
            </a:r>
            <a:r>
              <a:rPr lang="en-US" altLang="zh-CN" dirty="0"/>
              <a:t>link</a:t>
            </a:r>
            <a:r>
              <a:rPr lang="zh-CN" altLang="en-US" dirty="0"/>
              <a:t>中提到了</a:t>
            </a:r>
            <a:r>
              <a:rPr lang="en-US" altLang="zh-CN" dirty="0"/>
              <a:t>accuracy loss</a:t>
            </a:r>
            <a:r>
              <a:rPr lang="zh-CN" altLang="en-US" dirty="0"/>
              <a:t>，它是作者认为的一种理想的二分类损失，但是因为涉及到了</a:t>
            </a:r>
            <a:r>
              <a:rPr lang="en-US" altLang="zh-CN" dirty="0"/>
              <a:t>sign()</a:t>
            </a:r>
            <a:r>
              <a:rPr lang="zh-CN" altLang="en-US" dirty="0"/>
              <a:t>这样的非凸函数，不好优化，因此为了优化使用所谓的代理损失函数，而从作者提供的图来看，用</a:t>
            </a:r>
            <a:r>
              <a:rPr lang="en-US" altLang="zh-CN" dirty="0"/>
              <a:t>hinge loss</a:t>
            </a:r>
            <a:r>
              <a:rPr lang="zh-CN" altLang="en-US" dirty="0"/>
              <a:t>和</a:t>
            </a:r>
            <a:r>
              <a:rPr lang="en-US" altLang="zh-CN" dirty="0" err="1"/>
              <a:t>logloss</a:t>
            </a:r>
            <a:r>
              <a:rPr lang="zh-CN" altLang="en-US" dirty="0"/>
              <a:t>作为</a:t>
            </a:r>
            <a:r>
              <a:rPr lang="en-US" altLang="zh-CN" dirty="0"/>
              <a:t>accuracy loss</a:t>
            </a:r>
            <a:r>
              <a:rPr lang="zh-CN" altLang="en-US" dirty="0"/>
              <a:t>的代理损失函数要比</a:t>
            </a:r>
            <a:r>
              <a:rPr lang="en-US" altLang="zh-CN" dirty="0"/>
              <a:t>MSE</a:t>
            </a:r>
            <a:r>
              <a:rPr lang="zh-CN" altLang="en-US" dirty="0"/>
              <a:t>作为代理损失函数更接近</a:t>
            </a:r>
            <a:r>
              <a:rPr lang="en-US" altLang="zh-CN" dirty="0"/>
              <a:t>accuracy loss</a:t>
            </a:r>
            <a:r>
              <a:rPr lang="zh-CN" altLang="en-US" dirty="0"/>
              <a:t>。</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98</a:t>
            </a:fld>
            <a:endParaRPr lang="en-US"/>
          </a:p>
        </p:txBody>
      </p:sp>
    </p:spTree>
    <p:extLst>
      <p:ext uri="{BB962C8B-B14F-4D97-AF65-F5344CB8AC3E}">
        <p14:creationId xmlns:p14="http://schemas.microsoft.com/office/powerpoint/2010/main" val="455178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关于交叉熵与</a:t>
            </a:r>
            <a:r>
              <a:rPr lang="en-US" altLang="zh-CN" dirty="0"/>
              <a:t>KL-</a:t>
            </a:r>
            <a:r>
              <a:rPr lang="zh-CN" altLang="en-US" dirty="0"/>
              <a:t>散度（相对熵）可以参考：</a:t>
            </a:r>
            <a:r>
              <a:rPr lang="en-US" altLang="zh-CN" dirty="0"/>
              <a:t>https://codertw.com/%E7%A8%8B%E5%BC%8F%E8%AA%9E%E8%A8%80/461328/</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99</a:t>
            </a:fld>
            <a:endParaRPr lang="en-US"/>
          </a:p>
        </p:txBody>
      </p:sp>
    </p:spTree>
    <p:extLst>
      <p:ext uri="{BB962C8B-B14F-4D97-AF65-F5344CB8AC3E}">
        <p14:creationId xmlns:p14="http://schemas.microsoft.com/office/powerpoint/2010/main" val="36445178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zh-CN" altLang="en-US" dirty="0"/>
              <a:t>可以参考：</a:t>
            </a:r>
            <a:r>
              <a:rPr lang="en-US" altLang="zh-CN" dirty="0"/>
              <a:t>https://zhuanlan.zhihu.com/p/33511165 </a:t>
            </a:r>
          </a:p>
          <a:p>
            <a:pPr lvl="0"/>
            <a:r>
              <a:rPr lang="zh-CN" altLang="en-US" dirty="0"/>
              <a:t>关于回归的评价指标可以参考：</a:t>
            </a:r>
            <a:r>
              <a:rPr lang="en-US" altLang="zh-CN" dirty="0"/>
              <a:t>https://blog.csdn.net/qq_36962569/article/details/79881065</a:t>
            </a:r>
          </a:p>
          <a:p>
            <a:endParaRPr lang="en-US" altLang="zh-CN" dirty="0"/>
          </a:p>
          <a:p>
            <a:pPr lvl="1"/>
            <a:r>
              <a:rPr lang="zh-CN" altLang="en-US" dirty="0"/>
              <a:t>验证评价指标可以参考：</a:t>
            </a:r>
            <a:endParaRPr lang="en-US" altLang="zh-CN" dirty="0"/>
          </a:p>
          <a:p>
            <a:pPr lvl="2"/>
            <a:r>
              <a:rPr lang="en-US" altLang="zh-CN" dirty="0">
                <a:hlinkClick r:id="rId3"/>
              </a:rPr>
              <a:t>http://scikit-learn.org/stable/modules/model_evaluation.html</a:t>
            </a:r>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55BA06E0-547C-41EB-B4A4-6FD9E8DAE72F}" type="slidenum">
              <a:rPr lang="en-US" smtClean="0"/>
              <a:t>101</a:t>
            </a:fld>
            <a:endParaRPr lang="en-US"/>
          </a:p>
        </p:txBody>
      </p:sp>
    </p:spTree>
    <p:extLst>
      <p:ext uri="{BB962C8B-B14F-4D97-AF65-F5344CB8AC3E}">
        <p14:creationId xmlns:p14="http://schemas.microsoft.com/office/powerpoint/2010/main" val="20133314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zh-CN" altLang="en-US" dirty="0"/>
              <a:t>可以参考：</a:t>
            </a:r>
            <a:r>
              <a:rPr lang="en-US" altLang="zh-CN" dirty="0"/>
              <a:t>https://www.zhihu.com/question/39840928?from=profile_question_card</a:t>
            </a:r>
            <a:r>
              <a:rPr lang="zh-CN" altLang="en-US" dirty="0"/>
              <a:t>关于</a:t>
            </a:r>
            <a:r>
              <a:rPr lang="en-US" altLang="zh-CN" dirty="0"/>
              <a:t>AUC</a:t>
            </a:r>
            <a:r>
              <a:rPr lang="zh-CN" altLang="en-US" dirty="0"/>
              <a:t>的讨论</a:t>
            </a:r>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102</a:t>
            </a:fld>
            <a:endParaRPr lang="en-US"/>
          </a:p>
        </p:txBody>
      </p:sp>
    </p:spTree>
    <p:extLst>
      <p:ext uri="{BB962C8B-B14F-4D97-AF65-F5344CB8AC3E}">
        <p14:creationId xmlns:p14="http://schemas.microsoft.com/office/powerpoint/2010/main" val="26464138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混淆矩阵不仅适用于二分类，也适用于多分类，具体可参考</a:t>
            </a:r>
            <a:r>
              <a:rPr lang="en-US" altLang="zh-CN" dirty="0"/>
              <a:t>wiki</a:t>
            </a:r>
            <a:r>
              <a:rPr lang="zh-CN" altLang="en-US" dirty="0"/>
              <a:t>：</a:t>
            </a:r>
            <a:r>
              <a:rPr lang="en-US" dirty="0"/>
              <a:t>https://en.wikipedia.org/wiki/Confusion_matrix</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103</a:t>
            </a:fld>
            <a:endParaRPr lang="en-US"/>
          </a:p>
        </p:txBody>
      </p:sp>
    </p:spTree>
    <p:extLst>
      <p:ext uri="{BB962C8B-B14F-4D97-AF65-F5344CB8AC3E}">
        <p14:creationId xmlns:p14="http://schemas.microsoft.com/office/powerpoint/2010/main" val="4097438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关于评价指标可以参考：</a:t>
            </a:r>
            <a:r>
              <a:rPr lang="en-US" altLang="zh-CN" dirty="0"/>
              <a:t>https://blog.csdn.net/u010705209/article/details/53037481</a:t>
            </a:r>
          </a:p>
          <a:p>
            <a:r>
              <a:rPr lang="en-US" dirty="0"/>
              <a:t>https://www.jianshu.com/p/498ea0d8017d</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104</a:t>
            </a:fld>
            <a:endParaRPr lang="en-US"/>
          </a:p>
        </p:txBody>
      </p:sp>
    </p:spTree>
    <p:extLst>
      <p:ext uri="{BB962C8B-B14F-4D97-AF65-F5344CB8AC3E}">
        <p14:creationId xmlns:p14="http://schemas.microsoft.com/office/powerpoint/2010/main" val="41170606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105</a:t>
            </a:fld>
            <a:endParaRPr lang="en-US"/>
          </a:p>
        </p:txBody>
      </p:sp>
    </p:spTree>
    <p:extLst>
      <p:ext uri="{BB962C8B-B14F-4D97-AF65-F5344CB8AC3E}">
        <p14:creationId xmlns:p14="http://schemas.microsoft.com/office/powerpoint/2010/main" val="3551658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有时候也会用</a:t>
            </a:r>
            <a:r>
              <a:rPr lang="en-US" altLang="zh-CN" dirty="0"/>
              <a:t>precise</a:t>
            </a:r>
            <a:r>
              <a:rPr lang="zh-CN" altLang="en-US" dirty="0"/>
              <a:t>，</a:t>
            </a:r>
            <a:r>
              <a:rPr lang="en-US" altLang="zh-CN" dirty="0"/>
              <a:t>recall</a:t>
            </a:r>
            <a:r>
              <a:rPr lang="zh-CN" altLang="en-US" dirty="0"/>
              <a:t>，</a:t>
            </a:r>
            <a:r>
              <a:rPr lang="en-US" altLang="zh-CN" dirty="0"/>
              <a:t>F-score</a:t>
            </a:r>
            <a:r>
              <a:rPr lang="zh-CN" altLang="en-US" dirty="0"/>
              <a:t>来评价聚类，请参考：</a:t>
            </a:r>
            <a:r>
              <a:rPr lang="en-US" altLang="zh-CN" dirty="0"/>
              <a:t>https://blog.csdn.net/lixuemei504/article/details/8306222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关于聚类的评价指标可以参考：</a:t>
            </a:r>
            <a:r>
              <a:rPr lang="en-US" altLang="zh-CN" dirty="0"/>
              <a:t>https://blog.csdn.net/u012102306/article/details/52423074, http://huaxiaozhuan.com/%E7%BB%9F%E8%AE%A1%E5%AD%A6%E4%B9%A0/chapters/11_cluster.html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b="0" dirty="0"/>
              <a:t>参考：</a:t>
            </a:r>
            <a:r>
              <a:rPr lang="en-US" altLang="zh-CN" b="0" dirty="0"/>
              <a:t> http://sklearn.apachecn.org/cn/0.19.0/modules/clustering.html#clustering</a:t>
            </a:r>
          </a:p>
          <a:p>
            <a:r>
              <a:rPr lang="en-US" b="0" dirty="0"/>
              <a:t>http://scikit-learn.org/stable/modules/clustering.html#clustering-evaluation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55BA06E0-547C-41EB-B4A4-6FD9E8DAE72F}" type="slidenum">
              <a:rPr lang="en-US" smtClean="0"/>
              <a:t>106</a:t>
            </a:fld>
            <a:endParaRPr lang="en-US"/>
          </a:p>
        </p:txBody>
      </p:sp>
    </p:spTree>
    <p:extLst>
      <p:ext uri="{BB962C8B-B14F-4D97-AF65-F5344CB8AC3E}">
        <p14:creationId xmlns:p14="http://schemas.microsoft.com/office/powerpoint/2010/main" val="25923922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108</a:t>
            </a:fld>
            <a:endParaRPr lang="en-US"/>
          </a:p>
        </p:txBody>
      </p:sp>
    </p:spTree>
    <p:extLst>
      <p:ext uri="{BB962C8B-B14F-4D97-AF65-F5344CB8AC3E}">
        <p14:creationId xmlns:p14="http://schemas.microsoft.com/office/powerpoint/2010/main" val="182402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关于如何确定模型训练的样本数量可以参考：</a:t>
            </a:r>
            <a:r>
              <a:rPr lang="en-US" altLang="zh-CN" dirty="0"/>
              <a:t>https://www.zhihu.com/question/61330483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5263853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和时序有关的数据划分方法区别更大，请参考：</a:t>
            </a:r>
            <a:r>
              <a:rPr lang="en-US" altLang="zh-CN" dirty="0"/>
              <a:t>http://scikit-learn.org/stable/modules/cross_validation.html</a:t>
            </a:r>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110</a:t>
            </a:fld>
            <a:endParaRPr lang="en-US"/>
          </a:p>
        </p:txBody>
      </p:sp>
    </p:spTree>
    <p:extLst>
      <p:ext uri="{BB962C8B-B14F-4D97-AF65-F5344CB8AC3E}">
        <p14:creationId xmlns:p14="http://schemas.microsoft.com/office/powerpoint/2010/main" val="13181239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梯度下降法是比较常用的，另外有变形的算法：批量梯度下降法（一般就是指梯度下降法），随机梯度下降法，</a:t>
            </a:r>
            <a:r>
              <a:rPr lang="en-US" dirty="0"/>
              <a:t>mini-batch </a:t>
            </a:r>
            <a:r>
              <a:rPr lang="zh-CN" altLang="en-US" dirty="0"/>
              <a:t>梯度下降法。区别就是每次更新权重的时候，用多少样本来计算。</a:t>
            </a:r>
            <a:endParaRPr lang="en-US" dirty="0"/>
          </a:p>
          <a:p>
            <a:endParaRPr lang="en-US" dirty="0"/>
          </a:p>
          <a:p>
            <a:r>
              <a:rPr lang="zh-CN" altLang="en-US" dirty="0"/>
              <a:t>梯度上升与梯度下降：</a:t>
            </a:r>
            <a:endParaRPr lang="en-US" dirty="0"/>
          </a:p>
          <a:p>
            <a:r>
              <a:rPr lang="zh-CN" altLang="en-US" dirty="0"/>
              <a:t>在机器学习算法中，在最小化代价函数（或者求解目标函数）时，可以通过梯度下降法来一步步的迭代求解，得到最小化的代价函数和模型参数值。反过来，如果我们需要求解代价函数的最大值，这时就需要用梯度上升法来迭代了。</a:t>
            </a:r>
          </a:p>
          <a:p>
            <a:r>
              <a:rPr lang="zh-CN" altLang="en-US" dirty="0"/>
              <a:t>梯度下降法和梯度上升法是可以互相转化的。比如我们需要求解代价函数</a:t>
            </a:r>
            <a:r>
              <a:rPr lang="en-US" altLang="zh-CN" dirty="0"/>
              <a:t>f(θ)</a:t>
            </a:r>
            <a:r>
              <a:rPr lang="zh-CN" altLang="en-US" dirty="0"/>
              <a:t>的最小值，这时我们需要用梯度下降法来迭代求解。但是实际上，我们可以反过来求解代价函数 </a:t>
            </a:r>
            <a:r>
              <a:rPr lang="en-US" altLang="zh-CN" dirty="0"/>
              <a:t>-f(θ)</a:t>
            </a:r>
            <a:r>
              <a:rPr lang="zh-CN" altLang="en-US" dirty="0"/>
              <a:t>的最大值，这时梯度上升法就派上用场了。</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111</a:t>
            </a:fld>
            <a:endParaRPr lang="en-US"/>
          </a:p>
        </p:txBody>
      </p:sp>
    </p:spTree>
    <p:extLst>
      <p:ext uri="{BB962C8B-B14F-4D97-AF65-F5344CB8AC3E}">
        <p14:creationId xmlns:p14="http://schemas.microsoft.com/office/powerpoint/2010/main" val="3862827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代价函数和梯度可以转化为矩阵与向量相乘的形式：参考：</a:t>
            </a:r>
            <a:r>
              <a:rPr lang="en-US" altLang="zh-CN" dirty="0"/>
              <a:t>https://www.cnblogs.com/pinard/p/5970503.html</a:t>
            </a:r>
          </a:p>
          <a:p>
            <a:endParaRPr lang="zh-CN" alt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112</a:t>
            </a:fld>
            <a:endParaRPr lang="en-US"/>
          </a:p>
        </p:txBody>
      </p:sp>
    </p:spTree>
    <p:extLst>
      <p:ext uri="{BB962C8B-B14F-4D97-AF65-F5344CB8AC3E}">
        <p14:creationId xmlns:p14="http://schemas.microsoft.com/office/powerpoint/2010/main" val="42010569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梯度下降参考： </a:t>
            </a:r>
            <a:r>
              <a:rPr lang="en-US" altLang="zh-CN" dirty="0"/>
              <a:t>https://www.jianshu.com/p/994dec1bb90c</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113</a:t>
            </a:fld>
            <a:endParaRPr lang="en-US"/>
          </a:p>
        </p:txBody>
      </p:sp>
    </p:spTree>
    <p:extLst>
      <p:ext uri="{BB962C8B-B14F-4D97-AF65-F5344CB8AC3E}">
        <p14:creationId xmlns:p14="http://schemas.microsoft.com/office/powerpoint/2010/main" val="37523109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为什么梯度下降算法对特征缩放敏感？请参考（</a:t>
            </a:r>
            <a:r>
              <a:rPr lang="zh-CN" altLang="en-US" b="1" dirty="0"/>
              <a:t>推荐</a:t>
            </a:r>
            <a:r>
              <a:rPr lang="zh-CN" altLang="en-US" dirty="0"/>
              <a:t>）：</a:t>
            </a:r>
            <a:r>
              <a:rPr lang="en-US" altLang="zh-CN" dirty="0"/>
              <a:t>https://zhuanlan.zhihu.com/p/25234554</a:t>
            </a:r>
            <a:r>
              <a:rPr lang="zh-CN" altLang="en-US" baseline="0" dirty="0"/>
              <a:t> 。 作者解释的很清楚。</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114</a:t>
            </a:fld>
            <a:endParaRPr lang="en-US"/>
          </a:p>
        </p:txBody>
      </p:sp>
    </p:spTree>
    <p:extLst>
      <p:ext uri="{BB962C8B-B14F-4D97-AF65-F5344CB8AC3E}">
        <p14:creationId xmlns:p14="http://schemas.microsoft.com/office/powerpoint/2010/main" val="31010438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115</a:t>
            </a:fld>
            <a:endParaRPr lang="en-US"/>
          </a:p>
        </p:txBody>
      </p:sp>
    </p:spTree>
    <p:extLst>
      <p:ext uri="{BB962C8B-B14F-4D97-AF65-F5344CB8AC3E}">
        <p14:creationId xmlns:p14="http://schemas.microsoft.com/office/powerpoint/2010/main" val="19045159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116</a:t>
            </a:fld>
            <a:endParaRPr lang="en-US"/>
          </a:p>
        </p:txBody>
      </p:sp>
    </p:spTree>
    <p:extLst>
      <p:ext uri="{BB962C8B-B14F-4D97-AF65-F5344CB8AC3E}">
        <p14:creationId xmlns:p14="http://schemas.microsoft.com/office/powerpoint/2010/main" val="3640822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SGD</a:t>
            </a:r>
            <a:r>
              <a:rPr lang="zh-CN" altLang="en-US" dirty="0"/>
              <a:t>的各种变体（所谓的方差缩减法）可以参考：</a:t>
            </a:r>
            <a:r>
              <a:rPr lang="en-US" altLang="zh-CN" dirty="0"/>
              <a:t>https://caoxiaoqing.github.io/2018/05/11/SVRG%E8%AE%BA%E6%96%87%E9%98%85%E8%AF%BB%E7%AC%94%E8%AE%B0/</a:t>
            </a:r>
          </a:p>
          <a:p>
            <a:r>
              <a:rPr lang="zh-CN" altLang="en-US" dirty="0"/>
              <a:t>各种变体的权重更新公式可以参考：</a:t>
            </a:r>
            <a:r>
              <a:rPr lang="en-US" dirty="0"/>
              <a:t>http://ruder.io/optimizing-gradient-descent/index.html#tensorflow</a:t>
            </a:r>
          </a:p>
          <a:p>
            <a:endParaRPr lang="en-US" dirty="0"/>
          </a:p>
          <a:p>
            <a:r>
              <a:rPr lang="en-US" altLang="zh-CN" dirty="0" err="1"/>
              <a:t>Sklearn</a:t>
            </a:r>
            <a:r>
              <a:rPr lang="zh-CN" altLang="en-US" dirty="0"/>
              <a:t>的很多算法是支持</a:t>
            </a:r>
            <a:r>
              <a:rPr lang="en-US" altLang="zh-CN" dirty="0"/>
              <a:t>SAG,SAGA</a:t>
            </a:r>
            <a:r>
              <a:rPr lang="zh-CN" altLang="en-US" dirty="0"/>
              <a:t>的，比如</a:t>
            </a:r>
            <a:r>
              <a:rPr lang="en-US" dirty="0" err="1"/>
              <a:t>sklearn.linear_model.LogisticRegression</a:t>
            </a:r>
            <a:r>
              <a:rPr lang="zh-CN" altLang="en-US" dirty="0"/>
              <a:t>（）算法中设置</a:t>
            </a:r>
            <a:r>
              <a:rPr lang="en-US" altLang="zh-CN" dirty="0"/>
              <a:t>solver</a:t>
            </a:r>
            <a:r>
              <a:rPr lang="zh-CN" altLang="en-US" dirty="0"/>
              <a:t>为</a:t>
            </a:r>
            <a:r>
              <a:rPr lang="en-US" altLang="zh-CN" dirty="0"/>
              <a:t>sag</a:t>
            </a:r>
            <a:r>
              <a:rPr lang="zh-CN" altLang="en-US" dirty="0"/>
              <a:t>或者</a:t>
            </a:r>
            <a:r>
              <a:rPr lang="en-US" altLang="zh-CN" dirty="0"/>
              <a:t>SAGA</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Sklearn</a:t>
            </a:r>
            <a:r>
              <a:rPr lang="zh-CN" altLang="en-US" dirty="0"/>
              <a:t>有个库</a:t>
            </a:r>
            <a:r>
              <a:rPr lang="en-US" altLang="zh-CN" dirty="0"/>
              <a:t>lightning</a:t>
            </a:r>
            <a:r>
              <a:rPr lang="zh-CN" altLang="en-US" dirty="0"/>
              <a:t>支持更多的梯度下降的变体：</a:t>
            </a:r>
            <a:r>
              <a:rPr lang="en-US" dirty="0"/>
              <a:t>https://github.com/scikit-learn-contrib/lightning</a:t>
            </a:r>
          </a:p>
          <a:p>
            <a:r>
              <a:rPr lang="en-US" dirty="0"/>
              <a:t>primal coordinate descent</a:t>
            </a:r>
          </a:p>
          <a:p>
            <a:r>
              <a:rPr lang="en-US" dirty="0"/>
              <a:t>dual coordinate descent (SDCA, </a:t>
            </a:r>
            <a:r>
              <a:rPr lang="en-US" dirty="0" err="1"/>
              <a:t>Prox</a:t>
            </a:r>
            <a:r>
              <a:rPr lang="en-US" dirty="0"/>
              <a:t>-SDCA)</a:t>
            </a:r>
          </a:p>
          <a:p>
            <a:r>
              <a:rPr lang="en-US" dirty="0"/>
              <a:t>SGD, </a:t>
            </a:r>
            <a:r>
              <a:rPr lang="en-US" dirty="0" err="1"/>
              <a:t>AdaGrad</a:t>
            </a:r>
            <a:r>
              <a:rPr lang="en-US" dirty="0"/>
              <a:t>, SAG, SAGA, SVRG</a:t>
            </a:r>
          </a:p>
          <a:p>
            <a:r>
              <a:rPr lang="en-US" dirty="0"/>
              <a:t>FISTA</a:t>
            </a:r>
          </a:p>
          <a:p>
            <a:endParaRPr lang="en-US" dirty="0"/>
          </a:p>
          <a:p>
            <a:r>
              <a:rPr lang="en-US" altLang="zh-CN" dirty="0" err="1"/>
              <a:t>Sklearn</a:t>
            </a:r>
            <a:r>
              <a:rPr lang="zh-CN" altLang="en-US" dirty="0"/>
              <a:t>相关的项目可以参考：</a:t>
            </a:r>
            <a:r>
              <a:rPr lang="en-US" altLang="zh-CN" dirty="0"/>
              <a:t>http://scikit-learn.org/stable/related_projects.html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117</a:t>
            </a:fld>
            <a:endParaRPr lang="en-US"/>
          </a:p>
        </p:txBody>
      </p:sp>
    </p:spTree>
    <p:extLst>
      <p:ext uri="{BB962C8B-B14F-4D97-AF65-F5344CB8AC3E}">
        <p14:creationId xmlns:p14="http://schemas.microsoft.com/office/powerpoint/2010/main" val="25564746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关于梯度下降优化器的选择可以参考：</a:t>
            </a:r>
            <a:r>
              <a:rPr lang="en-US" altLang="zh-CN" dirty="0"/>
              <a:t>https://cloud.tencent.com/developer/article/1083486</a:t>
            </a:r>
          </a:p>
          <a:p>
            <a:endParaRPr lang="en-US" dirty="0"/>
          </a:p>
          <a:p>
            <a:r>
              <a:rPr lang="en-US" dirty="0"/>
              <a:t>https://blog.csdn.net/suixinsuiyuan33/article/details/69525356</a:t>
            </a:r>
          </a:p>
        </p:txBody>
      </p:sp>
      <p:sp>
        <p:nvSpPr>
          <p:cNvPr id="4" name="Slide Number Placeholder 3"/>
          <p:cNvSpPr>
            <a:spLocks noGrp="1"/>
          </p:cNvSpPr>
          <p:nvPr>
            <p:ph type="sldNum" sz="quarter" idx="10"/>
          </p:nvPr>
        </p:nvSpPr>
        <p:spPr/>
        <p:txBody>
          <a:bodyPr/>
          <a:lstStyle/>
          <a:p>
            <a:fld id="{55BA06E0-547C-41EB-B4A4-6FD9E8DAE72F}" type="slidenum">
              <a:rPr lang="en-US" smtClean="0"/>
              <a:t>118</a:t>
            </a:fld>
            <a:endParaRPr lang="en-US"/>
          </a:p>
        </p:txBody>
      </p:sp>
    </p:spTree>
    <p:extLst>
      <p:ext uri="{BB962C8B-B14F-4D97-AF65-F5344CB8AC3E}">
        <p14:creationId xmlns:p14="http://schemas.microsoft.com/office/powerpoint/2010/main" val="41081280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常用的优化算法有：梯度下降法，牛顿法，共轭梯度法，启发式优化方法。</a:t>
            </a:r>
            <a:endParaRPr lang="en-US" dirty="0"/>
          </a:p>
          <a:p>
            <a:endParaRPr lang="en-US" dirty="0"/>
          </a:p>
          <a:p>
            <a:r>
              <a:rPr lang="zh-CN" altLang="en-US" dirty="0"/>
              <a:t>关于最小二乘法可以参考：</a:t>
            </a:r>
            <a:r>
              <a:rPr lang="en-US" altLang="zh-CN" dirty="0"/>
              <a:t>http://www.cnblogs.com/pinard/p/5976811.html</a:t>
            </a:r>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119</a:t>
            </a:fld>
            <a:endParaRPr lang="en-US"/>
          </a:p>
        </p:txBody>
      </p:sp>
    </p:spTree>
    <p:extLst>
      <p:ext uri="{BB962C8B-B14F-4D97-AF65-F5344CB8AC3E}">
        <p14:creationId xmlns:p14="http://schemas.microsoft.com/office/powerpoint/2010/main" val="150760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关于数据集切分时机参考：</a:t>
            </a:r>
            <a:r>
              <a:rPr lang="en-US" altLang="zh-CN" dirty="0"/>
              <a:t>https://www.zhihu.com/question/312639136/answer/601925011</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a:t>
            </a:fld>
            <a:endParaRPr lang="en-US"/>
          </a:p>
        </p:txBody>
      </p:sp>
    </p:spTree>
    <p:extLst>
      <p:ext uri="{BB962C8B-B14F-4D97-AF65-F5344CB8AC3E}">
        <p14:creationId xmlns:p14="http://schemas.microsoft.com/office/powerpoint/2010/main" val="10053123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具体推导过程请参考：</a:t>
            </a:r>
            <a:r>
              <a:rPr lang="en-US" altLang="zh-CN" dirty="0"/>
              <a:t>https://blog.csdn.net/guiiu/article/details/55247904</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121</a:t>
            </a:fld>
            <a:endParaRPr lang="en-US"/>
          </a:p>
        </p:txBody>
      </p:sp>
    </p:spTree>
    <p:extLst>
      <p:ext uri="{BB962C8B-B14F-4D97-AF65-F5344CB8AC3E}">
        <p14:creationId xmlns:p14="http://schemas.microsoft.com/office/powerpoint/2010/main" val="36566139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EM</a:t>
            </a:r>
            <a:r>
              <a:rPr lang="zh-CN" altLang="en-US" b="0" dirty="0"/>
              <a:t>算法详解：</a:t>
            </a:r>
            <a:r>
              <a:rPr lang="en-US" altLang="zh-CN" b="0" dirty="0"/>
              <a:t>https://zhuanlan.zhihu.com/p/40991784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EM</a:t>
            </a:r>
            <a:r>
              <a:rPr lang="zh-CN" altLang="en-US" b="0" dirty="0"/>
              <a:t>算法举例三个硬币：</a:t>
            </a:r>
            <a:r>
              <a:rPr lang="en-US" altLang="zh-CN" b="0" dirty="0"/>
              <a:t>https://zyzypeter.github.io/2017/12/07/machine-learning-ch18-expectation-maximization-algorithm/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122</a:t>
            </a:fld>
            <a:endParaRPr lang="en-US"/>
          </a:p>
        </p:txBody>
      </p:sp>
    </p:spTree>
    <p:extLst>
      <p:ext uri="{BB962C8B-B14F-4D97-AF65-F5344CB8AC3E}">
        <p14:creationId xmlns:p14="http://schemas.microsoft.com/office/powerpoint/2010/main" val="1001064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高斯混合模型与</a:t>
            </a:r>
            <a:r>
              <a:rPr lang="en-US" altLang="zh-CN" b="0" dirty="0"/>
              <a:t>EM</a:t>
            </a:r>
            <a:r>
              <a:rPr lang="zh-CN" altLang="en-US" b="0" dirty="0"/>
              <a:t>算法的数学原理及应用实例：</a:t>
            </a:r>
            <a:r>
              <a:rPr lang="en-US" altLang="zh-CN" b="0" dirty="0"/>
              <a:t>https://zhuanlan.zhihu.com/p/67107370?utm_source=wechat_session&amp;utm_medium=social&amp;utm_oi=939608840354992128</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123</a:t>
            </a:fld>
            <a:endParaRPr lang="en-US"/>
          </a:p>
        </p:txBody>
      </p:sp>
    </p:spTree>
    <p:extLst>
      <p:ext uri="{BB962C8B-B14F-4D97-AF65-F5344CB8AC3E}">
        <p14:creationId xmlns:p14="http://schemas.microsoft.com/office/powerpoint/2010/main" val="40108809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br>
            <a:r>
              <a:rPr lang="zh-CN" altLang="en-US" dirty="0"/>
              <a:t> </a:t>
            </a:r>
            <a:br>
              <a:rPr lang="zh-CN" altLang="en-US" dirty="0"/>
            </a:br>
            <a:r>
              <a:rPr lang="zh-CN" altLang="en-US" dirty="0"/>
              <a:t> </a:t>
            </a:r>
            <a:br>
              <a:rPr lang="zh-CN" altLang="en-US" dirty="0"/>
            </a:br>
            <a:br>
              <a:rPr lang="zh-CN" altLang="en-US" dirty="0"/>
            </a:br>
            <a:endParaRPr lang="zh-CN" alt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124</a:t>
            </a:fld>
            <a:endParaRPr lang="en-US"/>
          </a:p>
        </p:txBody>
      </p:sp>
    </p:spTree>
    <p:extLst>
      <p:ext uri="{BB962C8B-B14F-4D97-AF65-F5344CB8AC3E}">
        <p14:creationId xmlns:p14="http://schemas.microsoft.com/office/powerpoint/2010/main" val="26180949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125</a:t>
            </a:fld>
            <a:endParaRPr lang="en-US"/>
          </a:p>
        </p:txBody>
      </p:sp>
    </p:spTree>
    <p:extLst>
      <p:ext uri="{BB962C8B-B14F-4D97-AF65-F5344CB8AC3E}">
        <p14:creationId xmlns:p14="http://schemas.microsoft.com/office/powerpoint/2010/main" val="22968675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关于集成学习的理</a:t>
            </a:r>
            <a:r>
              <a:rPr lang="zh-CN" altLang="en-US"/>
              <a:t>论和实践：</a:t>
            </a:r>
            <a:r>
              <a:rPr lang="en-US"/>
              <a:t>http</a:t>
            </a:r>
            <a:r>
              <a:rPr lang="en-US" dirty="0"/>
              <a:t>://www.cnblogs.com/jasonfreak/p/5657196.html</a:t>
            </a:r>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126</a:t>
            </a:fld>
            <a:endParaRPr lang="en-US"/>
          </a:p>
        </p:txBody>
      </p:sp>
    </p:spTree>
    <p:extLst>
      <p:ext uri="{BB962C8B-B14F-4D97-AF65-F5344CB8AC3E}">
        <p14:creationId xmlns:p14="http://schemas.microsoft.com/office/powerpoint/2010/main" val="14139674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128</a:t>
            </a:fld>
            <a:endParaRPr lang="en-US"/>
          </a:p>
        </p:txBody>
      </p:sp>
    </p:spTree>
    <p:extLst>
      <p:ext uri="{BB962C8B-B14F-4D97-AF65-F5344CB8AC3E}">
        <p14:creationId xmlns:p14="http://schemas.microsoft.com/office/powerpoint/2010/main" val="35540114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关于生成式模型与判别式模型的对比可以参考：</a:t>
            </a:r>
            <a:r>
              <a:rPr lang="en-US" altLang="zh-CN" dirty="0"/>
              <a:t>https://zhuanlan.zhihu.com/p/32655097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130</a:t>
            </a:fld>
            <a:endParaRPr lang="en-US"/>
          </a:p>
        </p:txBody>
      </p:sp>
    </p:spTree>
    <p:extLst>
      <p:ext uri="{BB962C8B-B14F-4D97-AF65-F5344CB8AC3E}">
        <p14:creationId xmlns:p14="http://schemas.microsoft.com/office/powerpoint/2010/main" val="11137652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A06E0-547C-41EB-B4A4-6FD9E8DAE72F}" type="slidenum">
              <a:rPr lang="en-US" smtClean="0"/>
              <a:t>133</a:t>
            </a:fld>
            <a:endParaRPr lang="en-US"/>
          </a:p>
        </p:txBody>
      </p:sp>
    </p:spTree>
    <p:extLst>
      <p:ext uri="{BB962C8B-B14F-4D97-AF65-F5344CB8AC3E}">
        <p14:creationId xmlns:p14="http://schemas.microsoft.com/office/powerpoint/2010/main" val="14150392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现在还有一种与</a:t>
            </a:r>
            <a:r>
              <a:rPr lang="en-US" altLang="zh-CN" dirty="0"/>
              <a:t>PMML</a:t>
            </a:r>
            <a:r>
              <a:rPr lang="zh-CN" altLang="en-US" dirty="0"/>
              <a:t>类似的标准</a:t>
            </a:r>
            <a:r>
              <a:rPr lang="en-US" altLang="zh-CN" dirty="0"/>
              <a:t>PFA</a:t>
            </a:r>
            <a:r>
              <a:rPr lang="zh-CN" altLang="en-US" dirty="0"/>
              <a:t>（</a:t>
            </a:r>
            <a:r>
              <a:rPr lang="en-US" altLang="zh-CN" dirty="0"/>
              <a:t>portable format for analytics</a:t>
            </a:r>
            <a:r>
              <a:rPr lang="zh-CN" altLang="en-US" dirty="0"/>
              <a:t>）</a:t>
            </a:r>
            <a:endParaRPr lang="en-US" b="1"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135</a:t>
            </a:fld>
            <a:endParaRPr lang="en-US"/>
          </a:p>
        </p:txBody>
      </p:sp>
    </p:spTree>
    <p:extLst>
      <p:ext uri="{BB962C8B-B14F-4D97-AF65-F5344CB8AC3E}">
        <p14:creationId xmlns:p14="http://schemas.microsoft.com/office/powerpoint/2010/main" val="224524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2249333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to bring your model to ML Engine</a:t>
            </a:r>
            <a:r>
              <a:rPr lang="zh-CN" altLang="en-US" b="1" dirty="0"/>
              <a:t>：</a:t>
            </a:r>
            <a:r>
              <a:rPr lang="en-US" altLang="zh-CN" dirty="0">
                <a:hlinkClick r:id="rId3"/>
              </a:rPr>
              <a:t>https://cloud.google.com/blog/products/gcp/serving-real-time-scikit-learn-and-xgboost-predictions</a:t>
            </a:r>
            <a:endParaRPr lang="en-US" altLang="zh-CN" dirty="0"/>
          </a:p>
          <a:p>
            <a:r>
              <a:rPr lang="en-US" dirty="0"/>
              <a:t>Getting your model ready for predictions can be done in 5 steps:</a:t>
            </a:r>
          </a:p>
          <a:p>
            <a:r>
              <a:rPr lang="en-US" dirty="0"/>
              <a:t>Save your model to a file</a:t>
            </a:r>
          </a:p>
          <a:p>
            <a:r>
              <a:rPr lang="en-US" dirty="0"/>
              <a:t>Upload the saved model to </a:t>
            </a:r>
            <a:r>
              <a:rPr lang="en-US" dirty="0">
                <a:hlinkClick r:id="rId4"/>
              </a:rPr>
              <a:t>Google Cloud Storage</a:t>
            </a:r>
            <a:endParaRPr lang="en-US" dirty="0"/>
          </a:p>
          <a:p>
            <a:r>
              <a:rPr lang="en-US" dirty="0"/>
              <a:t>Create a model resource on ML Engine</a:t>
            </a:r>
          </a:p>
          <a:p>
            <a:r>
              <a:rPr lang="en-US" dirty="0"/>
              <a:t>Create a model version (linking your </a:t>
            </a:r>
            <a:r>
              <a:rPr lang="en-US" dirty="0" err="1"/>
              <a:t>scikit</a:t>
            </a:r>
            <a:r>
              <a:rPr lang="en-US" dirty="0"/>
              <a:t>-learn/</a:t>
            </a:r>
            <a:r>
              <a:rPr lang="en-US" dirty="0" err="1"/>
              <a:t>XGBoost</a:t>
            </a:r>
            <a:r>
              <a:rPr lang="en-US" dirty="0"/>
              <a:t> model)</a:t>
            </a:r>
          </a:p>
          <a:p>
            <a:r>
              <a:rPr lang="en-US" dirty="0"/>
              <a:t>Make an online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sparkML</a:t>
            </a:r>
            <a:r>
              <a:rPr lang="zh-CN" altLang="en-US" dirty="0"/>
              <a:t>的模型的导入导出：</a:t>
            </a:r>
            <a:r>
              <a:rPr lang="en-US" altLang="zh-CN" dirty="0"/>
              <a:t>https://cloud.tencent.com/developer/article/1034522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136</a:t>
            </a:fld>
            <a:endParaRPr lang="en-US"/>
          </a:p>
        </p:txBody>
      </p:sp>
    </p:spTree>
    <p:extLst>
      <p:ext uri="{BB962C8B-B14F-4D97-AF65-F5344CB8AC3E}">
        <p14:creationId xmlns:p14="http://schemas.microsoft.com/office/powerpoint/2010/main" val="1774542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137</a:t>
            </a:fld>
            <a:endParaRPr lang="en-US"/>
          </a:p>
        </p:txBody>
      </p:sp>
    </p:spTree>
    <p:extLst>
      <p:ext uri="{BB962C8B-B14F-4D97-AF65-F5344CB8AC3E}">
        <p14:creationId xmlns:p14="http://schemas.microsoft.com/office/powerpoint/2010/main" val="41808336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altLang="zh-CN" dirty="0"/>
              <a:t>https://eng.uber.com/michelangelo/</a:t>
            </a:r>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139</a:t>
            </a:fld>
            <a:endParaRPr lang="en-US"/>
          </a:p>
        </p:txBody>
      </p:sp>
    </p:spTree>
    <p:extLst>
      <p:ext uri="{BB962C8B-B14F-4D97-AF65-F5344CB8AC3E}">
        <p14:creationId xmlns:p14="http://schemas.microsoft.com/office/powerpoint/2010/main" val="27875213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https://databricks.github.io/spark-sklearn-docs</a:t>
            </a:r>
          </a:p>
          <a:p>
            <a:r>
              <a:rPr lang="en-US" dirty="0"/>
              <a:t>https://github.com/lensacom/sparkit-learn/blob/master/README.rst</a:t>
            </a:r>
          </a:p>
          <a:p>
            <a:endParaRPr lang="en-US" dirty="0"/>
          </a:p>
          <a:p>
            <a:r>
              <a:rPr lang="zh-CN" altLang="en-US" dirty="0"/>
              <a:t>关于框架的一些对比可以参考：</a:t>
            </a:r>
            <a:r>
              <a:rPr lang="en-US" altLang="zh-CN" dirty="0"/>
              <a:t>https://www.zhihu.com/question/53740695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Tensorflow</a:t>
            </a:r>
            <a:r>
              <a:rPr lang="zh-CN" altLang="en-US" dirty="0"/>
              <a:t>也有一些</a:t>
            </a:r>
            <a:r>
              <a:rPr lang="en-US" dirty="0"/>
              <a:t>built-in</a:t>
            </a:r>
            <a:r>
              <a:rPr lang="zh-CN" altLang="en-US" dirty="0"/>
              <a:t>的传统机器学习算法比如随机森林，可以参考：</a:t>
            </a:r>
            <a:r>
              <a:rPr lang="en-US" u="sng" dirty="0">
                <a:hlinkClick r:id="rId3"/>
              </a:rPr>
              <a:t>https://github.com/aymericdamien/TensorFlow-Examples</a:t>
            </a:r>
            <a:r>
              <a:rPr lang="en-US" dirty="0"/>
              <a:t> </a:t>
            </a:r>
          </a:p>
          <a:p>
            <a:r>
              <a:rPr lang="en-US" altLang="zh-CN" dirty="0" err="1"/>
              <a:t>Xgboost</a:t>
            </a:r>
            <a:r>
              <a:rPr lang="zh-CN" altLang="en-US" dirty="0"/>
              <a:t>已经把</a:t>
            </a:r>
            <a:r>
              <a:rPr lang="en-US" altLang="zh-CN" dirty="0" err="1"/>
              <a:t>nvidia</a:t>
            </a:r>
            <a:r>
              <a:rPr lang="zh-CN" altLang="en-US" dirty="0"/>
              <a:t>的</a:t>
            </a:r>
            <a:r>
              <a:rPr lang="en-US" altLang="zh-CN" dirty="0"/>
              <a:t>Rapids</a:t>
            </a:r>
            <a:r>
              <a:rPr lang="zh-CN" altLang="en-US" dirty="0"/>
              <a:t>软件库集成了用来加速传统机器学习算法的</a:t>
            </a:r>
            <a:r>
              <a:rPr lang="en-US" altLang="zh-CN" dirty="0"/>
              <a:t>GPU</a:t>
            </a:r>
            <a:r>
              <a:rPr lang="zh-CN" altLang="en-US" dirty="0"/>
              <a:t>并行计算。</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143</a:t>
            </a:fld>
            <a:endParaRPr lang="en-US"/>
          </a:p>
        </p:txBody>
      </p:sp>
    </p:spTree>
    <p:extLst>
      <p:ext uri="{BB962C8B-B14F-4D97-AF65-F5344CB8AC3E}">
        <p14:creationId xmlns:p14="http://schemas.microsoft.com/office/powerpoint/2010/main" val="14469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0.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9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www.codenong.com/cs106978094/" TargetMode="External"/><Relationship Id="rId7"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zh-CN" altLang="en-US" dirty="0"/>
              <a:t>机器学习入门</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a:t>
            </a:r>
            <a:r>
              <a:rPr lang="en-US" altLang="zh-CN" dirty="0"/>
              <a:t>@</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训练集，验证集和测试集</a:t>
            </a:r>
            <a:endParaRPr lang="en-US" dirty="0"/>
          </a:p>
        </p:txBody>
      </p:sp>
      <p:sp>
        <p:nvSpPr>
          <p:cNvPr id="3" name="Content Placeholder 2"/>
          <p:cNvSpPr>
            <a:spLocks noGrp="1"/>
          </p:cNvSpPr>
          <p:nvPr>
            <p:ph idx="1"/>
          </p:nvPr>
        </p:nvSpPr>
        <p:spPr>
          <a:xfrm>
            <a:off x="838200" y="1690688"/>
            <a:ext cx="10515600" cy="4696257"/>
          </a:xfrm>
        </p:spPr>
        <p:txBody>
          <a:bodyPr>
            <a:normAutofit fontScale="92500" lnSpcReduction="20000"/>
          </a:bodyPr>
          <a:lstStyle/>
          <a:p>
            <a:r>
              <a:rPr lang="zh-CN" altLang="en-US" b="1" dirty="0">
                <a:solidFill>
                  <a:srgbClr val="FF0000"/>
                </a:solidFill>
              </a:rPr>
              <a:t>验证集和训练集的数据不会用于训练模型。</a:t>
            </a:r>
            <a:endParaRPr lang="en-US" altLang="zh-CN" b="1" dirty="0">
              <a:solidFill>
                <a:srgbClr val="FF0000"/>
              </a:solidFill>
            </a:endParaRPr>
          </a:p>
          <a:p>
            <a:pPr lvl="1"/>
            <a:r>
              <a:rPr lang="zh-CN" altLang="en-US" b="1" dirty="0"/>
              <a:t>也就是模型在训练过程中，不会看到验证集和测试集的数据。</a:t>
            </a:r>
            <a:endParaRPr lang="en-US" dirty="0"/>
          </a:p>
          <a:p>
            <a:endParaRPr lang="en-US" altLang="zh-CN" dirty="0"/>
          </a:p>
          <a:p>
            <a:r>
              <a:rPr lang="zh-CN" altLang="en-US" dirty="0"/>
              <a:t>对于小批量数据，数据拆分的常见比例为：</a:t>
            </a:r>
          </a:p>
          <a:p>
            <a:pPr lvl="1"/>
            <a:r>
              <a:rPr lang="zh-CN" altLang="en-US" dirty="0"/>
              <a:t>如果未设置验证集，则将数据三七分：</a:t>
            </a:r>
            <a:endParaRPr lang="en-US" altLang="zh-CN" dirty="0"/>
          </a:p>
          <a:p>
            <a:pPr lvl="2"/>
            <a:r>
              <a:rPr lang="en-US" altLang="zh-CN" dirty="0"/>
              <a:t>70% </a:t>
            </a:r>
            <a:r>
              <a:rPr lang="zh-CN" altLang="en-US" dirty="0"/>
              <a:t>的数据用作训练集、</a:t>
            </a:r>
            <a:r>
              <a:rPr lang="en-US" altLang="zh-CN" dirty="0"/>
              <a:t>30% </a:t>
            </a:r>
            <a:r>
              <a:rPr lang="zh-CN" altLang="en-US" dirty="0"/>
              <a:t>的数据用作测试集。</a:t>
            </a:r>
          </a:p>
          <a:p>
            <a:pPr lvl="1"/>
            <a:r>
              <a:rPr lang="zh-CN" altLang="en-US" dirty="0"/>
              <a:t>如果设置验证集，则将数据划分为：</a:t>
            </a:r>
            <a:endParaRPr lang="en-US" altLang="zh-CN" dirty="0"/>
          </a:p>
          <a:p>
            <a:pPr lvl="2"/>
            <a:r>
              <a:rPr lang="en-US" altLang="zh-CN" dirty="0"/>
              <a:t>60% </a:t>
            </a:r>
            <a:r>
              <a:rPr lang="zh-CN" altLang="en-US" dirty="0"/>
              <a:t>的数据用作训练集、</a:t>
            </a:r>
            <a:r>
              <a:rPr lang="en-US" altLang="zh-CN" dirty="0"/>
              <a:t>20%</a:t>
            </a:r>
            <a:r>
              <a:rPr lang="zh-CN" altLang="en-US" dirty="0"/>
              <a:t>的数据用过验证集、</a:t>
            </a:r>
            <a:r>
              <a:rPr lang="en-US" altLang="zh-CN" dirty="0"/>
              <a:t>20% </a:t>
            </a:r>
            <a:r>
              <a:rPr lang="zh-CN" altLang="en-US" dirty="0"/>
              <a:t>的数据用作测试集。</a:t>
            </a:r>
            <a:endParaRPr lang="en-US" altLang="zh-CN" dirty="0"/>
          </a:p>
          <a:p>
            <a:endParaRPr lang="en-US" altLang="zh-CN" dirty="0"/>
          </a:p>
          <a:p>
            <a:r>
              <a:rPr lang="zh-CN" altLang="en-US" dirty="0"/>
              <a:t>对于大批量数据，验证集和测试集占总数据的比例会更小。</a:t>
            </a:r>
          </a:p>
          <a:p>
            <a:pPr lvl="1"/>
            <a:r>
              <a:rPr lang="zh-CN" altLang="en-US" dirty="0"/>
              <a:t>对于百万级别的数据，其中</a:t>
            </a:r>
            <a:r>
              <a:rPr lang="en-US" altLang="zh-CN" dirty="0"/>
              <a:t>1</a:t>
            </a:r>
            <a:r>
              <a:rPr lang="zh-CN" altLang="en-US" dirty="0"/>
              <a:t>万条作为验证集、</a:t>
            </a:r>
            <a:r>
              <a:rPr lang="en-US" altLang="zh-CN" dirty="0"/>
              <a:t>1</a:t>
            </a:r>
            <a:r>
              <a:rPr lang="zh-CN" altLang="en-US" dirty="0"/>
              <a:t>万条作为测试集即可。</a:t>
            </a:r>
          </a:p>
          <a:p>
            <a:pPr lvl="1"/>
            <a:r>
              <a:rPr lang="zh-CN" altLang="en-US" b="1" dirty="0"/>
              <a:t>验证集的目的就是验证不同的超参数；测试集的目的就是比较不同的模型。</a:t>
            </a:r>
          </a:p>
          <a:p>
            <a:pPr lvl="2"/>
            <a:r>
              <a:rPr lang="zh-CN" altLang="en-US" dirty="0"/>
              <a:t>一方面它们要足够大，才足够评估超参数以及模型。</a:t>
            </a:r>
          </a:p>
          <a:p>
            <a:pPr lvl="2"/>
            <a:r>
              <a:rPr lang="zh-CN" altLang="en-US" dirty="0"/>
              <a:t>另一方面，如果它们太大会浪费数据。</a:t>
            </a:r>
            <a:endParaRPr lang="en-US" dirty="0"/>
          </a:p>
        </p:txBody>
      </p:sp>
    </p:spTree>
    <p:extLst>
      <p:ext uri="{BB962C8B-B14F-4D97-AF65-F5344CB8AC3E}">
        <p14:creationId xmlns:p14="http://schemas.microsoft.com/office/powerpoint/2010/main" val="585157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zh-CN" altLang="en-US" dirty="0"/>
              <a:t>评价指标分类</a:t>
            </a:r>
            <a:endParaRPr lang="en-US" dirty="0"/>
          </a:p>
        </p:txBody>
      </p:sp>
      <p:sp>
        <p:nvSpPr>
          <p:cNvPr id="3" name="Content Placeholder 2"/>
          <p:cNvSpPr>
            <a:spLocks noGrp="1"/>
          </p:cNvSpPr>
          <p:nvPr>
            <p:ph idx="1"/>
          </p:nvPr>
        </p:nvSpPr>
        <p:spPr>
          <a:xfrm>
            <a:off x="838200" y="1537855"/>
            <a:ext cx="10515600" cy="4952886"/>
          </a:xfrm>
        </p:spPr>
        <p:txBody>
          <a:bodyPr>
            <a:normAutofit lnSpcReduction="10000"/>
          </a:bodyPr>
          <a:lstStyle/>
          <a:p>
            <a:r>
              <a:rPr lang="zh-CN" altLang="en-US" dirty="0"/>
              <a:t>训练时评价指标（</a:t>
            </a:r>
            <a:r>
              <a:rPr lang="en-US" dirty="0"/>
              <a:t>training metrics</a:t>
            </a:r>
            <a:r>
              <a:rPr lang="zh-CN" altLang="en-US" dirty="0"/>
              <a:t>）</a:t>
            </a:r>
            <a:endParaRPr lang="en-US" altLang="zh-CN" dirty="0"/>
          </a:p>
          <a:p>
            <a:pPr lvl="1"/>
            <a:r>
              <a:rPr lang="zh-CN" altLang="en-US" b="1" dirty="0"/>
              <a:t>训练模型时的评价指标是目标函数的优化</a:t>
            </a:r>
            <a:r>
              <a:rPr lang="zh-CN" altLang="en-US" dirty="0"/>
              <a:t>。</a:t>
            </a:r>
            <a:endParaRPr lang="en-US" altLang="zh-CN" dirty="0"/>
          </a:p>
          <a:p>
            <a:pPr lvl="2"/>
            <a:r>
              <a:rPr lang="zh-CN" altLang="en-US" dirty="0"/>
              <a:t>如在线性回归中最小化平方误差或者</a:t>
            </a:r>
            <a:r>
              <a:rPr lang="en-US" altLang="zh-CN" dirty="0"/>
              <a:t>SVM</a:t>
            </a:r>
            <a:r>
              <a:rPr lang="zh-CN" altLang="en-US" dirty="0"/>
              <a:t>算法中分类平面几何间隔最大化等。</a:t>
            </a:r>
            <a:endParaRPr lang="en-US" altLang="zh-CN" dirty="0"/>
          </a:p>
          <a:p>
            <a:r>
              <a:rPr lang="zh-CN" altLang="en-US" dirty="0"/>
              <a:t>离线评价指标（或验证评价指标，</a:t>
            </a:r>
            <a:r>
              <a:rPr lang="en-US" dirty="0"/>
              <a:t>offline evaluation metrics or validation metrics</a:t>
            </a:r>
            <a:r>
              <a:rPr lang="zh-CN" altLang="en-US" dirty="0"/>
              <a:t>）</a:t>
            </a:r>
            <a:endParaRPr lang="en-US" altLang="zh-CN" dirty="0"/>
          </a:p>
          <a:p>
            <a:pPr lvl="1"/>
            <a:r>
              <a:rPr lang="zh-CN" altLang="en-US" b="1" dirty="0"/>
              <a:t>模型训练后需要用相应的指标且用测试集或验证集对模型进行评价</a:t>
            </a:r>
            <a:r>
              <a:rPr lang="zh-CN" altLang="en-US" dirty="0"/>
              <a:t>。</a:t>
            </a:r>
            <a:endParaRPr lang="en-US" altLang="zh-CN" dirty="0"/>
          </a:p>
          <a:p>
            <a:pPr lvl="2"/>
            <a:r>
              <a:rPr lang="zh-CN" altLang="en-US" dirty="0"/>
              <a:t>如分类模型评价指标、回归模型评价指标以及排序模型评价指标等。</a:t>
            </a:r>
            <a:endParaRPr lang="en-US" altLang="zh-CN" dirty="0"/>
          </a:p>
          <a:p>
            <a:r>
              <a:rPr lang="zh-CN" altLang="en-US" dirty="0"/>
              <a:t>新生数据评价指标</a:t>
            </a:r>
            <a:r>
              <a:rPr lang="en-US" dirty="0"/>
              <a:t>（live metrics）</a:t>
            </a:r>
          </a:p>
          <a:p>
            <a:pPr lvl="1"/>
            <a:r>
              <a:rPr lang="zh-CN" altLang="en-US" dirty="0"/>
              <a:t>使用模型上线后新生成的数据来评价模型，评价指标和离线评价指标一样，只是评价所用的数据发生阶段不同。</a:t>
            </a:r>
            <a:endParaRPr lang="en-US" altLang="zh-CN" dirty="0"/>
          </a:p>
          <a:p>
            <a:r>
              <a:rPr lang="zh-CN" altLang="en-US" dirty="0"/>
              <a:t>商业指标</a:t>
            </a:r>
            <a:r>
              <a:rPr lang="en-US" dirty="0"/>
              <a:t>（business metrics）</a:t>
            </a:r>
          </a:p>
          <a:p>
            <a:pPr lvl="1"/>
            <a:r>
              <a:rPr lang="zh-CN" altLang="en-US" dirty="0"/>
              <a:t>业务系统真正关心的最终业务指标。</a:t>
            </a:r>
            <a:endParaRPr lang="en-US" altLang="zh-CN" dirty="0"/>
          </a:p>
          <a:p>
            <a:pPr lvl="2"/>
            <a:r>
              <a:rPr lang="zh-CN" altLang="en-US" dirty="0"/>
              <a:t>如转化率、点击率、</a:t>
            </a:r>
            <a:r>
              <a:rPr lang="en-US" altLang="zh-CN" dirty="0"/>
              <a:t>PV</a:t>
            </a:r>
            <a:r>
              <a:rPr lang="zh-CN" altLang="en-US" dirty="0"/>
              <a:t>访问量、</a:t>
            </a:r>
            <a:r>
              <a:rPr lang="en-US" altLang="zh-CN" dirty="0"/>
              <a:t>UV</a:t>
            </a:r>
            <a:r>
              <a:rPr lang="zh-CN" altLang="en-US" dirty="0"/>
              <a:t>访问量。</a:t>
            </a:r>
            <a:endParaRPr lang="en-US" dirty="0"/>
          </a:p>
        </p:txBody>
      </p:sp>
    </p:spTree>
    <p:extLst>
      <p:ext uri="{BB962C8B-B14F-4D97-AF65-F5344CB8AC3E}">
        <p14:creationId xmlns:p14="http://schemas.microsoft.com/office/powerpoint/2010/main" val="8511678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p>
            <a:r>
              <a:rPr lang="zh-CN" altLang="en-US" dirty="0"/>
              <a:t>离线评价指标</a:t>
            </a:r>
            <a:endParaRPr lang="en-US" dirty="0"/>
          </a:p>
        </p:txBody>
      </p:sp>
      <p:sp>
        <p:nvSpPr>
          <p:cNvPr id="3" name="Content Placeholder 2"/>
          <p:cNvSpPr>
            <a:spLocks noGrp="1"/>
          </p:cNvSpPr>
          <p:nvPr>
            <p:ph idx="1"/>
          </p:nvPr>
        </p:nvSpPr>
        <p:spPr>
          <a:xfrm>
            <a:off x="838200" y="1676400"/>
            <a:ext cx="10515600" cy="4932218"/>
          </a:xfrm>
        </p:spPr>
        <p:txBody>
          <a:bodyPr>
            <a:normAutofit/>
          </a:bodyPr>
          <a:lstStyle/>
          <a:p>
            <a:r>
              <a:rPr lang="zh-CN" altLang="en-US" b="1" dirty="0"/>
              <a:t>不同的机器学习任务有不同的验证</a:t>
            </a:r>
            <a:r>
              <a:rPr lang="en-US" altLang="zh-CN" b="1" dirty="0"/>
              <a:t>/</a:t>
            </a:r>
            <a:r>
              <a:rPr lang="zh-CN" altLang="en-US" b="1" dirty="0"/>
              <a:t>离线评价指标</a:t>
            </a:r>
            <a:r>
              <a:rPr lang="zh-CN" altLang="en-US" dirty="0"/>
              <a:t>。</a:t>
            </a:r>
            <a:endParaRPr lang="en-US" altLang="zh-CN" dirty="0"/>
          </a:p>
          <a:p>
            <a:pPr lvl="1"/>
            <a:r>
              <a:rPr lang="zh-CN" altLang="en-US" dirty="0"/>
              <a:t>如分类</a:t>
            </a:r>
            <a:r>
              <a:rPr lang="en-US" dirty="0"/>
              <a:t>、</a:t>
            </a:r>
            <a:r>
              <a:rPr lang="zh-CN" altLang="en-US" dirty="0"/>
              <a:t>回归</a:t>
            </a:r>
            <a:r>
              <a:rPr lang="en-US" dirty="0"/>
              <a:t>、</a:t>
            </a:r>
            <a:r>
              <a:rPr lang="zh-CN" altLang="en-US" dirty="0"/>
              <a:t>排序</a:t>
            </a:r>
            <a:r>
              <a:rPr lang="en-US" dirty="0"/>
              <a:t>、</a:t>
            </a:r>
            <a:r>
              <a:rPr lang="zh-CN" altLang="en-US" dirty="0"/>
              <a:t>聚类</a:t>
            </a:r>
            <a:r>
              <a:rPr lang="en-US" dirty="0"/>
              <a:t>、</a:t>
            </a:r>
            <a:r>
              <a:rPr lang="zh-CN" altLang="en-US" dirty="0"/>
              <a:t>推荐等都有着不同的验证评价指标。</a:t>
            </a:r>
            <a:endParaRPr lang="en-US" altLang="zh-CN" dirty="0"/>
          </a:p>
          <a:p>
            <a:pPr lvl="1"/>
            <a:r>
              <a:rPr lang="zh-CN" altLang="en-US" b="1" dirty="0"/>
              <a:t>有些指标可以对多种不同的机器学习任务进行评价</a:t>
            </a:r>
            <a:r>
              <a:rPr lang="zh-CN" altLang="en-US" dirty="0"/>
              <a:t>。</a:t>
            </a:r>
            <a:endParaRPr lang="en-US" altLang="zh-CN" dirty="0"/>
          </a:p>
          <a:p>
            <a:pPr lvl="2"/>
            <a:r>
              <a:rPr lang="zh-CN" altLang="en-US" dirty="0"/>
              <a:t>如</a:t>
            </a:r>
            <a:r>
              <a:rPr lang="en-US" altLang="zh-CN" dirty="0"/>
              <a:t>F-score</a:t>
            </a:r>
            <a:r>
              <a:rPr lang="zh-CN" altLang="en-US" dirty="0"/>
              <a:t>指标可以用在分类、推荐、排序等任务中。</a:t>
            </a:r>
            <a:endParaRPr lang="en-US" altLang="zh-CN" dirty="0"/>
          </a:p>
          <a:p>
            <a:pPr lvl="1"/>
            <a:r>
              <a:rPr lang="zh-CN" altLang="en-US" dirty="0"/>
              <a:t>多分类，多标签，多回归的验证评价指标与二分类，单回归的也不一样。</a:t>
            </a:r>
            <a:endParaRPr lang="en-US" altLang="zh-CN" dirty="0"/>
          </a:p>
          <a:p>
            <a:pPr lvl="1"/>
            <a:r>
              <a:rPr lang="zh-CN" altLang="en-US" b="1" dirty="0"/>
              <a:t>思考</a:t>
            </a:r>
            <a:r>
              <a:rPr lang="zh-CN" altLang="en-US" dirty="0"/>
              <a:t>：</a:t>
            </a:r>
            <a:r>
              <a:rPr lang="zh-CN" altLang="en-US" b="1" dirty="0"/>
              <a:t>为什么回归任务的离线评价指标和训练时的代价函数可以是一致的，而分类任务的离线评价指标和训练时的代价函数是不一致的</a:t>
            </a:r>
            <a:r>
              <a:rPr lang="zh-CN" altLang="en-US" dirty="0"/>
              <a:t>？</a:t>
            </a:r>
            <a:endParaRPr lang="en-US" altLang="zh-CN" dirty="0"/>
          </a:p>
          <a:p>
            <a:pPr lvl="2"/>
            <a:r>
              <a:rPr lang="zh-CN" altLang="en-US" dirty="0"/>
              <a:t>从离线评价的复杂性来说，分类任务是高于回归任务的。</a:t>
            </a:r>
            <a:endParaRPr lang="en-US" altLang="zh-CN" dirty="0"/>
          </a:p>
          <a:p>
            <a:pPr lvl="3"/>
            <a:r>
              <a:rPr lang="zh-CN" altLang="en-US" dirty="0"/>
              <a:t>回归任务训练时和离线评估时用同一个指标比如</a:t>
            </a:r>
            <a:r>
              <a:rPr lang="en-US" altLang="zh-CN" dirty="0"/>
              <a:t>MSE</a:t>
            </a:r>
            <a:r>
              <a:rPr lang="zh-CN" altLang="en-US" dirty="0"/>
              <a:t>直觉也是能接受的。</a:t>
            </a:r>
            <a:endParaRPr lang="en-US" altLang="zh-CN" dirty="0"/>
          </a:p>
          <a:p>
            <a:pPr lvl="3"/>
            <a:r>
              <a:rPr lang="zh-CN" altLang="en-US" dirty="0"/>
              <a:t>分类任务的离线评估指标众多，训练时没有办法用同样的离线评估指标作为代价函数而只照顾这个离线指标。因此用一些更通用的代价函数可能更好。</a:t>
            </a:r>
            <a:endParaRPr lang="en-US" altLang="zh-CN" dirty="0"/>
          </a:p>
          <a:p>
            <a:pPr lvl="2"/>
            <a:r>
              <a:rPr lang="zh-CN" altLang="en-US" dirty="0"/>
              <a:t>另一个角度，直接用分类任务的离线评价指标作为训练时的代价函数，可能并不好做优化（比如有不可导的点），这个时候用所谓的代理损失作为代价函数可能更容易做优化。</a:t>
            </a:r>
            <a:endParaRPr lang="en-US" altLang="zh-CN" dirty="0"/>
          </a:p>
        </p:txBody>
      </p:sp>
    </p:spTree>
    <p:extLst>
      <p:ext uri="{BB962C8B-B14F-4D97-AF65-F5344CB8AC3E}">
        <p14:creationId xmlns:p14="http://schemas.microsoft.com/office/powerpoint/2010/main" val="834037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3"/>
          </a:xfrm>
        </p:spPr>
        <p:txBody>
          <a:bodyPr>
            <a:normAutofit fontScale="90000"/>
          </a:bodyPr>
          <a:lstStyle/>
          <a:p>
            <a:r>
              <a:rPr lang="zh-CN" altLang="en-US" dirty="0"/>
              <a:t>分类常见的验证评价指标（后面会介绍这些指标如何计算）</a:t>
            </a:r>
            <a:endParaRPr lang="en-US" dirty="0"/>
          </a:p>
        </p:txBody>
      </p:sp>
      <p:sp>
        <p:nvSpPr>
          <p:cNvPr id="3" name="Content Placeholder 2"/>
          <p:cNvSpPr>
            <a:spLocks noGrp="1"/>
          </p:cNvSpPr>
          <p:nvPr>
            <p:ph idx="1"/>
          </p:nvPr>
        </p:nvSpPr>
        <p:spPr>
          <a:xfrm>
            <a:off x="838200" y="1953491"/>
            <a:ext cx="10515600" cy="4736066"/>
          </a:xfrm>
        </p:spPr>
        <p:txBody>
          <a:bodyPr>
            <a:normAutofit fontScale="92500" lnSpcReduction="20000"/>
          </a:bodyPr>
          <a:lstStyle/>
          <a:p>
            <a:r>
              <a:rPr lang="en-US" altLang="zh-CN" dirty="0"/>
              <a:t>accuracy</a:t>
            </a:r>
            <a:r>
              <a:rPr lang="zh-CN" altLang="en-US" dirty="0"/>
              <a:t>（准确率）</a:t>
            </a:r>
            <a:endParaRPr lang="en-US" altLang="zh-CN" dirty="0"/>
          </a:p>
          <a:p>
            <a:r>
              <a:rPr lang="en-US" altLang="zh-CN" dirty="0"/>
              <a:t>Precision</a:t>
            </a:r>
            <a:r>
              <a:rPr lang="zh-CN" altLang="en-US" dirty="0"/>
              <a:t>（精确率）</a:t>
            </a:r>
            <a:endParaRPr lang="en-US" altLang="zh-CN" dirty="0"/>
          </a:p>
          <a:p>
            <a:r>
              <a:rPr lang="en-US" altLang="zh-CN" dirty="0"/>
              <a:t>Recall</a:t>
            </a:r>
            <a:r>
              <a:rPr lang="zh-CN" altLang="en-US" dirty="0"/>
              <a:t>（召回率）</a:t>
            </a:r>
            <a:endParaRPr lang="en-US" altLang="zh-CN" dirty="0"/>
          </a:p>
          <a:p>
            <a:r>
              <a:rPr lang="en-US" altLang="zh-CN" dirty="0"/>
              <a:t>F-score</a:t>
            </a:r>
          </a:p>
          <a:p>
            <a:r>
              <a:rPr lang="en-US" altLang="zh-CN" dirty="0"/>
              <a:t>AUC-ROC</a:t>
            </a:r>
          </a:p>
          <a:p>
            <a:pPr lvl="1"/>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1"/>
            <a:r>
              <a:rPr lang="en-US" altLang="zh-CN" b="1" dirty="0"/>
              <a:t>AUC-ROC</a:t>
            </a:r>
            <a:r>
              <a:rPr lang="zh-CN" altLang="en-US" b="1" dirty="0"/>
              <a:t>只能用来评价二分类</a:t>
            </a:r>
          </a:p>
          <a:p>
            <a:pPr lvl="1"/>
            <a:r>
              <a:rPr lang="en-US" altLang="zh-CN" dirty="0"/>
              <a:t>AUC-ROC</a:t>
            </a:r>
            <a:r>
              <a:rPr lang="zh-CN" altLang="en-US" dirty="0"/>
              <a:t>不只是可以评价模型的好坏，在学术界已经有直接针对</a:t>
            </a:r>
            <a:r>
              <a:rPr lang="en-US" altLang="zh-CN" dirty="0"/>
              <a:t>AUC-ROC</a:t>
            </a:r>
            <a:r>
              <a:rPr lang="zh-CN" altLang="en-US" dirty="0"/>
              <a:t>优化的算法比如</a:t>
            </a:r>
            <a:r>
              <a:rPr lang="en-US" altLang="zh-CN" dirty="0"/>
              <a:t>AUC-SVM</a:t>
            </a:r>
            <a:endParaRPr lang="zh-CN" altLang="en-US" dirty="0"/>
          </a:p>
          <a:p>
            <a:r>
              <a:rPr lang="en-US" dirty="0"/>
              <a:t>AUC-PR</a:t>
            </a:r>
          </a:p>
          <a:p>
            <a:pPr lvl="1"/>
            <a:r>
              <a:rPr lang="en-US" dirty="0"/>
              <a:t>AUC-PR</a:t>
            </a:r>
            <a:r>
              <a:rPr lang="zh-CN" altLang="en-US" dirty="0"/>
              <a:t>是经常用来评价类别样本不均衡的指标，</a:t>
            </a:r>
            <a:r>
              <a:rPr lang="zh-CN" altLang="en-US" b="1" dirty="0"/>
              <a:t>对于类别严重不均衡的情况比如异常检测场景，它比</a:t>
            </a:r>
            <a:r>
              <a:rPr lang="en-US" altLang="zh-CN" b="1" dirty="0"/>
              <a:t>AUC-ROC</a:t>
            </a:r>
            <a:r>
              <a:rPr lang="zh-CN" altLang="en-US" b="1" dirty="0"/>
              <a:t>的效果更好</a:t>
            </a:r>
            <a:r>
              <a:rPr lang="zh-CN" altLang="en-US" dirty="0"/>
              <a:t>。</a:t>
            </a:r>
            <a:endParaRPr lang="en-US" dirty="0"/>
          </a:p>
          <a:p>
            <a:pPr lvl="2"/>
            <a:endParaRPr lang="en-US" dirty="0"/>
          </a:p>
        </p:txBody>
      </p:sp>
    </p:spTree>
    <p:extLst>
      <p:ext uri="{BB962C8B-B14F-4D97-AF65-F5344CB8AC3E}">
        <p14:creationId xmlns:p14="http://schemas.microsoft.com/office/powerpoint/2010/main" val="32762718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5"/>
          </a:xfrm>
        </p:spPr>
        <p:txBody>
          <a:bodyPr/>
          <a:lstStyle/>
          <a:p>
            <a:r>
              <a:rPr lang="zh-CN" altLang="en-US" dirty="0"/>
              <a:t>混淆矩阵以及延伸的评价指标</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7886"/>
            <a:ext cx="10178171" cy="4782352"/>
          </a:xfrm>
        </p:spPr>
      </p:pic>
    </p:spTree>
    <p:extLst>
      <p:ext uri="{BB962C8B-B14F-4D97-AF65-F5344CB8AC3E}">
        <p14:creationId xmlns:p14="http://schemas.microsoft.com/office/powerpoint/2010/main" val="8383377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7434"/>
          </a:xfrm>
        </p:spPr>
        <p:txBody>
          <a:bodyPr/>
          <a:lstStyle/>
          <a:p>
            <a:r>
              <a:rPr lang="en-US" altLang="zh-CN" dirty="0"/>
              <a:t>Continue…</a:t>
            </a:r>
            <a:endParaRPr lang="en-US" dirty="0"/>
          </a:p>
        </p:txBody>
      </p:sp>
      <p:sp>
        <p:nvSpPr>
          <p:cNvPr id="3" name="Content Placeholder 2"/>
          <p:cNvSpPr>
            <a:spLocks noGrp="1"/>
          </p:cNvSpPr>
          <p:nvPr>
            <p:ph idx="1"/>
          </p:nvPr>
        </p:nvSpPr>
        <p:spPr>
          <a:xfrm>
            <a:off x="838200" y="1574800"/>
            <a:ext cx="10515600" cy="4982117"/>
          </a:xfrm>
        </p:spPr>
        <p:txBody>
          <a:bodyPr>
            <a:normAutofit fontScale="92500" lnSpcReduction="20000"/>
          </a:bodyPr>
          <a:lstStyle/>
          <a:p>
            <a:r>
              <a:rPr lang="zh-CN" altLang="en-US" b="1" dirty="0"/>
              <a:t>混淆矩阵不仅适用于二分类，也适用于多分类</a:t>
            </a:r>
            <a:r>
              <a:rPr lang="zh-CN" altLang="en-US" dirty="0"/>
              <a:t>。</a:t>
            </a:r>
            <a:endParaRPr lang="en-US" altLang="zh-CN" dirty="0"/>
          </a:p>
          <a:p>
            <a:r>
              <a:rPr lang="zh-CN" altLang="en-US" dirty="0"/>
              <a:t>通过前面的混淆矩阵，可以计算如下的离线评价指标：</a:t>
            </a:r>
            <a:endParaRPr lang="en-US" altLang="zh-CN" dirty="0"/>
          </a:p>
          <a:p>
            <a:pPr lvl="1"/>
            <a:r>
              <a:rPr lang="zh-CN" altLang="en-US" dirty="0"/>
              <a:t>准确率（</a:t>
            </a:r>
            <a:r>
              <a:rPr lang="en-US" altLang="zh-CN" dirty="0"/>
              <a:t>accuracy rate</a:t>
            </a:r>
            <a:r>
              <a:rPr lang="zh-CN" altLang="en-US" dirty="0"/>
              <a:t>）</a:t>
            </a:r>
            <a:endParaRPr lang="en-US" altLang="zh-CN" dirty="0"/>
          </a:p>
          <a:p>
            <a:pPr lvl="2"/>
            <a:r>
              <a:rPr lang="zh-CN" altLang="en-US" dirty="0"/>
              <a:t> 准确率</a:t>
            </a:r>
            <a:r>
              <a:rPr lang="en-US" altLang="zh-CN" dirty="0"/>
              <a:t>ACC=</a:t>
            </a:r>
            <a:r>
              <a:rPr lang="zh-CN" altLang="en-US" dirty="0"/>
              <a:t>样本被预测正确的类别的个数</a:t>
            </a:r>
            <a:r>
              <a:rPr lang="en-US" altLang="zh-CN" dirty="0"/>
              <a:t>/</a:t>
            </a:r>
            <a:r>
              <a:rPr lang="zh-CN" altLang="en-US" dirty="0"/>
              <a:t>测试集总样本的个数 </a:t>
            </a:r>
            <a:endParaRPr lang="en-US" altLang="zh-CN" dirty="0"/>
          </a:p>
          <a:p>
            <a:pPr lvl="1"/>
            <a:r>
              <a:rPr lang="zh-CN" altLang="en-US" dirty="0"/>
              <a:t>精确率（</a:t>
            </a:r>
            <a:r>
              <a:rPr lang="en-US" altLang="zh-CN" dirty="0"/>
              <a:t>precision rate</a:t>
            </a:r>
            <a:r>
              <a:rPr lang="zh-CN" altLang="en-US" dirty="0"/>
              <a:t>）</a:t>
            </a:r>
            <a:endParaRPr lang="en-US" altLang="zh-CN" dirty="0"/>
          </a:p>
          <a:p>
            <a:pPr lvl="2"/>
            <a:r>
              <a:rPr lang="zh-CN" altLang="en-US" dirty="0"/>
              <a:t>精确率</a:t>
            </a:r>
            <a:r>
              <a:rPr lang="en-US" altLang="zh-CN" dirty="0"/>
              <a:t>P=</a:t>
            </a:r>
            <a:r>
              <a:rPr lang="zh-CN" altLang="en-US" dirty="0"/>
              <a:t>预测正确的正类样本个数</a:t>
            </a:r>
            <a:r>
              <a:rPr lang="en-US" altLang="zh-CN" dirty="0"/>
              <a:t>/</a:t>
            </a:r>
            <a:r>
              <a:rPr lang="zh-CN" altLang="en-US" dirty="0"/>
              <a:t>预测为正类样本的个数</a:t>
            </a:r>
            <a:endParaRPr lang="en-US" altLang="zh-CN" dirty="0"/>
          </a:p>
          <a:p>
            <a:pPr lvl="1"/>
            <a:r>
              <a:rPr lang="zh-CN" altLang="en-US" dirty="0"/>
              <a:t>召回率（</a:t>
            </a:r>
            <a:r>
              <a:rPr lang="en-US" altLang="zh-CN" dirty="0"/>
              <a:t>recall rate</a:t>
            </a:r>
            <a:r>
              <a:rPr lang="zh-CN" altLang="en-US" dirty="0"/>
              <a:t>）</a:t>
            </a:r>
            <a:r>
              <a:rPr lang="en-US" altLang="zh-CN" dirty="0"/>
              <a:t>----</a:t>
            </a:r>
            <a:r>
              <a:rPr lang="zh-CN" altLang="en-US" dirty="0"/>
              <a:t>经常也叫查全率</a:t>
            </a:r>
            <a:endParaRPr lang="en-US" altLang="zh-CN" dirty="0"/>
          </a:p>
          <a:p>
            <a:pPr lvl="2"/>
            <a:r>
              <a:rPr lang="zh-CN" altLang="en-US" dirty="0"/>
              <a:t>召回率</a:t>
            </a:r>
            <a:r>
              <a:rPr lang="en-US" altLang="zh-CN" dirty="0"/>
              <a:t>R=</a:t>
            </a:r>
            <a:r>
              <a:rPr lang="zh-CN" altLang="en-US" dirty="0"/>
              <a:t>预测正确的正类样本个数</a:t>
            </a:r>
            <a:r>
              <a:rPr lang="en-US" altLang="zh-CN" dirty="0"/>
              <a:t>/</a:t>
            </a:r>
            <a:r>
              <a:rPr lang="zh-CN" altLang="en-US" dirty="0"/>
              <a:t>测试集正类样本的总数</a:t>
            </a:r>
            <a:endParaRPr lang="en-US" altLang="zh-CN" dirty="0"/>
          </a:p>
          <a:p>
            <a:pPr lvl="1"/>
            <a:r>
              <a:rPr lang="en-US" altLang="zh-CN" dirty="0"/>
              <a:t>F-score</a:t>
            </a:r>
            <a:r>
              <a:rPr lang="zh-CN" altLang="en-US" dirty="0"/>
              <a:t>：</a:t>
            </a:r>
            <a:r>
              <a:rPr lang="en-US" dirty="0"/>
              <a:t> </a:t>
            </a:r>
          </a:p>
          <a:p>
            <a:pPr lvl="2"/>
            <a:r>
              <a:rPr lang="en-US" dirty="0"/>
              <a:t>Precision</a:t>
            </a:r>
            <a:r>
              <a:rPr lang="zh-CN" altLang="en-US" dirty="0"/>
              <a:t>和</a:t>
            </a:r>
            <a:r>
              <a:rPr lang="en-US" dirty="0"/>
              <a:t>Recall</a:t>
            </a:r>
            <a:r>
              <a:rPr lang="zh-CN" altLang="en-US" dirty="0"/>
              <a:t>的调和平均值</a:t>
            </a:r>
            <a:r>
              <a:rPr lang="en-US" altLang="zh-CN" dirty="0"/>
              <a:t>, </a:t>
            </a:r>
            <a:r>
              <a:rPr lang="zh-CN" altLang="en-US" dirty="0"/>
              <a:t>更接近于</a:t>
            </a:r>
            <a:r>
              <a:rPr lang="en-US" dirty="0"/>
              <a:t>P, R</a:t>
            </a:r>
            <a:r>
              <a:rPr lang="zh-CN" altLang="en-US" dirty="0"/>
              <a:t>两个数较小的那个</a:t>
            </a:r>
            <a:r>
              <a:rPr lang="en-US" altLang="zh-CN" dirty="0"/>
              <a:t>: </a:t>
            </a:r>
          </a:p>
          <a:p>
            <a:pPr lvl="2"/>
            <a:r>
              <a:rPr lang="en-US" b="1" dirty="0"/>
              <a:t>F=2* P* R/(P + R)</a:t>
            </a:r>
          </a:p>
          <a:p>
            <a:pPr lvl="1"/>
            <a:r>
              <a:rPr lang="en-US" altLang="zh-CN" dirty="0"/>
              <a:t>AUC-ROC</a:t>
            </a:r>
            <a:r>
              <a:rPr lang="zh-CN" altLang="en-US" dirty="0"/>
              <a:t>：</a:t>
            </a:r>
            <a:r>
              <a:rPr lang="en-US" dirty="0"/>
              <a:t> </a:t>
            </a:r>
          </a:p>
          <a:p>
            <a:pPr lvl="2"/>
            <a:r>
              <a:rPr lang="en-US" dirty="0"/>
              <a:t>AUC</a:t>
            </a:r>
            <a:r>
              <a:rPr lang="en-US" altLang="zh-CN" dirty="0"/>
              <a:t>-ROC</a:t>
            </a:r>
            <a:r>
              <a:rPr lang="zh-CN" altLang="en-US" dirty="0"/>
              <a:t>的值就是处于</a:t>
            </a:r>
            <a:r>
              <a:rPr lang="en-US" dirty="0"/>
              <a:t>ROC curve</a:t>
            </a:r>
            <a:r>
              <a:rPr lang="zh-CN" altLang="en-US" dirty="0"/>
              <a:t>下方的那部分面积的大小</a:t>
            </a:r>
            <a:endParaRPr lang="en-US" altLang="zh-CN" dirty="0"/>
          </a:p>
          <a:p>
            <a:pPr lvl="2"/>
            <a:r>
              <a:rPr lang="en-US" dirty="0"/>
              <a:t>ROC</a:t>
            </a:r>
            <a:r>
              <a:rPr lang="zh-CN" altLang="en-US" dirty="0"/>
              <a:t>的主要分析工具是一个画在</a:t>
            </a:r>
            <a:r>
              <a:rPr lang="en-US" dirty="0"/>
              <a:t>ROC</a:t>
            </a:r>
            <a:r>
              <a:rPr lang="zh-CN" altLang="en-US" dirty="0"/>
              <a:t>空间的曲线</a:t>
            </a:r>
            <a:r>
              <a:rPr lang="en-US" altLang="zh-CN" dirty="0"/>
              <a:t>——</a:t>
            </a:r>
            <a:r>
              <a:rPr lang="en-US" dirty="0"/>
              <a:t>ROC curve，</a:t>
            </a:r>
            <a:r>
              <a:rPr lang="zh-CN" altLang="en-US" dirty="0"/>
              <a:t>横坐标为</a:t>
            </a:r>
            <a:r>
              <a:rPr lang="en-US" dirty="0"/>
              <a:t>false positive rate(FPR)，</a:t>
            </a:r>
            <a:r>
              <a:rPr lang="zh-CN" altLang="en-US" dirty="0"/>
              <a:t>纵坐标为</a:t>
            </a:r>
            <a:r>
              <a:rPr lang="en-US" dirty="0"/>
              <a:t>true positive rate(TPR)</a:t>
            </a:r>
          </a:p>
          <a:p>
            <a:pPr lvl="1"/>
            <a:r>
              <a:rPr lang="en-US" altLang="zh-CN" dirty="0"/>
              <a:t>AUC-PR</a:t>
            </a:r>
            <a:r>
              <a:rPr lang="zh-CN" altLang="en-US" dirty="0"/>
              <a:t>：</a:t>
            </a:r>
            <a:endParaRPr lang="en-US" altLang="zh-CN" dirty="0"/>
          </a:p>
          <a:p>
            <a:pPr lvl="2"/>
            <a:r>
              <a:rPr lang="en-US" altLang="zh-CN" dirty="0"/>
              <a:t>AUC-PR</a:t>
            </a:r>
            <a:r>
              <a:rPr lang="zh-CN" altLang="en-US" dirty="0"/>
              <a:t>的值是处于</a:t>
            </a:r>
            <a:r>
              <a:rPr lang="en-US" altLang="zh-CN" dirty="0"/>
              <a:t>Precision-Recall(PR)  curves</a:t>
            </a:r>
            <a:r>
              <a:rPr lang="zh-CN" altLang="en-US" dirty="0"/>
              <a:t>下方的那部分面积的大小。</a:t>
            </a:r>
            <a:endParaRPr lang="en-US" altLang="zh-CN" dirty="0"/>
          </a:p>
          <a:p>
            <a:endParaRPr lang="en-US" dirty="0"/>
          </a:p>
        </p:txBody>
      </p:sp>
    </p:spTree>
    <p:extLst>
      <p:ext uri="{BB962C8B-B14F-4D97-AF65-F5344CB8AC3E}">
        <p14:creationId xmlns:p14="http://schemas.microsoft.com/office/powerpoint/2010/main" val="8431884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398"/>
          </a:xfrm>
        </p:spPr>
        <p:txBody>
          <a:bodyPr/>
          <a:lstStyle/>
          <a:p>
            <a:r>
              <a:rPr lang="zh-CN" altLang="en-US" dirty="0"/>
              <a:t>回归常见的验证评价指标</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可解释方差分数：</a:t>
            </a:r>
            <a:endParaRPr lang="en-US" altLang="zh-CN" dirty="0"/>
          </a:p>
          <a:p>
            <a:pPr lvl="1"/>
            <a:r>
              <a:rPr lang="zh-CN" altLang="en-US" dirty="0"/>
              <a:t>最好的得分是 </a:t>
            </a:r>
            <a:r>
              <a:rPr lang="en-US" altLang="zh-CN" dirty="0"/>
              <a:t>1.0</a:t>
            </a:r>
          </a:p>
          <a:p>
            <a:endParaRPr lang="en-US" altLang="zh-CN" dirty="0"/>
          </a:p>
          <a:p>
            <a:r>
              <a:rPr lang="zh-CN" altLang="en-US" dirty="0"/>
              <a:t>平均绝对误差（</a:t>
            </a:r>
            <a:r>
              <a:rPr lang="en-US" altLang="zh-CN" dirty="0"/>
              <a:t>MAE</a:t>
            </a:r>
            <a:r>
              <a:rPr lang="zh-CN" altLang="en-US" dirty="0"/>
              <a:t>）： </a:t>
            </a:r>
            <a:endParaRPr lang="en-US" altLang="zh-CN" dirty="0"/>
          </a:p>
          <a:p>
            <a:endParaRPr lang="zh-CN" altLang="en-US" b="1" dirty="0"/>
          </a:p>
          <a:p>
            <a:r>
              <a:rPr lang="zh-CN" altLang="en-US" dirty="0"/>
              <a:t>均方误差（</a:t>
            </a:r>
            <a:r>
              <a:rPr lang="en-US" altLang="zh-CN" dirty="0"/>
              <a:t>MSE</a:t>
            </a:r>
            <a:r>
              <a:rPr lang="zh-CN" altLang="en-US" dirty="0"/>
              <a:t>）：</a:t>
            </a:r>
            <a:endParaRPr lang="en-US" altLang="zh-CN" dirty="0"/>
          </a:p>
          <a:p>
            <a:endParaRPr lang="en-US" dirty="0"/>
          </a:p>
          <a:p>
            <a:r>
              <a:rPr lang="en-US" dirty="0"/>
              <a:t>R² </a:t>
            </a:r>
            <a:r>
              <a:rPr lang="zh-CN" altLang="en-US" dirty="0"/>
              <a:t>分数</a:t>
            </a:r>
            <a:r>
              <a:rPr lang="en-US" altLang="zh-CN" dirty="0"/>
              <a:t>/</a:t>
            </a:r>
            <a:r>
              <a:rPr lang="zh-CN" altLang="en-US" dirty="0"/>
              <a:t>决定系数：</a:t>
            </a:r>
            <a:endParaRPr lang="en-US" altLang="zh-CN" dirty="0"/>
          </a:p>
          <a:p>
            <a:pPr lvl="1"/>
            <a:r>
              <a:rPr lang="zh-CN" altLang="en-US" dirty="0"/>
              <a:t>在统计学中用于度量因变量</a:t>
            </a:r>
            <a:r>
              <a:rPr lang="en-US" altLang="zh-CN" dirty="0"/>
              <a:t>/</a:t>
            </a:r>
            <a:r>
              <a:rPr lang="zh-CN" altLang="en-US" dirty="0"/>
              <a:t>目标变量的变异中可由自变量解释部分所占的比例，以此来判断该模型的解释力。</a:t>
            </a:r>
            <a:endParaRPr lang="en-US" dirty="0"/>
          </a:p>
          <a:p>
            <a:pPr lvl="1"/>
            <a:r>
              <a:rPr lang="zh-CN" altLang="en-US" dirty="0"/>
              <a:t>最佳分数为 </a:t>
            </a:r>
            <a:r>
              <a:rPr lang="en-US" altLang="zh-CN" dirty="0"/>
              <a:t>1.0</a:t>
            </a:r>
            <a:endParaRPr lang="en-US" dirty="0"/>
          </a:p>
          <a:p>
            <a:endParaRPr lang="en-US" dirty="0"/>
          </a:p>
        </p:txBody>
      </p:sp>
      <p:pic>
        <p:nvPicPr>
          <p:cNvPr id="4" name="Picture 3"/>
          <p:cNvPicPr>
            <a:picLocks noChangeAspect="1"/>
          </p:cNvPicPr>
          <p:nvPr/>
        </p:nvPicPr>
        <p:blipFill>
          <a:blip r:embed="rId3"/>
          <a:stretch>
            <a:fillRect/>
          </a:stretch>
        </p:blipFill>
        <p:spPr>
          <a:xfrm>
            <a:off x="5374055" y="1652310"/>
            <a:ext cx="4091990" cy="86299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8141" y="3007413"/>
            <a:ext cx="3011223" cy="80261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4487" y="4021819"/>
            <a:ext cx="3491869" cy="823304"/>
          </a:xfrm>
          <a:prstGeom prst="rect">
            <a:avLst/>
          </a:prstGeom>
        </p:spPr>
      </p:pic>
      <p:pic>
        <p:nvPicPr>
          <p:cNvPr id="7" name="Picture 6"/>
          <p:cNvPicPr>
            <a:picLocks noChangeAspect="1"/>
          </p:cNvPicPr>
          <p:nvPr/>
        </p:nvPicPr>
        <p:blipFill>
          <a:blip r:embed="rId6"/>
          <a:stretch>
            <a:fillRect/>
          </a:stretch>
        </p:blipFill>
        <p:spPr>
          <a:xfrm>
            <a:off x="5581937" y="5657239"/>
            <a:ext cx="4475398" cy="885825"/>
          </a:xfrm>
          <a:prstGeom prst="rect">
            <a:avLst/>
          </a:prstGeom>
        </p:spPr>
      </p:pic>
    </p:spTree>
    <p:extLst>
      <p:ext uri="{BB962C8B-B14F-4D97-AF65-F5344CB8AC3E}">
        <p14:creationId xmlns:p14="http://schemas.microsoft.com/office/powerpoint/2010/main" val="39579602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zh-CN" altLang="en-US" dirty="0"/>
              <a:t>聚类常见的验证评价指标</a:t>
            </a:r>
            <a:endParaRPr lang="en-US" dirty="0"/>
          </a:p>
        </p:txBody>
      </p:sp>
      <p:sp>
        <p:nvSpPr>
          <p:cNvPr id="3" name="Content Placeholder 2"/>
          <p:cNvSpPr>
            <a:spLocks noGrp="1"/>
          </p:cNvSpPr>
          <p:nvPr>
            <p:ph idx="1"/>
          </p:nvPr>
        </p:nvSpPr>
        <p:spPr>
          <a:xfrm>
            <a:off x="838200" y="1569720"/>
            <a:ext cx="10515600" cy="4998720"/>
          </a:xfrm>
        </p:spPr>
        <p:txBody>
          <a:bodyPr>
            <a:normAutofit/>
          </a:bodyPr>
          <a:lstStyle/>
          <a:p>
            <a:r>
              <a:rPr lang="zh-CN" altLang="en-US" dirty="0"/>
              <a:t>聚类的验证评价指标分为</a:t>
            </a:r>
            <a:r>
              <a:rPr lang="en-US" altLang="zh-CN" dirty="0"/>
              <a:t>2</a:t>
            </a:r>
            <a:r>
              <a:rPr lang="zh-CN" altLang="en-US" dirty="0"/>
              <a:t>大类：</a:t>
            </a:r>
            <a:endParaRPr lang="en-US" altLang="zh-CN" dirty="0"/>
          </a:p>
          <a:p>
            <a:pPr lvl="1"/>
            <a:r>
              <a:rPr lang="zh-CN" altLang="en-US" dirty="0"/>
              <a:t>外部指标：</a:t>
            </a:r>
            <a:endParaRPr lang="en-US" altLang="zh-CN" dirty="0"/>
          </a:p>
          <a:p>
            <a:pPr lvl="2"/>
            <a:r>
              <a:rPr lang="zh-CN" altLang="en-US" dirty="0"/>
              <a:t>聚类结果与某个参考模型进行比较（</a:t>
            </a:r>
            <a:r>
              <a:rPr lang="zh-CN" altLang="en-US" b="1" dirty="0"/>
              <a:t>实践中很少这样的情况发生</a:t>
            </a:r>
            <a:r>
              <a:rPr lang="zh-CN" altLang="en-US" dirty="0"/>
              <a:t>）：思想是统计簇划分结果与参考模型划分结果的契合程度。</a:t>
            </a:r>
            <a:endParaRPr lang="en-US" altLang="zh-CN" dirty="0"/>
          </a:p>
          <a:p>
            <a:pPr lvl="2"/>
            <a:r>
              <a:rPr lang="en-US" dirty="0"/>
              <a:t>Adjusted Rand index</a:t>
            </a:r>
          </a:p>
          <a:p>
            <a:pPr lvl="2"/>
            <a:r>
              <a:rPr lang="en-US" dirty="0"/>
              <a:t>Mutual Information based scores</a:t>
            </a:r>
          </a:p>
          <a:p>
            <a:pPr lvl="2"/>
            <a:r>
              <a:rPr lang="en-US" dirty="0"/>
              <a:t>Homogeneity, completeness and V-measure</a:t>
            </a:r>
          </a:p>
          <a:p>
            <a:pPr lvl="3"/>
            <a:r>
              <a:rPr lang="en-US" dirty="0"/>
              <a:t>homogeneity(</a:t>
            </a:r>
            <a:r>
              <a:rPr lang="zh-CN" altLang="en-US" dirty="0"/>
              <a:t>同质性</a:t>
            </a:r>
            <a:r>
              <a:rPr lang="en-US" altLang="zh-CN" dirty="0"/>
              <a:t>): </a:t>
            </a:r>
            <a:r>
              <a:rPr lang="zh-CN" altLang="en-US" dirty="0"/>
              <a:t>每个簇只包含一个类的成员</a:t>
            </a:r>
          </a:p>
          <a:p>
            <a:pPr lvl="3"/>
            <a:r>
              <a:rPr lang="en-US" dirty="0"/>
              <a:t>completeness(</a:t>
            </a:r>
            <a:r>
              <a:rPr lang="zh-CN" altLang="en-US" dirty="0"/>
              <a:t>完整性</a:t>
            </a:r>
            <a:r>
              <a:rPr lang="en-US" altLang="zh-CN" dirty="0"/>
              <a:t>): </a:t>
            </a:r>
            <a:r>
              <a:rPr lang="zh-CN" altLang="en-US" dirty="0"/>
              <a:t>给定类的所有成员都分配给同一个簇。</a:t>
            </a:r>
          </a:p>
          <a:p>
            <a:pPr lvl="3"/>
            <a:r>
              <a:rPr lang="en-US" dirty="0"/>
              <a:t>v = 2 * (homogeneity * completeness) / (homogeneity + completeness)</a:t>
            </a:r>
          </a:p>
          <a:p>
            <a:pPr lvl="1"/>
            <a:r>
              <a:rPr lang="zh-CN" altLang="en-US" dirty="0"/>
              <a:t>内部指标：</a:t>
            </a:r>
            <a:endParaRPr lang="en-US" altLang="zh-CN" dirty="0"/>
          </a:p>
          <a:p>
            <a:pPr lvl="2"/>
            <a:r>
              <a:rPr lang="zh-CN" altLang="en-US" dirty="0"/>
              <a:t>思想是估算簇内距离和簇间距离</a:t>
            </a:r>
            <a:endParaRPr lang="en-US" altLang="zh-CN" dirty="0"/>
          </a:p>
          <a:p>
            <a:pPr lvl="3"/>
            <a:r>
              <a:rPr lang="en-US" dirty="0"/>
              <a:t>Silhouette Coefficient</a:t>
            </a:r>
          </a:p>
          <a:p>
            <a:pPr lvl="3"/>
            <a:r>
              <a:rPr lang="en-US" dirty="0" err="1"/>
              <a:t>Calinski-Harabaz</a:t>
            </a:r>
            <a:r>
              <a:rPr lang="en-US" dirty="0"/>
              <a:t> Index</a:t>
            </a:r>
          </a:p>
          <a:p>
            <a:endParaRPr lang="en-US" altLang="zh-CN" dirty="0"/>
          </a:p>
          <a:p>
            <a:endParaRPr lang="en-US" dirty="0"/>
          </a:p>
        </p:txBody>
      </p:sp>
    </p:spTree>
    <p:extLst>
      <p:ext uri="{BB962C8B-B14F-4D97-AF65-F5344CB8AC3E}">
        <p14:creationId xmlns:p14="http://schemas.microsoft.com/office/powerpoint/2010/main" val="40012176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zh-CN" altLang="en-US" dirty="0"/>
              <a:t>泛化能力评估</a:t>
            </a:r>
          </a:p>
        </p:txBody>
      </p:sp>
      <p:sp>
        <p:nvSpPr>
          <p:cNvPr id="3" name="Content Placeholder 2"/>
          <p:cNvSpPr>
            <a:spLocks noGrp="1"/>
          </p:cNvSpPr>
          <p:nvPr>
            <p:ph idx="1"/>
          </p:nvPr>
        </p:nvSpPr>
        <p:spPr>
          <a:xfrm>
            <a:off x="838200" y="1676400"/>
            <a:ext cx="10515600" cy="4840514"/>
          </a:xfrm>
        </p:spPr>
        <p:txBody>
          <a:bodyPr>
            <a:normAutofit fontScale="92500" lnSpcReduction="10000"/>
          </a:bodyPr>
          <a:lstStyle/>
          <a:p>
            <a:r>
              <a:rPr lang="zh-CN" altLang="en-US" dirty="0"/>
              <a:t>目的：</a:t>
            </a:r>
            <a:r>
              <a:rPr lang="zh-CN" altLang="en-US" b="1" dirty="0"/>
              <a:t>在测试集上对模型泛化能力进行评估</a:t>
            </a:r>
            <a:r>
              <a:rPr lang="zh-CN" altLang="en-US" dirty="0"/>
              <a:t>。</a:t>
            </a:r>
            <a:endParaRPr lang="en-US" altLang="zh-CN" dirty="0"/>
          </a:p>
          <a:p>
            <a:r>
              <a:rPr lang="zh-CN" altLang="en-US" dirty="0"/>
              <a:t>常用的评估方法：</a:t>
            </a:r>
            <a:endParaRPr lang="en-US" altLang="zh-CN" dirty="0"/>
          </a:p>
          <a:p>
            <a:pPr lvl="1"/>
            <a:r>
              <a:rPr lang="zh-CN" altLang="en-US" dirty="0"/>
              <a:t>留出法</a:t>
            </a:r>
            <a:r>
              <a:rPr lang="en-US" altLang="zh-CN" dirty="0"/>
              <a:t>hold-out</a:t>
            </a:r>
            <a:endParaRPr lang="zh-CN" altLang="en-US" dirty="0"/>
          </a:p>
          <a:p>
            <a:pPr lvl="1"/>
            <a:r>
              <a:rPr lang="en-US" altLang="zh-CN" dirty="0"/>
              <a:t>K </a:t>
            </a:r>
            <a:r>
              <a:rPr lang="zh-CN" altLang="en-US" dirty="0"/>
              <a:t>折交叉验证法</a:t>
            </a:r>
            <a:r>
              <a:rPr lang="en-US" altLang="zh-CN" dirty="0"/>
              <a:t>cross validation</a:t>
            </a:r>
            <a:endParaRPr lang="zh-CN" altLang="en-US" dirty="0"/>
          </a:p>
          <a:p>
            <a:pPr lvl="1"/>
            <a:r>
              <a:rPr lang="zh-CN" altLang="en-US" dirty="0"/>
              <a:t>留一法</a:t>
            </a:r>
            <a:r>
              <a:rPr lang="en-US" altLang="zh-CN" dirty="0" err="1"/>
              <a:t>Leave-One-Out:LOO</a:t>
            </a:r>
            <a:endParaRPr lang="zh-CN" altLang="en-US" dirty="0"/>
          </a:p>
          <a:p>
            <a:pPr lvl="1"/>
            <a:r>
              <a:rPr lang="zh-CN" altLang="en-US" dirty="0"/>
              <a:t>自助法</a:t>
            </a:r>
            <a:r>
              <a:rPr lang="en-US" altLang="zh-CN" dirty="0"/>
              <a:t>bootstrapping</a:t>
            </a:r>
            <a:r>
              <a:rPr lang="zh-CN" altLang="en-US" dirty="0"/>
              <a:t>：</a:t>
            </a:r>
            <a:endParaRPr lang="en-US" altLang="zh-CN" dirty="0"/>
          </a:p>
          <a:p>
            <a:pPr lvl="2"/>
            <a:r>
              <a:rPr lang="zh-CN" altLang="en-US" dirty="0"/>
              <a:t>对</a:t>
            </a:r>
            <a:r>
              <a:rPr lang="en-US" altLang="zh-CN" dirty="0"/>
              <a:t>N</a:t>
            </a:r>
            <a:r>
              <a:rPr lang="zh-CN" altLang="en-US" dirty="0"/>
              <a:t>个样本的数据集进行</a:t>
            </a:r>
            <a:r>
              <a:rPr lang="en-US" altLang="zh-CN" dirty="0"/>
              <a:t>N</a:t>
            </a:r>
            <a:r>
              <a:rPr lang="zh-CN" altLang="en-US" dirty="0"/>
              <a:t>次有放回的随机采样形成新的训练集</a:t>
            </a:r>
            <a:endParaRPr lang="en-US" altLang="zh-CN" dirty="0"/>
          </a:p>
          <a:p>
            <a:r>
              <a:rPr lang="zh-CN" altLang="en-US" dirty="0"/>
              <a:t>评估方法对比：</a:t>
            </a:r>
            <a:endParaRPr lang="en-US" altLang="zh-CN" dirty="0"/>
          </a:p>
          <a:p>
            <a:pPr lvl="1"/>
            <a:r>
              <a:rPr lang="zh-CN" altLang="en-US" dirty="0"/>
              <a:t>自助法在数据集较小时很有用，能从初始数据集中产生多个不同的训练集，常用于集成学习；在初始数据量足够时，留出法和</a:t>
            </a:r>
            <a:r>
              <a:rPr lang="en-US" altLang="zh-CN" dirty="0"/>
              <a:t>k</a:t>
            </a:r>
            <a:r>
              <a:rPr lang="zh-CN" altLang="en-US" dirty="0"/>
              <a:t>折交叉验证法更常用。</a:t>
            </a:r>
            <a:endParaRPr lang="en-US" altLang="zh-CN" dirty="0"/>
          </a:p>
          <a:p>
            <a:pPr lvl="2"/>
            <a:r>
              <a:rPr lang="zh-CN" altLang="en-US" dirty="0"/>
              <a:t>数据量很大比如超过</a:t>
            </a:r>
            <a:r>
              <a:rPr lang="en-US" dirty="0"/>
              <a:t>1</a:t>
            </a:r>
            <a:r>
              <a:rPr lang="zh-CN" altLang="en-US" dirty="0"/>
              <a:t>万，直接把原样本集拆分为训练集</a:t>
            </a:r>
            <a:r>
              <a:rPr lang="en-US" dirty="0"/>
              <a:t>+</a:t>
            </a:r>
            <a:r>
              <a:rPr lang="zh-CN" altLang="en-US" dirty="0"/>
              <a:t>验证集</a:t>
            </a:r>
            <a:r>
              <a:rPr lang="en-US" dirty="0"/>
              <a:t>+</a:t>
            </a:r>
            <a:r>
              <a:rPr lang="zh-CN" altLang="en-US" dirty="0"/>
              <a:t>测试集就可以，其实这个就是留出法</a:t>
            </a:r>
            <a:r>
              <a:rPr lang="en-US" altLang="zh-CN" dirty="0"/>
              <a:t>hold out</a:t>
            </a:r>
            <a:r>
              <a:rPr lang="zh-CN" altLang="en-US" dirty="0"/>
              <a:t>；</a:t>
            </a:r>
            <a:endParaRPr lang="en-US" altLang="zh-CN" dirty="0"/>
          </a:p>
          <a:p>
            <a:pPr lvl="2"/>
            <a:r>
              <a:rPr lang="zh-CN" altLang="en-US" b="1" dirty="0"/>
              <a:t>如果数量小一些可以进行</a:t>
            </a:r>
            <a:r>
              <a:rPr lang="en-US" b="1" dirty="0"/>
              <a:t>K-fold</a:t>
            </a:r>
            <a:r>
              <a:rPr lang="zh-CN" altLang="en-US" b="1" dirty="0"/>
              <a:t>交叉验证</a:t>
            </a:r>
            <a:r>
              <a:rPr lang="zh-CN" altLang="en-US" dirty="0"/>
              <a:t>。</a:t>
            </a:r>
            <a:endParaRPr lang="en-US" altLang="zh-CN" dirty="0"/>
          </a:p>
          <a:p>
            <a:pPr lvl="2"/>
            <a:r>
              <a:rPr lang="zh-CN" altLang="en-US" dirty="0"/>
              <a:t>如果样本太小比如小于</a:t>
            </a:r>
            <a:r>
              <a:rPr lang="en-US" altLang="zh-CN" dirty="0"/>
              <a:t>50</a:t>
            </a:r>
            <a:r>
              <a:rPr lang="zh-CN" altLang="en-US" dirty="0"/>
              <a:t>，使用留一交叉验证。</a:t>
            </a:r>
            <a:endParaRPr lang="en-US" altLang="zh-CN" dirty="0"/>
          </a:p>
          <a:p>
            <a:endParaRPr lang="en-US" altLang="zh-CN" dirty="0"/>
          </a:p>
        </p:txBody>
      </p:sp>
    </p:spTree>
    <p:extLst>
      <p:ext uri="{BB962C8B-B14F-4D97-AF65-F5344CB8AC3E}">
        <p14:creationId xmlns:p14="http://schemas.microsoft.com/office/powerpoint/2010/main" val="36627008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216931"/>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828800"/>
            <a:ext cx="10515600" cy="4557486"/>
          </a:xfrm>
        </p:spPr>
        <p:txBody>
          <a:bodyPr>
            <a:normAutofit lnSpcReduction="10000"/>
          </a:bodyPr>
          <a:lstStyle/>
          <a:p>
            <a:r>
              <a:rPr lang="en-US" altLang="zh-CN" dirty="0"/>
              <a:t>K-fold Cross Validation</a:t>
            </a:r>
            <a:r>
              <a:rPr lang="zh-CN" altLang="en-US" dirty="0"/>
              <a:t>的思想：</a:t>
            </a:r>
            <a:endParaRPr lang="en-US" altLang="zh-CN" dirty="0"/>
          </a:p>
          <a:p>
            <a:pPr lvl="1"/>
            <a:r>
              <a:rPr lang="zh-CN" altLang="en-US" dirty="0"/>
              <a:t>将原始数据分成</a:t>
            </a:r>
            <a:r>
              <a:rPr lang="en-US" altLang="zh-CN" dirty="0"/>
              <a:t>K</a:t>
            </a:r>
            <a:r>
              <a:rPr lang="zh-CN" altLang="en-US" dirty="0"/>
              <a:t>组</a:t>
            </a:r>
            <a:r>
              <a:rPr lang="en-US" altLang="zh-CN" dirty="0"/>
              <a:t>(</a:t>
            </a:r>
            <a:r>
              <a:rPr lang="zh-CN" altLang="en-US" dirty="0"/>
              <a:t>一般是均分</a:t>
            </a:r>
            <a:r>
              <a:rPr lang="en-US" altLang="zh-CN" dirty="0"/>
              <a:t>)</a:t>
            </a:r>
            <a:r>
              <a:rPr lang="zh-CN" altLang="en-US" dirty="0"/>
              <a:t>，将每个子集数据分别做一次测试集；</a:t>
            </a:r>
            <a:endParaRPr lang="en-US" altLang="zh-CN" dirty="0"/>
          </a:p>
          <a:p>
            <a:pPr lvl="1"/>
            <a:r>
              <a:rPr lang="zh-CN" altLang="en-US" dirty="0"/>
              <a:t>其余的</a:t>
            </a:r>
            <a:r>
              <a:rPr lang="en-US" altLang="zh-CN" dirty="0"/>
              <a:t>K-1</a:t>
            </a:r>
            <a:r>
              <a:rPr lang="zh-CN" altLang="en-US" dirty="0"/>
              <a:t>组子集数据作为训练集，这样会得到</a:t>
            </a:r>
            <a:r>
              <a:rPr lang="en-US" altLang="zh-CN" dirty="0"/>
              <a:t>K</a:t>
            </a:r>
            <a:r>
              <a:rPr lang="zh-CN" altLang="en-US" dirty="0"/>
              <a:t>个子模型；</a:t>
            </a:r>
            <a:endParaRPr lang="en-US" altLang="zh-CN" dirty="0"/>
          </a:p>
          <a:p>
            <a:pPr lvl="1"/>
            <a:r>
              <a:rPr lang="zh-CN" altLang="en-US" dirty="0"/>
              <a:t>用这</a:t>
            </a:r>
            <a:r>
              <a:rPr lang="en-US" altLang="zh-CN" dirty="0"/>
              <a:t>K</a:t>
            </a:r>
            <a:r>
              <a:rPr lang="zh-CN" altLang="en-US" dirty="0"/>
              <a:t>个子模型最终的测试集的平均误差作为性能指标。</a:t>
            </a:r>
            <a:endParaRPr lang="en-US" altLang="zh-CN" dirty="0"/>
          </a:p>
          <a:p>
            <a:r>
              <a:rPr lang="en-US" altLang="zh-CN" sz="2400" dirty="0"/>
              <a:t>K</a:t>
            </a:r>
            <a:r>
              <a:rPr lang="zh-CN" altLang="en-US" sz="2400" dirty="0"/>
              <a:t>的选取？</a:t>
            </a:r>
            <a:endParaRPr lang="en-US" altLang="zh-CN" sz="2400" dirty="0"/>
          </a:p>
          <a:p>
            <a:pPr lvl="1"/>
            <a:r>
              <a:rPr lang="zh-CN" altLang="en-US" dirty="0"/>
              <a:t>当</a:t>
            </a:r>
            <a:r>
              <a:rPr lang="en-US" dirty="0"/>
              <a:t>K</a:t>
            </a:r>
            <a:r>
              <a:rPr lang="zh-CN" altLang="en-US" dirty="0"/>
              <a:t>值小的时候，每次训练参与的数据少，容易过拟合</a:t>
            </a:r>
            <a:r>
              <a:rPr lang="en-US" dirty="0"/>
              <a:t>。</a:t>
            </a:r>
          </a:p>
          <a:p>
            <a:pPr lvl="1"/>
            <a:r>
              <a:rPr lang="zh-CN" altLang="en-US" dirty="0"/>
              <a:t>当</a:t>
            </a:r>
            <a:r>
              <a:rPr lang="en-US" dirty="0"/>
              <a:t>K</a:t>
            </a:r>
            <a:r>
              <a:rPr lang="zh-CN" altLang="en-US" dirty="0"/>
              <a:t>值大的时候，每次用于训练的数据相对多一些，训练时间会长一些</a:t>
            </a:r>
            <a:r>
              <a:rPr lang="en-US" dirty="0"/>
              <a:t>。</a:t>
            </a:r>
          </a:p>
          <a:p>
            <a:pPr lvl="1"/>
            <a:r>
              <a:rPr lang="zh-CN" altLang="en-US" dirty="0"/>
              <a:t>建议的</a:t>
            </a:r>
            <a:r>
              <a:rPr lang="en-US" altLang="zh-CN" dirty="0"/>
              <a:t>K</a:t>
            </a:r>
            <a:r>
              <a:rPr lang="zh-CN" altLang="en-US" dirty="0"/>
              <a:t>取值为</a:t>
            </a:r>
            <a:r>
              <a:rPr lang="en-US" altLang="zh-CN" dirty="0"/>
              <a:t>5</a:t>
            </a:r>
            <a:r>
              <a:rPr lang="zh-CN" altLang="en-US" dirty="0"/>
              <a:t>到</a:t>
            </a:r>
            <a:r>
              <a:rPr lang="en-US" altLang="zh-CN" dirty="0"/>
              <a:t>10</a:t>
            </a:r>
            <a:r>
              <a:rPr lang="zh-CN" altLang="en-US" dirty="0"/>
              <a:t>之间。</a:t>
            </a:r>
            <a:endParaRPr lang="en-US" altLang="zh-CN" dirty="0"/>
          </a:p>
          <a:p>
            <a:r>
              <a:rPr lang="zh-CN" altLang="en-US" sz="2400" dirty="0"/>
              <a:t>原始数据如何划分为</a:t>
            </a:r>
            <a:r>
              <a:rPr lang="en-US" altLang="zh-CN" sz="2400" dirty="0"/>
              <a:t>K</a:t>
            </a:r>
            <a:r>
              <a:rPr lang="zh-CN" altLang="en-US" sz="2400" dirty="0"/>
              <a:t>组？</a:t>
            </a:r>
            <a:endParaRPr lang="en-US" altLang="zh-CN" sz="2400" dirty="0"/>
          </a:p>
          <a:p>
            <a:pPr lvl="1"/>
            <a:r>
              <a:rPr lang="zh-CN" altLang="en-US" dirty="0"/>
              <a:t>如果数据样本是类别不均衡的，使用</a:t>
            </a:r>
            <a:r>
              <a:rPr lang="en-US" altLang="zh-CN" dirty="0"/>
              <a:t>k-fold</a:t>
            </a:r>
            <a:r>
              <a:rPr lang="zh-CN" altLang="en-US" dirty="0"/>
              <a:t>的变体</a:t>
            </a:r>
            <a:r>
              <a:rPr lang="en-US" b="1" dirty="0"/>
              <a:t>Stratified k-fold</a:t>
            </a:r>
            <a:r>
              <a:rPr lang="zh-CN" altLang="en-US" b="1" dirty="0"/>
              <a:t>（分层</a:t>
            </a:r>
            <a:r>
              <a:rPr lang="en-US" altLang="zh-CN" b="1" dirty="0"/>
              <a:t>K</a:t>
            </a:r>
            <a:r>
              <a:rPr lang="zh-CN" altLang="en-US" b="1" dirty="0"/>
              <a:t>折交叉）：每个类别用相同百分比采样。</a:t>
            </a:r>
            <a:endParaRPr lang="en-US" altLang="zh-CN" b="1" dirty="0"/>
          </a:p>
          <a:p>
            <a:pPr lvl="1"/>
            <a:r>
              <a:rPr lang="zh-CN" altLang="en-US" dirty="0"/>
              <a:t>否则是均分为</a:t>
            </a:r>
            <a:r>
              <a:rPr lang="en-US" altLang="zh-CN" dirty="0"/>
              <a:t>K</a:t>
            </a:r>
            <a:r>
              <a:rPr lang="zh-CN" altLang="en-US" dirty="0"/>
              <a:t>组。</a:t>
            </a:r>
            <a:endParaRPr lang="en-US" altLang="zh-CN" dirty="0"/>
          </a:p>
          <a:p>
            <a:endParaRPr lang="en-US" altLang="zh-CN" dirty="0"/>
          </a:p>
          <a:p>
            <a:endParaRPr lang="en-US" altLang="zh-CN" sz="1800" dirty="0"/>
          </a:p>
        </p:txBody>
      </p:sp>
    </p:spTree>
    <p:extLst>
      <p:ext uri="{BB962C8B-B14F-4D97-AF65-F5344CB8AC3E}">
        <p14:creationId xmlns:p14="http://schemas.microsoft.com/office/powerpoint/2010/main" val="1406068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7903"/>
          </a:xfrm>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dirty="0"/>
              <a:t>交叉验证法（包括</a:t>
            </a:r>
            <a:r>
              <a:rPr lang="en-US" altLang="zh-CN" dirty="0"/>
              <a:t>K-fold CV</a:t>
            </a:r>
            <a:r>
              <a:rPr lang="zh-CN" altLang="en-US" dirty="0"/>
              <a:t>和留一法）的作用：</a:t>
            </a:r>
            <a:endParaRPr lang="en-US" altLang="zh-CN" dirty="0"/>
          </a:p>
          <a:p>
            <a:pPr lvl="1"/>
            <a:r>
              <a:rPr lang="zh-CN" altLang="en-US" dirty="0"/>
              <a:t>当数据集比较小的时候，对于多个异质的候选模型，使用交叉验证法得出每个候选模型的性能指标，并选择出表现最好的模型做为最终的生成模型。</a:t>
            </a:r>
            <a:endParaRPr lang="en-US" altLang="zh-CN" dirty="0"/>
          </a:p>
          <a:p>
            <a:pPr lvl="1"/>
            <a:r>
              <a:rPr lang="zh-CN" altLang="en-US" dirty="0"/>
              <a:t>当数据集比较小的时候，对于单个模型，可以使用交叉验证法配合超参数优化算法进行超参数的选择并生成最终的模型。</a:t>
            </a:r>
            <a:endParaRPr lang="en-US" altLang="zh-CN" dirty="0"/>
          </a:p>
          <a:p>
            <a:pPr lvl="1"/>
            <a:r>
              <a:rPr lang="zh-CN" altLang="en-US" dirty="0"/>
              <a:t>当数据集比较小的时候，对于单个模型，利用交叉验证法把</a:t>
            </a:r>
            <a:r>
              <a:rPr lang="en-US" altLang="zh-CN" dirty="0"/>
              <a:t>K</a:t>
            </a:r>
            <a:r>
              <a:rPr lang="zh-CN" altLang="en-US" dirty="0"/>
              <a:t>个子模型的参数做聚合（比如模型参数平均）作为最终模型，有点类似集成学习的理念</a:t>
            </a:r>
            <a:endParaRPr lang="en-US" altLang="zh-CN" dirty="0"/>
          </a:p>
          <a:p>
            <a:pPr lvl="2"/>
            <a:r>
              <a:rPr lang="zh-CN" altLang="en-US" dirty="0"/>
              <a:t>这个做法可以参考</a:t>
            </a:r>
            <a:r>
              <a:rPr lang="en-US" altLang="zh-CN" dirty="0"/>
              <a:t>AWS</a:t>
            </a:r>
            <a:r>
              <a:rPr lang="en-US" dirty="0"/>
              <a:t> </a:t>
            </a:r>
            <a:r>
              <a:rPr lang="en-US" altLang="zh-CN" dirty="0" err="1"/>
              <a:t>S</a:t>
            </a:r>
            <a:r>
              <a:rPr lang="en-US" dirty="0" err="1"/>
              <a:t>age</a:t>
            </a:r>
            <a:r>
              <a:rPr lang="en-US" altLang="zh-CN" dirty="0" err="1"/>
              <a:t>M</a:t>
            </a:r>
            <a:r>
              <a:rPr lang="en-US" dirty="0" err="1"/>
              <a:t>aker</a:t>
            </a:r>
            <a:r>
              <a:rPr lang="zh-CN" altLang="en-US" dirty="0"/>
              <a:t>：</a:t>
            </a:r>
            <a:r>
              <a:rPr lang="en-US" dirty="0"/>
              <a:t> https://docs.aws.amazon.com/sagemaker/latest/dg/how-it-works-model-validation.html</a:t>
            </a:r>
            <a:endParaRPr lang="en-US" altLang="zh-CN" dirty="0"/>
          </a:p>
          <a:p>
            <a:pPr lvl="1"/>
            <a:endParaRPr lang="en-US" dirty="0"/>
          </a:p>
          <a:p>
            <a:endParaRPr lang="en-US" dirty="0"/>
          </a:p>
        </p:txBody>
      </p:sp>
    </p:spTree>
    <p:extLst>
      <p:ext uri="{BB962C8B-B14F-4D97-AF65-F5344CB8AC3E}">
        <p14:creationId xmlns:p14="http://schemas.microsoft.com/office/powerpoint/2010/main" val="107168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932"/>
          </a:xfrm>
        </p:spPr>
        <p:txBody>
          <a:bodyPr/>
          <a:lstStyle/>
          <a:p>
            <a:r>
              <a:rPr lang="en-US" altLang="zh-CN" dirty="0"/>
              <a:t>Continue…..</a:t>
            </a:r>
            <a:endParaRPr lang="en-US" dirty="0"/>
          </a:p>
        </p:txBody>
      </p:sp>
      <p:sp>
        <p:nvSpPr>
          <p:cNvPr id="3" name="Content Placeholder 2"/>
          <p:cNvSpPr>
            <a:spLocks noGrp="1"/>
          </p:cNvSpPr>
          <p:nvPr>
            <p:ph idx="1"/>
          </p:nvPr>
        </p:nvSpPr>
        <p:spPr>
          <a:xfrm>
            <a:off x="838200" y="1799771"/>
            <a:ext cx="10515600" cy="4746172"/>
          </a:xfrm>
        </p:spPr>
        <p:txBody>
          <a:bodyPr>
            <a:normAutofit/>
          </a:bodyPr>
          <a:lstStyle/>
          <a:p>
            <a:r>
              <a:rPr lang="zh-CN" altLang="en-US" dirty="0"/>
              <a:t>当训练集和验证集、测试集的数据分布不同时，有以下经验原则：</a:t>
            </a:r>
          </a:p>
          <a:p>
            <a:pPr lvl="1"/>
            <a:r>
              <a:rPr lang="zh-CN" altLang="en-US" b="1" dirty="0"/>
              <a:t>确保验证集和测试集的数据来自同一分布</a:t>
            </a:r>
            <a:r>
              <a:rPr lang="zh-CN" altLang="en-US" dirty="0"/>
              <a:t>。</a:t>
            </a:r>
          </a:p>
          <a:p>
            <a:pPr lvl="2"/>
            <a:r>
              <a:rPr lang="zh-CN" altLang="en-US" dirty="0"/>
              <a:t>因为需要用验证集来优化超参数，优化的最终目标是希望模型在测试集上表现更好。</a:t>
            </a:r>
          </a:p>
          <a:p>
            <a:pPr lvl="1"/>
            <a:r>
              <a:rPr lang="zh-CN" altLang="en-US" dirty="0"/>
              <a:t>确保验证集和测试集能够反映未来得到的数据，或者最关注的数据。</a:t>
            </a:r>
          </a:p>
          <a:p>
            <a:pPr lvl="1"/>
            <a:r>
              <a:rPr lang="zh-CN" altLang="en-US" dirty="0"/>
              <a:t>确保数据被随机分配到验证集和测试集上。</a:t>
            </a:r>
            <a:endParaRPr lang="en-US" altLang="zh-CN" dirty="0"/>
          </a:p>
          <a:p>
            <a:pPr lvl="1"/>
            <a:r>
              <a:rPr lang="zh-CN" altLang="en-US" b="1" dirty="0"/>
              <a:t>想办法让训练集的分布更接近验证集</a:t>
            </a:r>
            <a:r>
              <a:rPr lang="zh-CN" altLang="en-US" dirty="0"/>
              <a:t>。</a:t>
            </a:r>
          </a:p>
          <a:p>
            <a:pPr lvl="2"/>
            <a:r>
              <a:rPr lang="zh-CN" altLang="en-US" b="1" dirty="0"/>
              <a:t>收集更多的、分布接近验证集的数据作为训练集</a:t>
            </a:r>
            <a:r>
              <a:rPr lang="zh-CN" altLang="en-US" dirty="0"/>
              <a:t>。</a:t>
            </a:r>
          </a:p>
          <a:p>
            <a:pPr lvl="2"/>
            <a:r>
              <a:rPr lang="zh-CN" altLang="en-US" dirty="0"/>
              <a:t>人工合成训练数据，使得它更接近验证集。</a:t>
            </a:r>
          </a:p>
          <a:p>
            <a:pPr lvl="3"/>
            <a:r>
              <a:rPr lang="zh-CN" altLang="en-US" dirty="0"/>
              <a:t>它的潜在问题是你可能只是模拟了全部数据空间中的一小部分，导致模型对这一小部分数据过拟合，整体的泛化能力变差。</a:t>
            </a:r>
            <a:endParaRPr lang="en-US" dirty="0"/>
          </a:p>
        </p:txBody>
      </p:sp>
    </p:spTree>
    <p:extLst>
      <p:ext uri="{BB962C8B-B14F-4D97-AF65-F5344CB8AC3E}">
        <p14:creationId xmlns:p14="http://schemas.microsoft.com/office/powerpoint/2010/main" val="32929209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77590"/>
          </a:xfrm>
        </p:spPr>
        <p:txBody>
          <a:bodyPr/>
          <a:lstStyle/>
          <a:p>
            <a:r>
              <a:rPr lang="en-US" altLang="zh-CN" dirty="0"/>
              <a:t>Continue….</a:t>
            </a:r>
            <a:endParaRPr lang="en-US" dirty="0"/>
          </a:p>
        </p:txBody>
      </p:sp>
      <p:sp>
        <p:nvSpPr>
          <p:cNvPr id="3" name="Content Placeholder 2"/>
          <p:cNvSpPr>
            <a:spLocks noGrp="1"/>
          </p:cNvSpPr>
          <p:nvPr>
            <p:ph idx="1"/>
          </p:nvPr>
        </p:nvSpPr>
        <p:spPr>
          <a:xfrm>
            <a:off x="838200" y="1742716"/>
            <a:ext cx="10515600" cy="4405836"/>
          </a:xfrm>
        </p:spPr>
        <p:txBody>
          <a:bodyPr>
            <a:normAutofit/>
          </a:bodyPr>
          <a:lstStyle/>
          <a:p>
            <a:r>
              <a:rPr lang="en-US" altLang="zh-CN" dirty="0"/>
              <a:t>Tips</a:t>
            </a:r>
            <a:r>
              <a:rPr lang="zh-CN" altLang="en-US" dirty="0"/>
              <a:t>：</a:t>
            </a:r>
            <a:endParaRPr lang="en-US" altLang="zh-CN" dirty="0"/>
          </a:p>
          <a:p>
            <a:pPr lvl="1"/>
            <a:r>
              <a:rPr lang="zh-CN" altLang="en-US" dirty="0"/>
              <a:t>在单个模型的</a:t>
            </a:r>
            <a:r>
              <a:rPr lang="en-US" dirty="0"/>
              <a:t>k-fold</a:t>
            </a:r>
            <a:r>
              <a:rPr lang="zh-CN" altLang="en-US" dirty="0"/>
              <a:t>交叉验证的过程中，每次的参数迭代是独立的，不需要用某一个子集训练完的参数作为下一个训练子集的初始化参数。</a:t>
            </a:r>
            <a:endParaRPr lang="en-US" altLang="zh-CN" dirty="0"/>
          </a:p>
          <a:p>
            <a:pPr lvl="2"/>
            <a:r>
              <a:rPr lang="zh-CN" altLang="en-US" dirty="0"/>
              <a:t>因为这里的目的是把所有训练子集的预测误差做平均并作为模型选择的一个度量。</a:t>
            </a:r>
            <a:endParaRPr lang="en-US" altLang="zh-CN" u="sng" dirty="0"/>
          </a:p>
          <a:p>
            <a:pPr lvl="1"/>
            <a:endParaRPr lang="en-US" altLang="zh-CN" dirty="0"/>
          </a:p>
          <a:p>
            <a:pPr lvl="1"/>
            <a:r>
              <a:rPr lang="en-US" altLang="zh-CN" dirty="0" err="1"/>
              <a:t>Sklearn</a:t>
            </a:r>
            <a:r>
              <a:rPr lang="zh-CN" altLang="en-US" dirty="0"/>
              <a:t>中分割数据集为训练集和测试集有</a:t>
            </a:r>
            <a:r>
              <a:rPr lang="en-US" altLang="zh-CN" dirty="0"/>
              <a:t>2</a:t>
            </a:r>
            <a:r>
              <a:rPr lang="zh-CN" altLang="en-US" dirty="0"/>
              <a:t>种方法：</a:t>
            </a:r>
            <a:endParaRPr lang="en-US" altLang="zh-CN" dirty="0"/>
          </a:p>
          <a:p>
            <a:pPr lvl="2"/>
            <a:r>
              <a:rPr lang="en-US" dirty="0" err="1"/>
              <a:t>train_test_split</a:t>
            </a:r>
            <a:r>
              <a:rPr lang="zh-CN" altLang="en-US" dirty="0"/>
              <a:t>（）</a:t>
            </a:r>
            <a:endParaRPr lang="en-US" altLang="zh-CN" dirty="0"/>
          </a:p>
          <a:p>
            <a:pPr lvl="3"/>
            <a:r>
              <a:rPr lang="zh-CN" altLang="en-US" dirty="0"/>
              <a:t>适合数据集大的情况，只是把数据集切分为训练集和测试集。</a:t>
            </a:r>
            <a:endParaRPr lang="en-US" altLang="zh-CN" dirty="0"/>
          </a:p>
          <a:p>
            <a:pPr lvl="3"/>
            <a:r>
              <a:rPr lang="zh-CN" altLang="en-US" dirty="0"/>
              <a:t>如果用该方法切分小数据集的话，容易过拟合。</a:t>
            </a:r>
          </a:p>
          <a:p>
            <a:pPr lvl="2"/>
            <a:r>
              <a:rPr lang="en-US" dirty="0" err="1"/>
              <a:t>cross_val_score</a:t>
            </a:r>
            <a:r>
              <a:rPr lang="zh-CN" altLang="en-US" dirty="0"/>
              <a:t>（）</a:t>
            </a:r>
            <a:endParaRPr lang="en-US" altLang="zh-CN" dirty="0"/>
          </a:p>
          <a:p>
            <a:pPr lvl="3"/>
            <a:r>
              <a:rPr lang="zh-CN" altLang="en-US" dirty="0"/>
              <a:t>适合数据集不是很大，使用交叉验证法来拟合模型能得到更好的性能。</a:t>
            </a:r>
            <a:endParaRPr lang="en-US" dirty="0"/>
          </a:p>
        </p:txBody>
      </p:sp>
    </p:spTree>
    <p:extLst>
      <p:ext uri="{BB962C8B-B14F-4D97-AF65-F5344CB8AC3E}">
        <p14:creationId xmlns:p14="http://schemas.microsoft.com/office/powerpoint/2010/main" val="20307704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梯度下降法（</a:t>
            </a:r>
            <a:r>
              <a:rPr lang="en-US" dirty="0"/>
              <a:t>Gradient Descent</a:t>
            </a:r>
            <a:r>
              <a:rPr lang="zh-CN" altLang="en-US" dirty="0"/>
              <a:t>）</a:t>
            </a:r>
            <a:endParaRPr lang="en-US" dirty="0"/>
          </a:p>
        </p:txBody>
      </p:sp>
      <p:sp>
        <p:nvSpPr>
          <p:cNvPr id="3" name="Content Placeholder 2"/>
          <p:cNvSpPr>
            <a:spLocks noGrp="1"/>
          </p:cNvSpPr>
          <p:nvPr>
            <p:ph idx="1"/>
          </p:nvPr>
        </p:nvSpPr>
        <p:spPr>
          <a:xfrm>
            <a:off x="838200" y="1825624"/>
            <a:ext cx="10722429" cy="4852761"/>
          </a:xfrm>
        </p:spPr>
        <p:txBody>
          <a:bodyPr>
            <a:normAutofit lnSpcReduction="10000"/>
          </a:bodyPr>
          <a:lstStyle/>
          <a:p>
            <a:r>
              <a:rPr lang="zh-CN" altLang="en-US" dirty="0"/>
              <a:t>梯度下降法的直观解释：</a:t>
            </a:r>
            <a:endParaRPr lang="en-US" altLang="zh-CN" dirty="0"/>
          </a:p>
          <a:p>
            <a:pPr lvl="1"/>
            <a:r>
              <a:rPr lang="zh-CN" altLang="en-US" dirty="0"/>
              <a:t>得到的</a:t>
            </a:r>
            <a:r>
              <a:rPr lang="zh-CN" altLang="en-US" b="1" dirty="0"/>
              <a:t>可能是局部最优解</a:t>
            </a:r>
            <a:endParaRPr lang="en-US" altLang="zh-CN" b="1" dirty="0"/>
          </a:p>
          <a:p>
            <a:pPr lvl="1"/>
            <a:r>
              <a:rPr lang="zh-CN" altLang="en-US" dirty="0"/>
              <a:t>对于凸函数一定是全部最优解</a:t>
            </a:r>
            <a:endParaRPr lang="en-US" altLang="zh-CN" dirty="0"/>
          </a:p>
          <a:p>
            <a:pPr lvl="1"/>
            <a:r>
              <a:rPr lang="zh-CN" altLang="en-US" b="1" dirty="0"/>
              <a:t>起始点选择</a:t>
            </a:r>
            <a:r>
              <a:rPr lang="zh-CN" altLang="en-US" dirty="0"/>
              <a:t>不同得到的结果不同</a:t>
            </a:r>
            <a:endParaRPr lang="en-US" altLang="zh-CN" dirty="0"/>
          </a:p>
          <a:p>
            <a:pPr lvl="1"/>
            <a:r>
              <a:rPr lang="zh-CN" altLang="en-US" b="1" dirty="0"/>
              <a:t>步伐大小</a:t>
            </a:r>
            <a:r>
              <a:rPr lang="zh-CN" altLang="en-US" dirty="0"/>
              <a:t>决定算法收敛速度</a:t>
            </a:r>
            <a:endParaRPr lang="en-US" altLang="zh-CN" dirty="0"/>
          </a:p>
          <a:p>
            <a:pPr lvl="1"/>
            <a:r>
              <a:rPr lang="zh-CN" altLang="en-US" dirty="0"/>
              <a:t>右图显示的是</a:t>
            </a:r>
            <a:r>
              <a:rPr lang="en-US" altLang="zh-CN" dirty="0"/>
              <a:t>batch GD</a:t>
            </a:r>
          </a:p>
          <a:p>
            <a:endParaRPr lang="en-US" altLang="zh-CN" dirty="0"/>
          </a:p>
          <a:p>
            <a:endParaRPr lang="en-US" altLang="zh-CN" dirty="0"/>
          </a:p>
          <a:p>
            <a:r>
              <a:rPr lang="zh-CN" altLang="en-US" dirty="0"/>
              <a:t>梯度的理解：</a:t>
            </a:r>
            <a:endParaRPr lang="en-US" dirty="0"/>
          </a:p>
          <a:p>
            <a:pPr lvl="1"/>
            <a:r>
              <a:rPr lang="zh-CN" altLang="en-US" b="1" dirty="0"/>
              <a:t>梯度的方向是函数值增加最快的方向</a:t>
            </a:r>
            <a:r>
              <a:rPr lang="zh-CN" altLang="en-US" dirty="0"/>
              <a:t>，梯度的相反方向是函数值减小最快的方向。</a:t>
            </a:r>
            <a:endParaRPr lang="en-US" altLang="zh-CN" dirty="0"/>
          </a:p>
          <a:p>
            <a:pPr lvl="1"/>
            <a:r>
              <a:rPr lang="zh-CN" altLang="en-US" b="1" dirty="0"/>
              <a:t>沿着负梯度的方向来降低目标函数的值，这就是梯度下降法</a:t>
            </a:r>
            <a:r>
              <a:rPr lang="zh-CN" altLang="en-US" dirty="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62" y="1975257"/>
            <a:ext cx="4684884" cy="3179317"/>
          </a:xfrm>
          <a:prstGeom prst="rect">
            <a:avLst/>
          </a:prstGeom>
        </p:spPr>
      </p:pic>
    </p:spTree>
    <p:extLst>
      <p:ext uri="{BB962C8B-B14F-4D97-AF65-F5344CB8AC3E}">
        <p14:creationId xmlns:p14="http://schemas.microsoft.com/office/powerpoint/2010/main" val="22999390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zh-CN" altLang="en-US" dirty="0"/>
              <a:t>梯度下降法算法过程（</a:t>
            </a:r>
            <a:r>
              <a:rPr lang="en-US" altLang="zh-CN" dirty="0"/>
              <a:t>batch GD</a:t>
            </a:r>
            <a:r>
              <a:rPr lang="zh-CN" altLang="en-US" dirty="0"/>
              <a:t>）</a:t>
            </a:r>
            <a:endParaRPr lang="en-US" dirty="0"/>
          </a:p>
        </p:txBody>
      </p:sp>
      <p:sp>
        <p:nvSpPr>
          <p:cNvPr id="5" name="Content Placeholder 2"/>
          <p:cNvSpPr>
            <a:spLocks noGrp="1"/>
          </p:cNvSpPr>
          <p:nvPr>
            <p:ph idx="1"/>
          </p:nvPr>
        </p:nvSpPr>
        <p:spPr>
          <a:xfrm>
            <a:off x="838200" y="1663700"/>
            <a:ext cx="10722429" cy="5014685"/>
          </a:xfrm>
        </p:spPr>
        <p:txBody>
          <a:bodyPr>
            <a:normAutofit lnSpcReduction="10000"/>
          </a:bodyPr>
          <a:lstStyle/>
          <a:p>
            <a:r>
              <a:rPr lang="en-US" altLang="zh-CN" dirty="0"/>
              <a:t>0. </a:t>
            </a:r>
            <a:r>
              <a:rPr lang="zh-CN" altLang="en-US" dirty="0"/>
              <a:t>初始化：初始化</a:t>
            </a:r>
            <a:r>
              <a:rPr lang="en-US" altLang="zh-CN" dirty="0"/>
              <a:t>θ</a:t>
            </a:r>
            <a:r>
              <a:rPr lang="zh-CN" altLang="en-US" dirty="0"/>
              <a:t>向量，步长</a:t>
            </a:r>
            <a:r>
              <a:rPr lang="en-US" altLang="zh-CN" dirty="0"/>
              <a:t>α</a:t>
            </a:r>
            <a:r>
              <a:rPr lang="zh-CN" altLang="en-US" dirty="0"/>
              <a:t>，收敛阈值</a:t>
            </a:r>
            <a:r>
              <a:rPr lang="en-US" altLang="zh-CN" dirty="0"/>
              <a:t>ε</a:t>
            </a:r>
          </a:p>
          <a:p>
            <a:r>
              <a:rPr lang="en-US" altLang="zh-CN" dirty="0"/>
              <a:t>1. </a:t>
            </a:r>
            <a:r>
              <a:rPr lang="zh-CN" altLang="en-US" dirty="0"/>
              <a:t>确定当前位置的目标函数的梯度，对于</a:t>
            </a:r>
            <a:r>
              <a:rPr lang="en-US" altLang="zh-CN" dirty="0"/>
              <a:t>θ</a:t>
            </a:r>
            <a:r>
              <a:rPr lang="zh-CN" altLang="en-US" dirty="0"/>
              <a:t>向量其梯度表达式如下：</a:t>
            </a:r>
          </a:p>
          <a:p>
            <a:pPr marL="0" indent="0">
              <a:buNone/>
            </a:pPr>
            <a:r>
              <a:rPr lang="zh-CN" altLang="en-US" dirty="0"/>
              <a:t>　　　　　　　</a:t>
            </a:r>
          </a:p>
          <a:p>
            <a:r>
              <a:rPr lang="en-US" altLang="zh-CN" dirty="0"/>
              <a:t>2. </a:t>
            </a:r>
            <a:r>
              <a:rPr lang="zh-CN" altLang="en-US" dirty="0"/>
              <a:t>用步长乘以目标函数的梯度，得到当前位置下降的距离，即</a:t>
            </a:r>
            <a:endParaRPr lang="en-US" altLang="zh-CN" dirty="0"/>
          </a:p>
          <a:p>
            <a:pPr marL="0" indent="0">
              <a:buNone/>
            </a:pPr>
            <a:r>
              <a:rPr lang="zh-CN" altLang="en-US" dirty="0"/>
              <a:t>                                       它对应于前面登山例子中的某一步。</a:t>
            </a:r>
          </a:p>
          <a:p>
            <a:r>
              <a:rPr lang="en-US" altLang="zh-CN" dirty="0"/>
              <a:t>3. </a:t>
            </a:r>
            <a:r>
              <a:rPr lang="zh-CN" altLang="en-US" dirty="0"/>
              <a:t>判断是否满足收敛条件，如果是则算法终止，当前</a:t>
            </a:r>
            <a:r>
              <a:rPr lang="en-US" altLang="zh-CN" dirty="0"/>
              <a:t>θ</a:t>
            </a:r>
            <a:r>
              <a:rPr lang="zh-CN" altLang="en-US" dirty="0"/>
              <a:t>向量即为最终结果。否则进入步骤</a:t>
            </a:r>
            <a:r>
              <a:rPr lang="en-US" altLang="zh-CN" dirty="0"/>
              <a:t>4.</a:t>
            </a:r>
          </a:p>
          <a:p>
            <a:pPr lvl="1"/>
            <a:r>
              <a:rPr lang="zh-CN" altLang="en-US" dirty="0"/>
              <a:t>收敛条件有多种，比如可以设置当𝜃向量里面的每个值对应的梯度下降的距离都小于𝜀时就终止算法；或者可以设置连续几轮迭代的目标函数的值变化都小于𝜀就终止算法。</a:t>
            </a:r>
            <a:endParaRPr lang="en-US" altLang="zh-CN" dirty="0"/>
          </a:p>
          <a:p>
            <a:r>
              <a:rPr lang="en-US" altLang="zh-CN" dirty="0"/>
              <a:t>4. </a:t>
            </a:r>
            <a:r>
              <a:rPr lang="zh-CN" altLang="en-US" dirty="0"/>
              <a:t>更新</a:t>
            </a:r>
            <a:r>
              <a:rPr lang="en-US" altLang="zh-CN" dirty="0"/>
              <a:t>θ</a:t>
            </a:r>
            <a:r>
              <a:rPr lang="zh-CN" altLang="en-US" dirty="0"/>
              <a:t>向量，其更新表达式如下。更新完毕后继续转入步骤</a:t>
            </a:r>
            <a:r>
              <a:rPr lang="en-US" altLang="zh-CN" dirty="0"/>
              <a:t>1.</a:t>
            </a:r>
          </a:p>
          <a:p>
            <a:pPr marL="0" indent="0">
              <a:buNone/>
            </a:pPr>
            <a:r>
              <a:rPr lang="zh-CN" altLang="en-US" dirty="0"/>
              <a:t>　　　　　　　　</a:t>
            </a:r>
            <a:endParaRPr lang="en-US" altLang="zh-CN" dirty="0"/>
          </a:p>
          <a:p>
            <a:endParaRPr lang="en-US" altLang="zh-CN" dirty="0"/>
          </a:p>
          <a:p>
            <a:endParaRPr lang="en-US" dirty="0"/>
          </a:p>
        </p:txBody>
      </p:sp>
      <p:pic>
        <p:nvPicPr>
          <p:cNvPr id="7" name="Picture 6"/>
          <p:cNvPicPr>
            <a:picLocks noChangeAspect="1"/>
          </p:cNvPicPr>
          <p:nvPr/>
        </p:nvPicPr>
        <p:blipFill>
          <a:blip r:embed="rId3"/>
          <a:stretch>
            <a:fillRect/>
          </a:stretch>
        </p:blipFill>
        <p:spPr>
          <a:xfrm>
            <a:off x="2784420" y="2462551"/>
            <a:ext cx="1349375" cy="476250"/>
          </a:xfrm>
          <a:prstGeom prst="rect">
            <a:avLst/>
          </a:prstGeom>
        </p:spPr>
      </p:pic>
      <p:pic>
        <p:nvPicPr>
          <p:cNvPr id="8" name="Picture 7"/>
          <p:cNvPicPr>
            <a:picLocks noChangeAspect="1"/>
          </p:cNvPicPr>
          <p:nvPr/>
        </p:nvPicPr>
        <p:blipFill>
          <a:blip r:embed="rId4"/>
          <a:stretch>
            <a:fillRect/>
          </a:stretch>
        </p:blipFill>
        <p:spPr>
          <a:xfrm>
            <a:off x="2494895" y="3509052"/>
            <a:ext cx="1371600" cy="457200"/>
          </a:xfrm>
          <a:prstGeom prst="rect">
            <a:avLst/>
          </a:prstGeom>
        </p:spPr>
      </p:pic>
      <p:pic>
        <p:nvPicPr>
          <p:cNvPr id="9" name="Picture 8"/>
          <p:cNvPicPr>
            <a:picLocks noChangeAspect="1"/>
          </p:cNvPicPr>
          <p:nvPr/>
        </p:nvPicPr>
        <p:blipFill>
          <a:blip r:embed="rId5"/>
          <a:stretch>
            <a:fillRect/>
          </a:stretch>
        </p:blipFill>
        <p:spPr>
          <a:xfrm>
            <a:off x="4556234" y="6206898"/>
            <a:ext cx="2749548" cy="687387"/>
          </a:xfrm>
          <a:prstGeom prst="rect">
            <a:avLst/>
          </a:prstGeom>
        </p:spPr>
      </p:pic>
    </p:spTree>
    <p:extLst>
      <p:ext uri="{BB962C8B-B14F-4D97-AF65-F5344CB8AC3E}">
        <p14:creationId xmlns:p14="http://schemas.microsoft.com/office/powerpoint/2010/main" val="359764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zh-CN" altLang="en-US" dirty="0"/>
              <a:t>梯度下降算法的调优</a:t>
            </a:r>
            <a:endParaRPr lang="en-US" dirty="0"/>
          </a:p>
        </p:txBody>
      </p:sp>
      <p:sp>
        <p:nvSpPr>
          <p:cNvPr id="5" name="Content Placeholder 4"/>
          <p:cNvSpPr>
            <a:spLocks noGrp="1"/>
          </p:cNvSpPr>
          <p:nvPr>
            <p:ph idx="1"/>
          </p:nvPr>
        </p:nvSpPr>
        <p:spPr>
          <a:xfrm>
            <a:off x="838200" y="1431925"/>
            <a:ext cx="10515600" cy="4351338"/>
          </a:xfrm>
        </p:spPr>
        <p:txBody>
          <a:bodyPr>
            <a:normAutofit/>
          </a:bodyPr>
          <a:lstStyle/>
          <a:p>
            <a:r>
              <a:rPr lang="en-US" altLang="zh-CN" dirty="0"/>
              <a:t>1. </a:t>
            </a:r>
            <a:r>
              <a:rPr lang="zh-CN" altLang="en-US" dirty="0"/>
              <a:t>步长（或叫学习率）选择。</a:t>
            </a:r>
            <a:endParaRPr lang="en-US" altLang="zh-CN" dirty="0"/>
          </a:p>
          <a:p>
            <a:pPr lvl="1"/>
            <a:r>
              <a:rPr lang="zh-CN" altLang="en-US" dirty="0"/>
              <a:t>步长太小，算法收敛速度太慢</a:t>
            </a:r>
            <a:endParaRPr lang="en-US" altLang="zh-CN" dirty="0"/>
          </a:p>
          <a:p>
            <a:pPr lvl="1"/>
            <a:r>
              <a:rPr lang="zh-CN" altLang="en-US" dirty="0"/>
              <a:t>步长太大，可能导致算法无法收敛或者找不到最优解（在极值附近震荡）</a:t>
            </a:r>
            <a:endParaRPr lang="en-US" altLang="zh-CN" dirty="0"/>
          </a:p>
          <a:p>
            <a:pPr lvl="1"/>
            <a:r>
              <a:rPr lang="zh-CN" altLang="en-US" dirty="0"/>
              <a:t>如何选择步长？</a:t>
            </a:r>
            <a:endParaRPr lang="en-US" altLang="zh-CN" dirty="0"/>
          </a:p>
          <a:p>
            <a:pPr lvl="2"/>
            <a:r>
              <a:rPr lang="zh-CN" altLang="en-US" dirty="0"/>
              <a:t>需要多次尝试后（比如步长从</a:t>
            </a:r>
            <a:r>
              <a:rPr lang="en-US" altLang="zh-CN" dirty="0"/>
              <a:t>1</a:t>
            </a:r>
            <a:r>
              <a:rPr lang="zh-CN" altLang="en-US" dirty="0"/>
              <a:t>开始减小）才能得到一个较为优的值。</a:t>
            </a:r>
            <a:endParaRPr lang="en-US" altLang="zh-CN" dirty="0"/>
          </a:p>
          <a:p>
            <a:pPr lvl="2"/>
            <a:r>
              <a:rPr lang="zh-CN" altLang="en-US" dirty="0"/>
              <a:t>使用自适应学习率的梯度下降变体算法比如</a:t>
            </a:r>
            <a:r>
              <a:rPr lang="en-US" altLang="zh-CN" dirty="0" err="1"/>
              <a:t>Adagrad</a:t>
            </a:r>
            <a:r>
              <a:rPr lang="zh-CN" altLang="en-US" dirty="0"/>
              <a:t>算法</a:t>
            </a:r>
          </a:p>
          <a:p>
            <a:endParaRPr lang="en-US" dirty="0"/>
          </a:p>
        </p:txBody>
      </p:sp>
      <p:pic>
        <p:nvPicPr>
          <p:cNvPr id="7" name="Picture 6"/>
          <p:cNvPicPr>
            <a:picLocks noChangeAspect="1"/>
          </p:cNvPicPr>
          <p:nvPr/>
        </p:nvPicPr>
        <p:blipFill>
          <a:blip r:embed="rId3"/>
          <a:stretch>
            <a:fillRect/>
          </a:stretch>
        </p:blipFill>
        <p:spPr>
          <a:xfrm>
            <a:off x="1905000" y="3730625"/>
            <a:ext cx="7467600" cy="2833185"/>
          </a:xfrm>
          <a:prstGeom prst="rect">
            <a:avLst/>
          </a:prstGeom>
        </p:spPr>
      </p:pic>
    </p:spTree>
    <p:extLst>
      <p:ext uri="{BB962C8B-B14F-4D97-AF65-F5344CB8AC3E}">
        <p14:creationId xmlns:p14="http://schemas.microsoft.com/office/powerpoint/2010/main" val="34542882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7192"/>
          </a:xfrm>
        </p:spPr>
        <p:txBody>
          <a:bodyPr/>
          <a:lstStyle/>
          <a:p>
            <a:r>
              <a:rPr lang="en-US" altLang="zh-CN" dirty="0"/>
              <a:t>Continue…..</a:t>
            </a:r>
            <a:endParaRPr lang="en-US" dirty="0"/>
          </a:p>
        </p:txBody>
      </p:sp>
      <p:sp>
        <p:nvSpPr>
          <p:cNvPr id="3" name="Content Placeholder 2"/>
          <p:cNvSpPr>
            <a:spLocks noGrp="1"/>
          </p:cNvSpPr>
          <p:nvPr>
            <p:ph idx="1"/>
          </p:nvPr>
        </p:nvSpPr>
        <p:spPr>
          <a:xfrm>
            <a:off x="838200" y="1749972"/>
            <a:ext cx="10515600" cy="4786295"/>
          </a:xfrm>
        </p:spPr>
        <p:txBody>
          <a:bodyPr>
            <a:normAutofit fontScale="92500" lnSpcReduction="10000"/>
          </a:bodyPr>
          <a:lstStyle/>
          <a:p>
            <a:r>
              <a:rPr lang="en-US" altLang="zh-CN" dirty="0"/>
              <a:t>2. </a:t>
            </a:r>
            <a:r>
              <a:rPr lang="zh-CN" altLang="en-US" dirty="0"/>
              <a:t>权重参数（也叫模型参数）的初始值选择。 </a:t>
            </a:r>
            <a:endParaRPr lang="en-US" altLang="zh-CN" dirty="0"/>
          </a:p>
          <a:p>
            <a:pPr lvl="1"/>
            <a:r>
              <a:rPr lang="zh-CN" altLang="en-US" dirty="0"/>
              <a:t>权重参数一般初始化为</a:t>
            </a:r>
            <a:r>
              <a:rPr lang="en-US" altLang="zh-CN" dirty="0"/>
              <a:t>0</a:t>
            </a:r>
            <a:r>
              <a:rPr lang="zh-CN" altLang="en-US" dirty="0"/>
              <a:t>或者用随机值。</a:t>
            </a:r>
            <a:endParaRPr lang="en-US" altLang="zh-CN" dirty="0"/>
          </a:p>
          <a:p>
            <a:pPr lvl="1"/>
            <a:r>
              <a:rPr lang="zh-CN" altLang="en-US" dirty="0"/>
              <a:t>初始值不同得到的结果不同：</a:t>
            </a:r>
            <a:endParaRPr lang="en-US" altLang="zh-CN" dirty="0"/>
          </a:p>
          <a:p>
            <a:pPr lvl="2"/>
            <a:r>
              <a:rPr lang="zh-CN" altLang="en-US" dirty="0"/>
              <a:t>可以多次用不同初始值运行模型来选择比较好的初始值</a:t>
            </a:r>
            <a:endParaRPr lang="en-US" altLang="zh-CN" dirty="0"/>
          </a:p>
          <a:p>
            <a:pPr lvl="2"/>
            <a:r>
              <a:rPr lang="zh-CN" altLang="en-US" dirty="0"/>
              <a:t>配合上超参数优化算法效果更好</a:t>
            </a:r>
          </a:p>
          <a:p>
            <a:r>
              <a:rPr lang="en-US" altLang="zh-CN" dirty="0"/>
              <a:t>3. </a:t>
            </a:r>
            <a:r>
              <a:rPr lang="zh-CN" altLang="en-US" dirty="0"/>
              <a:t>梯度下降算法对特征幅度变化敏感。</a:t>
            </a:r>
            <a:endParaRPr lang="en-US" altLang="zh-CN" dirty="0"/>
          </a:p>
          <a:p>
            <a:pPr lvl="1"/>
            <a:r>
              <a:rPr lang="zh-CN" altLang="en-US" dirty="0"/>
              <a:t>由于样本不同特征的取值范围不一样，可能导致算法迭代很慢，为了减少特征幅度变化的影响，可以对样本做特征缩放，比如用</a:t>
            </a:r>
            <a:r>
              <a:rPr lang="en-US" altLang="zh-CN" dirty="0"/>
              <a:t>Z-score</a:t>
            </a:r>
            <a:r>
              <a:rPr lang="zh-CN" altLang="en-US" dirty="0"/>
              <a:t>标准化。</a:t>
            </a:r>
            <a:endParaRPr lang="en-US" altLang="zh-CN" dirty="0"/>
          </a:p>
          <a:p>
            <a:pPr lvl="2"/>
            <a:r>
              <a:rPr lang="zh-CN" altLang="en-US" dirty="0"/>
              <a:t>具体的原因参考本页注释中提供的</a:t>
            </a:r>
            <a:r>
              <a:rPr lang="en-US" altLang="zh-CN" dirty="0"/>
              <a:t>link</a:t>
            </a:r>
            <a:r>
              <a:rPr lang="zh-CN" altLang="en-US" dirty="0"/>
              <a:t>。</a:t>
            </a:r>
            <a:endParaRPr lang="en-US" altLang="zh-CN" dirty="0"/>
          </a:p>
          <a:p>
            <a:r>
              <a:rPr lang="en-US" altLang="zh-CN" dirty="0"/>
              <a:t>4. early stopping</a:t>
            </a:r>
            <a:r>
              <a:rPr lang="zh-CN" altLang="en-US" dirty="0"/>
              <a:t>早停：</a:t>
            </a:r>
            <a:endParaRPr lang="en-US" altLang="zh-CN" dirty="0"/>
          </a:p>
          <a:p>
            <a:pPr lvl="1"/>
            <a:r>
              <a:rPr lang="zh-CN" altLang="en-US" dirty="0"/>
              <a:t>权重向量中每个权重的变化连续几轮都小于某个阈值。</a:t>
            </a:r>
            <a:endParaRPr lang="en-US" altLang="zh-CN" dirty="0"/>
          </a:p>
          <a:p>
            <a:pPr lvl="1"/>
            <a:r>
              <a:rPr lang="zh-CN" altLang="en-US" dirty="0"/>
              <a:t>目标函数连续几轮的差值都小于某个阈值</a:t>
            </a:r>
            <a:endParaRPr lang="en-US" altLang="zh-CN" dirty="0"/>
          </a:p>
          <a:p>
            <a:pPr lvl="1"/>
            <a:r>
              <a:rPr lang="zh-CN" altLang="en-US" dirty="0"/>
              <a:t>权重向量中每个权重对应的梯度下降的距离连续几轮都小于某个阈值。</a:t>
            </a:r>
            <a:endParaRPr lang="en-US" altLang="zh-CN" dirty="0"/>
          </a:p>
        </p:txBody>
      </p:sp>
    </p:spTree>
    <p:extLst>
      <p:ext uri="{BB962C8B-B14F-4D97-AF65-F5344CB8AC3E}">
        <p14:creationId xmlns:p14="http://schemas.microsoft.com/office/powerpoint/2010/main" val="129725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8841"/>
          </a:xfrm>
        </p:spPr>
        <p:txBody>
          <a:bodyPr/>
          <a:lstStyle/>
          <a:p>
            <a:r>
              <a:rPr lang="zh-CN" altLang="en-US" dirty="0"/>
              <a:t>梯度下降的三种方式</a:t>
            </a:r>
            <a:endParaRPr lang="en-US" dirty="0"/>
          </a:p>
        </p:txBody>
      </p:sp>
      <p:sp>
        <p:nvSpPr>
          <p:cNvPr id="3" name="Content Placeholder 2"/>
          <p:cNvSpPr>
            <a:spLocks noGrp="1"/>
          </p:cNvSpPr>
          <p:nvPr>
            <p:ph idx="1"/>
          </p:nvPr>
        </p:nvSpPr>
        <p:spPr>
          <a:xfrm>
            <a:off x="838200" y="1573966"/>
            <a:ext cx="10515600" cy="4983997"/>
          </a:xfrm>
        </p:spPr>
        <p:txBody>
          <a:bodyPr>
            <a:normAutofit/>
          </a:bodyPr>
          <a:lstStyle/>
          <a:p>
            <a:r>
              <a:rPr lang="zh-CN" altLang="en-US" dirty="0"/>
              <a:t>本质的区别：</a:t>
            </a:r>
            <a:r>
              <a:rPr lang="zh-CN" altLang="en-US" b="1" dirty="0"/>
              <a:t>每次更新权重的时候，用多少样本来计算</a:t>
            </a:r>
            <a:endParaRPr lang="en-US" altLang="zh-CN" b="1" dirty="0"/>
          </a:p>
          <a:p>
            <a:pPr lvl="1"/>
            <a:r>
              <a:rPr lang="zh-CN" altLang="en-US" dirty="0"/>
              <a:t>批量梯度下降法 </a:t>
            </a:r>
            <a:r>
              <a:rPr lang="en-US" dirty="0" err="1"/>
              <a:t>BGD（Batch</a:t>
            </a:r>
            <a:r>
              <a:rPr lang="en-US" dirty="0"/>
              <a:t> Gradient Descent）</a:t>
            </a:r>
          </a:p>
          <a:p>
            <a:pPr lvl="2"/>
            <a:r>
              <a:rPr lang="zh-CN" altLang="en-US" dirty="0"/>
              <a:t>全量训练样本做一次更新权重，容易获得最优解</a:t>
            </a:r>
            <a:endParaRPr lang="en-US" altLang="zh-CN" dirty="0"/>
          </a:p>
          <a:p>
            <a:pPr lvl="2"/>
            <a:r>
              <a:rPr lang="zh-CN" altLang="en-US" dirty="0"/>
              <a:t>迭代速度慢，训练时间长</a:t>
            </a:r>
            <a:endParaRPr lang="en-US" dirty="0"/>
          </a:p>
          <a:p>
            <a:pPr lvl="1"/>
            <a:r>
              <a:rPr lang="zh-CN" altLang="en-US" dirty="0"/>
              <a:t>随机梯度下降法 </a:t>
            </a:r>
            <a:r>
              <a:rPr lang="en-US" dirty="0" err="1"/>
              <a:t>SGD（Stochastic</a:t>
            </a:r>
            <a:r>
              <a:rPr lang="en-US" dirty="0"/>
              <a:t> Gradient Descent）</a:t>
            </a:r>
          </a:p>
          <a:p>
            <a:pPr lvl="2"/>
            <a:r>
              <a:rPr lang="zh-CN" altLang="en-US" dirty="0"/>
              <a:t>每次只选择一个样本更新权重，因此会带来优化波动（即每次更新可能并不会按照正确的方向进行），不容易获得最优解；</a:t>
            </a:r>
            <a:endParaRPr lang="en-US" altLang="zh-CN" dirty="0"/>
          </a:p>
          <a:p>
            <a:pPr lvl="2"/>
            <a:r>
              <a:rPr lang="zh-CN" altLang="en-US" dirty="0"/>
              <a:t>反过来看，对于类似盆地区域（即很多局部极小值点）的情形，这个波动的特点可能会使得优化的方向从当前的局部极小值点跳到另一个更好的局部极小值点，这样便可能对于非凸函数最终收敛于一个较好的局部极值点，甚至全局极值点。</a:t>
            </a:r>
            <a:endParaRPr lang="en-US" altLang="zh-CN" dirty="0"/>
          </a:p>
          <a:p>
            <a:pPr lvl="2"/>
            <a:r>
              <a:rPr lang="zh-CN" altLang="en-US" dirty="0"/>
              <a:t>迭代速度快</a:t>
            </a:r>
            <a:endParaRPr lang="en-US" dirty="0"/>
          </a:p>
          <a:p>
            <a:pPr lvl="1"/>
            <a:r>
              <a:rPr lang="zh-CN" altLang="en-US" dirty="0"/>
              <a:t>小批量梯度下降法 </a:t>
            </a:r>
            <a:r>
              <a:rPr lang="en-US" dirty="0" err="1"/>
              <a:t>MBGD（Mini-Batch</a:t>
            </a:r>
            <a:r>
              <a:rPr lang="en-US" dirty="0"/>
              <a:t> Gradient Descent）</a:t>
            </a:r>
          </a:p>
          <a:p>
            <a:pPr lvl="2"/>
            <a:r>
              <a:rPr lang="zh-CN" altLang="en-US" dirty="0"/>
              <a:t>综合了（或权衡了）批量和随机的特点，每次选择一小批样本数据来更新权重</a:t>
            </a:r>
            <a:endParaRPr lang="en-US" altLang="zh-CN" dirty="0"/>
          </a:p>
          <a:p>
            <a:pPr lvl="2"/>
            <a:r>
              <a:rPr lang="en-US" altLang="zh-CN" dirty="0"/>
              <a:t>Mini-batch</a:t>
            </a:r>
            <a:r>
              <a:rPr lang="zh-CN" altLang="en-US" dirty="0"/>
              <a:t>梯度下降法在神经网络中是主流。</a:t>
            </a:r>
            <a:endParaRPr lang="en-US" altLang="zh-CN" dirty="0"/>
          </a:p>
          <a:p>
            <a:pPr marL="1371600" lvl="3" indent="0">
              <a:buNone/>
            </a:pPr>
            <a:endParaRPr lang="en-US" altLang="zh-CN" dirty="0"/>
          </a:p>
        </p:txBody>
      </p:sp>
    </p:spTree>
    <p:extLst>
      <p:ext uri="{BB962C8B-B14F-4D97-AF65-F5344CB8AC3E}">
        <p14:creationId xmlns:p14="http://schemas.microsoft.com/office/powerpoint/2010/main" val="19152965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217"/>
          </a:xfrm>
        </p:spPr>
        <p:txBody>
          <a:bodyPr/>
          <a:lstStyle/>
          <a:p>
            <a:r>
              <a:rPr lang="en-US" altLang="zh-CN" dirty="0"/>
              <a:t>Continue….</a:t>
            </a:r>
            <a:endParaRPr lang="en-US" dirty="0"/>
          </a:p>
        </p:txBody>
      </p:sp>
      <p:sp>
        <p:nvSpPr>
          <p:cNvPr id="3" name="Content Placeholder 2"/>
          <p:cNvSpPr>
            <a:spLocks noGrp="1"/>
          </p:cNvSpPr>
          <p:nvPr>
            <p:ph idx="1"/>
          </p:nvPr>
        </p:nvSpPr>
        <p:spPr>
          <a:xfrm>
            <a:off x="838200" y="1707638"/>
            <a:ext cx="10515600" cy="4351338"/>
          </a:xfrm>
        </p:spPr>
        <p:txBody>
          <a:bodyPr/>
          <a:lstStyle/>
          <a:p>
            <a:r>
              <a:rPr lang="en-US" altLang="zh-CN" dirty="0"/>
              <a:t>Tips</a:t>
            </a:r>
            <a:r>
              <a:rPr lang="zh-CN" altLang="en-US" dirty="0"/>
              <a:t>：</a:t>
            </a:r>
            <a:endParaRPr lang="en-US" altLang="zh-CN" dirty="0"/>
          </a:p>
          <a:p>
            <a:pPr lvl="1"/>
            <a:r>
              <a:rPr lang="en-US" altLang="zh-CN" dirty="0" err="1">
                <a:latin typeface="+mn-ea"/>
              </a:rPr>
              <a:t>Sklearn</a:t>
            </a:r>
            <a:r>
              <a:rPr lang="zh-CN" altLang="en-US" dirty="0">
                <a:latin typeface="+mn-ea"/>
              </a:rPr>
              <a:t>中的</a:t>
            </a:r>
            <a:r>
              <a:rPr lang="en-US" dirty="0" err="1"/>
              <a:t>SGDClassifier</a:t>
            </a:r>
            <a:r>
              <a:rPr lang="zh-CN" altLang="en-US" dirty="0">
                <a:latin typeface="+mn-ea"/>
              </a:rPr>
              <a:t>的语义与这里的有一些不同。</a:t>
            </a:r>
            <a:endParaRPr lang="en-US" altLang="zh-CN" dirty="0">
              <a:latin typeface="+mn-ea"/>
            </a:endParaRPr>
          </a:p>
          <a:p>
            <a:pPr lvl="2"/>
            <a:r>
              <a:rPr lang="zh-CN" altLang="en-US" dirty="0">
                <a:latin typeface="+mn-ea"/>
              </a:rPr>
              <a:t>一个很重要的区别是</a:t>
            </a:r>
            <a:r>
              <a:rPr lang="en-US" altLang="zh-CN" dirty="0" err="1">
                <a:latin typeface="+mn-ea"/>
              </a:rPr>
              <a:t>sklearn</a:t>
            </a:r>
            <a:r>
              <a:rPr lang="zh-CN" altLang="en-US" dirty="0">
                <a:latin typeface="+mn-ea"/>
              </a:rPr>
              <a:t>中的</a:t>
            </a:r>
            <a:r>
              <a:rPr lang="en-US" dirty="0" err="1"/>
              <a:t>SGDClassifier</a:t>
            </a:r>
            <a:r>
              <a:rPr lang="en-US" dirty="0"/>
              <a:t> </a:t>
            </a:r>
            <a:r>
              <a:rPr lang="zh-CN" altLang="en-US" dirty="0">
                <a:latin typeface="+mn-ea"/>
              </a:rPr>
              <a:t>，如果设置</a:t>
            </a:r>
            <a:r>
              <a:rPr lang="en-US" altLang="zh-CN" dirty="0">
                <a:latin typeface="+mn-ea"/>
              </a:rPr>
              <a:t>loss function</a:t>
            </a:r>
            <a:r>
              <a:rPr lang="zh-CN" altLang="en-US" dirty="0">
                <a:latin typeface="+mn-ea"/>
              </a:rPr>
              <a:t>为</a:t>
            </a:r>
            <a:r>
              <a:rPr lang="en-US" dirty="0">
                <a:latin typeface="+mn-ea"/>
              </a:rPr>
              <a:t>hinge</a:t>
            </a:r>
            <a:r>
              <a:rPr lang="zh-CN" altLang="en-US" dirty="0">
                <a:latin typeface="+mn-ea"/>
              </a:rPr>
              <a:t>或者</a:t>
            </a:r>
            <a:r>
              <a:rPr lang="en-US" dirty="0" err="1">
                <a:latin typeface="+mn-ea"/>
              </a:rPr>
              <a:t>modified_huber</a:t>
            </a:r>
            <a:r>
              <a:rPr lang="zh-CN" altLang="en-US" dirty="0">
                <a:latin typeface="+mn-ea"/>
              </a:rPr>
              <a:t>，这两种代价函数是</a:t>
            </a:r>
            <a:r>
              <a:rPr lang="zh-CN" altLang="en-US" b="1" dirty="0">
                <a:latin typeface="+mn-ea"/>
              </a:rPr>
              <a:t>懒惰</a:t>
            </a:r>
            <a:r>
              <a:rPr lang="zh-CN" altLang="en-US" dirty="0">
                <a:latin typeface="+mn-ea"/>
              </a:rPr>
              <a:t>的，它们只在样本违反了某种约束（即出现意外值时）才会更新模型参数（并不像传统的</a:t>
            </a:r>
            <a:r>
              <a:rPr lang="en-US" altLang="zh-CN" dirty="0">
                <a:latin typeface="+mn-ea"/>
              </a:rPr>
              <a:t>SGD</a:t>
            </a:r>
            <a:r>
              <a:rPr lang="zh-CN" altLang="en-US" dirty="0">
                <a:latin typeface="+mn-ea"/>
              </a:rPr>
              <a:t>那样每个样本都更新权重），也因为如此在训练的时候很执行效率很高。</a:t>
            </a:r>
            <a:endParaRPr lang="en-US" altLang="zh-CN" dirty="0">
              <a:latin typeface="+mn-ea"/>
            </a:endParaRPr>
          </a:p>
          <a:p>
            <a:pPr lvl="1"/>
            <a:r>
              <a:rPr lang="en-US" altLang="zh-CN" dirty="0" err="1">
                <a:latin typeface="+mn-ea"/>
              </a:rPr>
              <a:t>Sklearn</a:t>
            </a:r>
            <a:r>
              <a:rPr lang="zh-CN" altLang="en-US" dirty="0">
                <a:latin typeface="+mn-ea"/>
              </a:rPr>
              <a:t>的</a:t>
            </a:r>
            <a:r>
              <a:rPr lang="en-US" dirty="0" err="1"/>
              <a:t>SGDClassifier</a:t>
            </a:r>
            <a:r>
              <a:rPr lang="zh-CN" altLang="en-US" dirty="0"/>
              <a:t>的</a:t>
            </a:r>
            <a:r>
              <a:rPr lang="en-US" dirty="0" err="1"/>
              <a:t>partial_fit</a:t>
            </a:r>
            <a:r>
              <a:rPr lang="zh-CN" altLang="en-US" dirty="0"/>
              <a:t>方法是用来做增量学习的，并不设置</a:t>
            </a:r>
            <a:r>
              <a:rPr lang="en-US" altLang="zh-CN" dirty="0"/>
              <a:t>mini-batch</a:t>
            </a:r>
            <a:r>
              <a:rPr lang="zh-CN" altLang="en-US" dirty="0"/>
              <a:t>的</a:t>
            </a:r>
            <a:r>
              <a:rPr lang="en-US" altLang="zh-CN" dirty="0"/>
              <a:t>size</a:t>
            </a:r>
            <a:r>
              <a:rPr lang="zh-CN" altLang="en-US" dirty="0"/>
              <a:t>，因此不同于梯度下降法 </a:t>
            </a:r>
            <a:r>
              <a:rPr lang="en-US" dirty="0" err="1"/>
              <a:t>MBGD（Mini-Batch</a:t>
            </a:r>
            <a:r>
              <a:rPr lang="en-US" dirty="0"/>
              <a:t> </a:t>
            </a:r>
            <a:r>
              <a:rPr lang="zh-CN" altLang="en-US" dirty="0"/>
              <a:t>）。</a:t>
            </a:r>
            <a:endParaRPr lang="en-US" altLang="zh-CN" dirty="0"/>
          </a:p>
          <a:p>
            <a:pPr lvl="1"/>
            <a:endParaRPr lang="en-US" dirty="0">
              <a:latin typeface="+mn-ea"/>
            </a:endParaRPr>
          </a:p>
          <a:p>
            <a:pPr lvl="1"/>
            <a:r>
              <a:rPr lang="zh-CN" altLang="en-US" dirty="0">
                <a:latin typeface="+mn-ea"/>
              </a:rPr>
              <a:t>梯度下降与梯度上升的区别：</a:t>
            </a:r>
            <a:endParaRPr lang="en-US" altLang="zh-CN" dirty="0">
              <a:latin typeface="+mn-ea"/>
            </a:endParaRPr>
          </a:p>
          <a:p>
            <a:pPr lvl="2"/>
            <a:r>
              <a:rPr lang="zh-CN" altLang="en-US" dirty="0">
                <a:latin typeface="+mn-ea"/>
              </a:rPr>
              <a:t>主要就是求极小值与极大值的区别。</a:t>
            </a:r>
            <a:endParaRPr lang="en-US" dirty="0">
              <a:latin typeface="+mn-ea"/>
            </a:endParaRPr>
          </a:p>
          <a:p>
            <a:endParaRPr lang="en-US" dirty="0"/>
          </a:p>
        </p:txBody>
      </p:sp>
    </p:spTree>
    <p:extLst>
      <p:ext uri="{BB962C8B-B14F-4D97-AF65-F5344CB8AC3E}">
        <p14:creationId xmlns:p14="http://schemas.microsoft.com/office/powerpoint/2010/main" val="19787355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3713"/>
          </a:xfrm>
        </p:spPr>
        <p:txBody>
          <a:bodyPr/>
          <a:lstStyle/>
          <a:p>
            <a:r>
              <a:rPr lang="zh-CN" altLang="en-US" dirty="0"/>
              <a:t>梯度下降算法的各种变体</a:t>
            </a:r>
            <a:endParaRPr lang="en-US" dirty="0"/>
          </a:p>
        </p:txBody>
      </p:sp>
      <p:sp>
        <p:nvSpPr>
          <p:cNvPr id="3" name="Content Placeholder 2"/>
          <p:cNvSpPr>
            <a:spLocks noGrp="1"/>
          </p:cNvSpPr>
          <p:nvPr>
            <p:ph idx="1"/>
          </p:nvPr>
        </p:nvSpPr>
        <p:spPr>
          <a:xfrm>
            <a:off x="838200" y="1768838"/>
            <a:ext cx="10515600" cy="4811843"/>
          </a:xfrm>
        </p:spPr>
        <p:txBody>
          <a:bodyPr>
            <a:normAutofit fontScale="92500" lnSpcReduction="10000"/>
          </a:bodyPr>
          <a:lstStyle/>
          <a:p>
            <a:r>
              <a:rPr lang="zh-CN" altLang="en-US" dirty="0"/>
              <a:t>普通的</a:t>
            </a:r>
            <a:r>
              <a:rPr lang="en-US" dirty="0"/>
              <a:t>GD</a:t>
            </a:r>
            <a:r>
              <a:rPr lang="zh-CN" altLang="en-US" dirty="0"/>
              <a:t>算法可能会遇到收敛在局部极小值或者鞍点的情况，下面这些算法会减少这样的影响。</a:t>
            </a:r>
            <a:endParaRPr lang="en-US" altLang="zh-CN" dirty="0"/>
          </a:p>
          <a:p>
            <a:pPr lvl="1"/>
            <a:r>
              <a:rPr lang="en-US" dirty="0"/>
              <a:t>momentum-based GD</a:t>
            </a:r>
            <a:r>
              <a:rPr lang="zh-CN" altLang="en-US" dirty="0"/>
              <a:t>（基于动量的梯度下降法）</a:t>
            </a:r>
            <a:endParaRPr lang="en-US" altLang="zh-CN" dirty="0"/>
          </a:p>
          <a:p>
            <a:pPr lvl="1"/>
            <a:r>
              <a:rPr lang="en-US" dirty="0" err="1"/>
              <a:t>Nesterov</a:t>
            </a:r>
            <a:r>
              <a:rPr lang="en-US" dirty="0"/>
              <a:t> accelerated </a:t>
            </a:r>
            <a:r>
              <a:rPr lang="en-US" dirty="0" err="1"/>
              <a:t>gradient（NAG</a:t>
            </a:r>
            <a:r>
              <a:rPr lang="en-US" dirty="0"/>
              <a:t>）</a:t>
            </a:r>
            <a:r>
              <a:rPr lang="zh-CN" altLang="en-US" dirty="0"/>
              <a:t>：</a:t>
            </a:r>
            <a:endParaRPr lang="en-US" altLang="zh-CN" dirty="0"/>
          </a:p>
          <a:p>
            <a:pPr lvl="2"/>
            <a:r>
              <a:rPr lang="en-US" sz="2200" dirty="0"/>
              <a:t>NAG</a:t>
            </a:r>
            <a:r>
              <a:rPr lang="zh-CN" altLang="en-US" sz="2200" dirty="0"/>
              <a:t>比</a:t>
            </a:r>
            <a:r>
              <a:rPr lang="en-US" sz="2200" dirty="0"/>
              <a:t>momentum</a:t>
            </a:r>
            <a:r>
              <a:rPr lang="zh-CN" altLang="en-US" sz="2200" dirty="0"/>
              <a:t>具有更快的收敛速度，在靠近极小值的时候震荡幅度会较小</a:t>
            </a:r>
            <a:endParaRPr lang="en-US" sz="2200" dirty="0"/>
          </a:p>
          <a:p>
            <a:pPr lvl="1"/>
            <a:r>
              <a:rPr lang="en-US" dirty="0" err="1"/>
              <a:t>Adagrad</a:t>
            </a:r>
            <a:r>
              <a:rPr lang="zh-CN" altLang="en-US" dirty="0"/>
              <a:t>：</a:t>
            </a:r>
            <a:endParaRPr lang="en-US" altLang="zh-CN" dirty="0"/>
          </a:p>
          <a:p>
            <a:pPr lvl="2"/>
            <a:r>
              <a:rPr lang="zh-CN" altLang="en-US" sz="2200" dirty="0"/>
              <a:t>它对每个参数自适应不同的学习率</a:t>
            </a:r>
            <a:r>
              <a:rPr lang="en-US" altLang="zh-CN" sz="2200" dirty="0"/>
              <a:t>learning rate</a:t>
            </a:r>
            <a:r>
              <a:rPr lang="zh-CN" altLang="en-US" sz="2200" dirty="0"/>
              <a:t>。</a:t>
            </a:r>
            <a:endParaRPr lang="en-US" altLang="zh-CN" sz="2200" dirty="0"/>
          </a:p>
          <a:p>
            <a:pPr lvl="1"/>
            <a:r>
              <a:rPr lang="en-US" dirty="0"/>
              <a:t>Adaptive Moment Estimation (Adam)</a:t>
            </a:r>
            <a:r>
              <a:rPr lang="zh-CN" altLang="en-US" dirty="0"/>
              <a:t>：</a:t>
            </a:r>
            <a:endParaRPr lang="en-US" altLang="zh-CN" dirty="0"/>
          </a:p>
          <a:p>
            <a:pPr lvl="2"/>
            <a:r>
              <a:rPr lang="zh-CN" altLang="en-US" sz="2200" dirty="0"/>
              <a:t>集成动量</a:t>
            </a:r>
            <a:r>
              <a:rPr lang="en-US" sz="2200" dirty="0"/>
              <a:t>+</a:t>
            </a:r>
            <a:r>
              <a:rPr lang="zh-CN" altLang="en-US" sz="2200" dirty="0"/>
              <a:t>自适应学习率的优化算法可能是目前最先进的，若在</a:t>
            </a:r>
            <a:r>
              <a:rPr lang="en-US" sz="2200" dirty="0"/>
              <a:t>Adam</a:t>
            </a:r>
            <a:r>
              <a:rPr lang="zh-CN" altLang="en-US" sz="2200" dirty="0"/>
              <a:t>基础上再加一个</a:t>
            </a:r>
            <a:r>
              <a:rPr lang="en-US" sz="2200" dirty="0" err="1"/>
              <a:t>Nesterov</a:t>
            </a:r>
            <a:r>
              <a:rPr lang="zh-CN" altLang="en-US" sz="2200" dirty="0"/>
              <a:t>加速，这就是</a:t>
            </a:r>
            <a:r>
              <a:rPr lang="en-US" sz="2200" dirty="0" err="1"/>
              <a:t>Nadam</a:t>
            </a:r>
            <a:r>
              <a:rPr lang="zh-CN" altLang="en-US" sz="2200" dirty="0"/>
              <a:t>。</a:t>
            </a:r>
            <a:endParaRPr lang="en-US" sz="2200" dirty="0"/>
          </a:p>
          <a:p>
            <a:pPr lvl="2"/>
            <a:r>
              <a:rPr lang="en-US" altLang="zh-CN" sz="2200" dirty="0"/>
              <a:t>Adam</a:t>
            </a:r>
            <a:r>
              <a:rPr lang="zh-CN" altLang="en-US" sz="2200" dirty="0"/>
              <a:t>与</a:t>
            </a:r>
            <a:r>
              <a:rPr lang="en-US" sz="2200" dirty="0" err="1"/>
              <a:t>Adadelta</a:t>
            </a:r>
            <a:r>
              <a:rPr lang="zh-CN" altLang="en-US" sz="2200" dirty="0"/>
              <a:t>与</a:t>
            </a:r>
            <a:r>
              <a:rPr lang="en-US" sz="2200" dirty="0" err="1"/>
              <a:t>RMSprop</a:t>
            </a:r>
            <a:r>
              <a:rPr lang="zh-CN" altLang="en-US" sz="2200" dirty="0"/>
              <a:t>区别在于，它计算历史梯度衰减方式不同，不使用历史平方衰减，其衰减方式类似动量。</a:t>
            </a:r>
            <a:endParaRPr lang="en-US" altLang="zh-CN" sz="2200" dirty="0"/>
          </a:p>
          <a:p>
            <a:pPr lvl="1"/>
            <a:r>
              <a:rPr lang="en-US" altLang="zh-CN" dirty="0"/>
              <a:t>Tips</a:t>
            </a:r>
            <a:r>
              <a:rPr lang="zh-CN" altLang="en-US" dirty="0"/>
              <a:t>：</a:t>
            </a:r>
            <a:endParaRPr lang="en-US" altLang="zh-CN" dirty="0"/>
          </a:p>
          <a:p>
            <a:pPr lvl="2"/>
            <a:r>
              <a:rPr lang="zh-CN" altLang="en-US" dirty="0"/>
              <a:t>这些算法更多用在深度神经网络中，效果动图如下</a:t>
            </a:r>
            <a:r>
              <a:rPr lang="zh-CN" altLang="en-US" sz="2100" dirty="0"/>
              <a:t>：</a:t>
            </a:r>
            <a:r>
              <a:rPr lang="en-US" altLang="zh-CN" sz="2100" dirty="0"/>
              <a:t>https://blog.csdn.net/suixinsuiyuan33/article/details/69525356</a:t>
            </a:r>
          </a:p>
        </p:txBody>
      </p:sp>
    </p:spTree>
    <p:extLst>
      <p:ext uri="{BB962C8B-B14F-4D97-AF65-F5344CB8AC3E}">
        <p14:creationId xmlns:p14="http://schemas.microsoft.com/office/powerpoint/2010/main" val="36106696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990"/>
          </a:xfrm>
        </p:spPr>
        <p:txBody>
          <a:bodyPr/>
          <a:lstStyle/>
          <a:p>
            <a:r>
              <a:rPr lang="zh-CN" altLang="en-US" dirty="0"/>
              <a:t>如何选择梯度下降算法</a:t>
            </a:r>
            <a:endParaRPr lang="en-US" dirty="0"/>
          </a:p>
        </p:txBody>
      </p:sp>
      <p:sp>
        <p:nvSpPr>
          <p:cNvPr id="3" name="Content Placeholder 2"/>
          <p:cNvSpPr>
            <a:spLocks noGrp="1"/>
          </p:cNvSpPr>
          <p:nvPr>
            <p:ph idx="1"/>
          </p:nvPr>
        </p:nvSpPr>
        <p:spPr/>
        <p:txBody>
          <a:bodyPr>
            <a:normAutofit/>
          </a:bodyPr>
          <a:lstStyle/>
          <a:p>
            <a:r>
              <a:rPr lang="zh-CN" altLang="en-US" dirty="0"/>
              <a:t>如果你的数据特征是稀疏的，那么最好使用自适应学习速率</a:t>
            </a:r>
            <a:r>
              <a:rPr lang="en-US" altLang="zh-CN" dirty="0"/>
              <a:t>GD</a:t>
            </a:r>
            <a:r>
              <a:rPr lang="zh-CN" altLang="en-US" dirty="0"/>
              <a:t>优化方法</a:t>
            </a:r>
            <a:r>
              <a:rPr lang="en-US" altLang="zh-CN" dirty="0"/>
              <a:t>(</a:t>
            </a:r>
            <a:r>
              <a:rPr lang="en-US" altLang="zh-CN" dirty="0" err="1"/>
              <a:t>Adagrad</a:t>
            </a:r>
            <a:r>
              <a:rPr lang="zh-CN" altLang="en-US" dirty="0"/>
              <a:t>、</a:t>
            </a:r>
            <a:r>
              <a:rPr lang="en-US" altLang="zh-CN" dirty="0" err="1"/>
              <a:t>Adadelta</a:t>
            </a:r>
            <a:r>
              <a:rPr lang="zh-CN" altLang="en-US" dirty="0"/>
              <a:t>、</a:t>
            </a:r>
            <a:r>
              <a:rPr lang="en-US" altLang="zh-CN" dirty="0" err="1"/>
              <a:t>RMSprop</a:t>
            </a:r>
            <a:r>
              <a:rPr lang="zh-CN" altLang="en-US" dirty="0"/>
              <a:t>与</a:t>
            </a:r>
            <a:r>
              <a:rPr lang="en-US" altLang="zh-CN" dirty="0"/>
              <a:t>Adam)</a:t>
            </a:r>
            <a:r>
              <a:rPr lang="zh-CN" altLang="en-US" dirty="0"/>
              <a:t>，</a:t>
            </a:r>
            <a:endParaRPr lang="en-US" altLang="zh-CN" dirty="0"/>
          </a:p>
          <a:p>
            <a:pPr lvl="1"/>
            <a:r>
              <a:rPr lang="zh-CN" altLang="en-US" dirty="0"/>
              <a:t>因为你不需要在迭代过程中对学习速率进行人工调整。</a:t>
            </a:r>
            <a:endParaRPr lang="en-US" altLang="zh-CN" dirty="0"/>
          </a:p>
          <a:p>
            <a:r>
              <a:rPr lang="zh-CN" altLang="en-US" dirty="0"/>
              <a:t>如果你在意收敛速度或者训练一个深度或者复杂的网络，你同样应该选择一个自适应学习速率的</a:t>
            </a:r>
            <a:r>
              <a:rPr lang="en-US" altLang="zh-CN" dirty="0"/>
              <a:t>GD</a:t>
            </a:r>
            <a:r>
              <a:rPr lang="zh-CN" altLang="en-US" dirty="0"/>
              <a:t>优化方法。</a:t>
            </a:r>
            <a:endParaRPr lang="en-US" altLang="zh-CN" dirty="0"/>
          </a:p>
          <a:p>
            <a:pPr lvl="1"/>
            <a:r>
              <a:rPr lang="en-US" dirty="0" err="1"/>
              <a:t>RMSprop</a:t>
            </a:r>
            <a:r>
              <a:rPr lang="en-US" dirty="0"/>
              <a:t>, </a:t>
            </a:r>
            <a:r>
              <a:rPr lang="en-US" dirty="0" err="1"/>
              <a:t>Adadelta</a:t>
            </a:r>
            <a:r>
              <a:rPr lang="en-US" dirty="0"/>
              <a:t>, Adam </a:t>
            </a:r>
            <a:r>
              <a:rPr lang="zh-CN" altLang="en-US" dirty="0"/>
              <a:t>在很多情况下的效果是相似的。</a:t>
            </a:r>
          </a:p>
          <a:p>
            <a:pPr lvl="1"/>
            <a:r>
              <a:rPr lang="en-US" dirty="0"/>
              <a:t>Adam </a:t>
            </a:r>
            <a:r>
              <a:rPr lang="zh-CN" altLang="en-US" dirty="0"/>
              <a:t>就是在 </a:t>
            </a:r>
            <a:r>
              <a:rPr lang="en-US" dirty="0" err="1"/>
              <a:t>RMSprop</a:t>
            </a:r>
            <a:r>
              <a:rPr lang="en-US" dirty="0"/>
              <a:t> </a:t>
            </a:r>
            <a:r>
              <a:rPr lang="zh-CN" altLang="en-US" dirty="0"/>
              <a:t>的基础上加了 </a:t>
            </a:r>
            <a:r>
              <a:rPr lang="en-US" dirty="0"/>
              <a:t>bias-correction </a:t>
            </a:r>
            <a:r>
              <a:rPr lang="zh-CN" altLang="en-US" dirty="0"/>
              <a:t>和 </a:t>
            </a:r>
            <a:r>
              <a:rPr lang="en-US" dirty="0"/>
              <a:t>momentum，</a:t>
            </a:r>
            <a:r>
              <a:rPr lang="zh-CN" altLang="en-US" dirty="0"/>
              <a:t>随着梯度变的稀疏，</a:t>
            </a:r>
            <a:r>
              <a:rPr lang="en-US" dirty="0"/>
              <a:t>Adam </a:t>
            </a:r>
            <a:r>
              <a:rPr lang="zh-CN" altLang="en-US" dirty="0"/>
              <a:t>比 </a:t>
            </a:r>
            <a:r>
              <a:rPr lang="en-US" dirty="0" err="1"/>
              <a:t>RMSprop</a:t>
            </a:r>
            <a:r>
              <a:rPr lang="en-US" dirty="0"/>
              <a:t> </a:t>
            </a:r>
            <a:r>
              <a:rPr lang="zh-CN" altLang="en-US" dirty="0"/>
              <a:t>效果会好。</a:t>
            </a:r>
          </a:p>
          <a:p>
            <a:r>
              <a:rPr lang="zh-CN" altLang="en-US" dirty="0"/>
              <a:t>整体来讲，</a:t>
            </a:r>
            <a:r>
              <a:rPr lang="en-US" dirty="0"/>
              <a:t>Adam </a:t>
            </a:r>
            <a:r>
              <a:rPr lang="zh-CN" altLang="en-US" dirty="0"/>
              <a:t>是最应该先尝试的选择。</a:t>
            </a:r>
          </a:p>
          <a:p>
            <a:endParaRPr lang="en-US" dirty="0"/>
          </a:p>
        </p:txBody>
      </p:sp>
    </p:spTree>
    <p:extLst>
      <p:ext uri="{BB962C8B-B14F-4D97-AF65-F5344CB8AC3E}">
        <p14:creationId xmlns:p14="http://schemas.microsoft.com/office/powerpoint/2010/main" val="22728633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lstStyle/>
          <a:p>
            <a:r>
              <a:rPr lang="zh-CN" altLang="en-US" dirty="0"/>
              <a:t>最小二乘法，牛顿法与梯度下降法区别</a:t>
            </a:r>
            <a:endParaRPr lang="en-US" dirty="0"/>
          </a:p>
        </p:txBody>
      </p:sp>
      <p:sp>
        <p:nvSpPr>
          <p:cNvPr id="3" name="Content Placeholder 2"/>
          <p:cNvSpPr>
            <a:spLocks noGrp="1"/>
          </p:cNvSpPr>
          <p:nvPr>
            <p:ph idx="1"/>
          </p:nvPr>
        </p:nvSpPr>
        <p:spPr>
          <a:xfrm>
            <a:off x="838200" y="1551214"/>
            <a:ext cx="10515600" cy="4784274"/>
          </a:xfrm>
        </p:spPr>
        <p:txBody>
          <a:bodyPr>
            <a:normAutofit/>
          </a:bodyPr>
          <a:lstStyle/>
          <a:p>
            <a:r>
              <a:rPr lang="zh-CN" altLang="en-US" b="1" dirty="0"/>
              <a:t>狭义的最小二乘方法</a:t>
            </a:r>
            <a:r>
              <a:rPr lang="zh-CN" altLang="en-US" dirty="0"/>
              <a:t>（也叫最小二乘估计）：</a:t>
            </a:r>
            <a:endParaRPr lang="en-US" altLang="zh-CN" dirty="0"/>
          </a:p>
          <a:p>
            <a:pPr lvl="1"/>
            <a:r>
              <a:rPr lang="zh-CN" altLang="en-US" dirty="0"/>
              <a:t>是线性假设下的一种有闭式解的参数</a:t>
            </a:r>
            <a:r>
              <a:rPr lang="zh-CN" altLang="en-US" b="1" dirty="0"/>
              <a:t>求解</a:t>
            </a:r>
            <a:r>
              <a:rPr lang="zh-CN" altLang="en-US" dirty="0"/>
              <a:t>方法（要求矩阵是列满秩），最终结果为全局最优： </a:t>
            </a:r>
            <a:endParaRPr lang="en-US" altLang="zh-CN" dirty="0"/>
          </a:p>
          <a:p>
            <a:endParaRPr lang="en-US" altLang="zh-CN" dirty="0"/>
          </a:p>
          <a:p>
            <a:endParaRPr lang="en-US" altLang="zh-CN" dirty="0"/>
          </a:p>
          <a:p>
            <a:r>
              <a:rPr lang="zh-CN" altLang="en-US" dirty="0"/>
              <a:t>梯度下降法是假设条件更为广泛（无约束）的，一种通过迭代更新来逐步进行的参数</a:t>
            </a:r>
            <a:r>
              <a:rPr lang="zh-CN" altLang="en-US" b="1" dirty="0"/>
              <a:t>优化</a:t>
            </a:r>
            <a:r>
              <a:rPr lang="zh-CN" altLang="en-US" dirty="0"/>
              <a:t>方法，最终结果为局部最优。</a:t>
            </a:r>
            <a:endParaRPr lang="en-US" altLang="zh-CN" dirty="0"/>
          </a:p>
          <a:p>
            <a:r>
              <a:rPr lang="zh-CN" altLang="en-US" b="1" dirty="0"/>
              <a:t>广义的最小二乘准则</a:t>
            </a:r>
            <a:r>
              <a:rPr lang="zh-CN" altLang="en-US" dirty="0"/>
              <a:t>，是一种对于偏差程度的评估准则，本质上一种目标函数，与上两者语义不同：</a:t>
            </a:r>
            <a:endParaRPr lang="en-US" altLang="zh-CN" dirty="0"/>
          </a:p>
          <a:p>
            <a:pPr lvl="1"/>
            <a:r>
              <a:rPr lang="zh-CN" altLang="en-US" dirty="0"/>
              <a:t>目标函数 </a:t>
            </a:r>
            <a:r>
              <a:rPr lang="en-US" altLang="zh-CN" dirty="0"/>
              <a:t>= min( Σ</a:t>
            </a:r>
            <a:r>
              <a:rPr lang="zh-CN" altLang="en-US" dirty="0"/>
              <a:t>（模型估计值 </a:t>
            </a:r>
            <a:r>
              <a:rPr lang="en-US" altLang="zh-CN" dirty="0"/>
              <a:t>– </a:t>
            </a:r>
            <a:r>
              <a:rPr lang="zh-CN" altLang="en-US" dirty="0"/>
              <a:t>标签值）</a:t>
            </a:r>
            <a:r>
              <a:rPr lang="en-US" altLang="zh-CN" baseline="30000" dirty="0"/>
              <a:t>2</a:t>
            </a:r>
            <a:r>
              <a:rPr lang="en-US" altLang="zh-CN" dirty="0"/>
              <a:t> )</a:t>
            </a:r>
            <a:endParaRPr lang="zh-CN" altLang="en-US" dirty="0"/>
          </a:p>
          <a:p>
            <a:endParaRPr lang="en-US" altLang="zh-CN" dirty="0"/>
          </a:p>
        </p:txBody>
      </p:sp>
      <p:pic>
        <p:nvPicPr>
          <p:cNvPr id="7" name="Picture 6" descr="http://images.cnblogs.com/cnblogs_com/jerrylead/201103/201103052209133270.png"/>
          <p:cNvPicPr/>
          <p:nvPr/>
        </p:nvPicPr>
        <p:blipFill>
          <a:blip r:embed="rId3">
            <a:extLst>
              <a:ext uri="{28A0092B-C50C-407E-A947-70E740481C1C}">
                <a14:useLocalDpi xmlns:a14="http://schemas.microsoft.com/office/drawing/2010/main" val="0"/>
              </a:ext>
            </a:extLst>
          </a:blip>
          <a:srcRect/>
          <a:stretch>
            <a:fillRect/>
          </a:stretch>
        </p:blipFill>
        <p:spPr bwMode="auto">
          <a:xfrm>
            <a:off x="4619179" y="2560909"/>
            <a:ext cx="4232781" cy="1061358"/>
          </a:xfrm>
          <a:prstGeom prst="rect">
            <a:avLst/>
          </a:prstGeom>
          <a:noFill/>
          <a:ln>
            <a:noFill/>
          </a:ln>
        </p:spPr>
      </p:pic>
    </p:spTree>
    <p:extLst>
      <p:ext uri="{BB962C8B-B14F-4D97-AF65-F5344CB8AC3E}">
        <p14:creationId xmlns:p14="http://schemas.microsoft.com/office/powerpoint/2010/main" val="280142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1446"/>
          </a:xfrm>
        </p:spPr>
        <p:txBody>
          <a:bodyPr/>
          <a:lstStyle/>
          <a:p>
            <a:r>
              <a:rPr lang="en-US" altLang="zh-CN" dirty="0"/>
              <a:t>Continue……</a:t>
            </a:r>
            <a:endParaRPr lang="en-US" dirty="0"/>
          </a:p>
        </p:txBody>
      </p:sp>
      <p:sp>
        <p:nvSpPr>
          <p:cNvPr id="3" name="Content Placeholder 2"/>
          <p:cNvSpPr>
            <a:spLocks noGrp="1"/>
          </p:cNvSpPr>
          <p:nvPr>
            <p:ph idx="1"/>
          </p:nvPr>
        </p:nvSpPr>
        <p:spPr>
          <a:xfrm>
            <a:off x="838200" y="1727200"/>
            <a:ext cx="10515600" cy="4470400"/>
          </a:xfrm>
        </p:spPr>
        <p:txBody>
          <a:bodyPr>
            <a:normAutofit/>
          </a:bodyPr>
          <a:lstStyle/>
          <a:p>
            <a:r>
              <a:rPr lang="zh-CN" altLang="en-US" dirty="0"/>
              <a:t>如果可训练数据很多，如何确定模型训练集样本数量？</a:t>
            </a:r>
            <a:endParaRPr lang="en-US" altLang="zh-CN" dirty="0"/>
          </a:p>
          <a:p>
            <a:pPr lvl="1"/>
            <a:r>
              <a:rPr lang="zh-CN" altLang="en-US" b="1" dirty="0"/>
              <a:t>渐进采样</a:t>
            </a:r>
            <a:r>
              <a:rPr lang="zh-CN" altLang="en-US" dirty="0"/>
              <a:t>（</a:t>
            </a:r>
            <a:r>
              <a:rPr lang="zh-CN" altLang="en-US" dirty="0">
                <a:solidFill>
                  <a:srgbClr val="FF0000"/>
                </a:solidFill>
              </a:rPr>
              <a:t>训练时间与模型质量的权衡</a:t>
            </a:r>
            <a:r>
              <a:rPr lang="zh-CN" altLang="en-US" dirty="0"/>
              <a:t>）：</a:t>
            </a:r>
            <a:endParaRPr lang="en-US" altLang="zh-CN" dirty="0"/>
          </a:p>
          <a:p>
            <a:pPr lvl="2"/>
            <a:r>
              <a:rPr lang="zh-CN" altLang="en-US" dirty="0"/>
              <a:t>逐步增加采样规模来训练，然后比较评价指标的差值是否低于某个预设的值。</a:t>
            </a:r>
            <a:endParaRPr lang="en-US" altLang="zh-CN" dirty="0"/>
          </a:p>
          <a:p>
            <a:pPr lvl="2"/>
            <a:r>
              <a:rPr lang="zh-CN" altLang="en-US" b="1" dirty="0"/>
              <a:t>但是即使连续增加采样规模，评价指标几乎不变，也不能说之后增加采样评价指标就不会更好</a:t>
            </a:r>
            <a:r>
              <a:rPr lang="zh-CN" altLang="en-US" dirty="0"/>
              <a:t>。</a:t>
            </a:r>
            <a:endParaRPr lang="en-US" altLang="zh-CN" dirty="0"/>
          </a:p>
          <a:p>
            <a:pPr lvl="2"/>
            <a:r>
              <a:rPr lang="zh-CN" altLang="en-US" dirty="0"/>
              <a:t>如果数据集是与业务</a:t>
            </a:r>
            <a:r>
              <a:rPr lang="zh-CN" altLang="en-US" b="1" dirty="0"/>
              <a:t>时间相关的</a:t>
            </a:r>
            <a:r>
              <a:rPr lang="zh-CN" altLang="en-US" dirty="0"/>
              <a:t>，那么用增量训练或者用滑动时间窗口来全量训练可能效果更好。</a:t>
            </a:r>
            <a:endParaRPr lang="en-US" altLang="zh-CN" dirty="0"/>
          </a:p>
          <a:p>
            <a:pPr lvl="1"/>
            <a:r>
              <a:rPr lang="zh-CN" altLang="en-US" dirty="0"/>
              <a:t>线性模型中可学到的特征权重数量，与训练数据的数量大体成正比。</a:t>
            </a:r>
            <a:endParaRPr lang="en-US" altLang="zh-CN" dirty="0"/>
          </a:p>
          <a:p>
            <a:pPr lvl="1"/>
            <a:r>
              <a:rPr lang="zh-CN" altLang="en-US" b="1" dirty="0"/>
              <a:t>如果给某类样本</a:t>
            </a:r>
            <a:r>
              <a:rPr lang="en-US" altLang="zh-CN" b="1" dirty="0"/>
              <a:t>30%</a:t>
            </a:r>
            <a:r>
              <a:rPr lang="zh-CN" altLang="en-US" b="1" dirty="0"/>
              <a:t>的采样权重，那么在训练时就给它</a:t>
            </a:r>
            <a:r>
              <a:rPr lang="en-US" altLang="zh-CN" b="1" dirty="0"/>
              <a:t>10/3</a:t>
            </a:r>
            <a:r>
              <a:rPr lang="zh-CN" altLang="en-US" b="1" dirty="0"/>
              <a:t>的类别权重</a:t>
            </a:r>
            <a:r>
              <a:rPr lang="zh-CN" altLang="en-US" dirty="0"/>
              <a:t>。</a:t>
            </a:r>
            <a:endParaRPr lang="en-US" altLang="zh-CN" dirty="0"/>
          </a:p>
          <a:p>
            <a:pPr lvl="2"/>
            <a:r>
              <a:rPr lang="zh-CN" altLang="en-US" dirty="0"/>
              <a:t>它其实就是用来处理类别不均衡的一种方法。</a:t>
            </a:r>
            <a:endParaRPr lang="en-US" altLang="zh-CN" dirty="0"/>
          </a:p>
        </p:txBody>
      </p:sp>
    </p:spTree>
    <p:extLst>
      <p:ext uri="{BB962C8B-B14F-4D97-AF65-F5344CB8AC3E}">
        <p14:creationId xmlns:p14="http://schemas.microsoft.com/office/powerpoint/2010/main" val="4655378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567543"/>
            <a:ext cx="10515600" cy="5088089"/>
          </a:xfrm>
        </p:spPr>
        <p:txBody>
          <a:bodyPr>
            <a:normAutofit/>
          </a:bodyPr>
          <a:lstStyle/>
          <a:p>
            <a:r>
              <a:rPr lang="zh-CN" altLang="en-US" dirty="0"/>
              <a:t>梯度下降法和最小二乘法区别：</a:t>
            </a:r>
            <a:endParaRPr lang="en-US" altLang="zh-CN" dirty="0"/>
          </a:p>
          <a:p>
            <a:pPr lvl="1"/>
            <a:r>
              <a:rPr lang="zh-CN" altLang="en-US" dirty="0"/>
              <a:t>梯度下降法需要选择步长，而最小二乘法不需要。</a:t>
            </a:r>
            <a:endParaRPr lang="en-US" altLang="zh-CN" dirty="0"/>
          </a:p>
          <a:p>
            <a:pPr lvl="1"/>
            <a:r>
              <a:rPr lang="zh-CN" altLang="en-US" dirty="0"/>
              <a:t>梯度下降法是迭代求解，最小二乘法是计算解析解。</a:t>
            </a:r>
            <a:endParaRPr lang="en-US" altLang="zh-CN" dirty="0"/>
          </a:p>
          <a:p>
            <a:pPr lvl="1"/>
            <a:r>
              <a:rPr lang="zh-CN" altLang="en-US" dirty="0"/>
              <a:t>如果样本量不算很大，且存在解析解，最小二乘法比起梯度下降法要有优势，计算速度很快。</a:t>
            </a:r>
            <a:endParaRPr lang="en-US" altLang="zh-CN" dirty="0"/>
          </a:p>
          <a:p>
            <a:pPr lvl="1"/>
            <a:r>
              <a:rPr lang="zh-CN" altLang="en-US" dirty="0"/>
              <a:t>如果样本量很大，最小二乘法需要求一个超级大的逆矩阵，这时很难或者很慢才能求解解析解，这个时候使用迭代的梯度下降法比较有优势。</a:t>
            </a:r>
          </a:p>
          <a:p>
            <a:r>
              <a:rPr lang="zh-CN" altLang="en-US" dirty="0"/>
              <a:t>梯度下降法和牛顿法</a:t>
            </a:r>
            <a:r>
              <a:rPr lang="en-US" altLang="zh-CN" dirty="0"/>
              <a:t>/</a:t>
            </a:r>
            <a:r>
              <a:rPr lang="zh-CN" altLang="en-US" dirty="0"/>
              <a:t>拟牛顿法对比：</a:t>
            </a:r>
            <a:endParaRPr lang="en-US" altLang="zh-CN" dirty="0"/>
          </a:p>
          <a:p>
            <a:pPr lvl="1"/>
            <a:r>
              <a:rPr lang="zh-CN" altLang="en-US" dirty="0"/>
              <a:t>两者都是迭代求解，不过梯度下降法是梯度求解，而牛顿法</a:t>
            </a:r>
            <a:r>
              <a:rPr lang="en-US" altLang="zh-CN" dirty="0"/>
              <a:t>/</a:t>
            </a:r>
            <a:r>
              <a:rPr lang="zh-CN" altLang="en-US" dirty="0"/>
              <a:t>拟牛顿法是用二阶的海森矩阵的逆矩阵或伪逆矩阵求解。</a:t>
            </a:r>
            <a:endParaRPr lang="en-US" altLang="zh-CN" dirty="0"/>
          </a:p>
          <a:p>
            <a:pPr lvl="1"/>
            <a:r>
              <a:rPr lang="zh-CN" altLang="en-US" dirty="0"/>
              <a:t>相对而言使用牛顿法</a:t>
            </a:r>
            <a:r>
              <a:rPr lang="en-US" altLang="zh-CN" dirty="0"/>
              <a:t>/</a:t>
            </a:r>
            <a:r>
              <a:rPr lang="zh-CN" altLang="en-US" dirty="0"/>
              <a:t>拟牛顿法收敛更快，但是每次迭代的时间比梯度下降法长。</a:t>
            </a:r>
            <a:endParaRPr lang="en-US" altLang="zh-CN" dirty="0"/>
          </a:p>
          <a:p>
            <a:pPr lvl="2"/>
            <a:r>
              <a:rPr lang="zh-CN" altLang="en-US" dirty="0"/>
              <a:t>注意：</a:t>
            </a:r>
            <a:r>
              <a:rPr lang="zh-CN" altLang="en-US" b="1" dirty="0"/>
              <a:t>收敛更快指的是需要比较少的迭代次数算法就终止，并不一定总迭代时间少。</a:t>
            </a:r>
          </a:p>
          <a:p>
            <a:endParaRPr lang="en-US" dirty="0"/>
          </a:p>
        </p:txBody>
      </p:sp>
    </p:spTree>
    <p:extLst>
      <p:ext uri="{BB962C8B-B14F-4D97-AF65-F5344CB8AC3E}">
        <p14:creationId xmlns:p14="http://schemas.microsoft.com/office/powerpoint/2010/main" val="10248200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5074"/>
          </a:xfrm>
        </p:spPr>
        <p:txBody>
          <a:bodyPr>
            <a:normAutofit fontScale="90000"/>
          </a:bodyPr>
          <a:lstStyle/>
          <a:p>
            <a:r>
              <a:rPr lang="zh-CN" altLang="en-US" dirty="0"/>
              <a:t>最大似然估计（</a:t>
            </a:r>
            <a:r>
              <a:rPr lang="en-US" dirty="0"/>
              <a:t>MLE</a:t>
            </a:r>
            <a:r>
              <a:rPr lang="zh-CN" altLang="en-US" dirty="0"/>
              <a:t>）与最小二乘估计（</a:t>
            </a:r>
            <a:r>
              <a:rPr lang="en-US" dirty="0"/>
              <a:t>LSE</a:t>
            </a:r>
            <a:r>
              <a:rPr lang="zh-CN" altLang="en-US" dirty="0"/>
              <a:t>）</a:t>
            </a:r>
            <a:endParaRPr lang="en-US" dirty="0"/>
          </a:p>
        </p:txBody>
      </p:sp>
      <p:sp>
        <p:nvSpPr>
          <p:cNvPr id="3" name="Content Placeholder 2"/>
          <p:cNvSpPr>
            <a:spLocks noGrp="1"/>
          </p:cNvSpPr>
          <p:nvPr>
            <p:ph idx="1"/>
          </p:nvPr>
        </p:nvSpPr>
        <p:spPr>
          <a:xfrm>
            <a:off x="838200" y="1723870"/>
            <a:ext cx="10515600" cy="5134130"/>
          </a:xfrm>
        </p:spPr>
        <p:txBody>
          <a:bodyPr>
            <a:normAutofit fontScale="92500" lnSpcReduction="10000"/>
          </a:bodyPr>
          <a:lstStyle/>
          <a:p>
            <a:r>
              <a:rPr lang="zh-CN" altLang="en-US" dirty="0"/>
              <a:t>最小二乘估计</a:t>
            </a:r>
            <a:r>
              <a:rPr lang="en-US" altLang="zh-CN" dirty="0"/>
              <a:t>LSE</a:t>
            </a:r>
            <a:r>
              <a:rPr lang="zh-CN" altLang="en-US" dirty="0"/>
              <a:t>：</a:t>
            </a:r>
            <a:endParaRPr lang="en-US" altLang="zh-CN" dirty="0"/>
          </a:p>
          <a:p>
            <a:pPr lvl="1"/>
            <a:r>
              <a:rPr lang="zh-CN" altLang="en-US" dirty="0"/>
              <a:t>最合理的参数估计量应该使得模型能最好地拟合样本数据，也就是估计值和观测值之差的平方和最小。</a:t>
            </a:r>
            <a:endParaRPr lang="en-US" altLang="zh-CN" dirty="0"/>
          </a:p>
          <a:p>
            <a:r>
              <a:rPr lang="zh-CN" altLang="en-US" dirty="0"/>
              <a:t>最大似然法</a:t>
            </a:r>
            <a:r>
              <a:rPr lang="en-US" altLang="zh-CN" dirty="0"/>
              <a:t>MLE</a:t>
            </a:r>
            <a:r>
              <a:rPr lang="zh-CN" altLang="en-US" dirty="0"/>
              <a:t>：</a:t>
            </a:r>
            <a:endParaRPr lang="en-US" altLang="zh-CN" dirty="0"/>
          </a:p>
          <a:p>
            <a:pPr lvl="1"/>
            <a:r>
              <a:rPr lang="zh-CN" altLang="en-US" sz="2200" dirty="0"/>
              <a:t>最合理的参数估计量应该使得从概率模型中能够抽取出来该</a:t>
            </a:r>
            <a:r>
              <a:rPr lang="en-US" altLang="zh-CN" sz="2200" dirty="0"/>
              <a:t>n</a:t>
            </a:r>
            <a:r>
              <a:rPr lang="zh-CN" altLang="en-US" sz="2200" dirty="0"/>
              <a:t>组样本的概率最大，也就是概率分布函数或者似然函数最大。</a:t>
            </a:r>
            <a:endParaRPr lang="en-US" altLang="zh-CN" sz="2200" dirty="0"/>
          </a:p>
          <a:p>
            <a:pPr lvl="2"/>
            <a:r>
              <a:rPr lang="zh-CN" altLang="en-US" sz="1800" b="1" dirty="0"/>
              <a:t>这里的参数指的是比如高斯分布的均值和方差，</a:t>
            </a:r>
            <a:r>
              <a:rPr lang="en-US" altLang="zh-CN" sz="1800" b="1" dirty="0"/>
              <a:t>MLE</a:t>
            </a:r>
            <a:r>
              <a:rPr lang="zh-CN" altLang="en-US" sz="1800" b="1" dirty="0"/>
              <a:t>需要假设概率分布再求概率分布的参数</a:t>
            </a:r>
            <a:r>
              <a:rPr lang="zh-CN" altLang="en-US" sz="1800" dirty="0"/>
              <a:t>。</a:t>
            </a:r>
            <a:endParaRPr lang="en-US" altLang="zh-CN" sz="1800" dirty="0"/>
          </a:p>
          <a:p>
            <a:pPr lvl="1"/>
            <a:r>
              <a:rPr lang="zh-CN" altLang="en-US" sz="2200" dirty="0"/>
              <a:t>大致计算步骤如下：</a:t>
            </a:r>
            <a:endParaRPr lang="en-US" altLang="zh-CN" sz="2200" dirty="0"/>
          </a:p>
          <a:p>
            <a:pPr lvl="2"/>
            <a:r>
              <a:rPr lang="zh-CN" altLang="en-US" dirty="0"/>
              <a:t>确定似然函数</a:t>
            </a:r>
          </a:p>
          <a:p>
            <a:pPr lvl="2"/>
            <a:r>
              <a:rPr lang="zh-CN" altLang="en-US" dirty="0"/>
              <a:t>将似然函数转换为对数似然函数（为了方便计算）</a:t>
            </a:r>
          </a:p>
          <a:p>
            <a:pPr lvl="2"/>
            <a:r>
              <a:rPr lang="zh-CN" altLang="en-US" dirty="0"/>
              <a:t>求对数似然函数的最大值（求导，解似然方程）</a:t>
            </a:r>
            <a:endParaRPr lang="en-US" altLang="zh-CN" dirty="0"/>
          </a:p>
          <a:p>
            <a:r>
              <a:rPr lang="en-US" altLang="zh-CN" dirty="0"/>
              <a:t>LSE</a:t>
            </a:r>
            <a:r>
              <a:rPr lang="zh-CN" altLang="en-US" dirty="0"/>
              <a:t>与</a:t>
            </a:r>
            <a:r>
              <a:rPr lang="en-US" altLang="zh-CN" dirty="0"/>
              <a:t>MLE</a:t>
            </a:r>
            <a:r>
              <a:rPr lang="zh-CN" altLang="en-US" dirty="0"/>
              <a:t>的对比：</a:t>
            </a:r>
          </a:p>
          <a:p>
            <a:pPr lvl="1"/>
            <a:r>
              <a:rPr lang="zh-CN" altLang="en-US" dirty="0"/>
              <a:t>这是从不同原理出发的两种参数估计方法。</a:t>
            </a:r>
            <a:endParaRPr lang="en-US" altLang="zh-CN" dirty="0"/>
          </a:p>
          <a:p>
            <a:pPr lvl="1"/>
            <a:r>
              <a:rPr lang="zh-CN" altLang="en-US" dirty="0"/>
              <a:t>最大似然法需要假设这个概率分布函数，一般假设其满足正态分布，在这种情况下，最大似然估计和最小二乘估计是等价的，也就是说估计结果是相同的，但是原理和出发点完全不同。</a:t>
            </a:r>
            <a:endParaRPr lang="en-US" dirty="0"/>
          </a:p>
        </p:txBody>
      </p:sp>
    </p:spTree>
    <p:extLst>
      <p:ext uri="{BB962C8B-B14F-4D97-AF65-F5344CB8AC3E}">
        <p14:creationId xmlns:p14="http://schemas.microsoft.com/office/powerpoint/2010/main" val="4911751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3792"/>
          </a:xfrm>
        </p:spPr>
        <p:txBody>
          <a:bodyPr/>
          <a:lstStyle/>
          <a:p>
            <a:r>
              <a:rPr lang="zh-CN" altLang="en-US" dirty="0"/>
              <a:t>最大似然估计</a:t>
            </a:r>
            <a:r>
              <a:rPr lang="en-US" altLang="zh-CN" dirty="0"/>
              <a:t>MLE</a:t>
            </a:r>
            <a:r>
              <a:rPr lang="zh-CN" altLang="en-US" dirty="0"/>
              <a:t>与</a:t>
            </a:r>
            <a:r>
              <a:rPr lang="en-US" altLang="zh-CN" dirty="0"/>
              <a:t>EM</a:t>
            </a:r>
            <a:r>
              <a:rPr lang="zh-CN" altLang="en-US" dirty="0"/>
              <a:t>（期望最大化）</a:t>
            </a:r>
            <a:endParaRPr lang="en-US" dirty="0"/>
          </a:p>
        </p:txBody>
      </p:sp>
      <p:sp>
        <p:nvSpPr>
          <p:cNvPr id="3" name="Content Placeholder 2"/>
          <p:cNvSpPr>
            <a:spLocks noGrp="1"/>
          </p:cNvSpPr>
          <p:nvPr>
            <p:ph idx="1"/>
          </p:nvPr>
        </p:nvSpPr>
        <p:spPr>
          <a:xfrm>
            <a:off x="838200" y="1843790"/>
            <a:ext cx="10515600" cy="4856813"/>
          </a:xfrm>
        </p:spPr>
        <p:txBody>
          <a:bodyPr>
            <a:normAutofit lnSpcReduction="10000"/>
          </a:bodyPr>
          <a:lstStyle/>
          <a:p>
            <a:r>
              <a:rPr lang="en-US" altLang="zh-CN" dirty="0"/>
              <a:t>MLE</a:t>
            </a:r>
            <a:r>
              <a:rPr lang="zh-CN" altLang="en-US" dirty="0"/>
              <a:t>与</a:t>
            </a:r>
            <a:r>
              <a:rPr lang="en-US" altLang="zh-CN" dirty="0"/>
              <a:t>EM</a:t>
            </a:r>
            <a:r>
              <a:rPr lang="zh-CN" altLang="en-US" dirty="0"/>
              <a:t>的关系：</a:t>
            </a:r>
            <a:endParaRPr lang="en-US" altLang="zh-CN" dirty="0"/>
          </a:p>
          <a:p>
            <a:pPr lvl="1"/>
            <a:r>
              <a:rPr lang="en-US" altLang="zh-CN" b="1" dirty="0"/>
              <a:t>MLE</a:t>
            </a:r>
            <a:r>
              <a:rPr lang="zh-CN" altLang="en-US" b="1" dirty="0"/>
              <a:t>是求解问题的思想，而</a:t>
            </a:r>
            <a:r>
              <a:rPr lang="en-US" altLang="zh-CN" b="1" dirty="0"/>
              <a:t>EM</a:t>
            </a:r>
            <a:r>
              <a:rPr lang="zh-CN" altLang="en-US" b="1" dirty="0"/>
              <a:t>是求解</a:t>
            </a:r>
            <a:r>
              <a:rPr lang="en-US" altLang="zh-CN" b="1" dirty="0"/>
              <a:t>MLE</a:t>
            </a:r>
            <a:r>
              <a:rPr lang="zh-CN" altLang="en-US" b="1" dirty="0"/>
              <a:t>的其中一种方法</a:t>
            </a:r>
            <a:r>
              <a:rPr lang="zh-CN" altLang="en-US" dirty="0"/>
              <a:t>。</a:t>
            </a:r>
            <a:endParaRPr lang="en-US" altLang="zh-CN" dirty="0"/>
          </a:p>
          <a:p>
            <a:pPr lvl="1"/>
            <a:r>
              <a:rPr lang="en-US" altLang="zh-CN" dirty="0"/>
              <a:t>MLE</a:t>
            </a:r>
            <a:r>
              <a:rPr lang="zh-CN" altLang="en-US" dirty="0"/>
              <a:t>常用的方法是对对数似然函数求导数，但是有时候比如概率模型中包含没有办法观测到的</a:t>
            </a:r>
            <a:r>
              <a:rPr lang="zh-CN" altLang="en-US" b="1" dirty="0"/>
              <a:t>隐变量</a:t>
            </a:r>
            <a:r>
              <a:rPr lang="zh-CN" altLang="en-US" dirty="0"/>
              <a:t>，那就没有办法直接求导（</a:t>
            </a:r>
            <a:r>
              <a:rPr lang="zh-CN" altLang="en-US" b="1" dirty="0"/>
              <a:t>因为会有未知的隐变量的分布</a:t>
            </a:r>
            <a:r>
              <a:rPr lang="zh-CN" altLang="en-US" dirty="0"/>
              <a:t>）。而</a:t>
            </a:r>
            <a:r>
              <a:rPr lang="en-US" altLang="zh-CN" b="1" dirty="0"/>
              <a:t>EM</a:t>
            </a:r>
            <a:r>
              <a:rPr lang="zh-CN" altLang="en-US" b="1" dirty="0"/>
              <a:t>每次迭代去最大化似然函数的下界</a:t>
            </a:r>
            <a:r>
              <a:rPr lang="zh-CN" altLang="en-US" dirty="0"/>
              <a:t>。</a:t>
            </a:r>
            <a:endParaRPr lang="en-US" altLang="zh-CN" dirty="0"/>
          </a:p>
          <a:p>
            <a:pPr lvl="2"/>
            <a:r>
              <a:rPr lang="zh-CN" altLang="en-US" dirty="0"/>
              <a:t>高斯混合模型</a:t>
            </a:r>
            <a:r>
              <a:rPr lang="en-US" altLang="zh-CN" dirty="0"/>
              <a:t>GMM</a:t>
            </a:r>
            <a:r>
              <a:rPr lang="zh-CN" altLang="en-US" dirty="0"/>
              <a:t>是使用</a:t>
            </a:r>
            <a:r>
              <a:rPr lang="en-US" altLang="zh-CN" dirty="0"/>
              <a:t>EM</a:t>
            </a:r>
            <a:r>
              <a:rPr lang="zh-CN" altLang="en-US" dirty="0"/>
              <a:t>算法来求解的，对应的隐变量就是每个高斯成分被选择的随机变量。</a:t>
            </a:r>
            <a:endParaRPr lang="en-US" altLang="zh-CN" dirty="0"/>
          </a:p>
          <a:p>
            <a:r>
              <a:rPr lang="en-US" altLang="zh-CN" dirty="0"/>
              <a:t>EM</a:t>
            </a:r>
            <a:r>
              <a:rPr lang="zh-CN" altLang="en-US" dirty="0"/>
              <a:t>有什么优点？</a:t>
            </a:r>
            <a:endParaRPr lang="en-US" altLang="zh-CN" dirty="0"/>
          </a:p>
          <a:p>
            <a:pPr lvl="1"/>
            <a:r>
              <a:rPr lang="zh-CN" altLang="en-US" dirty="0"/>
              <a:t>存在解析解，但是解析解一般都会涉及高维矩阵的复杂运算。</a:t>
            </a:r>
            <a:r>
              <a:rPr lang="zh-CN" altLang="en-US" b="1" dirty="0"/>
              <a:t>在高维空间中，使用</a:t>
            </a:r>
            <a:r>
              <a:rPr lang="en-US" altLang="zh-CN" b="1" dirty="0"/>
              <a:t>EM </a:t>
            </a:r>
            <a:r>
              <a:rPr lang="zh-CN" altLang="en-US" b="1" dirty="0"/>
              <a:t>算法可能具有计算上的优势。</a:t>
            </a:r>
            <a:endParaRPr lang="en-US" b="1" dirty="0"/>
          </a:p>
          <a:p>
            <a:pPr lvl="1"/>
            <a:r>
              <a:rPr lang="en-US" altLang="zh-CN" b="1" dirty="0"/>
              <a:t>EM</a:t>
            </a:r>
            <a:r>
              <a:rPr lang="zh-CN" altLang="en-US" b="1" dirty="0"/>
              <a:t>算法可以做增量学习</a:t>
            </a:r>
            <a:r>
              <a:rPr lang="zh-CN" altLang="en-US" dirty="0"/>
              <a:t>。</a:t>
            </a:r>
            <a:endParaRPr lang="en-US" altLang="zh-CN" dirty="0"/>
          </a:p>
          <a:p>
            <a:pPr lvl="1"/>
            <a:r>
              <a:rPr lang="en-US" altLang="zh-CN" b="1" dirty="0"/>
              <a:t>EM </a:t>
            </a:r>
            <a:r>
              <a:rPr lang="zh-CN" altLang="en-US" b="1" dirty="0"/>
              <a:t>算法可以保证收敛到一个稳定点，不能保证得到全局最优点</a:t>
            </a:r>
            <a:r>
              <a:rPr lang="zh-CN" altLang="en-US" dirty="0"/>
              <a:t>。</a:t>
            </a:r>
            <a:endParaRPr lang="en-US" altLang="zh-CN" dirty="0"/>
          </a:p>
          <a:p>
            <a:pPr lvl="1"/>
            <a:r>
              <a:rPr lang="en-US" altLang="zh-CN" dirty="0"/>
              <a:t>EM</a:t>
            </a:r>
            <a:r>
              <a:rPr lang="zh-CN" altLang="en-US" dirty="0"/>
              <a:t>的普适性。</a:t>
            </a:r>
            <a:endParaRPr lang="en-US" altLang="zh-CN" dirty="0"/>
          </a:p>
          <a:p>
            <a:pPr lvl="1"/>
            <a:endParaRPr lang="en-US" altLang="zh-CN" dirty="0"/>
          </a:p>
        </p:txBody>
      </p:sp>
    </p:spTree>
    <p:extLst>
      <p:ext uri="{BB962C8B-B14F-4D97-AF65-F5344CB8AC3E}">
        <p14:creationId xmlns:p14="http://schemas.microsoft.com/office/powerpoint/2010/main" val="30360820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021"/>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6"/>
            <a:ext cx="10515600" cy="5314014"/>
          </a:xfrm>
        </p:spPr>
        <p:txBody>
          <a:bodyPr>
            <a:normAutofit fontScale="92500" lnSpcReduction="10000"/>
          </a:bodyPr>
          <a:lstStyle/>
          <a:p>
            <a:r>
              <a:rPr lang="en-US" altLang="zh-CN" dirty="0"/>
              <a:t>EM</a:t>
            </a:r>
            <a:r>
              <a:rPr lang="zh-CN" altLang="en-US" dirty="0"/>
              <a:t>的算法思路：</a:t>
            </a:r>
            <a:endParaRPr lang="en-US" altLang="zh-CN" dirty="0"/>
          </a:p>
          <a:p>
            <a:pPr lvl="1"/>
            <a:r>
              <a:rPr lang="zh-CN" altLang="en-US" dirty="0"/>
              <a:t>算法的输入是观察数据</a:t>
            </a:r>
            <a:r>
              <a:rPr lang="en-US" altLang="zh-CN" dirty="0"/>
              <a:t>x</a:t>
            </a:r>
            <a:r>
              <a:rPr lang="zh-CN" altLang="en-US" dirty="0"/>
              <a:t>，联合概率分布</a:t>
            </a:r>
            <a:r>
              <a:rPr lang="en-US" altLang="zh-CN" dirty="0"/>
              <a:t>p(</a:t>
            </a:r>
            <a:r>
              <a:rPr lang="en-US" altLang="zh-CN" dirty="0" err="1"/>
              <a:t>x,z;theta</a:t>
            </a:r>
            <a:r>
              <a:rPr lang="en-US" altLang="zh-CN" dirty="0"/>
              <a:t>)</a:t>
            </a:r>
            <a:r>
              <a:rPr lang="zh-CN" altLang="en-US" dirty="0"/>
              <a:t>，条件概率分布</a:t>
            </a:r>
            <a:r>
              <a:rPr lang="en-US" altLang="zh-CN" dirty="0"/>
              <a:t>p(</a:t>
            </a:r>
            <a:r>
              <a:rPr lang="en-US" altLang="zh-CN" dirty="0" err="1"/>
              <a:t>z|x,theta</a:t>
            </a:r>
            <a:r>
              <a:rPr lang="en-US" altLang="zh-CN" dirty="0"/>
              <a:t>)</a:t>
            </a:r>
            <a:r>
              <a:rPr lang="zh-CN" altLang="en-US" dirty="0"/>
              <a:t>。注意隐变量</a:t>
            </a:r>
            <a:r>
              <a:rPr lang="en-US" altLang="zh-CN" dirty="0"/>
              <a:t>z</a:t>
            </a:r>
            <a:r>
              <a:rPr lang="zh-CN" altLang="en-US" dirty="0"/>
              <a:t>的分布</a:t>
            </a:r>
            <a:r>
              <a:rPr lang="en-US" altLang="zh-CN" dirty="0"/>
              <a:t>p(z)</a:t>
            </a:r>
            <a:r>
              <a:rPr lang="zh-CN" altLang="en-US" dirty="0"/>
              <a:t>是未知的。</a:t>
            </a:r>
            <a:endParaRPr lang="en-US" altLang="zh-CN" dirty="0"/>
          </a:p>
          <a:p>
            <a:pPr lvl="1"/>
            <a:r>
              <a:rPr lang="en-US" altLang="zh-CN" b="1" dirty="0"/>
              <a:t>E</a:t>
            </a:r>
            <a:r>
              <a:rPr lang="zh-CN" altLang="en-US" b="1" dirty="0"/>
              <a:t>步固定概率分布参数的值，更新隐变量；</a:t>
            </a:r>
            <a:r>
              <a:rPr lang="en-US" altLang="zh-CN" b="1" dirty="0"/>
              <a:t>M</a:t>
            </a:r>
            <a:r>
              <a:rPr lang="zh-CN" altLang="en-US" b="1" dirty="0"/>
              <a:t>步固定隐变量，优化概率分布参数的值</a:t>
            </a:r>
            <a:r>
              <a:rPr lang="zh-CN" altLang="en-US" dirty="0"/>
              <a:t>。</a:t>
            </a:r>
            <a:endParaRPr lang="en-US" altLang="zh-CN" dirty="0"/>
          </a:p>
          <a:p>
            <a:pPr lvl="2"/>
            <a:r>
              <a:rPr lang="zh-CN" altLang="en-US" dirty="0"/>
              <a:t>很多机器学习优化算法都有类似的思想。</a:t>
            </a:r>
            <a:endParaRPr lang="en-US" altLang="zh-CN" dirty="0"/>
          </a:p>
          <a:p>
            <a:pPr lvl="3"/>
            <a:r>
              <a:rPr lang="zh-CN" altLang="en-US" dirty="0"/>
              <a:t>比如坐标轴下降法使用了类似的思想来求解问题，它在每次迭代过程中，更新某个坐标轴的时候先把其他坐标轴看作常量。</a:t>
            </a:r>
            <a:endParaRPr lang="en-US" altLang="zh-CN" dirty="0"/>
          </a:p>
          <a:p>
            <a:pPr lvl="2"/>
            <a:r>
              <a:rPr lang="zh-CN" altLang="en-US" dirty="0"/>
              <a:t>有些机器学习模型比如</a:t>
            </a:r>
            <a:r>
              <a:rPr lang="en-US" dirty="0"/>
              <a:t>K-Means</a:t>
            </a:r>
            <a:r>
              <a:rPr lang="zh-CN" altLang="en-US" dirty="0"/>
              <a:t>也使用了</a:t>
            </a:r>
            <a:r>
              <a:rPr lang="en-US" altLang="zh-CN" dirty="0"/>
              <a:t>EM</a:t>
            </a:r>
            <a:r>
              <a:rPr lang="zh-CN" altLang="en-US" dirty="0"/>
              <a:t>的类似的思路：</a:t>
            </a:r>
            <a:endParaRPr lang="en-US" altLang="zh-CN" dirty="0"/>
          </a:p>
          <a:p>
            <a:pPr lvl="3"/>
            <a:r>
              <a:rPr lang="zh-CN" altLang="en-US" dirty="0"/>
              <a:t>在 </a:t>
            </a:r>
            <a:r>
              <a:rPr lang="en-US" altLang="zh-CN" dirty="0"/>
              <a:t>K-Means </a:t>
            </a:r>
            <a:r>
              <a:rPr lang="zh-CN" altLang="en-US" dirty="0"/>
              <a:t>聚类时，</a:t>
            </a:r>
            <a:r>
              <a:rPr lang="zh-CN" altLang="en-US" b="1" dirty="0"/>
              <a:t>每个聚类簇的质心是隐变量</a:t>
            </a:r>
            <a:r>
              <a:rPr lang="zh-CN" altLang="en-US" dirty="0"/>
              <a:t>。首先初始化</a:t>
            </a:r>
            <a:r>
              <a:rPr lang="en-US" altLang="zh-CN" dirty="0"/>
              <a:t>K </a:t>
            </a:r>
            <a:r>
              <a:rPr lang="zh-CN" altLang="en-US" dirty="0"/>
              <a:t>个质心；然后计算得到离每个样本最近的质心，并把样本聚类到最近的这个质心，类似 </a:t>
            </a:r>
            <a:r>
              <a:rPr lang="en-US" altLang="zh-CN" dirty="0"/>
              <a:t>EM </a:t>
            </a:r>
            <a:r>
              <a:rPr lang="zh-CN" altLang="en-US" dirty="0"/>
              <a:t>算法的 </a:t>
            </a:r>
            <a:r>
              <a:rPr lang="en-US" altLang="zh-CN" dirty="0"/>
              <a:t>M </a:t>
            </a:r>
            <a:r>
              <a:rPr lang="zh-CN" altLang="en-US" dirty="0"/>
              <a:t>步；接着通过对每个簇的所有样本求均值来更新每个簇的簇心，类似</a:t>
            </a:r>
            <a:r>
              <a:rPr lang="en-US" altLang="zh-CN" dirty="0"/>
              <a:t>EM</a:t>
            </a:r>
            <a:r>
              <a:rPr lang="zh-CN" altLang="en-US" dirty="0"/>
              <a:t>算法的</a:t>
            </a:r>
            <a:r>
              <a:rPr lang="en-US" altLang="zh-CN" dirty="0"/>
              <a:t>E</a:t>
            </a:r>
            <a:r>
              <a:rPr lang="zh-CN" altLang="en-US" dirty="0"/>
              <a:t>步。重复这个 </a:t>
            </a:r>
            <a:r>
              <a:rPr lang="en-US" altLang="zh-CN" dirty="0"/>
              <a:t>E </a:t>
            </a:r>
            <a:r>
              <a:rPr lang="zh-CN" altLang="en-US" dirty="0"/>
              <a:t>步和 </a:t>
            </a:r>
            <a:r>
              <a:rPr lang="en-US" altLang="zh-CN" dirty="0"/>
              <a:t>M </a:t>
            </a:r>
            <a:r>
              <a:rPr lang="zh-CN" altLang="en-US" dirty="0"/>
              <a:t>步，直到质心不再变化为止。</a:t>
            </a:r>
            <a:endParaRPr lang="en-US" altLang="zh-CN" dirty="0"/>
          </a:p>
          <a:p>
            <a:r>
              <a:rPr lang="en-US" altLang="zh-CN" dirty="0"/>
              <a:t>Tips</a:t>
            </a:r>
            <a:r>
              <a:rPr lang="zh-CN" altLang="en-US" dirty="0"/>
              <a:t>：</a:t>
            </a:r>
            <a:endParaRPr lang="en-US" altLang="zh-CN" dirty="0"/>
          </a:p>
          <a:p>
            <a:pPr lvl="1"/>
            <a:r>
              <a:rPr lang="en-US" altLang="zh-CN" b="1" dirty="0"/>
              <a:t>EM </a:t>
            </a:r>
            <a:r>
              <a:rPr lang="zh-CN" altLang="en-US" b="1" dirty="0"/>
              <a:t>算法的参数的初值选择非常重要</a:t>
            </a:r>
            <a:r>
              <a:rPr lang="zh-CN" altLang="en-US" dirty="0"/>
              <a:t>。</a:t>
            </a:r>
          </a:p>
          <a:p>
            <a:pPr lvl="2"/>
            <a:r>
              <a:rPr lang="en-US" altLang="zh-CN" dirty="0"/>
              <a:t>EM </a:t>
            </a:r>
            <a:r>
              <a:rPr lang="zh-CN" altLang="en-US" dirty="0"/>
              <a:t>算法对初值是敏感的，选择不同的初始值可能得到不同的参数估计值。</a:t>
            </a:r>
          </a:p>
          <a:p>
            <a:pPr lvl="2"/>
            <a:r>
              <a:rPr lang="zh-CN" altLang="en-US" dirty="0"/>
              <a:t>常用的办法是从几个不同的初值中进行迭代，然后对得到的各个估计值加以比较，从中选择最好的（对数似然函数最大的那个）。</a:t>
            </a:r>
            <a:endParaRPr lang="en-US" altLang="zh-CN" dirty="0"/>
          </a:p>
          <a:p>
            <a:endParaRPr lang="en-US" dirty="0"/>
          </a:p>
        </p:txBody>
      </p:sp>
    </p:spTree>
    <p:extLst>
      <p:ext uri="{BB962C8B-B14F-4D97-AF65-F5344CB8AC3E}">
        <p14:creationId xmlns:p14="http://schemas.microsoft.com/office/powerpoint/2010/main" val="32669707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5073"/>
          </a:xfrm>
        </p:spPr>
        <p:txBody>
          <a:bodyPr/>
          <a:lstStyle/>
          <a:p>
            <a:r>
              <a:rPr lang="zh-CN" altLang="en-US" dirty="0"/>
              <a:t>集成学习</a:t>
            </a:r>
            <a:r>
              <a:rPr lang="en-US" altLang="zh-CN" dirty="0"/>
              <a:t>(ensemble learning)</a:t>
            </a:r>
            <a:endParaRPr lang="en-US" dirty="0"/>
          </a:p>
        </p:txBody>
      </p:sp>
      <p:sp>
        <p:nvSpPr>
          <p:cNvPr id="3" name="Content Placeholder 2"/>
          <p:cNvSpPr>
            <a:spLocks noGrp="1"/>
          </p:cNvSpPr>
          <p:nvPr>
            <p:ph idx="1"/>
          </p:nvPr>
        </p:nvSpPr>
        <p:spPr>
          <a:xfrm>
            <a:off x="838200" y="1600199"/>
            <a:ext cx="10515600" cy="5040443"/>
          </a:xfrm>
        </p:spPr>
        <p:txBody>
          <a:bodyPr>
            <a:normAutofit fontScale="92500" lnSpcReduction="10000"/>
          </a:bodyPr>
          <a:lstStyle/>
          <a:p>
            <a:r>
              <a:rPr lang="zh-CN" altLang="en-US" dirty="0"/>
              <a:t>集成学习（也叫模型融合）现在是很常用的机器学习方法。</a:t>
            </a:r>
            <a:endParaRPr lang="en-US" altLang="zh-CN" dirty="0"/>
          </a:p>
          <a:p>
            <a:pPr lvl="1"/>
            <a:r>
              <a:rPr lang="zh-CN" altLang="en-US" b="1" dirty="0"/>
              <a:t>它本身不是一个单独的机器学习算法，它是一种思路</a:t>
            </a:r>
            <a:r>
              <a:rPr lang="zh-CN" altLang="en-US" dirty="0"/>
              <a:t>。它通过构建并融合多个基学习器（</a:t>
            </a:r>
            <a:r>
              <a:rPr lang="en-US" dirty="0"/>
              <a:t>base estimators</a:t>
            </a:r>
            <a:r>
              <a:rPr lang="zh-CN" altLang="en-US" dirty="0"/>
              <a:t>也叫</a:t>
            </a:r>
            <a:r>
              <a:rPr lang="en-US" altLang="zh-CN" dirty="0"/>
              <a:t>/</a:t>
            </a:r>
            <a:r>
              <a:rPr lang="zh-CN" altLang="en-US" dirty="0"/>
              <a:t>基估计器）来完成学习任务。</a:t>
            </a:r>
            <a:endParaRPr lang="en-US" altLang="zh-CN" dirty="0"/>
          </a:p>
          <a:p>
            <a:r>
              <a:rPr lang="zh-CN" altLang="en-US" dirty="0"/>
              <a:t>集成学习的优点：</a:t>
            </a:r>
            <a:endParaRPr lang="en-US" altLang="zh-CN" dirty="0"/>
          </a:p>
          <a:p>
            <a:pPr lvl="1"/>
            <a:r>
              <a:rPr lang="zh-CN" altLang="en-US" dirty="0"/>
              <a:t>对基学习器的结果做融合，获得更好的泛化能力。</a:t>
            </a:r>
            <a:endParaRPr lang="en-US" altLang="zh-CN" dirty="0"/>
          </a:p>
          <a:p>
            <a:r>
              <a:rPr lang="zh-CN" altLang="en-US" dirty="0"/>
              <a:t>集成学习的步骤：</a:t>
            </a:r>
            <a:endParaRPr lang="en-US" altLang="zh-CN" dirty="0"/>
          </a:p>
          <a:p>
            <a:pPr lvl="1"/>
            <a:r>
              <a:rPr lang="zh-CN" altLang="en-US" dirty="0"/>
              <a:t>选择若干个基学习器；然后选择一种融合策略。</a:t>
            </a:r>
            <a:endParaRPr lang="en-US" altLang="zh-CN" dirty="0"/>
          </a:p>
          <a:p>
            <a:r>
              <a:rPr lang="zh-CN" altLang="en-US" dirty="0"/>
              <a:t>集成有哪些花样？</a:t>
            </a:r>
            <a:endParaRPr lang="en-US" altLang="zh-CN" dirty="0"/>
          </a:p>
          <a:p>
            <a:pPr lvl="1"/>
            <a:r>
              <a:rPr lang="zh-CN" altLang="en-US" b="1" dirty="0"/>
              <a:t>从数据拆分的角度</a:t>
            </a:r>
            <a:r>
              <a:rPr lang="zh-CN" altLang="en-US" dirty="0"/>
              <a:t>：可以按行拆分数据，也可以按列即特征来拆分。</a:t>
            </a:r>
            <a:endParaRPr lang="en-US" altLang="zh-CN" dirty="0"/>
          </a:p>
          <a:p>
            <a:pPr lvl="1"/>
            <a:r>
              <a:rPr lang="zh-CN" altLang="en-US" b="1" dirty="0"/>
              <a:t>从模型组合的成份</a:t>
            </a:r>
            <a:r>
              <a:rPr lang="zh-CN" altLang="en-US" dirty="0"/>
              <a:t>：可以集成不同模型，也可以集成使用不同超参数的同一类模型的多个实例，还可以集成使用不同数据集的同一类模型（结合数据拆分）</a:t>
            </a:r>
            <a:endParaRPr lang="en-US" altLang="zh-CN" dirty="0"/>
          </a:p>
          <a:p>
            <a:pPr lvl="1"/>
            <a:r>
              <a:rPr lang="zh-CN" altLang="en-US" b="1" dirty="0"/>
              <a:t>从结果融合的方式</a:t>
            </a:r>
            <a:r>
              <a:rPr lang="zh-CN" altLang="en-US" dirty="0"/>
              <a:t>：对多个基学习器的结果取平均；对多个基学习器的结果加权平均；只取最后一个学习器的结果。</a:t>
            </a:r>
            <a:endParaRPr lang="en-US" altLang="zh-CN" dirty="0"/>
          </a:p>
          <a:p>
            <a:pPr lvl="1"/>
            <a:r>
              <a:rPr lang="zh-CN" altLang="en-US" b="1" dirty="0"/>
              <a:t>从组合的结构看</a:t>
            </a:r>
            <a:r>
              <a:rPr lang="zh-CN" altLang="en-US" dirty="0"/>
              <a:t>：可以是并行，也可以是串行。</a:t>
            </a:r>
          </a:p>
          <a:p>
            <a:endParaRPr lang="en-US" dirty="0"/>
          </a:p>
        </p:txBody>
      </p:sp>
    </p:spTree>
    <p:extLst>
      <p:ext uri="{BB962C8B-B14F-4D97-AF65-F5344CB8AC3E}">
        <p14:creationId xmlns:p14="http://schemas.microsoft.com/office/powerpoint/2010/main" val="21664911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8920"/>
          </a:xfrm>
        </p:spPr>
        <p:txBody>
          <a:bodyPr/>
          <a:lstStyle/>
          <a:p>
            <a:r>
              <a:rPr lang="en-US" altLang="zh-CN" dirty="0"/>
              <a:t>Continue….</a:t>
            </a:r>
            <a:endParaRPr lang="en-US" dirty="0"/>
          </a:p>
        </p:txBody>
      </p:sp>
      <p:sp>
        <p:nvSpPr>
          <p:cNvPr id="3" name="Content Placeholder 2"/>
          <p:cNvSpPr>
            <a:spLocks noGrp="1"/>
          </p:cNvSpPr>
          <p:nvPr>
            <p:ph idx="1"/>
          </p:nvPr>
        </p:nvSpPr>
        <p:spPr>
          <a:xfrm>
            <a:off x="838200" y="1454046"/>
            <a:ext cx="10515600" cy="5216578"/>
          </a:xfrm>
        </p:spPr>
        <p:txBody>
          <a:bodyPr>
            <a:normAutofit/>
          </a:bodyPr>
          <a:lstStyle/>
          <a:p>
            <a:r>
              <a:rPr lang="zh-CN" altLang="en-US" dirty="0"/>
              <a:t>如何选择若干个基学习器？</a:t>
            </a:r>
            <a:endParaRPr lang="en-US" altLang="zh-CN" dirty="0"/>
          </a:p>
          <a:p>
            <a:pPr lvl="1"/>
            <a:r>
              <a:rPr lang="zh-CN" altLang="en-US" dirty="0"/>
              <a:t>通常选取基学习器的准则是：</a:t>
            </a:r>
          </a:p>
          <a:p>
            <a:pPr lvl="2"/>
            <a:r>
              <a:rPr lang="zh-CN" altLang="en-US" dirty="0"/>
              <a:t>基学习器要有一定的准确性，预测能力不能太差。</a:t>
            </a:r>
          </a:p>
          <a:p>
            <a:pPr lvl="2"/>
            <a:r>
              <a:rPr lang="zh-CN" altLang="en-US" dirty="0"/>
              <a:t>基学习器之间要有多样性，即学习器之间要有差异。</a:t>
            </a:r>
            <a:endParaRPr lang="en-US" altLang="zh-CN" dirty="0"/>
          </a:p>
          <a:p>
            <a:pPr lvl="3"/>
            <a:r>
              <a:rPr lang="zh-CN" altLang="en-US" b="1" dirty="0"/>
              <a:t>一般的思路是在学习过程中引入随机性</a:t>
            </a:r>
            <a:r>
              <a:rPr lang="zh-CN" altLang="en-US" dirty="0"/>
              <a:t>。常见的做法是：对数据样本、输入属性、输出表示（比如</a:t>
            </a:r>
            <a:r>
              <a:rPr lang="en-US" altLang="zh-CN" dirty="0"/>
              <a:t>GBDT</a:t>
            </a:r>
            <a:r>
              <a:rPr lang="zh-CN" altLang="en-US" dirty="0"/>
              <a:t>对基学习器输出进行的扰动）、算法参数进行扰动。</a:t>
            </a:r>
          </a:p>
          <a:p>
            <a:pPr lvl="1"/>
            <a:r>
              <a:rPr lang="zh-CN" altLang="en-US" dirty="0"/>
              <a:t>第一种是所有的基学习器不全是一个种类的（异质的）。</a:t>
            </a:r>
            <a:endParaRPr lang="en-US" altLang="zh-CN" dirty="0"/>
          </a:p>
          <a:p>
            <a:pPr lvl="2"/>
            <a:r>
              <a:rPr lang="zh-CN" altLang="en-US" dirty="0"/>
              <a:t>比如</a:t>
            </a:r>
            <a:r>
              <a:rPr lang="en-US" altLang="zh-CN" dirty="0" err="1"/>
              <a:t>sklearn</a:t>
            </a:r>
            <a:r>
              <a:rPr lang="zh-CN" altLang="en-US" dirty="0"/>
              <a:t>提供的</a:t>
            </a:r>
            <a:r>
              <a:rPr lang="en-US" altLang="zh-CN" dirty="0" err="1"/>
              <a:t>VotingClassifier</a:t>
            </a:r>
            <a:r>
              <a:rPr lang="zh-CN" altLang="en-US" dirty="0"/>
              <a:t>分类器就支持用异质的基学习器。</a:t>
            </a:r>
            <a:endParaRPr lang="en-US" altLang="zh-CN" dirty="0"/>
          </a:p>
          <a:p>
            <a:pPr lvl="2"/>
            <a:r>
              <a:rPr lang="en-US" altLang="zh-CN" dirty="0"/>
              <a:t>Stacking</a:t>
            </a:r>
            <a:r>
              <a:rPr lang="zh-CN" altLang="en-US" dirty="0"/>
              <a:t>集成学习支持异质基学习器的（</a:t>
            </a:r>
            <a:r>
              <a:rPr lang="en-US" altLang="zh-CN" dirty="0" err="1"/>
              <a:t>sklearn</a:t>
            </a:r>
            <a:r>
              <a:rPr lang="zh-CN" altLang="en-US" dirty="0"/>
              <a:t>的</a:t>
            </a:r>
            <a:r>
              <a:rPr lang="en-US" dirty="0" err="1"/>
              <a:t>mlxtend</a:t>
            </a:r>
            <a:r>
              <a:rPr lang="zh-CN" altLang="en-US" dirty="0"/>
              <a:t>支持</a:t>
            </a:r>
            <a:r>
              <a:rPr lang="en-US" altLang="zh-CN" dirty="0"/>
              <a:t>stacking</a:t>
            </a:r>
            <a:r>
              <a:rPr lang="zh-CN" altLang="en-US" dirty="0"/>
              <a:t>分类和回归）。</a:t>
            </a:r>
            <a:endParaRPr lang="en-US" altLang="zh-CN" dirty="0"/>
          </a:p>
          <a:p>
            <a:pPr lvl="1"/>
            <a:r>
              <a:rPr lang="zh-CN" altLang="en-US" dirty="0"/>
              <a:t>第二种是所有的基学习器都是一个种类的（同质的）。</a:t>
            </a:r>
            <a:endParaRPr lang="en-US" altLang="zh-CN" dirty="0"/>
          </a:p>
          <a:p>
            <a:pPr lvl="2"/>
            <a:r>
              <a:rPr lang="zh-CN" altLang="en-US" dirty="0"/>
              <a:t>比如随机森林就是由多个决策树基学习器组成。</a:t>
            </a:r>
            <a:r>
              <a:rPr lang="en-US" altLang="zh-CN" dirty="0" err="1"/>
              <a:t>Sparkml</a:t>
            </a:r>
            <a:r>
              <a:rPr lang="zh-CN" altLang="en-US" dirty="0"/>
              <a:t>当前只是支持同质基学习器的集成学习，</a:t>
            </a:r>
            <a:r>
              <a:rPr lang="en-US" altLang="zh-CN" dirty="0" err="1"/>
              <a:t>sklearn</a:t>
            </a:r>
            <a:r>
              <a:rPr lang="zh-CN" altLang="en-US" dirty="0"/>
              <a:t>则同质和异质都支持。</a:t>
            </a:r>
            <a:endParaRPr lang="en-US" altLang="zh-CN" dirty="0"/>
          </a:p>
          <a:p>
            <a:pPr lvl="2"/>
            <a:r>
              <a:rPr lang="zh-CN" altLang="en-US" b="1" dirty="0"/>
              <a:t>当前同质基学习器使用比较常见</a:t>
            </a:r>
            <a:r>
              <a:rPr lang="zh-CN" altLang="en-US" dirty="0"/>
              <a:t>，按照基学习器之间是否存在依赖关系可以分为： </a:t>
            </a:r>
            <a:endParaRPr lang="en-US" altLang="zh-CN" dirty="0"/>
          </a:p>
          <a:p>
            <a:pPr lvl="3"/>
            <a:r>
              <a:rPr lang="zh-CN" altLang="en-US" dirty="0"/>
              <a:t>基学习器之间存在强依赖关系，多个基学习器基本都需要串行生成，比如</a:t>
            </a:r>
            <a:r>
              <a:rPr lang="en-US" altLang="zh-CN" dirty="0"/>
              <a:t>boosting</a:t>
            </a:r>
            <a:r>
              <a:rPr lang="zh-CN" altLang="en-US" dirty="0"/>
              <a:t>系列</a:t>
            </a:r>
            <a:endParaRPr lang="en-US" altLang="zh-CN" dirty="0"/>
          </a:p>
          <a:p>
            <a:pPr lvl="3"/>
            <a:r>
              <a:rPr lang="zh-CN" altLang="en-US" dirty="0"/>
              <a:t>基学习器之间不存在强依赖关系，多个基学习器可以并行生成，比如</a:t>
            </a:r>
            <a:r>
              <a:rPr lang="en-US" altLang="zh-CN" dirty="0"/>
              <a:t>bagging</a:t>
            </a:r>
            <a:r>
              <a:rPr lang="zh-CN" altLang="en-US" dirty="0"/>
              <a:t>系列。</a:t>
            </a:r>
            <a:endParaRPr lang="en-US" altLang="zh-CN" dirty="0"/>
          </a:p>
          <a:p>
            <a:pPr lvl="1"/>
            <a:endParaRPr lang="en-US" dirty="0"/>
          </a:p>
        </p:txBody>
      </p:sp>
    </p:spTree>
    <p:extLst>
      <p:ext uri="{BB962C8B-B14F-4D97-AF65-F5344CB8AC3E}">
        <p14:creationId xmlns:p14="http://schemas.microsoft.com/office/powerpoint/2010/main" val="1718641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733"/>
          </a:xfrm>
        </p:spPr>
        <p:txBody>
          <a:bodyPr/>
          <a:lstStyle/>
          <a:p>
            <a:r>
              <a:rPr lang="zh-CN" altLang="en-US" dirty="0"/>
              <a:t>集成学习的几种方式</a:t>
            </a:r>
            <a:endParaRPr lang="en-US" dirty="0"/>
          </a:p>
        </p:txBody>
      </p:sp>
      <p:sp>
        <p:nvSpPr>
          <p:cNvPr id="3" name="Content Placeholder 2"/>
          <p:cNvSpPr>
            <a:spLocks noGrp="1"/>
          </p:cNvSpPr>
          <p:nvPr>
            <p:ph idx="1"/>
          </p:nvPr>
        </p:nvSpPr>
        <p:spPr>
          <a:xfrm>
            <a:off x="838200" y="1474839"/>
            <a:ext cx="10515600" cy="5208594"/>
          </a:xfrm>
        </p:spPr>
        <p:txBody>
          <a:bodyPr/>
          <a:lstStyle/>
          <a:p>
            <a:r>
              <a:rPr lang="en-US" altLang="zh-CN" dirty="0"/>
              <a:t>Bagging</a:t>
            </a:r>
            <a:r>
              <a:rPr lang="zh-CN" altLang="en-US" dirty="0"/>
              <a:t>：</a:t>
            </a:r>
            <a:endParaRPr lang="en-US" altLang="zh-CN" dirty="0"/>
          </a:p>
          <a:p>
            <a:pPr lvl="1"/>
            <a:r>
              <a:rPr lang="en-US" altLang="zh-CN" dirty="0"/>
              <a:t>bagging </a:t>
            </a:r>
            <a:r>
              <a:rPr lang="zh-CN" altLang="en-US" dirty="0"/>
              <a:t>方法会在原始训练集的随机子集上构建一类基学习器的多个实例，然后把这些基学习器的预测结果结合起来形成最终的预测结果。</a:t>
            </a:r>
            <a:endParaRPr lang="en-US" altLang="zh-CN" dirty="0"/>
          </a:p>
          <a:p>
            <a:pPr lvl="1"/>
            <a:r>
              <a:rPr lang="en-US" altLang="zh-CN" b="1" dirty="0"/>
              <a:t>bagging </a:t>
            </a:r>
            <a:r>
              <a:rPr lang="zh-CN" altLang="en-US" b="1" dirty="0"/>
              <a:t>方法有很多种，其主要区别在于随机抽取训练子集的方法不同</a:t>
            </a:r>
            <a:r>
              <a:rPr lang="zh-CN" altLang="en-US" dirty="0"/>
              <a:t>：</a:t>
            </a:r>
            <a:endParaRPr lang="en-US" altLang="zh-CN" dirty="0"/>
          </a:p>
          <a:p>
            <a:pPr lvl="2"/>
            <a:r>
              <a:rPr lang="zh-CN" altLang="en-US" dirty="0"/>
              <a:t>抽取的随机子集可以是样本实例的随机子集；也可以是有放回抽样同等规模的子集；也可以是样本特征的随机子集；或者是这些抽样方法的组合。</a:t>
            </a:r>
            <a:endParaRPr lang="en-US" altLang="zh-CN" dirty="0"/>
          </a:p>
          <a:p>
            <a:pPr lvl="1"/>
            <a:r>
              <a:rPr lang="en-US" altLang="zh-CN" dirty="0"/>
              <a:t>Bagging</a:t>
            </a:r>
            <a:r>
              <a:rPr lang="zh-CN" altLang="en-US" dirty="0"/>
              <a:t>的典型代表是随机森林算法</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298" y="4073235"/>
            <a:ext cx="9303908" cy="2432495"/>
          </a:xfrm>
          <a:prstGeom prst="rect">
            <a:avLst/>
          </a:prstGeom>
        </p:spPr>
      </p:pic>
    </p:spTree>
    <p:extLst>
      <p:ext uri="{BB962C8B-B14F-4D97-AF65-F5344CB8AC3E}">
        <p14:creationId xmlns:p14="http://schemas.microsoft.com/office/powerpoint/2010/main" val="20982030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8900"/>
          </a:xfrm>
        </p:spPr>
        <p:txBody>
          <a:bodyPr/>
          <a:lstStyle/>
          <a:p>
            <a:r>
              <a:rPr lang="en-US" altLang="zh-CN" dirty="0"/>
              <a:t>Continue….</a:t>
            </a:r>
            <a:endParaRPr lang="en-US" dirty="0"/>
          </a:p>
        </p:txBody>
      </p:sp>
      <p:sp>
        <p:nvSpPr>
          <p:cNvPr id="3" name="Content Placeholder 2"/>
          <p:cNvSpPr>
            <a:spLocks noGrp="1"/>
          </p:cNvSpPr>
          <p:nvPr>
            <p:ph idx="1"/>
          </p:nvPr>
        </p:nvSpPr>
        <p:spPr>
          <a:xfrm>
            <a:off x="838200" y="1334125"/>
            <a:ext cx="10515600" cy="5317398"/>
          </a:xfrm>
        </p:spPr>
        <p:txBody>
          <a:bodyPr/>
          <a:lstStyle/>
          <a:p>
            <a:r>
              <a:rPr lang="en-US" altLang="zh-CN" dirty="0"/>
              <a:t>Boosting</a:t>
            </a:r>
            <a:r>
              <a:rPr lang="zh-CN" altLang="en-US" dirty="0"/>
              <a:t>：</a:t>
            </a:r>
            <a:endParaRPr lang="en-US" altLang="zh-CN" dirty="0"/>
          </a:p>
          <a:p>
            <a:pPr lvl="1"/>
            <a:r>
              <a:rPr lang="en-US" altLang="zh-CN" dirty="0"/>
              <a:t>Boosting</a:t>
            </a:r>
            <a:r>
              <a:rPr lang="zh-CN" altLang="en-US" dirty="0"/>
              <a:t>方法通过迭代地训练一系列的基学习器（迭代的次数就是需要用到的同质基学习器的个数），每个基学习器采用的样本都和上一轮的学习结果有关，所以需要串行执行。</a:t>
            </a:r>
            <a:endParaRPr lang="en-US" altLang="zh-CN" dirty="0"/>
          </a:p>
          <a:p>
            <a:pPr lvl="2"/>
            <a:r>
              <a:rPr lang="zh-CN" altLang="en-US" dirty="0"/>
              <a:t>比如提高那些被前一轮弱分类器错误分类样本的权值，而降低那些被正确分类样本的权值</a:t>
            </a:r>
            <a:r>
              <a:rPr lang="en-US" altLang="zh-CN" dirty="0"/>
              <a:t>------</a:t>
            </a:r>
            <a:r>
              <a:rPr lang="en-US" altLang="zh-CN" dirty="0" err="1"/>
              <a:t>Adaboost</a:t>
            </a:r>
            <a:r>
              <a:rPr lang="zh-CN" altLang="en-US" dirty="0"/>
              <a:t>模型的思路。</a:t>
            </a:r>
            <a:endParaRPr lang="en-US" altLang="zh-CN" dirty="0"/>
          </a:p>
          <a:p>
            <a:pPr lvl="1"/>
            <a:r>
              <a:rPr lang="en-US" altLang="zh-CN" dirty="0"/>
              <a:t>Boosting</a:t>
            </a:r>
            <a:r>
              <a:rPr lang="zh-CN" altLang="en-US" dirty="0"/>
              <a:t>的典型代表是</a:t>
            </a:r>
            <a:r>
              <a:rPr lang="en-US" altLang="zh-CN" dirty="0" err="1"/>
              <a:t>Adaboost</a:t>
            </a:r>
            <a:r>
              <a:rPr lang="zh-CN" altLang="en-US" dirty="0"/>
              <a:t>，</a:t>
            </a:r>
            <a:r>
              <a:rPr lang="en-US" altLang="zh-CN" dirty="0"/>
              <a:t>GBDT</a:t>
            </a:r>
            <a:r>
              <a:rPr lang="zh-CN" altLang="en-US" dirty="0"/>
              <a:t>和</a:t>
            </a:r>
            <a:r>
              <a:rPr lang="en-US" altLang="zh-CN" dirty="0" err="1"/>
              <a:t>XGBoost</a:t>
            </a:r>
            <a:r>
              <a:rPr lang="zh-CN" altLang="en-US" dirty="0"/>
              <a:t>模型。</a:t>
            </a:r>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732" y="3950124"/>
            <a:ext cx="8919147" cy="2701399"/>
          </a:xfrm>
          <a:prstGeom prst="rect">
            <a:avLst/>
          </a:prstGeom>
        </p:spPr>
      </p:pic>
    </p:spTree>
    <p:extLst>
      <p:ext uri="{BB962C8B-B14F-4D97-AF65-F5344CB8AC3E}">
        <p14:creationId xmlns:p14="http://schemas.microsoft.com/office/powerpoint/2010/main" val="25054615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r>
              <a:rPr lang="en-US" altLang="zh-CN" dirty="0"/>
              <a:t>Continue….</a:t>
            </a:r>
            <a:endParaRPr lang="en-US" dirty="0"/>
          </a:p>
        </p:txBody>
      </p:sp>
      <p:sp>
        <p:nvSpPr>
          <p:cNvPr id="3" name="Content Placeholder 2"/>
          <p:cNvSpPr>
            <a:spLocks noGrp="1"/>
          </p:cNvSpPr>
          <p:nvPr>
            <p:ph idx="1"/>
          </p:nvPr>
        </p:nvSpPr>
        <p:spPr>
          <a:xfrm>
            <a:off x="838200" y="1386348"/>
            <a:ext cx="10515600" cy="5117691"/>
          </a:xfrm>
        </p:spPr>
        <p:txBody>
          <a:bodyPr/>
          <a:lstStyle/>
          <a:p>
            <a:r>
              <a:rPr lang="en-US" altLang="zh-CN" dirty="0"/>
              <a:t>Stacking</a:t>
            </a:r>
            <a:r>
              <a:rPr lang="zh-CN" altLang="en-US" dirty="0"/>
              <a:t>：</a:t>
            </a:r>
            <a:endParaRPr lang="en-US" altLang="zh-CN" dirty="0"/>
          </a:p>
          <a:p>
            <a:pPr lvl="1"/>
            <a:r>
              <a:rPr lang="zh-CN" altLang="en-US" dirty="0"/>
              <a:t>训练过程：</a:t>
            </a:r>
            <a:endParaRPr lang="en-US" altLang="zh-CN" dirty="0"/>
          </a:p>
          <a:p>
            <a:pPr lvl="2"/>
            <a:r>
              <a:rPr lang="zh-CN" altLang="en-US" dirty="0"/>
              <a:t>首先用训练集并行训练所有的基学习器。</a:t>
            </a:r>
            <a:endParaRPr lang="en-US" altLang="zh-CN" dirty="0"/>
          </a:p>
          <a:p>
            <a:pPr lvl="2"/>
            <a:r>
              <a:rPr lang="zh-CN" altLang="en-US" dirty="0"/>
              <a:t>然后</a:t>
            </a:r>
            <a:r>
              <a:rPr lang="zh-CN" altLang="en-US" b="1" dirty="0"/>
              <a:t>将训练好的所有基学习器对训练集进行预测</a:t>
            </a:r>
            <a:r>
              <a:rPr lang="zh-CN" altLang="en-US" dirty="0"/>
              <a:t>，第</a:t>
            </a:r>
            <a:r>
              <a:rPr lang="en-US" altLang="zh-CN" dirty="0"/>
              <a:t>j</a:t>
            </a:r>
            <a:r>
              <a:rPr lang="zh-CN" altLang="en-US" dirty="0"/>
              <a:t>个基学习器对第</a:t>
            </a:r>
            <a:r>
              <a:rPr lang="en-US" altLang="zh-CN" dirty="0" err="1"/>
              <a:t>i</a:t>
            </a:r>
            <a:r>
              <a:rPr lang="zh-CN" altLang="en-US" dirty="0"/>
              <a:t>个训练样本的预测值将作为新的训练集中第</a:t>
            </a:r>
            <a:r>
              <a:rPr lang="en-US" altLang="zh-CN" dirty="0" err="1"/>
              <a:t>i</a:t>
            </a:r>
            <a:r>
              <a:rPr lang="zh-CN" altLang="en-US" dirty="0"/>
              <a:t>个样本的第</a:t>
            </a:r>
            <a:r>
              <a:rPr lang="en-US" altLang="zh-CN" dirty="0"/>
              <a:t>j</a:t>
            </a:r>
            <a:r>
              <a:rPr lang="zh-CN" altLang="en-US" dirty="0"/>
              <a:t>个特征值，最后基于新的训练集用次级学习器或者元学习器进行训练。</a:t>
            </a:r>
            <a:endParaRPr lang="en-US" altLang="zh-CN" dirty="0"/>
          </a:p>
          <a:p>
            <a:pPr lvl="1"/>
            <a:r>
              <a:rPr lang="zh-CN" altLang="en-US" dirty="0"/>
              <a:t>预测过程：</a:t>
            </a:r>
            <a:endParaRPr lang="en-US" altLang="zh-CN" dirty="0"/>
          </a:p>
          <a:p>
            <a:pPr lvl="2"/>
            <a:r>
              <a:rPr lang="zh-CN" altLang="en-US" dirty="0"/>
              <a:t>先经过所有基学习器预测形成新的测试样本，接着用元学习器对该样本进行预测。</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17" y="4235385"/>
            <a:ext cx="9398833" cy="2445633"/>
          </a:xfrm>
          <a:prstGeom prst="rect">
            <a:avLst/>
          </a:prstGeom>
        </p:spPr>
      </p:pic>
    </p:spTree>
    <p:extLst>
      <p:ext uri="{BB962C8B-B14F-4D97-AF65-F5344CB8AC3E}">
        <p14:creationId xmlns:p14="http://schemas.microsoft.com/office/powerpoint/2010/main" val="2647863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3811"/>
          </a:xfrm>
        </p:spPr>
        <p:txBody>
          <a:bodyPr/>
          <a:lstStyle/>
          <a:p>
            <a:r>
              <a:rPr lang="en-US" altLang="zh-CN" dirty="0"/>
              <a:t>Continue….</a:t>
            </a:r>
            <a:endParaRPr lang="en-US" dirty="0"/>
          </a:p>
        </p:txBody>
      </p:sp>
      <p:sp>
        <p:nvSpPr>
          <p:cNvPr id="3" name="Content Placeholder 2"/>
          <p:cNvSpPr>
            <a:spLocks noGrp="1"/>
          </p:cNvSpPr>
          <p:nvPr>
            <p:ph idx="1"/>
          </p:nvPr>
        </p:nvSpPr>
        <p:spPr>
          <a:xfrm>
            <a:off x="838200" y="1618937"/>
            <a:ext cx="10515600" cy="4558025"/>
          </a:xfrm>
        </p:spPr>
        <p:txBody>
          <a:bodyPr/>
          <a:lstStyle/>
          <a:p>
            <a:r>
              <a:rPr lang="zh-CN" altLang="en-US" dirty="0"/>
              <a:t>如何融合多个基学习器？</a:t>
            </a:r>
            <a:endParaRPr lang="en-US" altLang="zh-CN" dirty="0"/>
          </a:p>
          <a:p>
            <a:pPr lvl="1"/>
            <a:r>
              <a:rPr lang="en-US" altLang="zh-CN" dirty="0"/>
              <a:t>Stacking</a:t>
            </a:r>
            <a:r>
              <a:rPr lang="zh-CN" altLang="en-US" dirty="0"/>
              <a:t>集成学习是独成一派，因为分层潜在把融合就做了。</a:t>
            </a:r>
            <a:endParaRPr lang="en-US" altLang="zh-CN" dirty="0"/>
          </a:p>
          <a:p>
            <a:pPr lvl="2"/>
            <a:r>
              <a:rPr lang="zh-CN" altLang="en-US" dirty="0"/>
              <a:t>其实就是用另外一个机器学习模型即元学习器来将多个基学习器的结果做二次处理。</a:t>
            </a:r>
            <a:endParaRPr lang="en-US" dirty="0"/>
          </a:p>
          <a:p>
            <a:pPr lvl="1"/>
            <a:r>
              <a:rPr lang="en-US" altLang="zh-CN" dirty="0"/>
              <a:t>Blending</a:t>
            </a:r>
            <a:r>
              <a:rPr lang="zh-CN" altLang="en-US" dirty="0"/>
              <a:t>：适用于非</a:t>
            </a:r>
            <a:r>
              <a:rPr lang="en-US" altLang="zh-CN" dirty="0"/>
              <a:t>stacking</a:t>
            </a:r>
            <a:r>
              <a:rPr lang="zh-CN" altLang="en-US" dirty="0"/>
              <a:t>的其他集成学习方法。</a:t>
            </a:r>
            <a:endParaRPr lang="en-US" altLang="zh-CN" dirty="0"/>
          </a:p>
          <a:p>
            <a:pPr lvl="2"/>
            <a:r>
              <a:rPr lang="zh-CN" altLang="en-US" dirty="0"/>
              <a:t>均匀混合（</a:t>
            </a:r>
            <a:r>
              <a:rPr lang="en-US" b="1" dirty="0"/>
              <a:t>Uniform Blending</a:t>
            </a:r>
            <a:r>
              <a:rPr lang="zh-CN" altLang="en-US" dirty="0"/>
              <a:t>）：</a:t>
            </a:r>
            <a:endParaRPr lang="en-US" altLang="zh-CN" dirty="0"/>
          </a:p>
          <a:p>
            <a:pPr lvl="3"/>
            <a:r>
              <a:rPr lang="zh-CN" altLang="en-US" dirty="0"/>
              <a:t>对于分类问题，大多数投票原则；</a:t>
            </a:r>
            <a:endParaRPr lang="en-US" altLang="zh-CN" dirty="0"/>
          </a:p>
          <a:p>
            <a:pPr lvl="3"/>
            <a:r>
              <a:rPr lang="zh-CN" altLang="en-US" dirty="0"/>
              <a:t>对于回归问题，取所有基学习器结果的平均值。</a:t>
            </a:r>
            <a:endParaRPr lang="en-US" altLang="zh-CN" dirty="0"/>
          </a:p>
          <a:p>
            <a:pPr lvl="4"/>
            <a:r>
              <a:rPr lang="zh-CN" altLang="en-US" dirty="0"/>
              <a:t>比如</a:t>
            </a:r>
            <a:r>
              <a:rPr lang="en-US" altLang="zh-CN" dirty="0"/>
              <a:t>bagging</a:t>
            </a:r>
            <a:r>
              <a:rPr lang="zh-CN" altLang="en-US" dirty="0"/>
              <a:t>方法一般都采用均匀混合方式。</a:t>
            </a:r>
            <a:endParaRPr lang="en-US" altLang="zh-CN" dirty="0"/>
          </a:p>
          <a:p>
            <a:pPr lvl="2"/>
            <a:r>
              <a:rPr lang="zh-CN" altLang="en-US" dirty="0"/>
              <a:t>线性混合（</a:t>
            </a:r>
            <a:r>
              <a:rPr lang="en-US" b="1" dirty="0"/>
              <a:t>Linear Blending</a:t>
            </a:r>
            <a:r>
              <a:rPr lang="zh-CN" altLang="en-US" dirty="0"/>
              <a:t>）：</a:t>
            </a:r>
            <a:endParaRPr lang="en-US" altLang="zh-CN" dirty="0"/>
          </a:p>
          <a:p>
            <a:pPr lvl="3"/>
            <a:r>
              <a:rPr lang="zh-CN" altLang="en-US" dirty="0"/>
              <a:t>区别于均匀混合的是每个不同的基学习器赋予不同的权重。</a:t>
            </a:r>
            <a:endParaRPr lang="en-US" altLang="zh-CN" dirty="0"/>
          </a:p>
          <a:p>
            <a:pPr lvl="4"/>
            <a:r>
              <a:rPr lang="zh-CN" altLang="en-US" dirty="0"/>
              <a:t>比如</a:t>
            </a:r>
            <a:r>
              <a:rPr lang="en-US" altLang="zh-CN" dirty="0"/>
              <a:t>boosting</a:t>
            </a:r>
            <a:r>
              <a:rPr lang="zh-CN" altLang="en-US" dirty="0"/>
              <a:t>方法都采用线性混合方式。</a:t>
            </a:r>
            <a:endParaRPr lang="en-US" altLang="zh-CN" dirty="0"/>
          </a:p>
        </p:txBody>
      </p:sp>
    </p:spTree>
    <p:extLst>
      <p:ext uri="{BB962C8B-B14F-4D97-AF65-F5344CB8AC3E}">
        <p14:creationId xmlns:p14="http://schemas.microsoft.com/office/powerpoint/2010/main" val="163833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5"/>
            <a:ext cx="10515600" cy="4751638"/>
          </a:xfrm>
        </p:spPr>
        <p:txBody>
          <a:bodyPr>
            <a:normAutofit lnSpcReduction="10000"/>
          </a:bodyPr>
          <a:lstStyle/>
          <a:p>
            <a:r>
              <a:rPr lang="zh-CN" altLang="en-US" dirty="0"/>
              <a:t>数据集切分发生的时机？</a:t>
            </a:r>
            <a:endParaRPr lang="en-US" altLang="zh-CN" dirty="0"/>
          </a:p>
          <a:p>
            <a:pPr lvl="1"/>
            <a:r>
              <a:rPr lang="zh-CN" altLang="en-US" b="1" dirty="0">
                <a:solidFill>
                  <a:srgbClr val="FF0000"/>
                </a:solidFill>
              </a:rPr>
              <a:t>在对原始数据整理之后并进行了数据探索，就应该切分数据集了。一定要在特征工程之前做切分。</a:t>
            </a:r>
            <a:endParaRPr lang="en-US" altLang="zh-CN" b="1" dirty="0">
              <a:solidFill>
                <a:srgbClr val="FF0000"/>
              </a:solidFill>
            </a:endParaRPr>
          </a:p>
          <a:p>
            <a:pPr lvl="2"/>
            <a:r>
              <a:rPr lang="zh-CN" altLang="en-US" b="1" dirty="0"/>
              <a:t>和模型训练一样，不要利用特征工程来窥探验证数据和测试数据</a:t>
            </a:r>
            <a:r>
              <a:rPr lang="zh-CN" altLang="en-US" dirty="0"/>
              <a:t>。</a:t>
            </a:r>
            <a:endParaRPr lang="en-US" altLang="zh-CN" dirty="0"/>
          </a:p>
          <a:p>
            <a:pPr lvl="1"/>
            <a:r>
              <a:rPr lang="zh-CN" altLang="en-US" b="1" dirty="0"/>
              <a:t>数据探索尽量用全量数据来分析</a:t>
            </a:r>
            <a:r>
              <a:rPr lang="zh-CN" altLang="en-US" dirty="0"/>
              <a:t>，这样方便获得一些统计结果便于之后训练集的特征工程。</a:t>
            </a:r>
            <a:endParaRPr lang="en-US" altLang="zh-CN" dirty="0"/>
          </a:p>
          <a:p>
            <a:pPr lvl="2"/>
            <a:r>
              <a:rPr lang="zh-CN" altLang="en-US" dirty="0"/>
              <a:t>比如在数据探索阶段发现了类别不均衡，特征工程阶段一般需要对这个做处理。</a:t>
            </a:r>
            <a:endParaRPr lang="en-US" altLang="zh-CN" dirty="0"/>
          </a:p>
          <a:p>
            <a:pPr lvl="2"/>
            <a:r>
              <a:rPr lang="zh-CN" altLang="en-US" dirty="0"/>
              <a:t>比如在数据探索阶段发现了可能的异常点，之后的特征工程也需要处理异常值。</a:t>
            </a:r>
            <a:endParaRPr lang="en-US" altLang="zh-CN" dirty="0"/>
          </a:p>
          <a:p>
            <a:pPr lvl="3"/>
            <a:r>
              <a:rPr lang="zh-CN" altLang="en-US" dirty="0"/>
              <a:t>如果数据集切分后，只是对训练集进行数据探索，可能没有办法发现异常值（含有异常值的样本可能切分到验证集和测试集中了）</a:t>
            </a:r>
            <a:endParaRPr lang="en-US" altLang="zh-CN" dirty="0"/>
          </a:p>
          <a:p>
            <a:pPr lvl="1"/>
            <a:r>
              <a:rPr lang="zh-CN" altLang="en-US" b="1" dirty="0"/>
              <a:t>训练集的特征工程与测试集</a:t>
            </a:r>
            <a:r>
              <a:rPr lang="en-US" altLang="zh-CN" b="1" dirty="0"/>
              <a:t>/</a:t>
            </a:r>
            <a:r>
              <a:rPr lang="zh-CN" altLang="en-US" b="1" dirty="0"/>
              <a:t>验证集的特征工程流程基本是一样的，只是要分开做</a:t>
            </a:r>
            <a:r>
              <a:rPr lang="zh-CN" altLang="en-US" dirty="0"/>
              <a:t>。</a:t>
            </a:r>
            <a:endParaRPr lang="en-US" altLang="zh-CN" dirty="0"/>
          </a:p>
          <a:p>
            <a:pPr lvl="2"/>
            <a:r>
              <a:rPr lang="zh-CN" altLang="en-US" dirty="0"/>
              <a:t>训练集的特征工程会利用训练集的数据来拟合</a:t>
            </a:r>
            <a:r>
              <a:rPr lang="en-US" altLang="zh-CN" dirty="0"/>
              <a:t>fit</a:t>
            </a:r>
            <a:r>
              <a:rPr lang="zh-CN" altLang="en-US" dirty="0"/>
              <a:t>各种“转换器”；</a:t>
            </a:r>
            <a:endParaRPr lang="en-US" altLang="zh-CN" dirty="0"/>
          </a:p>
          <a:p>
            <a:pPr lvl="2"/>
            <a:r>
              <a:rPr lang="zh-CN" altLang="en-US" dirty="0"/>
              <a:t>但是验证集和测试集的特征工程直接用拟合后的“转化器”来转换</a:t>
            </a:r>
            <a:r>
              <a:rPr lang="en-US" altLang="zh-CN" dirty="0"/>
              <a:t>transform</a:t>
            </a:r>
            <a:r>
              <a:rPr lang="zh-CN" altLang="en-US" dirty="0"/>
              <a:t>就可以了。</a:t>
            </a:r>
            <a:endParaRPr lang="en-US" altLang="zh-CN" dirty="0"/>
          </a:p>
          <a:p>
            <a:endParaRPr lang="en-US" dirty="0"/>
          </a:p>
        </p:txBody>
      </p:sp>
    </p:spTree>
    <p:extLst>
      <p:ext uri="{BB962C8B-B14F-4D97-AF65-F5344CB8AC3E}">
        <p14:creationId xmlns:p14="http://schemas.microsoft.com/office/powerpoint/2010/main" val="11870294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生成式模型与判别式模型</a:t>
            </a:r>
            <a:endParaRPr lang="en-US" dirty="0"/>
          </a:p>
        </p:txBody>
      </p:sp>
      <p:sp>
        <p:nvSpPr>
          <p:cNvPr id="3" name="Content Placeholder 2"/>
          <p:cNvSpPr>
            <a:spLocks noGrp="1"/>
          </p:cNvSpPr>
          <p:nvPr>
            <p:ph idx="1"/>
          </p:nvPr>
        </p:nvSpPr>
        <p:spPr>
          <a:xfrm>
            <a:off x="838200" y="1825625"/>
            <a:ext cx="10515600" cy="4815018"/>
          </a:xfrm>
        </p:spPr>
        <p:txBody>
          <a:bodyPr>
            <a:normAutofit fontScale="92500" lnSpcReduction="20000"/>
          </a:bodyPr>
          <a:lstStyle/>
          <a:p>
            <a:r>
              <a:rPr lang="zh-CN" altLang="en-US" dirty="0"/>
              <a:t>生成式模型与判别式模型的对比：</a:t>
            </a:r>
            <a:endParaRPr lang="en-US" altLang="zh-CN" dirty="0"/>
          </a:p>
          <a:p>
            <a:pPr lvl="1"/>
            <a:r>
              <a:rPr lang="zh-CN" altLang="en-US" dirty="0"/>
              <a:t>这两种模型都能做分类和回归，</a:t>
            </a:r>
            <a:r>
              <a:rPr lang="zh-CN" altLang="en-US" b="1" dirty="0"/>
              <a:t>生成式模型还可以生成样本</a:t>
            </a:r>
            <a:r>
              <a:rPr lang="zh-CN" altLang="en-US" dirty="0"/>
              <a:t>。</a:t>
            </a:r>
            <a:endParaRPr lang="en-US" altLang="zh-CN" dirty="0"/>
          </a:p>
          <a:p>
            <a:pPr lvl="1"/>
            <a:r>
              <a:rPr lang="zh-CN" altLang="en-US" dirty="0"/>
              <a:t>从统计学的观点看，</a:t>
            </a:r>
            <a:r>
              <a:rPr lang="zh-CN" altLang="en-US" b="1" dirty="0"/>
              <a:t>判别式模型是对条件概率</a:t>
            </a:r>
            <a:r>
              <a:rPr lang="en-US" altLang="zh-CN" b="1" dirty="0"/>
              <a:t>P(Y|X)</a:t>
            </a:r>
            <a:r>
              <a:rPr lang="zh-CN" altLang="en-US" b="1" dirty="0"/>
              <a:t>建模</a:t>
            </a:r>
            <a:r>
              <a:rPr lang="zh-CN" altLang="en-US" dirty="0"/>
              <a:t>；</a:t>
            </a:r>
            <a:endParaRPr lang="en-US" altLang="zh-CN" dirty="0"/>
          </a:p>
          <a:p>
            <a:pPr lvl="1"/>
            <a:r>
              <a:rPr lang="zh-CN" altLang="en-US" dirty="0"/>
              <a:t>如果不从统计学的角度看，判别式模型也可以直接对决策函数比如线性回归或者决策边界比如</a:t>
            </a:r>
            <a:r>
              <a:rPr lang="en-US" altLang="zh-CN" dirty="0"/>
              <a:t>SVM</a:t>
            </a:r>
            <a:r>
              <a:rPr lang="zh-CN" altLang="en-US" dirty="0"/>
              <a:t>来建模。</a:t>
            </a:r>
            <a:endParaRPr lang="en-US" altLang="zh-CN" dirty="0"/>
          </a:p>
          <a:p>
            <a:pPr lvl="1"/>
            <a:r>
              <a:rPr lang="zh-CN" altLang="en-US" b="1" dirty="0"/>
              <a:t>生成式模型对联合概率</a:t>
            </a:r>
            <a:r>
              <a:rPr lang="en-US" altLang="zh-CN" b="1" dirty="0"/>
              <a:t>P(X,Y)</a:t>
            </a:r>
            <a:r>
              <a:rPr lang="zh-CN" altLang="en-US" b="1" dirty="0"/>
              <a:t>建模。</a:t>
            </a:r>
            <a:endParaRPr lang="en-US" altLang="zh-CN" dirty="0"/>
          </a:p>
          <a:p>
            <a:pPr lvl="2"/>
            <a:r>
              <a:rPr lang="zh-CN" altLang="en-US" dirty="0"/>
              <a:t>根据具体的实现可以得到</a:t>
            </a:r>
            <a:r>
              <a:rPr lang="en-US" altLang="zh-CN" dirty="0"/>
              <a:t>P(X|Y)</a:t>
            </a:r>
            <a:r>
              <a:rPr lang="zh-CN" altLang="en-US" dirty="0"/>
              <a:t>，</a:t>
            </a:r>
            <a:r>
              <a:rPr lang="en-US" altLang="zh-CN" dirty="0"/>
              <a:t>P(Y|X)</a:t>
            </a:r>
            <a:r>
              <a:rPr lang="zh-CN" altLang="en-US" dirty="0"/>
              <a:t>，</a:t>
            </a:r>
            <a:r>
              <a:rPr lang="en-US" altLang="zh-CN" dirty="0"/>
              <a:t>P(X), P(Y)</a:t>
            </a:r>
            <a:r>
              <a:rPr lang="zh-CN" altLang="en-US" dirty="0"/>
              <a:t>，而不一定需要</a:t>
            </a:r>
            <a:r>
              <a:rPr lang="en-US" altLang="zh-CN" dirty="0"/>
              <a:t>P(X,Y)</a:t>
            </a:r>
            <a:r>
              <a:rPr lang="zh-CN" altLang="en-US" dirty="0"/>
              <a:t>的解析解。</a:t>
            </a:r>
            <a:endParaRPr lang="en-US" altLang="zh-CN" dirty="0"/>
          </a:p>
          <a:p>
            <a:pPr lvl="2"/>
            <a:r>
              <a:rPr lang="zh-CN" altLang="en-US" dirty="0"/>
              <a:t>生成式模型可以转化为判别式模型，但反过来不行。</a:t>
            </a:r>
            <a:endParaRPr lang="en-US" altLang="zh-CN" dirty="0"/>
          </a:p>
          <a:p>
            <a:r>
              <a:rPr lang="zh-CN" altLang="en-US" dirty="0"/>
              <a:t>生成式模型优点：</a:t>
            </a:r>
            <a:endParaRPr lang="en-US" altLang="zh-CN" dirty="0"/>
          </a:p>
          <a:p>
            <a:pPr lvl="1"/>
            <a:r>
              <a:rPr lang="zh-CN" altLang="en-US" dirty="0"/>
              <a:t>训练时收敛比较快，即当样本数量较多时，生成模型能更快地收敛于真实模型。</a:t>
            </a:r>
          </a:p>
          <a:p>
            <a:pPr lvl="1"/>
            <a:r>
              <a:rPr lang="zh-CN" altLang="en-US" dirty="0"/>
              <a:t>能够应对存在隐变量的情况，比如</a:t>
            </a:r>
            <a:r>
              <a:rPr lang="en-US" altLang="zh-CN" dirty="0"/>
              <a:t>GMM</a:t>
            </a:r>
            <a:r>
              <a:rPr lang="zh-CN" altLang="en-US" dirty="0"/>
              <a:t>就是含有隐变量的生成方法。</a:t>
            </a:r>
            <a:endParaRPr lang="en-US" altLang="zh-CN" dirty="0"/>
          </a:p>
          <a:p>
            <a:pPr lvl="1"/>
            <a:r>
              <a:rPr lang="zh-CN" altLang="en-US" dirty="0"/>
              <a:t>能够生成新的样本。</a:t>
            </a:r>
            <a:endParaRPr lang="en-US" altLang="zh-CN" dirty="0"/>
          </a:p>
          <a:p>
            <a:r>
              <a:rPr lang="zh-CN" altLang="en-US" dirty="0"/>
              <a:t>判别式模型优点：</a:t>
            </a:r>
            <a:endParaRPr lang="en-US" altLang="zh-CN" dirty="0"/>
          </a:p>
          <a:p>
            <a:pPr lvl="1"/>
            <a:r>
              <a:rPr lang="zh-CN" altLang="en-US" dirty="0"/>
              <a:t>节省计算资源，并且同样的模型效果情况下，需要的样本数量也少于生成模型。</a:t>
            </a:r>
          </a:p>
          <a:p>
            <a:pPr lvl="1"/>
            <a:r>
              <a:rPr lang="zh-CN" altLang="en-US" dirty="0"/>
              <a:t>模型一般要简单一些，模型性能往往较生成模型高。</a:t>
            </a:r>
            <a:endParaRPr lang="en-US" altLang="zh-CN" dirty="0"/>
          </a:p>
          <a:p>
            <a:endParaRPr lang="en-US" dirty="0"/>
          </a:p>
        </p:txBody>
      </p:sp>
    </p:spTree>
    <p:extLst>
      <p:ext uri="{BB962C8B-B14F-4D97-AF65-F5344CB8AC3E}">
        <p14:creationId xmlns:p14="http://schemas.microsoft.com/office/powerpoint/2010/main" val="20366535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893"/>
          </a:xfrm>
        </p:spPr>
        <p:txBody>
          <a:bodyPr/>
          <a:lstStyle/>
          <a:p>
            <a:r>
              <a:rPr lang="en-US" altLang="zh-CN" dirty="0"/>
              <a:t>Continue…..</a:t>
            </a:r>
            <a:endParaRPr lang="en-US" dirty="0"/>
          </a:p>
        </p:txBody>
      </p:sp>
      <p:sp>
        <p:nvSpPr>
          <p:cNvPr id="3" name="Content Placeholder 2"/>
          <p:cNvSpPr>
            <a:spLocks noGrp="1"/>
          </p:cNvSpPr>
          <p:nvPr>
            <p:ph idx="1"/>
          </p:nvPr>
        </p:nvSpPr>
        <p:spPr>
          <a:xfrm>
            <a:off x="838200" y="1551709"/>
            <a:ext cx="10515600" cy="4625254"/>
          </a:xfrm>
        </p:spPr>
        <p:txBody>
          <a:bodyPr/>
          <a:lstStyle/>
          <a:p>
            <a:r>
              <a:rPr lang="zh-CN" altLang="en-US" dirty="0"/>
              <a:t>分类任务时，判别式模型与生成式模型的对比：</a:t>
            </a:r>
            <a:endParaRPr lang="en-US" altLang="zh-CN" dirty="0"/>
          </a:p>
          <a:p>
            <a:endParaRPr lang="en-US" dirty="0"/>
          </a:p>
        </p:txBody>
      </p:sp>
      <p:pic>
        <p:nvPicPr>
          <p:cNvPr id="5" name="Picture 4"/>
          <p:cNvPicPr>
            <a:picLocks noChangeAspect="1"/>
          </p:cNvPicPr>
          <p:nvPr/>
        </p:nvPicPr>
        <p:blipFill>
          <a:blip r:embed="rId2"/>
          <a:stretch>
            <a:fillRect/>
          </a:stretch>
        </p:blipFill>
        <p:spPr>
          <a:xfrm>
            <a:off x="838200" y="2147455"/>
            <a:ext cx="10515600" cy="4710545"/>
          </a:xfrm>
          <a:prstGeom prst="rect">
            <a:avLst/>
          </a:prstGeom>
        </p:spPr>
      </p:pic>
    </p:spTree>
    <p:extLst>
      <p:ext uri="{BB962C8B-B14F-4D97-AF65-F5344CB8AC3E}">
        <p14:creationId xmlns:p14="http://schemas.microsoft.com/office/powerpoint/2010/main" val="40814954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526433"/>
            <a:ext cx="10515600" cy="1325563"/>
          </a:xfrm>
        </p:spPr>
        <p:txBody>
          <a:bodyPr/>
          <a:lstStyle/>
          <a:p>
            <a:r>
              <a:rPr lang="zh-CN" altLang="en-US" dirty="0"/>
              <a:t>机器学习三部曲之模型部署，预测及监控</a:t>
            </a:r>
            <a:endParaRPr lang="en-US" dirty="0"/>
          </a:p>
        </p:txBody>
      </p:sp>
    </p:spTree>
    <p:extLst>
      <p:ext uri="{BB962C8B-B14F-4D97-AF65-F5344CB8AC3E}">
        <p14:creationId xmlns:p14="http://schemas.microsoft.com/office/powerpoint/2010/main" val="11639178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zh-CN" altLang="en-US" dirty="0"/>
              <a:t>模型部署前的工程化思考</a:t>
            </a:r>
            <a:endParaRPr lang="en-US" dirty="0"/>
          </a:p>
        </p:txBody>
      </p:sp>
      <p:sp>
        <p:nvSpPr>
          <p:cNvPr id="3" name="Content Placeholder 2"/>
          <p:cNvSpPr>
            <a:spLocks noGrp="1"/>
          </p:cNvSpPr>
          <p:nvPr>
            <p:ph idx="1"/>
          </p:nvPr>
        </p:nvSpPr>
        <p:spPr>
          <a:xfrm>
            <a:off x="838200" y="1732546"/>
            <a:ext cx="10515600" cy="5125453"/>
          </a:xfrm>
        </p:spPr>
        <p:txBody>
          <a:bodyPr>
            <a:normAutofit fontScale="92500" lnSpcReduction="20000"/>
          </a:bodyPr>
          <a:lstStyle/>
          <a:p>
            <a:r>
              <a:rPr lang="zh-CN" altLang="en-US" dirty="0"/>
              <a:t>模型后处理：</a:t>
            </a:r>
            <a:endParaRPr lang="en-US" altLang="zh-CN" dirty="0"/>
          </a:p>
          <a:p>
            <a:pPr lvl="1"/>
            <a:r>
              <a:rPr lang="zh-CN" altLang="en-US" dirty="0"/>
              <a:t>在训练完模型上线之前，可能需要所谓的模型后处理阶段，这个一般在深度学习中是必须要考虑的：</a:t>
            </a:r>
            <a:endParaRPr lang="en-US" altLang="zh-CN" dirty="0"/>
          </a:p>
          <a:p>
            <a:pPr lvl="2"/>
            <a:r>
              <a:rPr lang="zh-CN" altLang="en-US" b="1" dirty="0"/>
              <a:t>根据模型部署的</a:t>
            </a:r>
            <a:r>
              <a:rPr lang="en-US" altLang="zh-CN" b="1" dirty="0"/>
              <a:t>runtime</a:t>
            </a:r>
            <a:r>
              <a:rPr lang="zh-CN" altLang="en-US" b="1" dirty="0"/>
              <a:t>环境和一些需求来决定是否需要对模型进行压缩</a:t>
            </a:r>
            <a:r>
              <a:rPr lang="zh-CN" altLang="en-US" dirty="0"/>
              <a:t>（比如利用</a:t>
            </a:r>
            <a:r>
              <a:rPr lang="en-US" altLang="zh-CN" dirty="0"/>
              <a:t>deep compress</a:t>
            </a:r>
            <a:r>
              <a:rPr lang="zh-CN" altLang="en-US" dirty="0"/>
              <a:t>），从而在损失一点模型性能的情况下得到更小的模型。</a:t>
            </a:r>
            <a:endParaRPr lang="en-US" altLang="zh-CN" dirty="0"/>
          </a:p>
          <a:p>
            <a:pPr lvl="2"/>
            <a:r>
              <a:rPr lang="zh-CN" altLang="en-US" b="1" dirty="0"/>
              <a:t>考虑是否需要对模型进行基于目标</a:t>
            </a:r>
            <a:r>
              <a:rPr lang="en-US" altLang="zh-CN" b="1" dirty="0"/>
              <a:t>runtime</a:t>
            </a:r>
            <a:r>
              <a:rPr lang="zh-CN" altLang="en-US" b="1" dirty="0"/>
              <a:t>的编译优化</a:t>
            </a:r>
            <a:endParaRPr lang="en-US" altLang="zh-CN" b="1" dirty="0"/>
          </a:p>
          <a:p>
            <a:pPr lvl="3"/>
            <a:r>
              <a:rPr lang="zh-CN" altLang="en-US" dirty="0"/>
              <a:t>比如利用</a:t>
            </a:r>
            <a:r>
              <a:rPr lang="en-US" altLang="zh-CN" dirty="0"/>
              <a:t>SM</a:t>
            </a:r>
            <a:r>
              <a:rPr lang="zh-CN" altLang="en-US" dirty="0"/>
              <a:t>的</a:t>
            </a:r>
            <a:r>
              <a:rPr lang="en-US" altLang="zh-CN" dirty="0"/>
              <a:t>Neo</a:t>
            </a:r>
            <a:r>
              <a:rPr lang="zh-CN" altLang="en-US" dirty="0"/>
              <a:t>或者</a:t>
            </a:r>
            <a:r>
              <a:rPr lang="en-US" altLang="zh-CN" dirty="0" err="1"/>
              <a:t>Nvidia</a:t>
            </a:r>
            <a:r>
              <a:rPr lang="en-US" altLang="zh-CN" dirty="0"/>
              <a:t> </a:t>
            </a:r>
            <a:r>
              <a:rPr lang="en-US" altLang="zh-CN" dirty="0" err="1"/>
              <a:t>tensorRT</a:t>
            </a:r>
            <a:r>
              <a:rPr lang="zh-CN" altLang="en-US" dirty="0"/>
              <a:t>。</a:t>
            </a:r>
            <a:endParaRPr lang="en-US" altLang="zh-CN" dirty="0"/>
          </a:p>
          <a:p>
            <a:r>
              <a:rPr lang="zh-CN" altLang="en-US" b="1" dirty="0"/>
              <a:t>如何集成到当前的业务系统中</a:t>
            </a:r>
            <a:r>
              <a:rPr lang="zh-CN" altLang="en-US" dirty="0"/>
              <a:t>：</a:t>
            </a:r>
            <a:endParaRPr lang="en-US" altLang="zh-CN" dirty="0"/>
          </a:p>
          <a:p>
            <a:pPr lvl="1"/>
            <a:r>
              <a:rPr lang="zh-CN" altLang="en-US" dirty="0"/>
              <a:t>是单独基于</a:t>
            </a:r>
            <a:r>
              <a:rPr lang="en-US" altLang="zh-CN" dirty="0"/>
              <a:t>REST API</a:t>
            </a:r>
            <a:r>
              <a:rPr lang="zh-CN" altLang="en-US" dirty="0"/>
              <a:t>做</a:t>
            </a:r>
            <a:r>
              <a:rPr lang="en-US" altLang="zh-CN" dirty="0"/>
              <a:t>serving</a:t>
            </a:r>
            <a:r>
              <a:rPr lang="zh-CN" altLang="en-US" dirty="0"/>
              <a:t>还是把</a:t>
            </a:r>
            <a:r>
              <a:rPr lang="en-US" altLang="zh-CN" dirty="0"/>
              <a:t>inference</a:t>
            </a:r>
            <a:r>
              <a:rPr lang="zh-CN" altLang="en-US" dirty="0"/>
              <a:t>代码集成到现有代码中。</a:t>
            </a:r>
            <a:endParaRPr lang="en-US" altLang="zh-CN" dirty="0"/>
          </a:p>
          <a:p>
            <a:pPr lvl="1"/>
            <a:r>
              <a:rPr lang="zh-CN" altLang="en-US" dirty="0"/>
              <a:t>训练时生成的模型，在预测时如何识别该模型。</a:t>
            </a:r>
            <a:endParaRPr lang="en-US" altLang="zh-CN" dirty="0"/>
          </a:p>
          <a:p>
            <a:pPr lvl="2"/>
            <a:r>
              <a:rPr lang="zh-CN" altLang="en-US" dirty="0"/>
              <a:t>是否训练和预测时使用不同的语言或者框架，</a:t>
            </a:r>
            <a:endParaRPr lang="en-US" altLang="zh-CN" dirty="0"/>
          </a:p>
          <a:p>
            <a:pPr lvl="2"/>
            <a:r>
              <a:rPr lang="zh-CN" altLang="en-US" dirty="0"/>
              <a:t>是否需要某种通用的模型格式比如</a:t>
            </a:r>
            <a:r>
              <a:rPr lang="en-US" altLang="zh-CN" dirty="0"/>
              <a:t>ONNX</a:t>
            </a:r>
            <a:r>
              <a:rPr lang="zh-CN" altLang="en-US" dirty="0"/>
              <a:t>。</a:t>
            </a:r>
            <a:endParaRPr lang="en-US" altLang="zh-CN" dirty="0"/>
          </a:p>
          <a:p>
            <a:r>
              <a:rPr lang="zh-CN" altLang="en-US" dirty="0"/>
              <a:t>模型预测时的并发和</a:t>
            </a:r>
            <a:r>
              <a:rPr lang="en-US" altLang="zh-CN" dirty="0"/>
              <a:t>QPS</a:t>
            </a:r>
            <a:r>
              <a:rPr lang="zh-CN" altLang="en-US" dirty="0"/>
              <a:t>要求：</a:t>
            </a:r>
            <a:endParaRPr lang="en-US" altLang="zh-CN" dirty="0"/>
          </a:p>
          <a:p>
            <a:pPr lvl="1"/>
            <a:r>
              <a:rPr lang="zh-CN" altLang="en-US" dirty="0"/>
              <a:t>单机还是多机？</a:t>
            </a:r>
            <a:endParaRPr lang="en-US" altLang="zh-CN" dirty="0"/>
          </a:p>
          <a:p>
            <a:pPr lvl="1"/>
            <a:r>
              <a:rPr lang="zh-CN" altLang="en-US" dirty="0"/>
              <a:t>使用</a:t>
            </a:r>
            <a:r>
              <a:rPr lang="en-US" altLang="zh-CN" dirty="0"/>
              <a:t>GPU</a:t>
            </a:r>
            <a:r>
              <a:rPr lang="zh-CN" altLang="en-US" dirty="0"/>
              <a:t>还是</a:t>
            </a:r>
            <a:r>
              <a:rPr lang="en-US" altLang="zh-CN" dirty="0"/>
              <a:t>CPU</a:t>
            </a:r>
            <a:r>
              <a:rPr lang="zh-CN" altLang="en-US" dirty="0"/>
              <a:t>？</a:t>
            </a:r>
            <a:endParaRPr lang="en-US" altLang="zh-CN" dirty="0"/>
          </a:p>
          <a:p>
            <a:pPr lvl="1"/>
            <a:r>
              <a:rPr lang="zh-CN" altLang="en-US" dirty="0"/>
              <a:t>如何更好的利用</a:t>
            </a:r>
            <a:r>
              <a:rPr lang="en-US" altLang="zh-CN" dirty="0"/>
              <a:t>GPU</a:t>
            </a:r>
            <a:r>
              <a:rPr lang="zh-CN" altLang="en-US" dirty="0"/>
              <a:t>的计算和显存资源？</a:t>
            </a:r>
            <a:endParaRPr lang="en-US" altLang="zh-CN" dirty="0"/>
          </a:p>
          <a:p>
            <a:pPr lvl="1"/>
            <a:endParaRPr lang="en-US" altLang="zh-CN" dirty="0"/>
          </a:p>
        </p:txBody>
      </p:sp>
    </p:spTree>
    <p:extLst>
      <p:ext uri="{BB962C8B-B14F-4D97-AF65-F5344CB8AC3E}">
        <p14:creationId xmlns:p14="http://schemas.microsoft.com/office/powerpoint/2010/main" val="32588383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5"/>
            <a:ext cx="10515600" cy="4695096"/>
          </a:xfrm>
        </p:spPr>
        <p:txBody>
          <a:bodyPr>
            <a:normAutofit/>
          </a:bodyPr>
          <a:lstStyle/>
          <a:p>
            <a:r>
              <a:rPr lang="zh-CN" altLang="en-US" dirty="0"/>
              <a:t>模型</a:t>
            </a:r>
            <a:r>
              <a:rPr lang="en-US" altLang="zh-CN" dirty="0"/>
              <a:t>inference</a:t>
            </a:r>
            <a:r>
              <a:rPr lang="zh-CN" altLang="en-US" dirty="0"/>
              <a:t>的</a:t>
            </a:r>
            <a:r>
              <a:rPr lang="en-US" altLang="zh-CN" dirty="0"/>
              <a:t>runtime</a:t>
            </a:r>
            <a:r>
              <a:rPr lang="zh-CN" altLang="en-US" dirty="0"/>
              <a:t>环境：</a:t>
            </a:r>
            <a:endParaRPr lang="en-US" altLang="zh-CN" dirty="0"/>
          </a:p>
          <a:p>
            <a:pPr lvl="1"/>
            <a:r>
              <a:rPr lang="zh-CN" altLang="en-US" dirty="0"/>
              <a:t>模型跑在单独的虚机，还是容器中。</a:t>
            </a:r>
            <a:endParaRPr lang="en-US" altLang="zh-CN" dirty="0"/>
          </a:p>
          <a:p>
            <a:r>
              <a:rPr lang="zh-CN" altLang="en-US" dirty="0"/>
              <a:t>模型的版本控制：</a:t>
            </a:r>
            <a:endParaRPr lang="en-US" altLang="zh-CN" dirty="0"/>
          </a:p>
          <a:p>
            <a:pPr lvl="1"/>
            <a:r>
              <a:rPr lang="zh-CN" altLang="en-US" dirty="0"/>
              <a:t>线上跑多个模型的</a:t>
            </a:r>
            <a:r>
              <a:rPr lang="en-US" altLang="zh-CN" dirty="0"/>
              <a:t>A/B test</a:t>
            </a:r>
            <a:r>
              <a:rPr lang="zh-CN" altLang="en-US" dirty="0"/>
              <a:t>并分配合适的流量。</a:t>
            </a:r>
            <a:endParaRPr lang="en-US" altLang="zh-CN" dirty="0"/>
          </a:p>
          <a:p>
            <a:pPr lvl="1"/>
            <a:r>
              <a:rPr lang="zh-CN" altLang="en-US" dirty="0"/>
              <a:t>某个版本的模型恶化的回退计划</a:t>
            </a:r>
            <a:endParaRPr lang="en-US" altLang="zh-CN" dirty="0"/>
          </a:p>
          <a:p>
            <a:r>
              <a:rPr lang="zh-CN" altLang="en-US" dirty="0"/>
              <a:t>模型的迭代更新方式：</a:t>
            </a:r>
            <a:endParaRPr lang="en-US" altLang="zh-CN" dirty="0"/>
          </a:p>
          <a:p>
            <a:pPr lvl="1"/>
            <a:r>
              <a:rPr lang="zh-CN" altLang="en-US" dirty="0"/>
              <a:t>是否需要</a:t>
            </a:r>
            <a:r>
              <a:rPr lang="en-US" altLang="zh-CN" dirty="0"/>
              <a:t>online inference + near real-time online learning + offline batch re-training</a:t>
            </a:r>
            <a:r>
              <a:rPr lang="zh-CN" altLang="en-US" dirty="0"/>
              <a:t>这样的模式。</a:t>
            </a:r>
            <a:endParaRPr lang="en-US" altLang="zh-CN" dirty="0"/>
          </a:p>
          <a:p>
            <a:r>
              <a:rPr lang="zh-CN" altLang="en-US" dirty="0"/>
              <a:t>模型与数据源的联动：</a:t>
            </a:r>
            <a:endParaRPr lang="en-US" altLang="zh-CN" dirty="0"/>
          </a:p>
          <a:p>
            <a:pPr lvl="1"/>
            <a:r>
              <a:rPr lang="zh-CN" altLang="en-US" dirty="0"/>
              <a:t>数据源的特征变化比如增加或者删除，是否能及时的通知到模型训练子系统和模型预测子系统，这些子系统能否及时采取动作。</a:t>
            </a:r>
            <a:endParaRPr lang="en-US" altLang="zh-CN" dirty="0"/>
          </a:p>
          <a:p>
            <a:endParaRPr lang="en-US" dirty="0"/>
          </a:p>
        </p:txBody>
      </p:sp>
    </p:spTree>
    <p:extLst>
      <p:ext uri="{BB962C8B-B14F-4D97-AF65-F5344CB8AC3E}">
        <p14:creationId xmlns:p14="http://schemas.microsoft.com/office/powerpoint/2010/main" val="7878441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88724"/>
          </a:xfrm>
        </p:spPr>
        <p:txBody>
          <a:bodyPr/>
          <a:lstStyle/>
          <a:p>
            <a:r>
              <a:rPr lang="zh-CN" altLang="en-US" dirty="0"/>
              <a:t>模型的导出和导入</a:t>
            </a:r>
            <a:endParaRPr lang="en-US" dirty="0"/>
          </a:p>
        </p:txBody>
      </p:sp>
      <p:sp>
        <p:nvSpPr>
          <p:cNvPr id="3" name="Content Placeholder 2"/>
          <p:cNvSpPr>
            <a:spLocks noGrp="1"/>
          </p:cNvSpPr>
          <p:nvPr>
            <p:ph idx="1"/>
          </p:nvPr>
        </p:nvSpPr>
        <p:spPr>
          <a:xfrm>
            <a:off x="838200" y="1933731"/>
            <a:ext cx="10515600" cy="4736892"/>
          </a:xfrm>
        </p:spPr>
        <p:txBody>
          <a:bodyPr>
            <a:normAutofit/>
          </a:bodyPr>
          <a:lstStyle/>
          <a:p>
            <a:r>
              <a:rPr lang="zh-CN" altLang="en-US" dirty="0"/>
              <a:t>如果训练和线上预测使用同一种开发语言，直接用机器学习库内建的模型的导出和导入功能即可。</a:t>
            </a:r>
            <a:endParaRPr lang="en-US" altLang="zh-CN" dirty="0"/>
          </a:p>
          <a:p>
            <a:r>
              <a:rPr lang="zh-CN" altLang="en-US" dirty="0"/>
              <a:t>如果训练和线上预测使用不同的开发语言，为了跨语言共享模型，可以把模型导出为</a:t>
            </a:r>
            <a:r>
              <a:rPr lang="en-US" altLang="zh-CN" dirty="0"/>
              <a:t>PMML</a:t>
            </a:r>
            <a:r>
              <a:rPr lang="zh-CN" altLang="en-US" dirty="0"/>
              <a:t>（预测模型标记语言）格式或者</a:t>
            </a:r>
            <a:r>
              <a:rPr lang="en-US" altLang="zh-CN" dirty="0"/>
              <a:t>ONNX</a:t>
            </a:r>
            <a:r>
              <a:rPr lang="zh-CN" altLang="en-US" dirty="0"/>
              <a:t>（开放神经网络交换）的文件。</a:t>
            </a:r>
            <a:endParaRPr lang="en-US" altLang="zh-CN" dirty="0"/>
          </a:p>
          <a:p>
            <a:pPr lvl="1"/>
            <a:r>
              <a:rPr lang="en-US" altLang="zh-CN" dirty="0"/>
              <a:t>PMML</a:t>
            </a:r>
            <a:r>
              <a:rPr lang="zh-CN" altLang="en-US" dirty="0"/>
              <a:t>是一个开源的跨语言共享模型的描述语言</a:t>
            </a:r>
            <a:endParaRPr lang="en-US" altLang="zh-CN" dirty="0"/>
          </a:p>
          <a:p>
            <a:pPr lvl="1"/>
            <a:r>
              <a:rPr lang="en-US" altLang="zh-CN" dirty="0"/>
              <a:t>PMML</a:t>
            </a:r>
            <a:r>
              <a:rPr lang="zh-CN" altLang="en-US" dirty="0"/>
              <a:t>功能很强大，实现比较复杂，会有一定的性能损失。</a:t>
            </a:r>
            <a:endParaRPr lang="en-US" altLang="zh-CN" dirty="0"/>
          </a:p>
          <a:p>
            <a:pPr lvl="2"/>
            <a:r>
              <a:rPr lang="zh-CN" altLang="en-US" dirty="0"/>
              <a:t>比如</a:t>
            </a:r>
            <a:r>
              <a:rPr lang="en-US" altLang="zh-CN" dirty="0" err="1"/>
              <a:t>sklearn</a:t>
            </a:r>
            <a:r>
              <a:rPr lang="zh-CN" altLang="en-US" dirty="0"/>
              <a:t>有相应的库</a:t>
            </a:r>
            <a:r>
              <a:rPr lang="en-US" dirty="0"/>
              <a:t>SkLearn2PMML</a:t>
            </a:r>
            <a:r>
              <a:rPr lang="zh-CN" altLang="en-US" dirty="0"/>
              <a:t>把</a:t>
            </a:r>
            <a:r>
              <a:rPr lang="en-US" altLang="zh-CN" dirty="0" err="1"/>
              <a:t>sklearn</a:t>
            </a:r>
            <a:r>
              <a:rPr lang="zh-CN" altLang="en-US" dirty="0"/>
              <a:t>的</a:t>
            </a:r>
            <a:r>
              <a:rPr lang="en-US" altLang="zh-CN" dirty="0"/>
              <a:t>pipeline</a:t>
            </a:r>
            <a:r>
              <a:rPr lang="zh-CN" altLang="en-US" dirty="0"/>
              <a:t>转为</a:t>
            </a:r>
            <a:r>
              <a:rPr lang="en-US" altLang="zh-CN" dirty="0"/>
              <a:t>PMML</a:t>
            </a:r>
          </a:p>
          <a:p>
            <a:pPr lvl="1"/>
            <a:r>
              <a:rPr lang="en-US" b="1" dirty="0"/>
              <a:t>PMML/PFA</a:t>
            </a:r>
            <a:r>
              <a:rPr lang="zh-CN" altLang="en-US" b="1" dirty="0"/>
              <a:t>（一种与</a:t>
            </a:r>
            <a:r>
              <a:rPr lang="en-US" altLang="zh-CN" b="1" dirty="0"/>
              <a:t>PMML</a:t>
            </a:r>
            <a:r>
              <a:rPr lang="zh-CN" altLang="en-US" b="1" dirty="0"/>
              <a:t>类似的标准</a:t>
            </a:r>
            <a:r>
              <a:rPr lang="en-US" altLang="zh-CN" b="1" dirty="0"/>
              <a:t>PFA</a:t>
            </a:r>
            <a:r>
              <a:rPr lang="zh-CN" altLang="en-US" b="1" dirty="0"/>
              <a:t> </a:t>
            </a:r>
            <a:r>
              <a:rPr lang="en-US" altLang="zh-CN" b="1" dirty="0"/>
              <a:t>portable format for analytics</a:t>
            </a:r>
            <a:r>
              <a:rPr lang="zh-CN" altLang="en-US" b="1" dirty="0"/>
              <a:t>）是比较适合传统机器学习模型的一种格式</a:t>
            </a:r>
            <a:r>
              <a:rPr lang="en-US" b="1" dirty="0"/>
              <a:t>, DL</a:t>
            </a:r>
            <a:r>
              <a:rPr lang="zh-CN" altLang="en-US" b="1" dirty="0"/>
              <a:t>的模型不太适合用</a:t>
            </a:r>
            <a:r>
              <a:rPr lang="en-US" b="1" dirty="0"/>
              <a:t>PMML</a:t>
            </a:r>
            <a:r>
              <a:rPr lang="en-US" dirty="0"/>
              <a:t>. </a:t>
            </a:r>
          </a:p>
          <a:p>
            <a:pPr lvl="1"/>
            <a:r>
              <a:rPr lang="en-US" b="1" dirty="0"/>
              <a:t>ONNX</a:t>
            </a:r>
            <a:r>
              <a:rPr lang="zh-CN" altLang="en-US" b="1" dirty="0"/>
              <a:t>格式除了很适合</a:t>
            </a:r>
            <a:r>
              <a:rPr lang="en-US" b="1" dirty="0"/>
              <a:t>DL</a:t>
            </a:r>
            <a:r>
              <a:rPr lang="zh-CN" altLang="en-US" b="1" dirty="0"/>
              <a:t>的模型</a:t>
            </a:r>
            <a:r>
              <a:rPr lang="en-US" b="1" dirty="0"/>
              <a:t>, </a:t>
            </a:r>
            <a:r>
              <a:rPr lang="zh-CN" altLang="en-US" b="1" dirty="0"/>
              <a:t>对于传统机器学习模型也支持。</a:t>
            </a:r>
            <a:endParaRPr lang="en-US" b="1" dirty="0"/>
          </a:p>
          <a:p>
            <a:pPr lvl="1"/>
            <a:endParaRPr lang="en-US" altLang="zh-CN" dirty="0"/>
          </a:p>
          <a:p>
            <a:pPr lvl="1"/>
            <a:endParaRPr lang="en-US" dirty="0"/>
          </a:p>
        </p:txBody>
      </p:sp>
    </p:spTree>
    <p:extLst>
      <p:ext uri="{BB962C8B-B14F-4D97-AF65-F5344CB8AC3E}">
        <p14:creationId xmlns:p14="http://schemas.microsoft.com/office/powerpoint/2010/main" val="28953026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724626"/>
          </a:xfrm>
        </p:spPr>
        <p:txBody>
          <a:bodyPr>
            <a:normAutofit/>
          </a:bodyPr>
          <a:lstStyle/>
          <a:p>
            <a:r>
              <a:rPr lang="en-US" altLang="zh-CN" dirty="0"/>
              <a:t>Tips</a:t>
            </a:r>
            <a:r>
              <a:rPr lang="zh-CN" altLang="en-US" dirty="0"/>
              <a:t>：</a:t>
            </a:r>
            <a:endParaRPr lang="en-US" altLang="zh-CN" dirty="0"/>
          </a:p>
          <a:p>
            <a:pPr lvl="1"/>
            <a:r>
              <a:rPr lang="en-US" altLang="zh-CN" dirty="0" err="1"/>
              <a:t>Sklearn</a:t>
            </a:r>
            <a:r>
              <a:rPr lang="zh-CN" altLang="en-US" dirty="0"/>
              <a:t>和</a:t>
            </a:r>
            <a:r>
              <a:rPr lang="en-US" altLang="zh-CN" dirty="0" err="1"/>
              <a:t>Xgboost</a:t>
            </a:r>
            <a:r>
              <a:rPr lang="zh-CN" altLang="en-US" dirty="0"/>
              <a:t>训练完的模型只能导出到</a:t>
            </a:r>
            <a:r>
              <a:rPr lang="en-US" altLang="zh-CN" dirty="0"/>
              <a:t>local</a:t>
            </a:r>
            <a:r>
              <a:rPr lang="zh-CN" altLang="en-US" dirty="0"/>
              <a:t>，如果导入是在另一个节点，那么需要把模型上传到某个中间存储。</a:t>
            </a:r>
            <a:endParaRPr lang="en-US" altLang="zh-CN" dirty="0"/>
          </a:p>
          <a:p>
            <a:pPr lvl="2"/>
            <a:r>
              <a:rPr lang="en-US" altLang="zh-CN" dirty="0"/>
              <a:t>AWS </a:t>
            </a:r>
            <a:r>
              <a:rPr lang="en-US" altLang="zh-CN" dirty="0" err="1"/>
              <a:t>Sagemaker</a:t>
            </a:r>
            <a:r>
              <a:rPr lang="zh-CN" altLang="en-US" dirty="0"/>
              <a:t>训练完的模型可以直接导出到</a:t>
            </a:r>
            <a:r>
              <a:rPr lang="en-US" altLang="zh-CN" dirty="0"/>
              <a:t>S3</a:t>
            </a:r>
            <a:r>
              <a:rPr lang="zh-CN" altLang="en-US" dirty="0"/>
              <a:t>并通过创建</a:t>
            </a:r>
            <a:r>
              <a:rPr lang="en-US" altLang="zh-CN" dirty="0"/>
              <a:t>endpoint</a:t>
            </a:r>
            <a:r>
              <a:rPr lang="zh-CN" altLang="en-US" dirty="0"/>
              <a:t>的方式来部署模型。</a:t>
            </a:r>
            <a:endParaRPr lang="en-US" altLang="zh-CN" dirty="0"/>
          </a:p>
          <a:p>
            <a:pPr lvl="2"/>
            <a:r>
              <a:rPr lang="zh-CN" altLang="en-US" dirty="0"/>
              <a:t>现在</a:t>
            </a:r>
            <a:r>
              <a:rPr lang="en-US" altLang="zh-CN" dirty="0"/>
              <a:t>GCP</a:t>
            </a:r>
            <a:r>
              <a:rPr lang="zh-CN" altLang="en-US" dirty="0"/>
              <a:t>支持把</a:t>
            </a:r>
            <a:r>
              <a:rPr lang="en-US" altLang="zh-CN" dirty="0" err="1"/>
              <a:t>sklearn</a:t>
            </a:r>
            <a:r>
              <a:rPr lang="zh-CN" altLang="en-US" dirty="0"/>
              <a:t>和</a:t>
            </a:r>
            <a:r>
              <a:rPr lang="en-US" altLang="zh-CN" dirty="0" err="1"/>
              <a:t>xgboost</a:t>
            </a:r>
            <a:r>
              <a:rPr lang="zh-CN" altLang="en-US" dirty="0"/>
              <a:t>的模型上传到</a:t>
            </a:r>
            <a:r>
              <a:rPr lang="en-US" altLang="zh-CN" dirty="0"/>
              <a:t>GCP storage</a:t>
            </a:r>
            <a:r>
              <a:rPr lang="zh-CN" altLang="en-US" dirty="0"/>
              <a:t>，然后用</a:t>
            </a:r>
            <a:r>
              <a:rPr lang="en-US" altLang="zh-CN" dirty="0"/>
              <a:t>GCP online ML engine</a:t>
            </a:r>
            <a:r>
              <a:rPr lang="zh-CN" altLang="en-US" dirty="0"/>
              <a:t>来做预测。</a:t>
            </a:r>
            <a:endParaRPr lang="en-US" altLang="zh-CN" dirty="0"/>
          </a:p>
          <a:p>
            <a:pPr lvl="1"/>
            <a:r>
              <a:rPr lang="en-US" altLang="zh-CN" dirty="0" err="1"/>
              <a:t>SparkML</a:t>
            </a:r>
            <a:r>
              <a:rPr lang="zh-CN" altLang="en-US" dirty="0"/>
              <a:t>即支持单个模型的</a:t>
            </a:r>
            <a:r>
              <a:rPr lang="en-US" altLang="zh-CN" dirty="0"/>
              <a:t>local</a:t>
            </a:r>
            <a:r>
              <a:rPr lang="zh-CN" altLang="en-US" dirty="0"/>
              <a:t>导入导出，也支持整个</a:t>
            </a:r>
            <a:r>
              <a:rPr lang="en-US" altLang="zh-CN" dirty="0"/>
              <a:t>pipeline</a:t>
            </a:r>
            <a:r>
              <a:rPr lang="zh-CN" altLang="en-US" dirty="0"/>
              <a:t>（比如从特征提取及转换到模型的拟合和超参数调整）的导入导出。</a:t>
            </a:r>
            <a:endParaRPr lang="en-US" altLang="zh-CN" dirty="0"/>
          </a:p>
          <a:p>
            <a:pPr lvl="2"/>
            <a:r>
              <a:rPr lang="zh-CN" altLang="en-US" dirty="0"/>
              <a:t>利用</a:t>
            </a:r>
            <a:r>
              <a:rPr lang="en-US" altLang="zh-CN" dirty="0" err="1"/>
              <a:t>SparkML</a:t>
            </a:r>
            <a:r>
              <a:rPr lang="zh-CN" altLang="en-US" dirty="0"/>
              <a:t>生成的模型可以在</a:t>
            </a:r>
            <a:r>
              <a:rPr lang="en-US" altLang="zh-CN" dirty="0"/>
              <a:t>Scala</a:t>
            </a:r>
            <a:r>
              <a:rPr lang="zh-CN" altLang="en-US" dirty="0"/>
              <a:t>、</a:t>
            </a:r>
            <a:r>
              <a:rPr lang="en-US" altLang="zh-CN" dirty="0"/>
              <a:t>Java</a:t>
            </a:r>
            <a:r>
              <a:rPr lang="zh-CN" altLang="en-US" dirty="0"/>
              <a:t>和</a:t>
            </a:r>
            <a:r>
              <a:rPr lang="en-US" altLang="zh-CN" dirty="0"/>
              <a:t>Python</a:t>
            </a:r>
            <a:r>
              <a:rPr lang="zh-CN" altLang="en-US" dirty="0"/>
              <a:t>中轻松地进行保存和加载。</a:t>
            </a:r>
            <a:endParaRPr lang="en-US" altLang="zh-CN" dirty="0"/>
          </a:p>
          <a:p>
            <a:pPr lvl="1"/>
            <a:r>
              <a:rPr lang="en-US" altLang="zh-CN" dirty="0" err="1"/>
              <a:t>Tensorflow</a:t>
            </a:r>
            <a:r>
              <a:rPr lang="zh-CN" altLang="en-US" dirty="0"/>
              <a:t>还提供了</a:t>
            </a:r>
            <a:r>
              <a:rPr lang="en-US" dirty="0" err="1"/>
              <a:t>TensorFlow</a:t>
            </a:r>
            <a:r>
              <a:rPr lang="en-US" dirty="0"/>
              <a:t> Serving</a:t>
            </a:r>
            <a:r>
              <a:rPr lang="zh-CN" altLang="en-US" dirty="0"/>
              <a:t>这样的高性能库来进行模型部署，它支持模型</a:t>
            </a:r>
            <a:r>
              <a:rPr lang="en-US" altLang="zh-CN" dirty="0"/>
              <a:t>online learning</a:t>
            </a:r>
            <a:r>
              <a:rPr lang="zh-CN" altLang="en-US" dirty="0"/>
              <a:t>和自动模型版本管理。</a:t>
            </a:r>
            <a:endParaRPr lang="en-US" altLang="zh-CN" dirty="0"/>
          </a:p>
          <a:p>
            <a:endParaRPr lang="en-US" dirty="0"/>
          </a:p>
        </p:txBody>
      </p:sp>
    </p:spTree>
    <p:extLst>
      <p:ext uri="{BB962C8B-B14F-4D97-AF65-F5344CB8AC3E}">
        <p14:creationId xmlns:p14="http://schemas.microsoft.com/office/powerpoint/2010/main" val="14380870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2046"/>
          </a:xfrm>
        </p:spPr>
        <p:txBody>
          <a:bodyPr>
            <a:normAutofit/>
          </a:bodyPr>
          <a:lstStyle/>
          <a:p>
            <a:r>
              <a:rPr lang="zh-CN" altLang="en-US" dirty="0"/>
              <a:t>线下训练与线上预测</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要保证训练模型和预测模型使用的完整的特征工程是尽量一致的。</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607" y="1825625"/>
            <a:ext cx="8741228" cy="3648948"/>
          </a:xfrm>
          <a:prstGeom prst="rect">
            <a:avLst/>
          </a:prstGeom>
        </p:spPr>
      </p:pic>
    </p:spTree>
    <p:extLst>
      <p:ext uri="{BB962C8B-B14F-4D97-AF65-F5344CB8AC3E}">
        <p14:creationId xmlns:p14="http://schemas.microsoft.com/office/powerpoint/2010/main" val="7782018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43753"/>
          </a:xfrm>
        </p:spPr>
        <p:txBody>
          <a:bodyPr/>
          <a:lstStyle/>
          <a:p>
            <a:r>
              <a:rPr lang="zh-CN" altLang="en-US" dirty="0"/>
              <a:t>监控模型</a:t>
            </a:r>
            <a:endParaRPr lang="en-US" dirty="0"/>
          </a:p>
        </p:txBody>
      </p:sp>
      <p:sp>
        <p:nvSpPr>
          <p:cNvPr id="3" name="Content Placeholder 2"/>
          <p:cNvSpPr>
            <a:spLocks noGrp="1"/>
          </p:cNvSpPr>
          <p:nvPr>
            <p:ph idx="1"/>
          </p:nvPr>
        </p:nvSpPr>
        <p:spPr>
          <a:xfrm>
            <a:off x="838200" y="1708878"/>
            <a:ext cx="10515600" cy="4909635"/>
          </a:xfrm>
        </p:spPr>
        <p:txBody>
          <a:bodyPr>
            <a:normAutofit fontScale="92500" lnSpcReduction="10000"/>
          </a:bodyPr>
          <a:lstStyle/>
          <a:p>
            <a:r>
              <a:rPr lang="zh-CN" altLang="en-US" dirty="0"/>
              <a:t>为什么要监控模型？</a:t>
            </a:r>
            <a:endParaRPr lang="en-US" altLang="zh-CN" dirty="0"/>
          </a:p>
          <a:p>
            <a:pPr lvl="1"/>
            <a:r>
              <a:rPr lang="zh-CN" altLang="en-US" dirty="0"/>
              <a:t>为了监控并确保数据管道继续发送准确的数据（也就是确保预测的数据和训练的数据的特征分布大致相同），并确保生产环境未发生变化，使模型不再准确。</a:t>
            </a:r>
            <a:endParaRPr lang="en-US" altLang="zh-CN" dirty="0"/>
          </a:p>
          <a:p>
            <a:pPr lvl="1"/>
            <a:r>
              <a:rPr lang="zh-CN" altLang="en-US" dirty="0"/>
              <a:t>为了让模型更好的进化：</a:t>
            </a:r>
            <a:endParaRPr lang="en-US" altLang="zh-CN" dirty="0"/>
          </a:p>
          <a:p>
            <a:pPr lvl="2"/>
            <a:r>
              <a:rPr lang="zh-CN" altLang="en-US" dirty="0"/>
              <a:t>通过得到高质量的反馈结果来</a:t>
            </a:r>
            <a:r>
              <a:rPr lang="en-US" altLang="zh-CN" dirty="0"/>
              <a:t>online learning</a:t>
            </a:r>
            <a:r>
              <a:rPr lang="zh-CN" altLang="en-US" dirty="0"/>
              <a:t>或者</a:t>
            </a:r>
            <a:r>
              <a:rPr lang="en-US" altLang="zh-CN" dirty="0"/>
              <a:t>offline training</a:t>
            </a:r>
            <a:r>
              <a:rPr lang="zh-CN" altLang="en-US" dirty="0"/>
              <a:t>，并监控模型的评估指标的变化。</a:t>
            </a:r>
            <a:endParaRPr lang="en-US" altLang="zh-CN" dirty="0"/>
          </a:p>
          <a:p>
            <a:r>
              <a:rPr lang="zh-CN" altLang="en-US" dirty="0"/>
              <a:t>监控什么？</a:t>
            </a:r>
            <a:endParaRPr lang="en-US" altLang="zh-CN" dirty="0"/>
          </a:p>
          <a:p>
            <a:pPr lvl="1"/>
            <a:r>
              <a:rPr lang="zh-CN" altLang="en-US" dirty="0"/>
              <a:t>模型本身的指标：</a:t>
            </a:r>
          </a:p>
          <a:p>
            <a:pPr lvl="2"/>
            <a:r>
              <a:rPr lang="zh-CN" altLang="en-US" dirty="0"/>
              <a:t>模型在线上持续运行，需要每隔一段时间根据线上评价指标对模型本身的性能进行监控。</a:t>
            </a:r>
            <a:endParaRPr lang="en-US" altLang="zh-CN" dirty="0"/>
          </a:p>
          <a:p>
            <a:pPr lvl="1"/>
            <a:r>
              <a:rPr lang="zh-CN" altLang="en-US" dirty="0"/>
              <a:t>重要特征的监控：</a:t>
            </a:r>
            <a:endParaRPr lang="en-US" altLang="zh-CN" dirty="0"/>
          </a:p>
          <a:p>
            <a:pPr lvl="1"/>
            <a:r>
              <a:rPr lang="zh-CN" altLang="en-US" dirty="0"/>
              <a:t>业务信息的监控：通过商业评价指标的变化</a:t>
            </a:r>
          </a:p>
          <a:p>
            <a:r>
              <a:rPr lang="zh-CN" altLang="en-US" dirty="0"/>
              <a:t>监控与报警系统集成：</a:t>
            </a:r>
            <a:endParaRPr lang="en-US" altLang="zh-CN" dirty="0"/>
          </a:p>
          <a:p>
            <a:pPr lvl="1"/>
            <a:r>
              <a:rPr lang="zh-CN" altLang="en-US" dirty="0"/>
              <a:t>持续监控并对比最新的一批数据的性能统计与之前保存的性能统计；</a:t>
            </a:r>
            <a:endParaRPr lang="en-US" altLang="zh-CN" dirty="0"/>
          </a:p>
          <a:p>
            <a:pPr lvl="1"/>
            <a:r>
              <a:rPr lang="zh-CN" altLang="en-US" dirty="0"/>
              <a:t>超过设定的阈值触发报警系统进而采取行动比如</a:t>
            </a:r>
            <a:r>
              <a:rPr lang="en-US" altLang="zh-CN" dirty="0"/>
              <a:t>re-training </a:t>
            </a:r>
            <a:r>
              <a:rPr lang="zh-CN" altLang="en-US" dirty="0"/>
              <a:t>模型，检查数据质量。</a:t>
            </a:r>
            <a:endParaRPr lang="en-US" altLang="zh-CN" dirty="0"/>
          </a:p>
          <a:p>
            <a:endParaRPr lang="en-US" dirty="0"/>
          </a:p>
        </p:txBody>
      </p:sp>
    </p:spTree>
    <p:extLst>
      <p:ext uri="{BB962C8B-B14F-4D97-AF65-F5344CB8AC3E}">
        <p14:creationId xmlns:p14="http://schemas.microsoft.com/office/powerpoint/2010/main" val="11074771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8153"/>
          </a:xfrm>
        </p:spPr>
        <p:txBody>
          <a:bodyPr>
            <a:normAutofit fontScale="90000"/>
          </a:bodyPr>
          <a:lstStyle/>
          <a:p>
            <a:r>
              <a:rPr lang="zh-CN" altLang="en-US" dirty="0"/>
              <a:t>案例：</a:t>
            </a:r>
            <a:r>
              <a:rPr lang="en-US" altLang="zh-CN" dirty="0"/>
              <a:t>Uber</a:t>
            </a:r>
            <a:r>
              <a:rPr lang="zh-CN" altLang="en-US" dirty="0"/>
              <a:t>的端到端机器学习平台</a:t>
            </a:r>
            <a:r>
              <a:rPr lang="en-US" altLang="zh-CN" dirty="0"/>
              <a:t>(</a:t>
            </a:r>
            <a:r>
              <a:rPr lang="zh-CN" altLang="en-US" dirty="0"/>
              <a:t>详细解释见下页</a:t>
            </a:r>
            <a:r>
              <a:rPr lang="en-US" altLang="zh-CN" dirty="0"/>
              <a:t>PPT)</a:t>
            </a:r>
            <a:endParaRPr lang="en-US" dirty="0"/>
          </a:p>
        </p:txBody>
      </p:sp>
      <p:sp>
        <p:nvSpPr>
          <p:cNvPr id="3" name="Content Placeholder 2"/>
          <p:cNvSpPr>
            <a:spLocks noGrp="1"/>
          </p:cNvSpPr>
          <p:nvPr>
            <p:ph idx="1"/>
          </p:nvPr>
        </p:nvSpPr>
        <p:spPr>
          <a:xfrm>
            <a:off x="838200" y="1451113"/>
            <a:ext cx="10515600" cy="5156164"/>
          </a:xfrm>
        </p:spPr>
        <p:txBody>
          <a:bodyPr>
            <a:normAutofit/>
          </a:bodyPr>
          <a:lstStyle/>
          <a:p>
            <a:endParaRPr lang="en-US" dirty="0"/>
          </a:p>
          <a:p>
            <a:endParaRPr lang="en-US" dirty="0"/>
          </a:p>
          <a:p>
            <a:endParaRPr lang="en-US" dirty="0"/>
          </a:p>
          <a:p>
            <a:endParaRPr lang="en-US" dirty="0"/>
          </a:p>
          <a:p>
            <a:endParaRPr lang="en-US" dirty="0"/>
          </a:p>
          <a:p>
            <a:endParaRPr lang="en-US" altLang="zh-CN" dirty="0"/>
          </a:p>
          <a:p>
            <a:endParaRPr lang="en-US" altLang="zh-CN"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879" y="1567186"/>
            <a:ext cx="9827104" cy="4906184"/>
          </a:xfrm>
          <a:prstGeom prst="rect">
            <a:avLst/>
          </a:prstGeom>
        </p:spPr>
      </p:pic>
    </p:spTree>
    <p:extLst>
      <p:ext uri="{BB962C8B-B14F-4D97-AF65-F5344CB8AC3E}">
        <p14:creationId xmlns:p14="http://schemas.microsoft.com/office/powerpoint/2010/main" val="1700856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2222061"/>
            <a:ext cx="10515600" cy="1325563"/>
          </a:xfrm>
        </p:spPr>
        <p:txBody>
          <a:bodyPr/>
          <a:lstStyle/>
          <a:p>
            <a:pPr algn="ctr"/>
            <a:r>
              <a:rPr lang="zh-CN" altLang="en-US" dirty="0"/>
              <a:t>机器学习三部曲之特征工程</a:t>
            </a:r>
            <a:endParaRPr lang="en-US" altLang="zh-CN" dirty="0"/>
          </a:p>
        </p:txBody>
      </p:sp>
    </p:spTree>
    <p:extLst>
      <p:ext uri="{BB962C8B-B14F-4D97-AF65-F5344CB8AC3E}">
        <p14:creationId xmlns:p14="http://schemas.microsoft.com/office/powerpoint/2010/main" val="2200241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6474"/>
          </a:xfrm>
        </p:spPr>
        <p:txBody>
          <a:bodyPr/>
          <a:lstStyle/>
          <a:p>
            <a:r>
              <a:rPr lang="en-US" altLang="zh-CN" dirty="0"/>
              <a:t>Continue……</a:t>
            </a:r>
            <a:endParaRPr lang="en-US" dirty="0"/>
          </a:p>
        </p:txBody>
      </p:sp>
      <p:sp>
        <p:nvSpPr>
          <p:cNvPr id="3" name="Content Placeholder 2"/>
          <p:cNvSpPr>
            <a:spLocks noGrp="1"/>
          </p:cNvSpPr>
          <p:nvPr>
            <p:ph idx="1"/>
          </p:nvPr>
        </p:nvSpPr>
        <p:spPr>
          <a:xfrm>
            <a:off x="838200" y="1515290"/>
            <a:ext cx="10515600" cy="5120641"/>
          </a:xfrm>
        </p:spPr>
        <p:txBody>
          <a:bodyPr>
            <a:normAutofit lnSpcReduction="10000"/>
          </a:bodyPr>
          <a:lstStyle/>
          <a:p>
            <a:r>
              <a:rPr lang="en-US" altLang="zh-CN" dirty="0"/>
              <a:t>Online</a:t>
            </a:r>
            <a:r>
              <a:rPr lang="zh-CN" altLang="en-US" dirty="0"/>
              <a:t>部分：</a:t>
            </a:r>
            <a:endParaRPr lang="en-US" altLang="zh-CN" dirty="0"/>
          </a:p>
          <a:p>
            <a:pPr lvl="1"/>
            <a:r>
              <a:rPr lang="zh-CN" altLang="en-US" dirty="0"/>
              <a:t>上游服务把数据实时的写入</a:t>
            </a:r>
            <a:r>
              <a:rPr lang="en-US" altLang="zh-CN" dirty="0"/>
              <a:t>Kafka</a:t>
            </a:r>
            <a:r>
              <a:rPr lang="zh-CN" altLang="en-US" dirty="0"/>
              <a:t>消息队列。</a:t>
            </a:r>
            <a:endParaRPr lang="en-US" altLang="zh-CN" dirty="0"/>
          </a:p>
          <a:p>
            <a:pPr lvl="2"/>
            <a:r>
              <a:rPr lang="zh-CN" altLang="en-US" dirty="0"/>
              <a:t>对于</a:t>
            </a:r>
            <a:r>
              <a:rPr lang="en-US" altLang="zh-CN" dirty="0"/>
              <a:t>Uber</a:t>
            </a:r>
            <a:r>
              <a:rPr lang="zh-CN" altLang="en-US" dirty="0"/>
              <a:t>打车业务，这些数据可能是出租车实时</a:t>
            </a:r>
            <a:r>
              <a:rPr lang="en-US" altLang="zh-CN" dirty="0"/>
              <a:t>GPS</a:t>
            </a:r>
            <a:r>
              <a:rPr lang="zh-CN" altLang="en-US" dirty="0"/>
              <a:t>数据以及打车乘客的实时</a:t>
            </a:r>
            <a:r>
              <a:rPr lang="en-US" altLang="zh-CN" dirty="0"/>
              <a:t>GPS</a:t>
            </a:r>
            <a:r>
              <a:rPr lang="zh-CN" altLang="en-US" dirty="0"/>
              <a:t>数据。</a:t>
            </a:r>
            <a:endParaRPr lang="en-US" altLang="zh-CN" dirty="0"/>
          </a:p>
          <a:p>
            <a:pPr lvl="1"/>
            <a:r>
              <a:rPr lang="en-US" altLang="zh-CN" dirty="0" err="1"/>
              <a:t>Samza</a:t>
            </a:r>
            <a:r>
              <a:rPr lang="en-US" altLang="zh-CN" dirty="0"/>
              <a:t>-based streaming </a:t>
            </a:r>
            <a:r>
              <a:rPr lang="zh-CN" altLang="en-US" dirty="0"/>
              <a:t>引擎实时消费</a:t>
            </a:r>
            <a:r>
              <a:rPr lang="en-US" altLang="zh-CN" dirty="0"/>
              <a:t>Kafka</a:t>
            </a:r>
            <a:r>
              <a:rPr lang="zh-CN" altLang="en-US" dirty="0"/>
              <a:t>的消息并生成</a:t>
            </a:r>
            <a:r>
              <a:rPr lang="en-US" altLang="zh-CN" dirty="0"/>
              <a:t>feature</a:t>
            </a:r>
            <a:r>
              <a:rPr lang="zh-CN" altLang="en-US" dirty="0"/>
              <a:t>写入</a:t>
            </a:r>
            <a:r>
              <a:rPr lang="en-US" altLang="zh-CN" dirty="0"/>
              <a:t>Cassandra</a:t>
            </a:r>
            <a:r>
              <a:rPr lang="zh-CN" altLang="en-US" dirty="0"/>
              <a:t>，同时写一份到</a:t>
            </a:r>
            <a:r>
              <a:rPr lang="en-US" altLang="zh-CN" dirty="0"/>
              <a:t>Hive</a:t>
            </a:r>
            <a:r>
              <a:rPr lang="zh-CN" altLang="en-US" dirty="0"/>
              <a:t>中。</a:t>
            </a:r>
            <a:endParaRPr lang="en-US" altLang="zh-CN" dirty="0"/>
          </a:p>
          <a:p>
            <a:pPr lvl="2"/>
            <a:r>
              <a:rPr lang="en-US" altLang="zh-CN" dirty="0"/>
              <a:t>Cassandra</a:t>
            </a:r>
            <a:r>
              <a:rPr lang="zh-CN" altLang="en-US" dirty="0"/>
              <a:t>的另一个数据来源是离线的批处理产生的多个</a:t>
            </a:r>
            <a:r>
              <a:rPr lang="en-US" altLang="zh-CN" dirty="0"/>
              <a:t>team shared</a:t>
            </a:r>
            <a:r>
              <a:rPr lang="zh-CN" altLang="en-US" dirty="0"/>
              <a:t>的</a:t>
            </a:r>
            <a:r>
              <a:rPr lang="en-US" altLang="zh-CN" dirty="0"/>
              <a:t>feature</a:t>
            </a:r>
            <a:r>
              <a:rPr lang="zh-CN" altLang="en-US" dirty="0"/>
              <a:t>，跨</a:t>
            </a:r>
            <a:r>
              <a:rPr lang="en-US" altLang="zh-CN" dirty="0"/>
              <a:t>team</a:t>
            </a:r>
            <a:r>
              <a:rPr lang="zh-CN" altLang="en-US" dirty="0"/>
              <a:t>共享的</a:t>
            </a:r>
            <a:r>
              <a:rPr lang="en-US" altLang="zh-CN" dirty="0"/>
              <a:t>feature</a:t>
            </a:r>
            <a:r>
              <a:rPr lang="zh-CN" altLang="en-US" dirty="0"/>
              <a:t>可能包括出租车的画像以及打车乘客的画像。</a:t>
            </a:r>
            <a:endParaRPr lang="en-US" altLang="zh-CN" dirty="0"/>
          </a:p>
          <a:p>
            <a:pPr lvl="1"/>
            <a:r>
              <a:rPr lang="zh-CN" altLang="en-US" dirty="0"/>
              <a:t>当</a:t>
            </a:r>
            <a:r>
              <a:rPr lang="en-US" altLang="zh-CN" dirty="0"/>
              <a:t>Online predict service</a:t>
            </a:r>
            <a:r>
              <a:rPr lang="zh-CN" altLang="en-US" dirty="0"/>
              <a:t>收到</a:t>
            </a:r>
            <a:r>
              <a:rPr lang="en-US" altLang="zh-CN" dirty="0"/>
              <a:t>client service</a:t>
            </a:r>
            <a:r>
              <a:rPr lang="zh-CN" altLang="en-US" dirty="0"/>
              <a:t>的请求，它从</a:t>
            </a:r>
            <a:r>
              <a:rPr lang="en-US" altLang="zh-CN" dirty="0"/>
              <a:t>Cassandra</a:t>
            </a:r>
            <a:r>
              <a:rPr lang="zh-CN" altLang="en-US" dirty="0"/>
              <a:t>中抽取与</a:t>
            </a:r>
            <a:r>
              <a:rPr lang="en-US" altLang="zh-CN" dirty="0"/>
              <a:t>client service</a:t>
            </a:r>
            <a:r>
              <a:rPr lang="zh-CN" altLang="en-US" dirty="0"/>
              <a:t>发来的请求相关的</a:t>
            </a:r>
            <a:r>
              <a:rPr lang="en-US" altLang="zh-CN" dirty="0"/>
              <a:t>feature</a:t>
            </a:r>
            <a:r>
              <a:rPr lang="zh-CN" altLang="en-US" dirty="0"/>
              <a:t>以及多个</a:t>
            </a:r>
            <a:r>
              <a:rPr lang="en-US" altLang="zh-CN" dirty="0"/>
              <a:t>team shared</a:t>
            </a:r>
            <a:r>
              <a:rPr lang="zh-CN" altLang="en-US" dirty="0"/>
              <a:t>的</a:t>
            </a:r>
            <a:r>
              <a:rPr lang="en-US" altLang="zh-CN" dirty="0"/>
              <a:t>feature</a:t>
            </a:r>
            <a:r>
              <a:rPr lang="zh-CN" altLang="en-US" dirty="0"/>
              <a:t>，通过某些运算处理进行预测，最后把预测结果返回</a:t>
            </a:r>
            <a:r>
              <a:rPr lang="en-US" altLang="zh-CN" dirty="0"/>
              <a:t>client service</a:t>
            </a:r>
            <a:r>
              <a:rPr lang="zh-CN" altLang="en-US" dirty="0"/>
              <a:t>。</a:t>
            </a:r>
            <a:endParaRPr lang="en-US" altLang="zh-CN" dirty="0"/>
          </a:p>
          <a:p>
            <a:pPr lvl="2"/>
            <a:r>
              <a:rPr lang="zh-CN" altLang="en-US" dirty="0"/>
              <a:t>举例：一个打车乘客用手机</a:t>
            </a:r>
            <a:r>
              <a:rPr lang="en-US" altLang="zh-CN" dirty="0"/>
              <a:t>APP</a:t>
            </a:r>
            <a:r>
              <a:rPr lang="zh-CN" altLang="en-US" dirty="0"/>
              <a:t>呼叫</a:t>
            </a:r>
            <a:r>
              <a:rPr lang="en-US" altLang="zh-CN" dirty="0"/>
              <a:t>Uber</a:t>
            </a:r>
            <a:r>
              <a:rPr lang="zh-CN" altLang="en-US" dirty="0"/>
              <a:t>出租车，</a:t>
            </a:r>
            <a:r>
              <a:rPr lang="en-US" altLang="zh-CN" dirty="0"/>
              <a:t>APP</a:t>
            </a:r>
            <a:r>
              <a:rPr lang="zh-CN" altLang="en-US" dirty="0"/>
              <a:t>把这个请求发送到了</a:t>
            </a:r>
            <a:r>
              <a:rPr lang="en-US" altLang="zh-CN" dirty="0"/>
              <a:t>client service</a:t>
            </a:r>
            <a:r>
              <a:rPr lang="zh-CN" altLang="en-US" dirty="0"/>
              <a:t>，</a:t>
            </a:r>
            <a:r>
              <a:rPr lang="en-US" altLang="zh-CN" dirty="0"/>
              <a:t>client service</a:t>
            </a:r>
            <a:r>
              <a:rPr lang="zh-CN" altLang="en-US" dirty="0"/>
              <a:t>把含有这个乘客的</a:t>
            </a:r>
            <a:r>
              <a:rPr lang="en-US" altLang="zh-CN" dirty="0"/>
              <a:t>ID</a:t>
            </a:r>
            <a:r>
              <a:rPr lang="zh-CN" altLang="en-US" dirty="0"/>
              <a:t>和乘客的上车地点和目的地这些信息的请求发给</a:t>
            </a:r>
            <a:r>
              <a:rPr lang="en-US" altLang="zh-CN" dirty="0"/>
              <a:t>online predict service</a:t>
            </a:r>
            <a:r>
              <a:rPr lang="zh-CN" altLang="en-US" dirty="0"/>
              <a:t>，</a:t>
            </a:r>
            <a:r>
              <a:rPr lang="en-US" altLang="zh-CN" dirty="0"/>
              <a:t>online predict service</a:t>
            </a:r>
            <a:r>
              <a:rPr lang="zh-CN" altLang="en-US" dirty="0"/>
              <a:t>根据乘客</a:t>
            </a:r>
            <a:r>
              <a:rPr lang="en-US" altLang="zh-CN" dirty="0"/>
              <a:t>ID</a:t>
            </a:r>
            <a:r>
              <a:rPr lang="zh-CN" altLang="en-US" dirty="0"/>
              <a:t>从</a:t>
            </a:r>
            <a:r>
              <a:rPr lang="en-US" altLang="zh-CN" dirty="0"/>
              <a:t>Cassandra</a:t>
            </a:r>
            <a:r>
              <a:rPr lang="zh-CN" altLang="en-US" dirty="0"/>
              <a:t>中取出该乘客的</a:t>
            </a:r>
            <a:r>
              <a:rPr lang="en-US" altLang="zh-CN" dirty="0"/>
              <a:t>GPS</a:t>
            </a:r>
            <a:r>
              <a:rPr lang="zh-CN" altLang="en-US" dirty="0"/>
              <a:t>特征以及该乘客的画像，并召回离乘客上车地点比较近的出租车以及每个出租车的画像，最后对这些召回结果预测并排序，最后把选中的出租车以及该车的</a:t>
            </a:r>
            <a:r>
              <a:rPr lang="en-US" altLang="zh-CN" dirty="0"/>
              <a:t>GPS</a:t>
            </a:r>
            <a:r>
              <a:rPr lang="zh-CN" altLang="en-US" dirty="0"/>
              <a:t>特征返回客户端的手机</a:t>
            </a:r>
            <a:r>
              <a:rPr lang="en-US" altLang="zh-CN" dirty="0"/>
              <a:t>APP</a:t>
            </a:r>
            <a:r>
              <a:rPr lang="zh-CN" altLang="en-US" dirty="0"/>
              <a:t>侧。</a:t>
            </a:r>
            <a:endParaRPr lang="en-US" altLang="zh-CN" dirty="0"/>
          </a:p>
          <a:p>
            <a:pPr lvl="2"/>
            <a:endParaRPr lang="en-US" dirty="0"/>
          </a:p>
        </p:txBody>
      </p:sp>
    </p:spTree>
    <p:extLst>
      <p:ext uri="{BB962C8B-B14F-4D97-AF65-F5344CB8AC3E}">
        <p14:creationId xmlns:p14="http://schemas.microsoft.com/office/powerpoint/2010/main" val="34621242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0166"/>
          </a:xfrm>
        </p:spPr>
        <p:txBody>
          <a:bodyPr/>
          <a:lstStyle/>
          <a:p>
            <a:r>
              <a:rPr lang="en-US" altLang="zh-CN" dirty="0"/>
              <a:t>Continue…..</a:t>
            </a:r>
            <a:endParaRPr lang="en-US" dirty="0"/>
          </a:p>
        </p:txBody>
      </p:sp>
      <p:sp>
        <p:nvSpPr>
          <p:cNvPr id="3" name="Content Placeholder 2"/>
          <p:cNvSpPr>
            <a:spLocks noGrp="1"/>
          </p:cNvSpPr>
          <p:nvPr>
            <p:ph idx="1"/>
          </p:nvPr>
        </p:nvSpPr>
        <p:spPr>
          <a:xfrm>
            <a:off x="838200" y="1645920"/>
            <a:ext cx="10515600" cy="4846319"/>
          </a:xfrm>
        </p:spPr>
        <p:txBody>
          <a:bodyPr>
            <a:normAutofit lnSpcReduction="10000"/>
          </a:bodyPr>
          <a:lstStyle/>
          <a:p>
            <a:r>
              <a:rPr lang="en-US" altLang="zh-CN" dirty="0"/>
              <a:t>Offline</a:t>
            </a:r>
            <a:r>
              <a:rPr lang="zh-CN" altLang="en-US" dirty="0"/>
              <a:t>部分：</a:t>
            </a:r>
            <a:endParaRPr lang="en-US" altLang="zh-CN" dirty="0"/>
          </a:p>
          <a:p>
            <a:pPr lvl="1"/>
            <a:r>
              <a:rPr lang="en-US" altLang="zh-CN" dirty="0"/>
              <a:t>Offline</a:t>
            </a:r>
            <a:r>
              <a:rPr lang="zh-CN" altLang="en-US" dirty="0"/>
              <a:t>部分的</a:t>
            </a:r>
            <a:r>
              <a:rPr lang="en-US" altLang="zh-CN" dirty="0"/>
              <a:t>Data lake</a:t>
            </a:r>
            <a:r>
              <a:rPr lang="zh-CN" altLang="en-US" dirty="0"/>
              <a:t>使用的是</a:t>
            </a:r>
            <a:r>
              <a:rPr lang="en-US" altLang="zh-CN" dirty="0"/>
              <a:t>HDFS</a:t>
            </a:r>
            <a:r>
              <a:rPr lang="zh-CN" altLang="en-US" dirty="0"/>
              <a:t>，这里定期使用</a:t>
            </a:r>
            <a:r>
              <a:rPr lang="en-US" altLang="zh-CN" dirty="0" err="1"/>
              <a:t>SparkSQL</a:t>
            </a:r>
            <a:r>
              <a:rPr lang="zh-CN" altLang="en-US" dirty="0"/>
              <a:t>做数据预处理生成</a:t>
            </a:r>
            <a:r>
              <a:rPr lang="en-US" altLang="zh-CN" dirty="0"/>
              <a:t>feature</a:t>
            </a:r>
            <a:r>
              <a:rPr lang="zh-CN" altLang="en-US" dirty="0"/>
              <a:t>，并把多个</a:t>
            </a:r>
            <a:r>
              <a:rPr lang="en-US" altLang="zh-CN" dirty="0"/>
              <a:t>team shared</a:t>
            </a:r>
            <a:r>
              <a:rPr lang="zh-CN" altLang="en-US" dirty="0"/>
              <a:t>的</a:t>
            </a:r>
            <a:r>
              <a:rPr lang="en-US" altLang="zh-CN" dirty="0"/>
              <a:t>feature</a:t>
            </a:r>
            <a:r>
              <a:rPr lang="zh-CN" altLang="en-US" dirty="0"/>
              <a:t>写入</a:t>
            </a:r>
            <a:r>
              <a:rPr lang="en-US" altLang="zh-CN" dirty="0"/>
              <a:t>Hive</a:t>
            </a:r>
            <a:r>
              <a:rPr lang="zh-CN" altLang="en-US" dirty="0"/>
              <a:t>，非</a:t>
            </a:r>
            <a:r>
              <a:rPr lang="en-US" altLang="zh-CN" dirty="0"/>
              <a:t>share</a:t>
            </a:r>
            <a:r>
              <a:rPr lang="zh-CN" altLang="en-US" dirty="0"/>
              <a:t>的</a:t>
            </a:r>
            <a:r>
              <a:rPr lang="en-US" altLang="zh-CN" dirty="0"/>
              <a:t>feature</a:t>
            </a:r>
            <a:r>
              <a:rPr lang="zh-CN" altLang="en-US" dirty="0"/>
              <a:t>写入该</a:t>
            </a:r>
            <a:r>
              <a:rPr lang="en-US" altLang="zh-CN" dirty="0"/>
              <a:t>team</a:t>
            </a:r>
            <a:r>
              <a:rPr lang="zh-CN" altLang="en-US" dirty="0"/>
              <a:t>自己的存储并作为训练集的一部分。</a:t>
            </a:r>
            <a:endParaRPr lang="en-US" altLang="zh-CN" dirty="0"/>
          </a:p>
          <a:p>
            <a:pPr lvl="2"/>
            <a:r>
              <a:rPr lang="en-US" altLang="zh-CN" dirty="0"/>
              <a:t>Hive</a:t>
            </a:r>
            <a:r>
              <a:rPr lang="zh-CN" altLang="en-US" dirty="0"/>
              <a:t>中存放</a:t>
            </a:r>
            <a:r>
              <a:rPr lang="en-US" altLang="zh-CN" dirty="0"/>
              <a:t>online streaming</a:t>
            </a:r>
            <a:r>
              <a:rPr lang="zh-CN" altLang="en-US" dirty="0"/>
              <a:t>引擎产生的</a:t>
            </a:r>
            <a:r>
              <a:rPr lang="en-US" altLang="zh-CN" dirty="0"/>
              <a:t>feature</a:t>
            </a:r>
            <a:r>
              <a:rPr lang="zh-CN" altLang="en-US" dirty="0"/>
              <a:t>以及</a:t>
            </a:r>
            <a:r>
              <a:rPr lang="en-US" altLang="zh-CN" dirty="0"/>
              <a:t>Spark SQL preprocessing</a:t>
            </a:r>
            <a:r>
              <a:rPr lang="zh-CN" altLang="en-US" dirty="0"/>
              <a:t>生成的多个</a:t>
            </a:r>
            <a:r>
              <a:rPr lang="en-US" altLang="zh-CN" dirty="0"/>
              <a:t>team shared feature</a:t>
            </a:r>
            <a:r>
              <a:rPr lang="zh-CN" altLang="en-US" dirty="0"/>
              <a:t>。</a:t>
            </a:r>
            <a:endParaRPr lang="en-US" altLang="zh-CN" dirty="0"/>
          </a:p>
          <a:p>
            <a:pPr lvl="1"/>
            <a:r>
              <a:rPr lang="en-US" altLang="zh-CN" dirty="0"/>
              <a:t>Offline batch predict</a:t>
            </a:r>
            <a:r>
              <a:rPr lang="zh-CN" altLang="en-US" dirty="0"/>
              <a:t> </a:t>
            </a:r>
            <a:r>
              <a:rPr lang="en-US" altLang="zh-CN" dirty="0"/>
              <a:t>job</a:t>
            </a:r>
            <a:r>
              <a:rPr lang="zh-CN" altLang="en-US" dirty="0"/>
              <a:t>定期从</a:t>
            </a:r>
            <a:r>
              <a:rPr lang="en-US" altLang="zh-CN" dirty="0"/>
              <a:t>Hive</a:t>
            </a:r>
            <a:r>
              <a:rPr lang="zh-CN" altLang="en-US" dirty="0"/>
              <a:t>中获取之前</a:t>
            </a:r>
            <a:r>
              <a:rPr lang="en-US" altLang="zh-CN" dirty="0"/>
              <a:t>online</a:t>
            </a:r>
            <a:r>
              <a:rPr lang="zh-CN" altLang="en-US" dirty="0"/>
              <a:t>部分收集的</a:t>
            </a:r>
            <a:r>
              <a:rPr lang="en-US" altLang="zh-CN" dirty="0"/>
              <a:t>feature</a:t>
            </a:r>
            <a:r>
              <a:rPr lang="zh-CN" altLang="en-US" dirty="0"/>
              <a:t>并组装为样本来批量预测，并把结果写入</a:t>
            </a:r>
            <a:r>
              <a:rPr lang="en-US" altLang="zh-CN" dirty="0"/>
              <a:t>Hive</a:t>
            </a:r>
            <a:r>
              <a:rPr lang="zh-CN" altLang="en-US" dirty="0"/>
              <a:t>或者</a:t>
            </a:r>
            <a:r>
              <a:rPr lang="en-US" altLang="zh-CN" dirty="0"/>
              <a:t>Kafka</a:t>
            </a:r>
            <a:r>
              <a:rPr lang="zh-CN" altLang="en-US" dirty="0"/>
              <a:t>以供下游来消费。</a:t>
            </a:r>
            <a:endParaRPr lang="en-US" altLang="zh-CN" dirty="0"/>
          </a:p>
          <a:p>
            <a:pPr lvl="1"/>
            <a:r>
              <a:rPr lang="zh-CN" altLang="en-US" dirty="0"/>
              <a:t>这里会对</a:t>
            </a:r>
            <a:r>
              <a:rPr lang="en-US" altLang="zh-CN" dirty="0"/>
              <a:t>online predict service</a:t>
            </a:r>
            <a:r>
              <a:rPr lang="zh-CN" altLang="en-US" dirty="0"/>
              <a:t>的日志和</a:t>
            </a:r>
            <a:r>
              <a:rPr lang="en-US" altLang="zh-CN" dirty="0"/>
              <a:t>Offline batch predict job</a:t>
            </a:r>
            <a:r>
              <a:rPr lang="zh-CN" altLang="en-US" dirty="0"/>
              <a:t>的日志进行采样并写入所谓</a:t>
            </a:r>
            <a:r>
              <a:rPr lang="en-US" altLang="zh-CN" dirty="0"/>
              <a:t>Sampled prediction</a:t>
            </a:r>
            <a:r>
              <a:rPr lang="zh-CN" altLang="en-US" dirty="0"/>
              <a:t>的</a:t>
            </a:r>
            <a:r>
              <a:rPr lang="en-US" altLang="zh-CN" dirty="0"/>
              <a:t> data store</a:t>
            </a:r>
            <a:r>
              <a:rPr lang="zh-CN" altLang="en-US" dirty="0"/>
              <a:t>。</a:t>
            </a:r>
            <a:endParaRPr lang="en-US" altLang="zh-CN" dirty="0"/>
          </a:p>
          <a:p>
            <a:pPr lvl="1"/>
            <a:r>
              <a:rPr lang="en-US" altLang="zh-CN" dirty="0"/>
              <a:t>Performance monitor job</a:t>
            </a:r>
            <a:r>
              <a:rPr lang="zh-CN" altLang="en-US" dirty="0"/>
              <a:t>比较</a:t>
            </a:r>
            <a:r>
              <a:rPr lang="en-US" altLang="zh-CN" dirty="0"/>
              <a:t>sampled prediction</a:t>
            </a:r>
            <a:r>
              <a:rPr lang="zh-CN" altLang="en-US" dirty="0"/>
              <a:t>中的</a:t>
            </a:r>
            <a:r>
              <a:rPr lang="en-US" altLang="zh-CN" dirty="0"/>
              <a:t>online predict</a:t>
            </a:r>
            <a:r>
              <a:rPr lang="zh-CN" altLang="en-US" dirty="0"/>
              <a:t>与</a:t>
            </a:r>
            <a:r>
              <a:rPr lang="en-US" altLang="zh-CN" dirty="0"/>
              <a:t>offline batch predict</a:t>
            </a:r>
            <a:r>
              <a:rPr lang="zh-CN" altLang="en-US" dirty="0"/>
              <a:t>的预测结果与相应对齐的从</a:t>
            </a:r>
            <a:r>
              <a:rPr lang="en-US" altLang="zh-CN" dirty="0"/>
              <a:t>trained set</a:t>
            </a:r>
            <a:r>
              <a:rPr lang="zh-CN" altLang="en-US" dirty="0"/>
              <a:t>中获得的客户端反馈结果，计算与反馈结果之间的差距，把这些差距作为</a:t>
            </a:r>
            <a:r>
              <a:rPr lang="en-US" altLang="zh-CN" dirty="0"/>
              <a:t>metric</a:t>
            </a:r>
            <a:r>
              <a:rPr lang="zh-CN" altLang="en-US" dirty="0"/>
              <a:t>送到监控系统。</a:t>
            </a:r>
            <a:endParaRPr lang="en-US" altLang="zh-CN" dirty="0"/>
          </a:p>
          <a:p>
            <a:pPr lvl="2"/>
            <a:r>
              <a:rPr lang="zh-CN" altLang="en-US" dirty="0"/>
              <a:t>监控系统根据这些</a:t>
            </a:r>
            <a:r>
              <a:rPr lang="en-US" altLang="zh-CN" dirty="0"/>
              <a:t>metric</a:t>
            </a:r>
            <a:r>
              <a:rPr lang="zh-CN" altLang="en-US" dirty="0"/>
              <a:t>可以触发比如更新或者回滚</a:t>
            </a:r>
            <a:r>
              <a:rPr lang="en-US" altLang="zh-CN" dirty="0"/>
              <a:t>online</a:t>
            </a:r>
            <a:r>
              <a:rPr lang="zh-CN" altLang="en-US" dirty="0"/>
              <a:t>模型的动作。</a:t>
            </a:r>
            <a:endParaRPr lang="en-US" altLang="zh-CN" dirty="0"/>
          </a:p>
          <a:p>
            <a:endParaRPr lang="en-US" dirty="0"/>
          </a:p>
        </p:txBody>
      </p:sp>
    </p:spTree>
    <p:extLst>
      <p:ext uri="{BB962C8B-B14F-4D97-AF65-F5344CB8AC3E}">
        <p14:creationId xmlns:p14="http://schemas.microsoft.com/office/powerpoint/2010/main" val="42819550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66" y="2710759"/>
            <a:ext cx="10515600" cy="1325563"/>
          </a:xfrm>
        </p:spPr>
        <p:txBody>
          <a:bodyPr/>
          <a:lstStyle/>
          <a:p>
            <a:pPr algn="ctr"/>
            <a:r>
              <a:rPr lang="zh-CN" altLang="en-US" dirty="0"/>
              <a:t>机器学习框架</a:t>
            </a:r>
            <a:r>
              <a:rPr lang="en-US" altLang="zh-CN" dirty="0"/>
              <a:t>/</a:t>
            </a:r>
            <a:r>
              <a:rPr lang="zh-CN" altLang="en-US" dirty="0"/>
              <a:t>库简单对比</a:t>
            </a:r>
            <a:endParaRPr lang="en-US" dirty="0"/>
          </a:p>
        </p:txBody>
      </p:sp>
    </p:spTree>
    <p:extLst>
      <p:ext uri="{BB962C8B-B14F-4D97-AF65-F5344CB8AC3E}">
        <p14:creationId xmlns:p14="http://schemas.microsoft.com/office/powerpoint/2010/main" val="15994832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538"/>
          </a:xfrm>
        </p:spPr>
        <p:txBody>
          <a:bodyPr/>
          <a:lstStyle/>
          <a:p>
            <a:r>
              <a:rPr lang="zh-CN" altLang="en-US" dirty="0"/>
              <a:t>常用的机器学习库</a:t>
            </a:r>
            <a:r>
              <a:rPr lang="en-US" altLang="zh-CN" dirty="0"/>
              <a:t>/</a:t>
            </a:r>
            <a:r>
              <a:rPr lang="zh-CN" altLang="en-US" dirty="0"/>
              <a:t>框架</a:t>
            </a:r>
            <a:endParaRPr lang="en-US" dirty="0"/>
          </a:p>
        </p:txBody>
      </p:sp>
      <p:sp>
        <p:nvSpPr>
          <p:cNvPr id="3" name="Content Placeholder 2"/>
          <p:cNvSpPr>
            <a:spLocks noGrp="1"/>
          </p:cNvSpPr>
          <p:nvPr>
            <p:ph idx="1"/>
          </p:nvPr>
        </p:nvSpPr>
        <p:spPr>
          <a:xfrm>
            <a:off x="838200" y="1672045"/>
            <a:ext cx="10515600" cy="4504917"/>
          </a:xfrm>
        </p:spPr>
        <p:txBody>
          <a:bodyPr>
            <a:normAutofit lnSpcReduction="10000"/>
          </a:bodyPr>
          <a:lstStyle/>
          <a:p>
            <a:r>
              <a:rPr lang="en-US" sz="2600" dirty="0" err="1"/>
              <a:t>Scikit</a:t>
            </a:r>
            <a:r>
              <a:rPr lang="en-US" sz="2600" dirty="0"/>
              <a:t>-learn</a:t>
            </a:r>
            <a:r>
              <a:rPr lang="en-US" altLang="zh-CN" sz="2600" dirty="0"/>
              <a:t>/</a:t>
            </a:r>
            <a:r>
              <a:rPr lang="en-US" altLang="zh-CN" sz="2600" dirty="0" err="1"/>
              <a:t>sklearn</a:t>
            </a:r>
            <a:r>
              <a:rPr lang="zh-CN" altLang="en-US" sz="2600" dirty="0"/>
              <a:t>当前最新版本（</a:t>
            </a:r>
            <a:r>
              <a:rPr lang="en-US" sz="2600" dirty="0"/>
              <a:t>201</a:t>
            </a:r>
            <a:r>
              <a:rPr lang="en-US" altLang="zh-CN" sz="2600" dirty="0"/>
              <a:t>9-12</a:t>
            </a:r>
            <a:r>
              <a:rPr lang="zh-CN" altLang="en-US" sz="2600" dirty="0"/>
              <a:t>）不支持</a:t>
            </a:r>
            <a:r>
              <a:rPr lang="en-US" sz="2600" dirty="0"/>
              <a:t>GPU</a:t>
            </a:r>
            <a:r>
              <a:rPr lang="zh-CN" altLang="en-US" sz="2600" dirty="0"/>
              <a:t>和深度学习算法，不支持跨节点分布式训练，但是支持单节点多</a:t>
            </a:r>
            <a:r>
              <a:rPr lang="en-US" altLang="zh-CN" sz="2600" dirty="0"/>
              <a:t>CPU</a:t>
            </a:r>
            <a:r>
              <a:rPr lang="zh-CN" altLang="en-US" sz="2600" dirty="0"/>
              <a:t>并行训练。</a:t>
            </a:r>
            <a:endParaRPr lang="en-US" sz="2600" dirty="0"/>
          </a:p>
          <a:p>
            <a:r>
              <a:rPr lang="en-US" sz="2600" dirty="0" err="1"/>
              <a:t>sparkit</a:t>
            </a:r>
            <a:r>
              <a:rPr lang="en-US" sz="2600" dirty="0"/>
              <a:t>-learn </a:t>
            </a:r>
            <a:r>
              <a:rPr lang="zh-CN" altLang="en-US" sz="2600" dirty="0"/>
              <a:t>，</a:t>
            </a:r>
            <a:r>
              <a:rPr lang="en-US" sz="2600" dirty="0"/>
              <a:t>spark-</a:t>
            </a:r>
            <a:r>
              <a:rPr lang="en-US" sz="2600" dirty="0" err="1"/>
              <a:t>sklearn</a:t>
            </a:r>
            <a:r>
              <a:rPr lang="zh-CN" altLang="en-US" sz="2600" dirty="0"/>
              <a:t>以及</a:t>
            </a:r>
            <a:r>
              <a:rPr lang="en-US" sz="2600" dirty="0" err="1"/>
              <a:t>sparkml</a:t>
            </a:r>
            <a:r>
              <a:rPr lang="zh-CN" altLang="en-US" sz="2600" dirty="0"/>
              <a:t>都不同，</a:t>
            </a:r>
            <a:r>
              <a:rPr lang="en-US" sz="2600" dirty="0" err="1"/>
              <a:t>sparkml</a:t>
            </a:r>
            <a:r>
              <a:rPr lang="zh-CN" altLang="en-US" sz="2600" dirty="0"/>
              <a:t>又分为</a:t>
            </a:r>
            <a:r>
              <a:rPr lang="en-US" sz="2600" dirty="0" err="1"/>
              <a:t>rdd</a:t>
            </a:r>
            <a:r>
              <a:rPr lang="en-US" sz="2600" dirty="0"/>
              <a:t>-based </a:t>
            </a:r>
            <a:r>
              <a:rPr lang="en-US" sz="2600" dirty="0" err="1"/>
              <a:t>api</a:t>
            </a:r>
            <a:r>
              <a:rPr lang="zh-CN" altLang="en-US" sz="2600" dirty="0"/>
              <a:t>和</a:t>
            </a:r>
            <a:r>
              <a:rPr lang="en-US" sz="2600" dirty="0" err="1"/>
              <a:t>dataframe</a:t>
            </a:r>
            <a:r>
              <a:rPr lang="en-US" sz="2600" dirty="0"/>
              <a:t>-based </a:t>
            </a:r>
            <a:r>
              <a:rPr lang="en-US" sz="2600" dirty="0" err="1"/>
              <a:t>api，rdd-based</a:t>
            </a:r>
            <a:r>
              <a:rPr lang="en-US" sz="2600" dirty="0"/>
              <a:t> </a:t>
            </a:r>
            <a:r>
              <a:rPr lang="en-US" sz="2600" dirty="0" err="1"/>
              <a:t>api</a:t>
            </a:r>
            <a:r>
              <a:rPr lang="zh-CN" altLang="en-US" sz="2600" dirty="0"/>
              <a:t>以后不准备维护了（</a:t>
            </a:r>
            <a:r>
              <a:rPr lang="en-US" sz="2600" dirty="0"/>
              <a:t>spark3.0</a:t>
            </a:r>
            <a:r>
              <a:rPr lang="zh-CN" altLang="en-US" sz="2600" dirty="0"/>
              <a:t>要废弃这个</a:t>
            </a:r>
            <a:r>
              <a:rPr lang="en-US" sz="2600" dirty="0" err="1"/>
              <a:t>api</a:t>
            </a:r>
            <a:r>
              <a:rPr lang="en-US" sz="2600" dirty="0"/>
              <a:t>），</a:t>
            </a:r>
            <a:r>
              <a:rPr lang="en-US" sz="2600" dirty="0" err="1"/>
              <a:t>dataframe</a:t>
            </a:r>
            <a:r>
              <a:rPr lang="en-US" sz="2600" dirty="0"/>
              <a:t>-based </a:t>
            </a:r>
            <a:r>
              <a:rPr lang="en-US" sz="2600" dirty="0" err="1"/>
              <a:t>api</a:t>
            </a:r>
            <a:r>
              <a:rPr lang="zh-CN" altLang="en-US" sz="2600" dirty="0"/>
              <a:t>更容易使用。</a:t>
            </a:r>
            <a:endParaRPr lang="en-US" altLang="zh-CN" sz="2600" dirty="0"/>
          </a:p>
          <a:p>
            <a:pPr lvl="1"/>
            <a:r>
              <a:rPr lang="en-US" altLang="zh-CN" sz="2200" dirty="0"/>
              <a:t>spark-</a:t>
            </a:r>
            <a:r>
              <a:rPr lang="en-US" altLang="zh-CN" sz="2200" dirty="0" err="1"/>
              <a:t>sklearn</a:t>
            </a:r>
            <a:r>
              <a:rPr lang="zh-CN" altLang="en-US" sz="2200" dirty="0"/>
              <a:t>是一个把</a:t>
            </a:r>
            <a:r>
              <a:rPr lang="en-US" altLang="zh-CN" sz="2200" dirty="0"/>
              <a:t>spark</a:t>
            </a:r>
            <a:r>
              <a:rPr lang="zh-CN" altLang="en-US" sz="2200" dirty="0"/>
              <a:t>和</a:t>
            </a:r>
            <a:r>
              <a:rPr lang="en-US" altLang="zh-CN" sz="2200" dirty="0" err="1"/>
              <a:t>sklearn</a:t>
            </a:r>
            <a:r>
              <a:rPr lang="zh-CN" altLang="en-US" sz="2200" dirty="0"/>
              <a:t>集成的包，</a:t>
            </a:r>
            <a:r>
              <a:rPr lang="en-US" altLang="zh-CN" sz="2200" dirty="0" err="1"/>
              <a:t>api</a:t>
            </a:r>
            <a:r>
              <a:rPr lang="zh-CN" altLang="en-US" sz="2200" dirty="0"/>
              <a:t>接口尽量与</a:t>
            </a:r>
            <a:r>
              <a:rPr lang="en-US" altLang="zh-CN" sz="2200" dirty="0" err="1"/>
              <a:t>sklearn</a:t>
            </a:r>
            <a:r>
              <a:rPr lang="zh-CN" altLang="en-US" sz="2200" dirty="0"/>
              <a:t>类似，对于分布式训练，</a:t>
            </a:r>
            <a:r>
              <a:rPr lang="en-US" altLang="zh-CN" sz="2200" dirty="0"/>
              <a:t>spark-</a:t>
            </a:r>
            <a:r>
              <a:rPr lang="en-US" altLang="zh-CN" sz="2200" dirty="0" err="1"/>
              <a:t>sklearn</a:t>
            </a:r>
            <a:r>
              <a:rPr lang="zh-CN" altLang="en-US" sz="2200" dirty="0"/>
              <a:t>只能对超参数搜索和交叉验证这样的简单</a:t>
            </a:r>
            <a:r>
              <a:rPr lang="en-US" altLang="zh-CN" sz="2200" dirty="0"/>
              <a:t>task</a:t>
            </a:r>
            <a:r>
              <a:rPr lang="zh-CN" altLang="en-US" sz="2200" dirty="0"/>
              <a:t>支持跨节点分布式训练。</a:t>
            </a:r>
            <a:endParaRPr lang="en-US" altLang="zh-CN" sz="2200" dirty="0"/>
          </a:p>
          <a:p>
            <a:pPr lvl="1"/>
            <a:r>
              <a:rPr lang="en-US" altLang="zh-CN" sz="2200" dirty="0" err="1"/>
              <a:t>sparkit</a:t>
            </a:r>
            <a:r>
              <a:rPr lang="en-US" altLang="zh-CN" sz="2200" dirty="0"/>
              <a:t>-learn</a:t>
            </a:r>
            <a:r>
              <a:rPr lang="zh-CN" altLang="en-US" sz="2200" dirty="0"/>
              <a:t>可以对底层算法做分布式训练，和</a:t>
            </a:r>
            <a:r>
              <a:rPr lang="en-US" altLang="zh-CN" sz="2200" dirty="0" err="1"/>
              <a:t>sklearn</a:t>
            </a:r>
            <a:r>
              <a:rPr lang="zh-CN" altLang="en-US" sz="2200" dirty="0"/>
              <a:t>是更深度的集成。</a:t>
            </a:r>
            <a:endParaRPr lang="en-US" altLang="zh-CN" sz="2200" dirty="0"/>
          </a:p>
          <a:p>
            <a:pPr lvl="1"/>
            <a:r>
              <a:rPr lang="en-US" altLang="zh-CN" sz="2200" dirty="0" err="1"/>
              <a:t>sparkml</a:t>
            </a:r>
            <a:r>
              <a:rPr lang="zh-CN" altLang="en-US" sz="2200" dirty="0"/>
              <a:t>的</a:t>
            </a:r>
            <a:r>
              <a:rPr lang="en-US" altLang="zh-CN" sz="2200" dirty="0" err="1"/>
              <a:t>api</a:t>
            </a:r>
            <a:r>
              <a:rPr lang="zh-CN" altLang="en-US" sz="2200" dirty="0"/>
              <a:t>则和</a:t>
            </a:r>
            <a:r>
              <a:rPr lang="en-US" altLang="zh-CN" sz="2200" dirty="0" err="1"/>
              <a:t>sklearn</a:t>
            </a:r>
            <a:r>
              <a:rPr lang="zh-CN" altLang="en-US" sz="2200" dirty="0"/>
              <a:t>没有关系，但是它支持跨节点分布式训练，当前不直接支持</a:t>
            </a:r>
            <a:r>
              <a:rPr lang="en-US" altLang="zh-CN" sz="2200" dirty="0"/>
              <a:t>GPU</a:t>
            </a:r>
            <a:r>
              <a:rPr lang="zh-CN" altLang="en-US" sz="2200" dirty="0"/>
              <a:t>。</a:t>
            </a:r>
            <a:endParaRPr lang="en-US" altLang="zh-CN" sz="2200" dirty="0"/>
          </a:p>
          <a:p>
            <a:pPr lvl="1"/>
            <a:r>
              <a:rPr lang="zh-CN" altLang="en-US" sz="2000" b="1" dirty="0"/>
              <a:t>一般来说，</a:t>
            </a:r>
            <a:r>
              <a:rPr lang="en-US" altLang="zh-CN" sz="2000" b="1" dirty="0" err="1"/>
              <a:t>sklearn</a:t>
            </a:r>
            <a:r>
              <a:rPr lang="zh-CN" altLang="en-US" sz="2000" b="1" dirty="0"/>
              <a:t>适合做原型开发或者单机训练，而生产环境中如果数据集很大并且存在</a:t>
            </a:r>
            <a:r>
              <a:rPr lang="en-US" altLang="zh-CN" sz="2000" b="1" dirty="0"/>
              <a:t>HDFS</a:t>
            </a:r>
            <a:r>
              <a:rPr lang="zh-CN" altLang="en-US" sz="2000" b="1" dirty="0"/>
              <a:t>中，可以考虑用</a:t>
            </a:r>
            <a:r>
              <a:rPr lang="en-US" altLang="zh-CN" sz="2000" b="1" dirty="0" err="1"/>
              <a:t>sparkml</a:t>
            </a:r>
            <a:r>
              <a:rPr lang="zh-CN" altLang="en-US" sz="2000" dirty="0"/>
              <a:t>。</a:t>
            </a:r>
            <a:endParaRPr lang="en-US" altLang="zh-CN" sz="2000" dirty="0"/>
          </a:p>
          <a:p>
            <a:pPr lvl="1"/>
            <a:endParaRPr lang="en-US" altLang="zh-CN" sz="2200" dirty="0"/>
          </a:p>
        </p:txBody>
      </p:sp>
    </p:spTree>
    <p:extLst>
      <p:ext uri="{BB962C8B-B14F-4D97-AF65-F5344CB8AC3E}">
        <p14:creationId xmlns:p14="http://schemas.microsoft.com/office/powerpoint/2010/main" val="7524778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40489"/>
          </a:xfrm>
        </p:spPr>
        <p:txBody>
          <a:bodyPr>
            <a:normAutofit fontScale="92500" lnSpcReduction="10000"/>
          </a:bodyPr>
          <a:lstStyle/>
          <a:p>
            <a:r>
              <a:rPr lang="en-US" dirty="0" err="1"/>
              <a:t>Tensorflow</a:t>
            </a:r>
            <a:r>
              <a:rPr lang="zh-CN" altLang="en-US" dirty="0"/>
              <a:t>也有一些</a:t>
            </a:r>
            <a:r>
              <a:rPr lang="en-US" dirty="0"/>
              <a:t>built-in</a:t>
            </a:r>
            <a:r>
              <a:rPr lang="zh-CN" altLang="en-US" dirty="0"/>
              <a:t>的传统机器学习模型比如</a:t>
            </a:r>
            <a:r>
              <a:rPr lang="en-US" altLang="zh-CN" dirty="0"/>
              <a:t>GBDT</a:t>
            </a:r>
            <a:r>
              <a:rPr lang="zh-CN" altLang="en-US" dirty="0"/>
              <a:t>等。</a:t>
            </a:r>
            <a:endParaRPr lang="en-US" altLang="zh-CN" dirty="0"/>
          </a:p>
          <a:p>
            <a:pPr lvl="1"/>
            <a:r>
              <a:rPr lang="zh-CN" altLang="en-US" dirty="0"/>
              <a:t>虽然</a:t>
            </a:r>
            <a:r>
              <a:rPr lang="en-US" altLang="zh-CN" dirty="0"/>
              <a:t>TF</a:t>
            </a:r>
            <a:r>
              <a:rPr lang="zh-CN" altLang="en-US" dirty="0"/>
              <a:t>可以做传统机器学习，但是</a:t>
            </a:r>
            <a:r>
              <a:rPr lang="en-US" altLang="zh-CN" dirty="0"/>
              <a:t>TF</a:t>
            </a:r>
            <a:r>
              <a:rPr lang="zh-CN" altLang="en-US" dirty="0"/>
              <a:t>更适合用来做深度学习。</a:t>
            </a:r>
            <a:endParaRPr lang="en-US" altLang="zh-CN" dirty="0"/>
          </a:p>
          <a:p>
            <a:pPr lvl="2"/>
            <a:r>
              <a:rPr lang="en-US" altLang="zh-CN" dirty="0"/>
              <a:t>TF</a:t>
            </a:r>
            <a:r>
              <a:rPr lang="zh-CN" altLang="en-US" dirty="0"/>
              <a:t>没有</a:t>
            </a:r>
            <a:r>
              <a:rPr lang="en-US" altLang="zh-CN" dirty="0" err="1"/>
              <a:t>sklearn</a:t>
            </a:r>
            <a:r>
              <a:rPr lang="zh-CN" altLang="en-US" dirty="0"/>
              <a:t>那么丰富的特征工程的</a:t>
            </a:r>
            <a:r>
              <a:rPr lang="en-US" altLang="zh-CN" dirty="0"/>
              <a:t>API</a:t>
            </a:r>
            <a:r>
              <a:rPr lang="zh-CN" altLang="en-US" dirty="0"/>
              <a:t>。</a:t>
            </a:r>
            <a:endParaRPr lang="en-US" altLang="zh-CN" dirty="0"/>
          </a:p>
          <a:p>
            <a:pPr lvl="1"/>
            <a:r>
              <a:rPr lang="zh-CN" altLang="en-US" b="1" dirty="0"/>
              <a:t>有时候为了用</a:t>
            </a:r>
            <a:r>
              <a:rPr lang="en-US" altLang="zh-CN" b="1" dirty="0"/>
              <a:t>1</a:t>
            </a:r>
            <a:r>
              <a:rPr lang="zh-CN" altLang="en-US" b="1" dirty="0"/>
              <a:t>个框架统一做传统机器学习和深度学习，可以选择</a:t>
            </a:r>
            <a:r>
              <a:rPr lang="en-US" altLang="zh-CN" b="1" dirty="0"/>
              <a:t>TF</a:t>
            </a:r>
            <a:r>
              <a:rPr lang="zh-CN" altLang="en-US" b="1" dirty="0"/>
              <a:t>。</a:t>
            </a:r>
            <a:endParaRPr lang="en-US" altLang="zh-CN" b="1" dirty="0"/>
          </a:p>
          <a:p>
            <a:pPr lvl="1"/>
            <a:r>
              <a:rPr lang="zh-CN" altLang="en-US" b="1" dirty="0"/>
              <a:t>可以把</a:t>
            </a:r>
            <a:r>
              <a:rPr lang="en-US" altLang="zh-CN" b="1" dirty="0" err="1"/>
              <a:t>sklearn</a:t>
            </a:r>
            <a:r>
              <a:rPr lang="zh-CN" altLang="en-US" b="1" dirty="0"/>
              <a:t>和</a:t>
            </a:r>
            <a:r>
              <a:rPr lang="en-US" altLang="zh-CN" b="1" dirty="0"/>
              <a:t>TF</a:t>
            </a:r>
            <a:r>
              <a:rPr lang="zh-CN" altLang="en-US" b="1" dirty="0"/>
              <a:t>结合起来使用</a:t>
            </a:r>
            <a:r>
              <a:rPr lang="zh-CN" altLang="en-US" dirty="0"/>
              <a:t>：</a:t>
            </a:r>
            <a:r>
              <a:rPr lang="en-US" altLang="zh-CN" dirty="0" err="1"/>
              <a:t>Sklearn</a:t>
            </a:r>
            <a:r>
              <a:rPr lang="zh-CN" altLang="en-US" dirty="0"/>
              <a:t>做特征工程，</a:t>
            </a:r>
            <a:r>
              <a:rPr lang="en-US" altLang="zh-CN" dirty="0"/>
              <a:t>TF</a:t>
            </a:r>
            <a:r>
              <a:rPr lang="zh-CN" altLang="en-US" dirty="0"/>
              <a:t>用来训练模型。</a:t>
            </a:r>
            <a:endParaRPr lang="en-US" altLang="zh-CN" dirty="0"/>
          </a:p>
          <a:p>
            <a:pPr lvl="1"/>
            <a:r>
              <a:rPr lang="zh-CN" altLang="en-US" b="1" dirty="0"/>
              <a:t>如果要用到高基数</a:t>
            </a:r>
            <a:r>
              <a:rPr lang="en-US" altLang="zh-CN" b="1" dirty="0"/>
              <a:t>category</a:t>
            </a:r>
            <a:r>
              <a:rPr lang="zh-CN" altLang="en-US" b="1" dirty="0"/>
              <a:t>特征，用</a:t>
            </a:r>
            <a:r>
              <a:rPr lang="en-US" altLang="zh-CN" b="1" dirty="0"/>
              <a:t>TF</a:t>
            </a:r>
            <a:r>
              <a:rPr lang="zh-CN" altLang="en-US" b="1" dirty="0"/>
              <a:t>来做</a:t>
            </a:r>
            <a:r>
              <a:rPr lang="en-US" altLang="zh-CN" b="1" dirty="0"/>
              <a:t>embedding</a:t>
            </a:r>
            <a:r>
              <a:rPr lang="zh-CN" altLang="en-US" b="1" dirty="0"/>
              <a:t>可能是更好的选择</a:t>
            </a:r>
            <a:r>
              <a:rPr lang="zh-CN" altLang="en-US" dirty="0"/>
              <a:t>。</a:t>
            </a:r>
            <a:endParaRPr lang="en-US" altLang="zh-CN" dirty="0"/>
          </a:p>
          <a:p>
            <a:pPr lvl="2"/>
            <a:r>
              <a:rPr lang="zh-CN" altLang="en-US" dirty="0"/>
              <a:t>比如在计算广告</a:t>
            </a:r>
            <a:r>
              <a:rPr lang="en-US" altLang="zh-CN" dirty="0"/>
              <a:t>CTR</a:t>
            </a:r>
            <a:r>
              <a:rPr lang="zh-CN" altLang="en-US" dirty="0"/>
              <a:t>预估，推荐系统排序模型，个性化搜索排序模型这些场景更推荐使用</a:t>
            </a:r>
            <a:r>
              <a:rPr lang="en-US" altLang="zh-CN" dirty="0"/>
              <a:t>TF</a:t>
            </a:r>
            <a:r>
              <a:rPr lang="zh-CN" altLang="en-US" dirty="0"/>
              <a:t>做</a:t>
            </a:r>
            <a:r>
              <a:rPr lang="en-US" altLang="zh-CN" dirty="0"/>
              <a:t>embedding</a:t>
            </a:r>
            <a:r>
              <a:rPr lang="zh-CN" altLang="en-US" dirty="0"/>
              <a:t>并基于深度神经网络来做。</a:t>
            </a:r>
            <a:endParaRPr lang="en-US" altLang="zh-CN" dirty="0"/>
          </a:p>
          <a:p>
            <a:pPr lvl="2"/>
            <a:r>
              <a:rPr lang="zh-CN" altLang="en-US" dirty="0"/>
              <a:t>当然</a:t>
            </a:r>
            <a:r>
              <a:rPr lang="en-US" altLang="zh-CN" dirty="0"/>
              <a:t>TF</a:t>
            </a:r>
            <a:r>
              <a:rPr lang="zh-CN" altLang="en-US" dirty="0"/>
              <a:t>做</a:t>
            </a:r>
            <a:r>
              <a:rPr lang="en-US" altLang="zh-CN" dirty="0"/>
              <a:t>embedding</a:t>
            </a:r>
            <a:r>
              <a:rPr lang="zh-CN" altLang="en-US" dirty="0"/>
              <a:t>，在用其他库做传统机器学习模型这样的</a:t>
            </a:r>
            <a:r>
              <a:rPr lang="en-US" altLang="zh-CN" dirty="0"/>
              <a:t>pipeline</a:t>
            </a:r>
            <a:r>
              <a:rPr lang="zh-CN" altLang="en-US" dirty="0"/>
              <a:t>也可以。</a:t>
            </a:r>
            <a:endParaRPr lang="en-US" altLang="zh-CN" dirty="0"/>
          </a:p>
          <a:p>
            <a:pPr lvl="1"/>
            <a:r>
              <a:rPr lang="zh-CN" altLang="en-US" dirty="0"/>
              <a:t>如果不需要用</a:t>
            </a:r>
            <a:r>
              <a:rPr lang="en-US" altLang="zh-CN" dirty="0"/>
              <a:t>embedding encoding</a:t>
            </a:r>
            <a:r>
              <a:rPr lang="zh-CN" altLang="en-US" dirty="0"/>
              <a:t>，优先选择</a:t>
            </a:r>
            <a:r>
              <a:rPr lang="en-US" altLang="zh-CN" dirty="0" err="1"/>
              <a:t>sklearn</a:t>
            </a:r>
            <a:r>
              <a:rPr lang="zh-CN" altLang="en-US" dirty="0"/>
              <a:t>，</a:t>
            </a:r>
            <a:r>
              <a:rPr lang="en-US" altLang="zh-CN" dirty="0" err="1"/>
              <a:t>Xgboost</a:t>
            </a:r>
            <a:r>
              <a:rPr lang="zh-CN" altLang="en-US" dirty="0"/>
              <a:t>，</a:t>
            </a:r>
            <a:r>
              <a:rPr lang="en-US" altLang="zh-CN" dirty="0" err="1"/>
              <a:t>lightgbm</a:t>
            </a:r>
            <a:r>
              <a:rPr lang="zh-CN" altLang="en-US" dirty="0"/>
              <a:t>，</a:t>
            </a:r>
            <a:r>
              <a:rPr lang="en-US" altLang="zh-CN" dirty="0" err="1"/>
              <a:t>catboost</a:t>
            </a:r>
            <a:r>
              <a:rPr lang="zh-CN" altLang="en-US" dirty="0"/>
              <a:t>，</a:t>
            </a:r>
            <a:r>
              <a:rPr lang="en-US" altLang="zh-CN" dirty="0"/>
              <a:t> </a:t>
            </a:r>
            <a:r>
              <a:rPr lang="en-US" altLang="zh-CN" dirty="0" err="1"/>
              <a:t>sparkml</a:t>
            </a:r>
            <a:r>
              <a:rPr lang="zh-CN" altLang="en-US" dirty="0"/>
              <a:t>这些库。</a:t>
            </a:r>
            <a:endParaRPr lang="en-US" altLang="zh-CN" dirty="0"/>
          </a:p>
          <a:p>
            <a:pPr lvl="0"/>
            <a:r>
              <a:rPr lang="zh-CN" altLang="en-US" dirty="0"/>
              <a:t>当前</a:t>
            </a:r>
            <a:r>
              <a:rPr lang="en-US" altLang="zh-CN" dirty="0"/>
              <a:t>GPU</a:t>
            </a:r>
            <a:r>
              <a:rPr lang="zh-CN" altLang="en-US" dirty="0"/>
              <a:t>加速已经应用到深度学习中，并且正在集成到传统机器学习模型中，包括</a:t>
            </a:r>
            <a:r>
              <a:rPr lang="en-US" altLang="zh-CN" dirty="0" err="1"/>
              <a:t>sklearn</a:t>
            </a:r>
            <a:r>
              <a:rPr lang="zh-CN" altLang="en-US" dirty="0"/>
              <a:t>，</a:t>
            </a:r>
            <a:r>
              <a:rPr lang="en-US" altLang="zh-CN" dirty="0" err="1"/>
              <a:t>sparkml</a:t>
            </a:r>
            <a:r>
              <a:rPr lang="zh-CN" altLang="en-US" dirty="0"/>
              <a:t>，</a:t>
            </a:r>
            <a:r>
              <a:rPr lang="en-US" altLang="zh-CN" dirty="0" err="1"/>
              <a:t>tensorflow</a:t>
            </a:r>
            <a:r>
              <a:rPr lang="zh-CN" altLang="en-US" dirty="0"/>
              <a:t>等。</a:t>
            </a:r>
            <a:endParaRPr lang="en-US" dirty="0"/>
          </a:p>
          <a:p>
            <a:pPr lvl="1"/>
            <a:endParaRPr lang="en-US" dirty="0"/>
          </a:p>
        </p:txBody>
      </p:sp>
    </p:spTree>
    <p:extLst>
      <p:ext uri="{BB962C8B-B14F-4D97-AF65-F5344CB8AC3E}">
        <p14:creationId xmlns:p14="http://schemas.microsoft.com/office/powerpoint/2010/main" val="247162125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791306"/>
          </a:xfrm>
        </p:spPr>
        <p:txBody>
          <a:bodyPr>
            <a:normAutofit fontScale="92500" lnSpcReduction="20000"/>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特征最基本的</a:t>
            </a:r>
            <a:r>
              <a:rPr lang="en-US" altLang="zh-CN" dirty="0"/>
              <a:t>2</a:t>
            </a:r>
            <a:r>
              <a:rPr lang="zh-CN" altLang="en-US" dirty="0"/>
              <a:t>个统计特点：</a:t>
            </a:r>
            <a:endParaRPr lang="en-US" altLang="zh-CN" dirty="0"/>
          </a:p>
          <a:p>
            <a:pPr lvl="1"/>
            <a:r>
              <a:rPr lang="zh-CN" altLang="en-US" dirty="0"/>
              <a:t>特征是否发散：</a:t>
            </a:r>
            <a:endParaRPr lang="en-US" altLang="zh-CN" dirty="0"/>
          </a:p>
          <a:p>
            <a:pPr lvl="2"/>
            <a:r>
              <a:rPr lang="zh-CN" altLang="en-US" dirty="0"/>
              <a:t>如果一个特征不发散，例如方差接近于</a:t>
            </a:r>
            <a:r>
              <a:rPr lang="en-US" altLang="zh-CN" dirty="0"/>
              <a:t>0</a:t>
            </a:r>
            <a:r>
              <a:rPr lang="zh-CN" altLang="en-US" dirty="0"/>
              <a:t>，也就是说样本在这个特征上基本上没有差异，这个特征对于样本的区分并没有什么用，可以丢弃它。（这个其实在数据探索阶段就可以发现）</a:t>
            </a:r>
            <a:endParaRPr lang="en-US" altLang="zh-CN" dirty="0"/>
          </a:p>
          <a:p>
            <a:pPr lvl="1"/>
            <a:r>
              <a:rPr lang="zh-CN" altLang="en-US" dirty="0"/>
              <a:t>特征与目标的相关性：</a:t>
            </a:r>
            <a:endParaRPr lang="en-US" altLang="zh-CN" dirty="0"/>
          </a:p>
          <a:p>
            <a:pPr lvl="2"/>
            <a:r>
              <a:rPr lang="zh-CN" altLang="en-US" dirty="0"/>
              <a:t>与目标相关性高的特征，应当优选选择。</a:t>
            </a:r>
          </a:p>
          <a:p>
            <a:pPr lvl="1"/>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29" y="2242325"/>
            <a:ext cx="5607528" cy="2712060"/>
          </a:xfrm>
          <a:prstGeom prst="rect">
            <a:avLst/>
          </a:prstGeom>
        </p:spPr>
      </p:pic>
    </p:spTree>
    <p:extLst>
      <p:ext uri="{BB962C8B-B14F-4D97-AF65-F5344CB8AC3E}">
        <p14:creationId xmlns:p14="http://schemas.microsoft.com/office/powerpoint/2010/main" val="297165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并不是说数值型特征就是连续特征。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428963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418963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比如逻辑回归模型不适合无序</a:t>
            </a:r>
            <a:r>
              <a:rPr lang="en-US" altLang="zh-CN" dirty="0"/>
              <a:t>category</a:t>
            </a:r>
            <a:r>
              <a:rPr lang="zh-CN" altLang="en-US" dirty="0"/>
              <a:t>特征，可以使用有序</a:t>
            </a:r>
            <a:r>
              <a:rPr lang="en-US" altLang="zh-CN" dirty="0"/>
              <a:t>category</a:t>
            </a:r>
            <a:r>
              <a:rPr lang="zh-CN" altLang="en-US" dirty="0"/>
              <a:t>特征。但是不建议这样做，对于</a:t>
            </a:r>
            <a:r>
              <a:rPr lang="en-US" altLang="zh-CN" dirty="0"/>
              <a:t>category</a:t>
            </a:r>
            <a:r>
              <a:rPr lang="zh-CN" altLang="en-US" dirty="0"/>
              <a:t>特征的基数不是很高的情况，常见的做法是把单维</a:t>
            </a:r>
            <a:r>
              <a:rPr lang="en-US" altLang="zh-CN" dirty="0"/>
              <a:t>category</a:t>
            </a:r>
            <a:r>
              <a:rPr lang="zh-CN" altLang="en-US" dirty="0"/>
              <a:t>特征变成多维的</a:t>
            </a:r>
            <a:r>
              <a:rPr lang="en-US" altLang="zh-CN" dirty="0"/>
              <a:t>One-hot</a:t>
            </a:r>
            <a:r>
              <a:rPr lang="zh-CN" altLang="en-US" dirty="0"/>
              <a:t>向量。</a:t>
            </a:r>
            <a:endParaRPr lang="en-US" altLang="zh-CN" dirty="0"/>
          </a:p>
          <a:p>
            <a:pPr lvl="2"/>
            <a:r>
              <a:rPr lang="en-US" altLang="zh-CN" b="1" dirty="0"/>
              <a:t>One-hot</a:t>
            </a:r>
            <a:r>
              <a:rPr lang="zh-CN" altLang="en-US" b="1" dirty="0"/>
              <a:t>向量把</a:t>
            </a:r>
            <a:r>
              <a:rPr lang="en-US" altLang="zh-CN" b="1" dirty="0"/>
              <a:t>category</a:t>
            </a:r>
            <a:r>
              <a:rPr lang="zh-CN" altLang="en-US" b="1" dirty="0"/>
              <a:t>特征的每个枚举值作为一个新的二值 </a:t>
            </a:r>
            <a:r>
              <a:rPr lang="en-US" altLang="zh-CN" b="1" dirty="0"/>
              <a:t>[0</a:t>
            </a:r>
            <a:r>
              <a:rPr lang="zh-CN" altLang="en-US" b="1" dirty="0"/>
              <a:t>，</a:t>
            </a:r>
            <a:r>
              <a:rPr lang="en-US" altLang="zh-CN" b="1" dirty="0"/>
              <a:t>1] </a:t>
            </a:r>
            <a:r>
              <a:rPr lang="zh-CN" altLang="en-US" b="1" dirty="0"/>
              <a:t>特征。</a:t>
            </a:r>
            <a:r>
              <a:rPr lang="en-US" altLang="zh-CN" b="1" dirty="0"/>
              <a:t>One-hot</a:t>
            </a:r>
            <a:r>
              <a:rPr lang="zh-CN" altLang="en-US" b="1" dirty="0"/>
              <a:t>向量是单独看待</a:t>
            </a:r>
            <a:r>
              <a:rPr lang="en-US" altLang="zh-CN" b="1" dirty="0"/>
              <a:t>category</a:t>
            </a:r>
            <a:r>
              <a:rPr lang="zh-CN" altLang="en-US" b="1" dirty="0"/>
              <a:t>特征的每个枚举值，因此这里已经不存在枚举值之间的顺序关系了。</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这种基于决策树的模型，在做树的节点分裂的时候，对于</a:t>
            </a:r>
            <a:r>
              <a:rPr lang="en-US" altLang="zh-CN" dirty="0"/>
              <a:t>category</a:t>
            </a:r>
            <a:r>
              <a:rPr lang="zh-CN" altLang="en-US" dirty="0"/>
              <a:t>特征的候选分裂点用的是（</a:t>
            </a:r>
            <a:r>
              <a:rPr lang="en-US" altLang="zh-CN" dirty="0"/>
              <a:t>A</a:t>
            </a:r>
            <a:r>
              <a:rPr lang="zh-CN" altLang="en-US" dirty="0"/>
              <a:t>，</a:t>
            </a:r>
            <a:r>
              <a:rPr lang="en-US" altLang="zh-CN" dirty="0"/>
              <a:t>NOT A</a:t>
            </a:r>
            <a:r>
              <a:rPr lang="zh-CN" altLang="en-US" dirty="0"/>
              <a:t>）这样的逻辑。</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lstStyle/>
          <a:p>
            <a:pPr lvl="1"/>
            <a:r>
              <a:rPr lang="zh-CN" altLang="en-US" dirty="0"/>
              <a:t>比如对于深度学习模型的话，不考虑</a:t>
            </a:r>
            <a:r>
              <a:rPr lang="en-US" altLang="zh-CN" dirty="0"/>
              <a:t>category</a:t>
            </a:r>
            <a:r>
              <a:rPr lang="zh-CN" altLang="en-US" dirty="0"/>
              <a:t>特征是否有序，常见的处理方法：</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特征都要做</a:t>
            </a:r>
            <a:r>
              <a:rPr lang="en-US" altLang="zh-CN" b="1" dirty="0">
                <a:solidFill>
                  <a:srgbClr val="FF0000"/>
                </a:solidFill>
              </a:rPr>
              <a:t>embedding</a:t>
            </a:r>
            <a:r>
              <a:rPr lang="zh-CN" altLang="en-US" dirty="0"/>
              <a:t>。</a:t>
            </a:r>
            <a:endParaRPr lang="en-US" altLang="zh-CN" dirty="0"/>
          </a:p>
          <a:p>
            <a:pPr lvl="3"/>
            <a:r>
              <a:rPr lang="zh-CN" altLang="en-US" dirty="0"/>
              <a:t>一般是针对纯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等等）才做</a:t>
            </a:r>
            <a:r>
              <a:rPr lang="en-US" altLang="zh-CN" dirty="0"/>
              <a:t>embedding</a:t>
            </a:r>
            <a:r>
              <a:rPr lang="zh-CN" altLang="en-US" dirty="0"/>
              <a:t>。</a:t>
            </a:r>
            <a:endParaRPr lang="en-US" altLang="zh-CN" dirty="0"/>
          </a:p>
          <a:p>
            <a:pPr lvl="3"/>
            <a:r>
              <a:rPr lang="zh-CN" altLang="en-US" dirty="0"/>
              <a:t>对没有内涵的实体的</a:t>
            </a:r>
            <a:r>
              <a:rPr lang="en-US" altLang="zh-CN" dirty="0"/>
              <a:t>category</a:t>
            </a:r>
            <a:r>
              <a:rPr lang="zh-CN" altLang="en-US" dirty="0"/>
              <a:t>特征（比如常驻地或者学历等级）或者不是纯</a:t>
            </a:r>
            <a:r>
              <a:rPr lang="en-US" altLang="zh-CN" dirty="0"/>
              <a:t>id</a:t>
            </a:r>
            <a:r>
              <a:rPr lang="zh-CN" altLang="en-US" dirty="0"/>
              <a:t>类的</a:t>
            </a:r>
            <a:r>
              <a:rPr lang="en-US" altLang="zh-CN" dirty="0"/>
              <a:t>category</a:t>
            </a:r>
            <a:r>
              <a:rPr lang="zh-CN" altLang="en-US" dirty="0"/>
              <a:t>特征（比如性别或者职位级别），看起来做</a:t>
            </a:r>
            <a:r>
              <a:rPr lang="en-US" altLang="zh-CN" dirty="0"/>
              <a:t>embedding</a:t>
            </a:r>
            <a:r>
              <a:rPr lang="zh-CN" altLang="en-US" dirty="0"/>
              <a:t>的意义不大。</a:t>
            </a:r>
            <a:endParaRPr lang="en-US" altLang="zh-CN" dirty="0"/>
          </a:p>
          <a:p>
            <a:endParaRPr lang="en-US" dirty="0"/>
          </a:p>
        </p:txBody>
      </p:sp>
    </p:spTree>
    <p:extLst>
      <p:ext uri="{BB962C8B-B14F-4D97-AF65-F5344CB8AC3E}">
        <p14:creationId xmlns:p14="http://schemas.microsoft.com/office/powerpoint/2010/main" val="40088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议程</a:t>
            </a:r>
            <a:endParaRPr lang="en-US" dirty="0"/>
          </a:p>
        </p:txBody>
      </p:sp>
      <p:sp>
        <p:nvSpPr>
          <p:cNvPr id="3" name="Content Placeholder 2"/>
          <p:cNvSpPr>
            <a:spLocks noGrp="1"/>
          </p:cNvSpPr>
          <p:nvPr>
            <p:ph idx="1"/>
          </p:nvPr>
        </p:nvSpPr>
        <p:spPr/>
        <p:txBody>
          <a:bodyPr/>
          <a:lstStyle/>
          <a:p>
            <a:r>
              <a:rPr lang="zh-CN" altLang="en-US" dirty="0"/>
              <a:t>机器学习项目的大致流程</a:t>
            </a:r>
            <a:endParaRPr lang="en-US" altLang="zh-CN" dirty="0"/>
          </a:p>
          <a:p>
            <a:r>
              <a:rPr lang="zh-CN" altLang="en-US" dirty="0"/>
              <a:t>训练集，验证集和测试集</a:t>
            </a:r>
            <a:endParaRPr lang="en-US" altLang="zh-CN" dirty="0"/>
          </a:p>
          <a:p>
            <a:r>
              <a:rPr lang="zh-CN" altLang="en-US" dirty="0"/>
              <a:t>机器学习三部曲之特征工程</a:t>
            </a:r>
            <a:endParaRPr lang="en-US" altLang="zh-CN" dirty="0"/>
          </a:p>
          <a:p>
            <a:r>
              <a:rPr lang="zh-CN" altLang="en-US" dirty="0"/>
              <a:t>机器学习三部曲之模型生成</a:t>
            </a:r>
            <a:endParaRPr lang="en-US" altLang="zh-CN" dirty="0"/>
          </a:p>
          <a:p>
            <a:r>
              <a:rPr lang="zh-CN" altLang="en-US" dirty="0"/>
              <a:t>机器学习三部曲之模型部署，预测及监控</a:t>
            </a:r>
            <a:endParaRPr lang="en-US" altLang="zh-CN" dirty="0"/>
          </a:p>
          <a:p>
            <a:r>
              <a:rPr lang="zh-CN" altLang="en-US" dirty="0"/>
              <a:t>机器学习框架</a:t>
            </a:r>
            <a:r>
              <a:rPr lang="en-US" altLang="zh-CN" dirty="0"/>
              <a:t>/</a:t>
            </a:r>
            <a:r>
              <a:rPr lang="zh-CN" altLang="en-US" dirty="0"/>
              <a:t>库简单对比</a:t>
            </a:r>
            <a:endParaRPr lang="en-US" dirty="0"/>
          </a:p>
        </p:txBody>
      </p:sp>
    </p:spTree>
    <p:extLst>
      <p:ext uri="{BB962C8B-B14F-4D97-AF65-F5344CB8AC3E}">
        <p14:creationId xmlns:p14="http://schemas.microsoft.com/office/powerpoint/2010/main" val="62598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特征的好坏一定要放在具体的上下文比如分类任务中来看。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pPr lvl="1"/>
            <a:r>
              <a:rPr lang="zh-CN" altLang="en-US" dirty="0"/>
              <a:t>其实就是</a:t>
            </a:r>
            <a:r>
              <a:rPr lang="zh-CN" altLang="en-US" dirty="0">
                <a:solidFill>
                  <a:srgbClr val="FF0000"/>
                </a:solidFill>
              </a:rPr>
              <a:t>特征覆盖度</a:t>
            </a:r>
            <a:r>
              <a:rPr lang="zh-CN" altLang="en-US" dirty="0"/>
              <a:t>的问题</a:t>
            </a:r>
            <a:endParaRPr lang="en-US" altLang="zh-CN"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r>
              <a:rPr lang="zh-CN" altLang="en-US" b="1" dirty="0"/>
              <a:t>特征的定义不应随时间发生变化</a:t>
            </a:r>
          </a:p>
          <a:p>
            <a:endParaRPr lang="en-US" dirty="0"/>
          </a:p>
        </p:txBody>
      </p:sp>
    </p:spTree>
    <p:extLst>
      <p:ext uri="{BB962C8B-B14F-4D97-AF65-F5344CB8AC3E}">
        <p14:creationId xmlns:p14="http://schemas.microsoft.com/office/powerpoint/2010/main" val="233291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56349"/>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7037" y="1721474"/>
            <a:ext cx="9877926" cy="4942674"/>
          </a:xfrm>
        </p:spPr>
      </p:pic>
    </p:spTree>
    <p:extLst>
      <p:ext uri="{BB962C8B-B14F-4D97-AF65-F5344CB8AC3E}">
        <p14:creationId xmlns:p14="http://schemas.microsoft.com/office/powerpoint/2010/main" val="267618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92500" lnSpcReduction="20000"/>
          </a:bodyPr>
          <a:lstStyle/>
          <a:p>
            <a:r>
              <a:rPr lang="zh-CN" altLang="en-US" dirty="0"/>
              <a:t>特征工程：</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2019</a:t>
            </a:r>
            <a:r>
              <a:rPr lang="zh-CN" altLang="en-US" dirty="0"/>
              <a:t>年底）特征生成自动化不是主流。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可以做。</a:t>
            </a:r>
            <a:endParaRPr lang="en-US" altLang="zh-CN" dirty="0"/>
          </a:p>
          <a:p>
            <a:r>
              <a:rPr lang="zh-CN" altLang="en-US" dirty="0"/>
              <a:t>思考：</a:t>
            </a:r>
            <a:endParaRPr lang="en-US" altLang="zh-CN" dirty="0"/>
          </a:p>
          <a:p>
            <a:pPr lvl="1"/>
            <a:r>
              <a:rPr lang="zh-CN" altLang="en-US" dirty="0"/>
              <a:t>深度学习不需要特征工程吗？</a:t>
            </a:r>
            <a:endParaRPr lang="en-US" altLang="zh-CN" dirty="0"/>
          </a:p>
          <a:p>
            <a:pPr lvl="1"/>
            <a:r>
              <a:rPr lang="zh-CN" altLang="en-US" dirty="0"/>
              <a:t>特征与权重的关系？</a:t>
            </a:r>
            <a:endParaRPr lang="en-US" altLang="zh-CN" dirty="0"/>
          </a:p>
          <a:p>
            <a:endParaRPr lang="en-US" dirty="0"/>
          </a:p>
        </p:txBody>
      </p:sp>
    </p:spTree>
    <p:extLst>
      <p:ext uri="{BB962C8B-B14F-4D97-AF65-F5344CB8AC3E}">
        <p14:creationId xmlns:p14="http://schemas.microsoft.com/office/powerpoint/2010/main" val="303742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特征工程之数据预处理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2020186"/>
            <a:ext cx="10515600" cy="4717498"/>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405096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特征工程之数据预处理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5200650"/>
          </a:xfrm>
        </p:spPr>
        <p:txBody>
          <a:bodyPr>
            <a:normAutofit fontScale="92500" lnSpcReduction="20000"/>
          </a:bodyPr>
          <a:lstStyle/>
          <a:p>
            <a:r>
              <a:rPr lang="zh-CN" altLang="en-US" b="1" dirty="0"/>
              <a:t>异常值是特征粒度，异常点</a:t>
            </a:r>
            <a:r>
              <a:rPr lang="en-US" altLang="zh-CN" b="1" dirty="0"/>
              <a:t>/</a:t>
            </a:r>
            <a:r>
              <a:rPr lang="zh-CN" altLang="en-US" b="1" dirty="0"/>
              <a:t>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r>
              <a:rPr lang="zh-CN" altLang="en-US" dirty="0"/>
              <a:t>异常点与噪声数据区别？</a:t>
            </a:r>
            <a:endParaRPr lang="en-US" altLang="zh-CN" dirty="0"/>
          </a:p>
          <a:p>
            <a:pPr lvl="1"/>
            <a:r>
              <a:rPr lang="zh-CN" altLang="en-US" dirty="0"/>
              <a:t>通常来说</a:t>
            </a:r>
            <a:r>
              <a:rPr lang="en-US" altLang="zh-CN" dirty="0"/>
              <a:t>, </a:t>
            </a:r>
            <a:r>
              <a:rPr lang="zh-CN" altLang="en-US" dirty="0"/>
              <a:t>观测量集合</a:t>
            </a:r>
            <a:r>
              <a:rPr lang="en-US" altLang="zh-CN" dirty="0"/>
              <a:t>= </a:t>
            </a:r>
            <a:r>
              <a:rPr lang="zh-CN" altLang="en-US" dirty="0"/>
              <a:t>真实数据集合</a:t>
            </a:r>
            <a:r>
              <a:rPr lang="en-US" altLang="zh-CN" dirty="0"/>
              <a:t> +</a:t>
            </a:r>
            <a:r>
              <a:rPr lang="zh-CN" altLang="en-US" dirty="0"/>
              <a:t>含噪声数据集合</a:t>
            </a:r>
            <a:r>
              <a:rPr lang="en-US" altLang="zh-CN" dirty="0"/>
              <a:t>; </a:t>
            </a:r>
          </a:p>
          <a:p>
            <a:pPr lvl="1"/>
            <a:r>
              <a:rPr lang="zh-CN" altLang="en-US" b="1" dirty="0"/>
              <a:t>异常点属于观测量，既有可能是真实数据产生的，也有可能是噪声数据，但是总的来说是和大部分观测量之间有明显不同的观测值</a:t>
            </a:r>
            <a:r>
              <a:rPr lang="zh-CN" altLang="en-US" dirty="0"/>
              <a:t>。</a:t>
            </a:r>
            <a:endParaRPr lang="en-US" altLang="zh-CN" dirty="0"/>
          </a:p>
          <a:p>
            <a:pPr lvl="2"/>
            <a:r>
              <a:rPr lang="zh-CN" altLang="en-US" dirty="0"/>
              <a:t>这里假设了大部分的观测量是正常的样本，如果噪声数据太多比如超过</a:t>
            </a:r>
            <a:r>
              <a:rPr lang="en-US" altLang="zh-CN" dirty="0"/>
              <a:t>1</a:t>
            </a:r>
            <a:r>
              <a:rPr lang="zh-CN" altLang="en-US" dirty="0"/>
              <a:t>半，需要把噪声数据检测出来并丢弃，否则用什么模型效果都不会好的。</a:t>
            </a:r>
            <a:endParaRPr lang="en-US" altLang="zh-CN" dirty="0"/>
          </a:p>
          <a:p>
            <a:pPr lvl="1"/>
            <a:r>
              <a:rPr lang="zh-CN" altLang="en-US" b="1" dirty="0"/>
              <a:t>噪声样本和真实数据产生的异常样本很难区分</a:t>
            </a:r>
            <a:r>
              <a:rPr lang="zh-CN" altLang="en-US" dirty="0"/>
              <a:t>。</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如果数据集比较小，并且异常点的原因能归结到特征粒度：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dirty="0"/>
              <a:t>否则从数据集中剔除异常样本，把异常样本单独存储以便之后做异常检测。</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特征工程之数据预处理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90688"/>
            <a:ext cx="10515600" cy="5014912"/>
          </a:xfrm>
        </p:spPr>
        <p:txBody>
          <a:bodyPr>
            <a:normAutofit fontScale="92500" lnSpcReduction="10000"/>
          </a:bodyPr>
          <a:lstStyle/>
          <a:p>
            <a:r>
              <a:rPr lang="zh-CN" altLang="en-US" dirty="0"/>
              <a:t>为什么要处理缺失值？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如上图所示，没有缺失值的样本集和直接丢弃含缺失值的样本集，目标变量的条件概率 </a:t>
            </a:r>
            <a:r>
              <a:rPr lang="en-US" altLang="zh-CN" dirty="0"/>
              <a:t>P(</a:t>
            </a:r>
            <a:r>
              <a:rPr lang="zh-CN" altLang="en-US" dirty="0"/>
              <a:t>打球</a:t>
            </a:r>
            <a:r>
              <a:rPr lang="en-US" altLang="zh-CN" dirty="0"/>
              <a:t>|</a:t>
            </a:r>
            <a:r>
              <a:rPr lang="zh-CN" altLang="en-US" dirty="0"/>
              <a:t>女生</a:t>
            </a:r>
            <a:r>
              <a:rPr lang="en-US" altLang="zh-CN" dirty="0"/>
              <a:t>) </a:t>
            </a:r>
            <a:r>
              <a:rPr lang="zh-CN" altLang="en-US" dirty="0"/>
              <a:t>发生了很大变化（从</a:t>
            </a:r>
            <a:r>
              <a:rPr lang="en-US" altLang="zh-CN" dirty="0"/>
              <a:t>75%</a:t>
            </a:r>
            <a:r>
              <a:rPr lang="zh-CN" altLang="en-US" dirty="0"/>
              <a:t>到</a:t>
            </a:r>
            <a:r>
              <a:rPr lang="en-US" altLang="zh-CN" dirty="0"/>
              <a:t>50%</a:t>
            </a:r>
            <a:r>
              <a:rPr lang="zh-CN" altLang="en-US" dirty="0"/>
              <a:t>）。</a:t>
            </a:r>
            <a:r>
              <a:rPr lang="zh-CN" altLang="en-US" b="1" dirty="0"/>
              <a:t>因此不要轻易直接丢弃包含缺失值的样本</a:t>
            </a:r>
            <a:r>
              <a:rPr lang="zh-CN" altLang="en-US" dirty="0"/>
              <a:t>。</a:t>
            </a:r>
            <a:endParaRPr lang="en-US" altLang="zh-C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02" y="2148380"/>
            <a:ext cx="9269940" cy="3220151"/>
          </a:xfrm>
          <a:prstGeom prst="rect">
            <a:avLst/>
          </a:prstGeom>
        </p:spPr>
      </p:pic>
    </p:spTree>
    <p:extLst>
      <p:ext uri="{BB962C8B-B14F-4D97-AF65-F5344CB8AC3E}">
        <p14:creationId xmlns:p14="http://schemas.microsoft.com/office/powerpoint/2010/main" val="2270072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en-US" altLang="zh-CN" dirty="0"/>
              <a:t>Continue….</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a:p>
            <a:pPr lvl="1"/>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a:bodyPr>
          <a:lstStyle/>
          <a:p>
            <a:r>
              <a:rPr lang="zh-CN" altLang="en-US" dirty="0"/>
              <a:t>缺失值如何表示？</a:t>
            </a:r>
            <a:endParaRPr lang="en-US" altLang="zh-CN" dirty="0"/>
          </a:p>
          <a:p>
            <a:pPr lvl="1"/>
            <a:r>
              <a:rPr lang="zh-CN" altLang="en-US" dirty="0"/>
              <a:t>一般会用某种特殊的标记来表示，而且要与实际的特征值区别开。</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通常用来处理缺失值的两种方式：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9" y="2687411"/>
            <a:ext cx="10515600" cy="1325563"/>
          </a:xfrm>
        </p:spPr>
        <p:txBody>
          <a:bodyPr/>
          <a:lstStyle/>
          <a:p>
            <a:pPr algn="ctr"/>
            <a:r>
              <a:rPr lang="zh-CN" altLang="en-US" dirty="0"/>
              <a:t>机器学习项目的大致流程</a:t>
            </a:r>
            <a:endParaRPr lang="en-US" dirty="0"/>
          </a:p>
        </p:txBody>
      </p:sp>
    </p:spTree>
    <p:extLst>
      <p:ext uri="{BB962C8B-B14F-4D97-AF65-F5344CB8AC3E}">
        <p14:creationId xmlns:p14="http://schemas.microsoft.com/office/powerpoint/2010/main" val="422120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a:t>
            </a:r>
            <a:r>
              <a:rPr lang="zh-CN" altLang="en-US" b="1" dirty="0">
                <a:solidFill>
                  <a:srgbClr val="FF0000"/>
                </a:solidFill>
              </a:rPr>
              <a:t>不要考虑验证集和测试集中的该特征的任何取值</a:t>
            </a:r>
            <a:r>
              <a:rPr lang="zh-CN" altLang="en-US" b="1" dirty="0"/>
              <a:t>）</a:t>
            </a:r>
            <a:r>
              <a:rPr lang="zh-CN" altLang="en-US" dirty="0"/>
              <a:t>：</a:t>
            </a:r>
            <a:endParaRPr lang="en-US" altLang="zh-CN" dirty="0"/>
          </a:p>
          <a:p>
            <a:pPr lvl="1"/>
            <a:r>
              <a:rPr lang="zh-CN" altLang="en-US" dirty="0"/>
              <a:t>如果缺失值是预测变量的话，把该条样本移到测试集；</a:t>
            </a:r>
            <a:endParaRPr lang="en-US" altLang="zh-CN" dirty="0"/>
          </a:p>
          <a:p>
            <a:pPr lvl="1"/>
            <a:r>
              <a:rPr lang="zh-CN" altLang="en-US" dirty="0"/>
              <a:t>如果有太多的训练样本有缺失值比如超过</a:t>
            </a:r>
            <a:r>
              <a:rPr lang="en-US" altLang="zh-CN" dirty="0"/>
              <a:t>1</a:t>
            </a:r>
            <a:r>
              <a:rPr lang="zh-CN" altLang="en-US" dirty="0"/>
              <a:t>半，考虑是否可以从数据集中去除这个特征。如果有某个具有缺失值的特征不适合完全从数据集去除的话（</a:t>
            </a:r>
            <a:r>
              <a:rPr lang="zh-CN" altLang="en-US" b="1" dirty="0"/>
              <a:t>可能训练集中有多种特征都有缺失值</a:t>
            </a:r>
            <a:r>
              <a:rPr lang="zh-CN" altLang="en-US" dirty="0"/>
              <a:t>），请重新收集数据。</a:t>
            </a:r>
            <a:endParaRPr lang="en-US" altLang="zh-CN" dirty="0"/>
          </a:p>
          <a:p>
            <a:pPr lvl="1"/>
            <a:r>
              <a:rPr lang="zh-CN" altLang="en-US" dirty="0"/>
              <a:t>如果某个特征的含有缺失值的训练样本比较少，可以根据业务知识来考虑是否可以删除该样本或者去除整个特征。</a:t>
            </a:r>
            <a:endParaRPr lang="en-US" altLang="zh-CN" dirty="0"/>
          </a:p>
          <a:p>
            <a:pPr lvl="2"/>
            <a:r>
              <a:rPr lang="zh-CN" altLang="en-US" b="1" dirty="0"/>
              <a:t>这个在实际业务中也比较常见，如果不确定如何做，线上</a:t>
            </a:r>
            <a:r>
              <a:rPr lang="en-US" altLang="zh-CN" b="1" dirty="0"/>
              <a:t>AB test</a:t>
            </a:r>
            <a:r>
              <a:rPr lang="zh-CN" altLang="en-US" b="1" dirty="0"/>
              <a:t>看效果</a:t>
            </a:r>
            <a:r>
              <a:rPr lang="zh-CN" altLang="en-US" dirty="0"/>
              <a:t>。</a:t>
            </a:r>
            <a:endParaRPr lang="en-US" altLang="zh-CN" dirty="0"/>
          </a:p>
          <a:p>
            <a:pPr lvl="1"/>
            <a:r>
              <a:rPr lang="zh-CN" altLang="en-US" dirty="0"/>
              <a:t>如果之后的模型选择是能直接处理含缺失值的样本的模型比如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4133288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dirty="0"/>
              <a:t>可以在数据预处理的时候同时处理测试集和验证集的缺失值（</a:t>
            </a:r>
            <a:r>
              <a:rPr lang="zh-CN" altLang="en-US" b="1" dirty="0"/>
              <a:t>需要在训练集做完缺失值处理后，也就是该特征此时在训练集中没有缺失值了</a:t>
            </a:r>
            <a:r>
              <a:rPr lang="zh-CN" altLang="en-US" dirty="0"/>
              <a:t>）：</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r>
              <a:rPr lang="en-US" altLang="zh-CN" dirty="0"/>
              <a:t>Continue……</a:t>
            </a:r>
            <a:endParaRPr lang="en-US" dirty="0"/>
          </a:p>
        </p:txBody>
      </p:sp>
      <p:sp>
        <p:nvSpPr>
          <p:cNvPr id="3" name="Content Placeholder 2"/>
          <p:cNvSpPr>
            <a:spLocks noGrp="1"/>
          </p:cNvSpPr>
          <p:nvPr>
            <p:ph idx="1"/>
          </p:nvPr>
        </p:nvSpPr>
        <p:spPr>
          <a:xfrm>
            <a:off x="838200" y="1593272"/>
            <a:ext cx="10515600" cy="4987637"/>
          </a:xfrm>
        </p:spPr>
        <p:txBody>
          <a:bodyPr>
            <a:normAutofit fontScale="92500" lnSpcReduction="10000"/>
          </a:bodyPr>
          <a:lstStyle/>
          <a:p>
            <a:r>
              <a:rPr lang="zh-CN" altLang="en-US" dirty="0"/>
              <a:t>针对训练集，常见的缺失值补全的方法：</a:t>
            </a:r>
            <a:endParaRPr lang="en-US" altLang="zh-CN" dirty="0"/>
          </a:p>
          <a:p>
            <a:pPr lvl="1"/>
            <a:r>
              <a:rPr lang="zh-CN" altLang="en-US" dirty="0"/>
              <a:t>均值补全：</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dirty="0"/>
              <a:t>同类均值补全（适合分类问题）：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r>
              <a:rPr lang="zh-CN" altLang="en-US" dirty="0"/>
              <a:t>基于聚类的补全：</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r>
              <a:rPr lang="zh-CN" altLang="en-US" dirty="0"/>
              <a:t>本质上是利用了所有簇缺失值特征的簇内均值或者众数这样的全局信息。</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lnSpcReduction="10000"/>
          </a:bodyPr>
          <a:lstStyle/>
          <a:p>
            <a:pPr lvl="1"/>
            <a:r>
              <a:rPr lang="zh-CN" altLang="en-US" dirty="0"/>
              <a:t>高维映射：</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dirty="0"/>
              <a:t>基于预测的补全：</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a:t>
            </a:r>
          </a:p>
          <a:p>
            <a:pPr lvl="1"/>
            <a:r>
              <a:rPr lang="zh-CN" altLang="en-US" dirty="0"/>
              <a:t>矩阵补全：</a:t>
            </a:r>
            <a:endParaRPr lang="en-US" altLang="zh-CN" dirty="0"/>
          </a:p>
          <a:p>
            <a:pPr lvl="2"/>
            <a:r>
              <a:rPr lang="zh-CN" altLang="en-US" dirty="0"/>
              <a:t>从最小化矩阵的秩出发，通过利用数值优化来解出矩阵中的缺失值。</a:t>
            </a:r>
            <a:endParaRPr lang="en-US" dirty="0"/>
          </a:p>
        </p:txBody>
      </p:sp>
    </p:spTree>
    <p:extLst>
      <p:ext uri="{BB962C8B-B14F-4D97-AF65-F5344CB8AC3E}">
        <p14:creationId xmlns:p14="http://schemas.microsoft.com/office/powerpoint/2010/main" val="238560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err="1"/>
              <a:t>xgboost</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3389"/>
          </a:xfrm>
        </p:spPr>
        <p:txBody>
          <a:bodyPr/>
          <a:lstStyle/>
          <a:p>
            <a:r>
              <a:rPr lang="zh-CN" altLang="en-US" dirty="0"/>
              <a:t>特征工程之数据预处理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1698171"/>
            <a:ext cx="10515600" cy="5050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a:t>
            </a:r>
            <a:endParaRPr lang="en-US" altLang="zh-CN" dirty="0"/>
          </a:p>
          <a:p>
            <a:r>
              <a:rPr lang="zh-CN" altLang="en-US" dirty="0"/>
              <a:t>为什么要考虑样本类别不均衡？</a:t>
            </a:r>
            <a:endParaRPr lang="en-US" altLang="zh-CN" dirty="0"/>
          </a:p>
          <a:p>
            <a:pPr lvl="1"/>
            <a:r>
              <a:rPr lang="zh-CN" altLang="en-US" dirty="0"/>
              <a:t>样本类别不均衡可能会把模型带偏，让他更关注类别多的样本。</a:t>
            </a:r>
            <a:endParaRPr lang="en-US" altLang="zh-CN" dirty="0"/>
          </a:p>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比如二分类正负样本比例不大于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对于正负样本极不平衡的场景，可以完全换一个不同的角度来看问题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210"/>
          </a:xfrm>
        </p:spPr>
        <p:txBody>
          <a:bodyPr/>
          <a:lstStyle/>
          <a:p>
            <a:r>
              <a:rPr lang="en-US" dirty="0"/>
              <a:t>Continue…..</a:t>
            </a:r>
          </a:p>
        </p:txBody>
      </p:sp>
      <p:sp>
        <p:nvSpPr>
          <p:cNvPr id="3" name="Content Placeholder 2"/>
          <p:cNvSpPr>
            <a:spLocks noGrp="1"/>
          </p:cNvSpPr>
          <p:nvPr>
            <p:ph idx="1"/>
          </p:nvPr>
        </p:nvSpPr>
        <p:spPr>
          <a:xfrm>
            <a:off x="838200" y="1662545"/>
            <a:ext cx="10515600" cy="4986227"/>
          </a:xfrm>
        </p:spPr>
        <p:txBody>
          <a:bodyPr>
            <a:normAutofit fontScale="92500" lnSpcReduction="20000"/>
          </a:bodyPr>
          <a:lstStyle/>
          <a:p>
            <a:r>
              <a:rPr lang="zh-CN" altLang="en-US" dirty="0"/>
              <a:t>处理样本类别不均衡的方法？</a:t>
            </a:r>
            <a:endParaRPr lang="en-US" altLang="zh-CN" dirty="0"/>
          </a:p>
          <a:p>
            <a:pPr lvl="1"/>
            <a:r>
              <a:rPr lang="zh-CN" altLang="en-US" dirty="0"/>
              <a:t>收集更多的数据（尤其是对于小类别）</a:t>
            </a:r>
            <a:r>
              <a:rPr lang="en-US" altLang="zh-CN" dirty="0"/>
              <a:t>--------</a:t>
            </a:r>
            <a:r>
              <a:rPr lang="zh-CN" altLang="en-US" b="1" dirty="0"/>
              <a:t>很重要</a:t>
            </a:r>
            <a:endParaRPr lang="en-US" altLang="zh-CN" b="1" dirty="0"/>
          </a:p>
          <a:p>
            <a:pPr lvl="1"/>
            <a:r>
              <a:rPr lang="en-US" altLang="zh-CN" dirty="0"/>
              <a:t>Data </a:t>
            </a:r>
            <a:r>
              <a:rPr lang="en-US" dirty="0"/>
              <a:t>augmentation:  </a:t>
            </a:r>
            <a:r>
              <a:rPr lang="en-US" altLang="zh-CN" dirty="0"/>
              <a:t>------</a:t>
            </a:r>
            <a:r>
              <a:rPr lang="zh-CN" altLang="en-US" b="1" dirty="0"/>
              <a:t>很重要</a:t>
            </a:r>
            <a:endParaRPr lang="en-US" altLang="zh-CN" b="1" dirty="0"/>
          </a:p>
          <a:p>
            <a:pPr lvl="2"/>
            <a:r>
              <a:rPr lang="zh-CN" altLang="en-US" dirty="0"/>
              <a:t>根据已有样本生成同类别的样本，比如图像数据可以平移、放缩、旋转、翻转。</a:t>
            </a:r>
            <a:endParaRPr lang="en-US" altLang="zh-CN" dirty="0"/>
          </a:p>
          <a:p>
            <a:pPr lvl="1"/>
            <a:r>
              <a:rPr lang="en-US" dirty="0"/>
              <a:t>Cost Sensitive Methods</a:t>
            </a:r>
            <a:r>
              <a:rPr lang="zh-CN" altLang="en-US" dirty="0"/>
              <a:t>：</a:t>
            </a:r>
            <a:endParaRPr lang="en-US" altLang="zh-CN" dirty="0"/>
          </a:p>
          <a:p>
            <a:pPr lvl="2"/>
            <a:r>
              <a:rPr lang="zh-CN" altLang="en-US" b="1" dirty="0"/>
              <a:t>按照样本集不同类别的比列来调整类别权重</a:t>
            </a:r>
            <a:endParaRPr lang="en-US" altLang="zh-CN" b="1" dirty="0"/>
          </a:p>
          <a:p>
            <a:pPr lvl="3"/>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en-US" altLang="zh-CN" dirty="0"/>
              <a:t>Ensemble sampling</a:t>
            </a:r>
            <a:r>
              <a:rPr lang="zh-CN" altLang="en-US" dirty="0"/>
              <a:t>：</a:t>
            </a:r>
            <a:endParaRPr lang="en-US" altLang="zh-CN" dirty="0"/>
          </a:p>
          <a:p>
            <a:pPr lvl="2"/>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组合成小的训练集， 然后生成学习器， 最后再集成。</a:t>
            </a:r>
            <a:endParaRPr lang="en-US" altLang="zh-CN" dirty="0"/>
          </a:p>
          <a:p>
            <a:pPr lvl="1"/>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2"/>
            <a:r>
              <a:rPr lang="zh-CN" altLang="en-US" dirty="0"/>
              <a:t>困难样本：简单理解就是导致</a:t>
            </a:r>
            <a:r>
              <a:rPr lang="en-US" altLang="zh-CN" dirty="0"/>
              <a:t>loss</a:t>
            </a:r>
            <a:r>
              <a:rPr lang="zh-CN" altLang="en-US" dirty="0"/>
              <a:t>比较大的样本</a:t>
            </a:r>
            <a:endParaRPr lang="en-US" altLang="zh-CN" dirty="0"/>
          </a:p>
          <a:p>
            <a:pPr lvl="2"/>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pPr lvl="1"/>
            <a:r>
              <a:rPr lang="zh-CN" altLang="en-US" dirty="0"/>
              <a:t>使用对类别不均衡不敏感的算法比如</a:t>
            </a:r>
            <a:r>
              <a:rPr lang="en-US" altLang="zh-CN" dirty="0" err="1">
                <a:latin typeface="+mn-ea"/>
              </a:rPr>
              <a:t>RadiusNeighborsClassifier</a:t>
            </a:r>
            <a:endParaRPr lang="en-US" altLang="zh-CN" dirty="0">
              <a:latin typeface="+mn-ea"/>
            </a:endParaRPr>
          </a:p>
          <a:p>
            <a:pPr lvl="2"/>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436914"/>
            <a:ext cx="10515600" cy="5421086"/>
          </a:xfrm>
        </p:spPr>
        <p:txBody>
          <a:bodyPr>
            <a:normAutofit fontScale="92500" lnSpcReduction="10000"/>
          </a:bodyPr>
          <a:lstStyle/>
          <a:p>
            <a:pPr lvl="1"/>
            <a:r>
              <a:rPr lang="en-US" altLang="zh-CN" dirty="0"/>
              <a:t>Sampling</a:t>
            </a:r>
            <a:r>
              <a:rPr lang="zh-CN" altLang="en-US" dirty="0"/>
              <a:t>技术：</a:t>
            </a:r>
            <a:endParaRPr lang="en-US" altLang="zh-CN" dirty="0"/>
          </a:p>
          <a:p>
            <a:pPr lvl="2"/>
            <a:r>
              <a:rPr lang="en-US" altLang="zh-CN" dirty="0"/>
              <a:t>Oversampling</a:t>
            </a:r>
            <a:r>
              <a:rPr lang="zh-CN" altLang="en-US" dirty="0"/>
              <a:t>： 增加</a:t>
            </a:r>
            <a:r>
              <a:rPr lang="en-US" altLang="zh-CN" dirty="0"/>
              <a:t>minor</a:t>
            </a:r>
            <a:r>
              <a:rPr lang="zh-CN" altLang="en-US" dirty="0"/>
              <a:t>类达到数量均衡。常用的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en-US" altLang="zh-CN" dirty="0" err="1"/>
              <a:t>Undersampling</a:t>
            </a:r>
            <a:r>
              <a:rPr lang="zh-CN" altLang="en-US" dirty="0"/>
              <a:t>： 减少</a:t>
            </a:r>
            <a:r>
              <a:rPr lang="en-US" altLang="zh-CN" dirty="0"/>
              <a:t>major</a:t>
            </a:r>
            <a:r>
              <a:rPr lang="zh-CN" altLang="en-US" dirty="0"/>
              <a:t>类达到数量均衡</a:t>
            </a:r>
            <a:endParaRPr lang="en-US" altLang="zh-CN" dirty="0"/>
          </a:p>
          <a:p>
            <a:pPr lvl="1"/>
            <a:r>
              <a:rPr lang="zh-CN" altLang="en-US" dirty="0"/>
              <a:t>基于再缩放</a:t>
            </a:r>
            <a:r>
              <a:rPr lang="en-US" altLang="zh-CN" dirty="0" err="1"/>
              <a:t>rescalling</a:t>
            </a:r>
            <a:r>
              <a:rPr lang="zh-CN" altLang="en-US" dirty="0"/>
              <a:t>策略进行决策（常用于二分类不均衡问题）：</a:t>
            </a:r>
            <a:endParaRPr lang="en-US" altLang="zh-CN" dirty="0"/>
          </a:p>
          <a:p>
            <a:pPr lvl="2"/>
            <a:r>
              <a:rPr lang="zh-CN" altLang="en-US" sz="2100" dirty="0"/>
              <a:t>一种简单的方法：</a:t>
            </a:r>
            <a:endParaRPr lang="en-US" altLang="zh-CN" sz="2100" dirty="0"/>
          </a:p>
          <a:p>
            <a:pPr lvl="3"/>
            <a:r>
              <a:rPr lang="zh-CN" altLang="en-US" sz="1900" dirty="0"/>
              <a:t>比如</a:t>
            </a:r>
            <a:r>
              <a:rPr lang="zh-CN" altLang="en-US" sz="1900" b="1" dirty="0"/>
              <a:t>二分类的阈值判断使用正类个数与负类个数的比例</a:t>
            </a:r>
            <a:r>
              <a:rPr lang="zh-CN" altLang="en-US" sz="1900" dirty="0"/>
              <a:t>（假设正类样本小于负类样本），而不是使用一般的</a:t>
            </a:r>
            <a:r>
              <a:rPr lang="en-US" altLang="zh-CN" sz="1900" dirty="0"/>
              <a:t>0.5</a:t>
            </a:r>
            <a:r>
              <a:rPr lang="zh-CN" altLang="en-US" sz="1900" dirty="0"/>
              <a:t>阈值。</a:t>
            </a:r>
            <a:endParaRPr lang="en-US" altLang="zh-CN" sz="1900" dirty="0"/>
          </a:p>
          <a:p>
            <a:pPr lvl="4"/>
            <a:r>
              <a:rPr lang="zh-CN" altLang="en-US" sz="1900" b="1" dirty="0"/>
              <a:t>该决策假设训练集是真实样本总体的无偏采样</a:t>
            </a:r>
            <a:r>
              <a:rPr lang="zh-CN" altLang="en-US" sz="1900" dirty="0"/>
              <a:t>（简单地说就是指训练样本的分布的平均值等于真实样本总体分布的平均值），因此可以用观测几率代替真实几率。</a:t>
            </a:r>
            <a:r>
              <a:rPr lang="zh-CN" altLang="en-US" sz="1900" b="1" dirty="0"/>
              <a:t>实际场景中，这个假设往往不成立</a:t>
            </a:r>
            <a:r>
              <a:rPr lang="zh-CN" altLang="en-US" sz="1900" dirty="0"/>
              <a:t>。</a:t>
            </a:r>
            <a:endParaRPr lang="en-US" altLang="zh-CN" sz="1900" dirty="0"/>
          </a:p>
          <a:p>
            <a:pPr lvl="3"/>
            <a:r>
              <a:rPr lang="zh-CN" altLang="en-US" sz="1900" b="1" dirty="0"/>
              <a:t>对于多分类问题，可以给每个类别设置一个阈值（比如按照样本类别占比来设置阈值），最终分类器会选择对应类别的预测概率与该类别的阈值比值最大的类别作为预测结果</a:t>
            </a:r>
            <a:r>
              <a:rPr lang="zh-CN" altLang="en-US" sz="1900" dirty="0"/>
              <a:t>。</a:t>
            </a:r>
            <a:endParaRPr lang="en-US" altLang="zh-CN" sz="1900" dirty="0"/>
          </a:p>
          <a:p>
            <a:pPr lvl="4"/>
            <a:r>
              <a:rPr lang="en-US" altLang="zh-CN" sz="1900" dirty="0" err="1"/>
              <a:t>Sparkml</a:t>
            </a:r>
            <a:r>
              <a:rPr lang="zh-CN" altLang="en-US" sz="1900" dirty="0"/>
              <a:t>的逻辑回归模型处理多分类问题就是这样做的。</a:t>
            </a:r>
          </a:p>
          <a:p>
            <a:pPr lvl="2"/>
            <a:r>
              <a:rPr lang="zh-CN" altLang="en-US" sz="2100" dirty="0"/>
              <a:t>一种精细的方法：</a:t>
            </a:r>
            <a:endParaRPr lang="en-US" altLang="zh-CN" sz="2100" dirty="0"/>
          </a:p>
          <a:p>
            <a:pPr lvl="3"/>
            <a:r>
              <a:rPr lang="zh-CN" altLang="en-US" sz="1900" b="1" dirty="0"/>
              <a:t>对于二分类的阈值设定问题，根据混淆矩阵的四个统计值和每个统计值对应业务的代价来遍历阈值从而找到最优阈值</a:t>
            </a:r>
            <a:r>
              <a:rPr lang="zh-CN" altLang="en-US" sz="1900" dirty="0"/>
              <a:t>。</a:t>
            </a:r>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特征工程之数据预处理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连续特征不方便做特征交叉。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机器学习处理流程</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448" y="1917641"/>
            <a:ext cx="9854184" cy="4551266"/>
          </a:xfrm>
        </p:spPr>
      </p:pic>
    </p:spTree>
    <p:extLst>
      <p:ext uri="{BB962C8B-B14F-4D97-AF65-F5344CB8AC3E}">
        <p14:creationId xmlns:p14="http://schemas.microsoft.com/office/powerpoint/2010/main" val="380302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US" altLang="zh-CN" dirty="0"/>
              <a:t>Continue…..</a:t>
            </a:r>
            <a:endParaRPr lang="en-US" dirty="0"/>
          </a:p>
        </p:txBody>
      </p:sp>
      <p:sp>
        <p:nvSpPr>
          <p:cNvPr id="3" name="Content Placeholder 2"/>
          <p:cNvSpPr>
            <a:spLocks noGrp="1"/>
          </p:cNvSpPr>
          <p:nvPr>
            <p:ph idx="1"/>
          </p:nvPr>
        </p:nvSpPr>
        <p:spPr>
          <a:xfrm>
            <a:off x="838200" y="1545021"/>
            <a:ext cx="10515600" cy="4950372"/>
          </a:xfrm>
        </p:spPr>
        <p:txBody>
          <a:bodyPr>
            <a:normAutofit fontScale="92500" lnSpcReduction="10000"/>
          </a:bodyPr>
          <a:lstStyle/>
          <a:p>
            <a:r>
              <a:rPr lang="zh-CN" altLang="en-US" dirty="0"/>
              <a:t>什么时候考虑离散化？</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altLang="zh-CN" dirty="0"/>
          </a:p>
          <a:p>
            <a:r>
              <a:rPr lang="en-US" altLang="zh-CN" dirty="0"/>
              <a:t>Tips</a:t>
            </a:r>
            <a:r>
              <a:rPr lang="zh-CN" altLang="en-US" dirty="0"/>
              <a:t>：</a:t>
            </a:r>
            <a:endParaRPr lang="en-US" altLang="zh-CN" dirty="0"/>
          </a:p>
          <a:p>
            <a:pPr lvl="1"/>
            <a:r>
              <a:rPr lang="zh-CN" altLang="en-US" dirty="0"/>
              <a:t>根据业务知识和目标任务，认为连续特征不同区间的取值对结果的贡献是不一样的，而同一个区间的取值对结果贡献差不多。</a:t>
            </a:r>
            <a:endParaRPr lang="en-US" altLang="zh-CN" dirty="0"/>
          </a:p>
          <a:p>
            <a:pPr lvl="2"/>
            <a:r>
              <a:rPr lang="zh-CN" altLang="en-US" dirty="0"/>
              <a:t>这个也是</a:t>
            </a:r>
            <a:r>
              <a:rPr lang="zh-CN" altLang="en-US" b="1" dirty="0"/>
              <a:t>连续特征离散化的基本假设。</a:t>
            </a:r>
            <a:endParaRPr lang="en-US" altLang="zh-CN" b="1" dirty="0"/>
          </a:p>
          <a:p>
            <a:pPr lvl="1"/>
            <a:r>
              <a:rPr lang="zh-CN" altLang="en-US" b="1" dirty="0"/>
              <a:t>即使是同样的连续性变量在不同的业务场景是否需要离散化都不一样</a:t>
            </a:r>
            <a:r>
              <a:rPr lang="zh-CN" altLang="en-US" dirty="0"/>
              <a:t>：</a:t>
            </a:r>
            <a:endParaRPr lang="en-US" altLang="zh-CN" dirty="0"/>
          </a:p>
          <a:p>
            <a:pPr lvl="2"/>
            <a:r>
              <a:rPr lang="zh-CN" altLang="en-US" dirty="0"/>
              <a:t>比如面积这样的连续性特征：</a:t>
            </a:r>
            <a:endParaRPr lang="en-US" altLang="zh-CN" dirty="0"/>
          </a:p>
          <a:p>
            <a:pPr lvl="3"/>
            <a:r>
              <a:rPr lang="zh-CN" altLang="en-US" dirty="0"/>
              <a:t>在预测房子单价的时候可能不需要离散化；</a:t>
            </a:r>
            <a:endParaRPr lang="en-US" altLang="zh-CN" dirty="0"/>
          </a:p>
          <a:p>
            <a:pPr lvl="3"/>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1"/>
            <a:r>
              <a:rPr lang="zh-CN" altLang="en-US" b="1" dirty="0"/>
              <a:t>是否使用特征离散化，其实是使用“海量离散特征</a:t>
            </a:r>
            <a:r>
              <a:rPr lang="en-US" altLang="zh-CN" b="1" dirty="0"/>
              <a:t>+</a:t>
            </a:r>
            <a:r>
              <a:rPr lang="zh-CN" altLang="en-US" b="1" dirty="0"/>
              <a:t>简单模型”，还是“少量连续特征</a:t>
            </a:r>
            <a:r>
              <a:rPr lang="en-US" altLang="zh-CN" b="1" dirty="0"/>
              <a:t>+</a:t>
            </a:r>
            <a:r>
              <a:rPr lang="zh-CN" altLang="en-US" b="1" dirty="0"/>
              <a:t>复杂模型”的选择。</a:t>
            </a:r>
          </a:p>
          <a:p>
            <a:pPr lvl="2"/>
            <a:r>
              <a:rPr lang="zh-CN" altLang="en-US" dirty="0"/>
              <a:t>对于线性模型，通常使用“海量离散特征</a:t>
            </a:r>
            <a:r>
              <a:rPr lang="en-US" altLang="zh-CN" dirty="0"/>
              <a:t>+</a:t>
            </a:r>
            <a:r>
              <a:rPr lang="zh-CN" altLang="en-US" dirty="0"/>
              <a:t>简单模型”。</a:t>
            </a:r>
          </a:p>
          <a:p>
            <a:pPr lvl="3"/>
            <a:r>
              <a:rPr lang="zh-CN" altLang="en-US" dirty="0"/>
              <a:t>优点：模型简单。</a:t>
            </a:r>
          </a:p>
          <a:p>
            <a:pPr lvl="3"/>
            <a:r>
              <a:rPr lang="zh-CN" altLang="en-US" dirty="0"/>
              <a:t>缺点：特征工程比较困难。但是一旦有成功的经验就可以推广，并且可以很多人并行研究。</a:t>
            </a:r>
          </a:p>
          <a:p>
            <a:pPr lvl="2"/>
            <a:r>
              <a:rPr lang="zh-CN" altLang="en-US" dirty="0"/>
              <a:t>对于非线性模型（比如深度学习），通常使用“少量连续特征</a:t>
            </a:r>
            <a:r>
              <a:rPr lang="en-US" altLang="zh-CN" dirty="0"/>
              <a:t>+</a:t>
            </a:r>
            <a:r>
              <a:rPr lang="zh-CN" altLang="en-US" dirty="0"/>
              <a:t>复杂模型”。</a:t>
            </a:r>
          </a:p>
          <a:p>
            <a:pPr lvl="3"/>
            <a:r>
              <a:rPr lang="zh-CN" altLang="en-US" dirty="0"/>
              <a:t>优点是：不需要进行复杂的特征工程。</a:t>
            </a:r>
          </a:p>
          <a:p>
            <a:pPr lvl="3"/>
            <a:r>
              <a:rPr lang="zh-CN" altLang="en-US" dirty="0"/>
              <a:t>缺点是：模型复杂。</a:t>
            </a:r>
            <a:endParaRPr lang="en-US" dirty="0"/>
          </a:p>
          <a:p>
            <a:endParaRPr lang="en-US" dirty="0"/>
          </a:p>
        </p:txBody>
      </p:sp>
    </p:spTree>
    <p:extLst>
      <p:ext uri="{BB962C8B-B14F-4D97-AF65-F5344CB8AC3E}">
        <p14:creationId xmlns:p14="http://schemas.microsoft.com/office/powerpoint/2010/main" val="1863626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altLang="zh-CN" dirty="0"/>
              <a:t>Continue…..</a:t>
            </a:r>
            <a:endParaRPr lang="en-US" dirty="0"/>
          </a:p>
        </p:txBody>
      </p:sp>
      <p:sp>
        <p:nvSpPr>
          <p:cNvPr id="3" name="Content Placeholder 2"/>
          <p:cNvSpPr>
            <a:spLocks noGrp="1"/>
          </p:cNvSpPr>
          <p:nvPr>
            <p:ph idx="1"/>
          </p:nvPr>
        </p:nvSpPr>
        <p:spPr>
          <a:xfrm>
            <a:off x="838200" y="1513490"/>
            <a:ext cx="10515600" cy="5060731"/>
          </a:xfrm>
        </p:spPr>
        <p:txBody>
          <a:bodyPr>
            <a:normAutofit lnSpcReduction="10000"/>
          </a:bodyPr>
          <a:lstStyle/>
          <a:p>
            <a:r>
              <a:rPr lang="zh-CN" altLang="en-US" dirty="0"/>
              <a:t>离散化的方法：</a:t>
            </a:r>
            <a:endParaRPr lang="en-US" altLang="zh-CN" dirty="0"/>
          </a:p>
          <a:p>
            <a:pPr lvl="1"/>
            <a:r>
              <a:rPr lang="zh-CN" altLang="en-US" dirty="0"/>
              <a:t>离散化的常用方法是分箱（也叫分桶），分箱具体包括两方面：</a:t>
            </a:r>
            <a:endParaRPr lang="en-US" altLang="zh-CN" dirty="0"/>
          </a:p>
          <a:p>
            <a:pPr lvl="2"/>
            <a:r>
              <a:rPr lang="zh-CN" altLang="en-US" b="1" dirty="0"/>
              <a:t>把多值的离散特征变成少值的离散特征</a:t>
            </a:r>
            <a:r>
              <a:rPr lang="zh-CN" altLang="en-US" dirty="0"/>
              <a:t>。</a:t>
            </a:r>
            <a:endParaRPr lang="en-US" altLang="zh-CN" dirty="0"/>
          </a:p>
          <a:p>
            <a:pPr lvl="3"/>
            <a:r>
              <a:rPr lang="zh-CN" altLang="en-US" dirty="0"/>
              <a:t>一种方法是根据业务知识</a:t>
            </a:r>
            <a:r>
              <a:rPr lang="zh-CN" altLang="en-US" b="1" dirty="0"/>
              <a:t>建立这样多值</a:t>
            </a:r>
            <a:r>
              <a:rPr lang="en-US" altLang="zh-CN" b="1" dirty="0"/>
              <a:t>---》</a:t>
            </a:r>
            <a:r>
              <a:rPr lang="zh-CN" altLang="en-US" b="1" dirty="0"/>
              <a:t>少值的映射</a:t>
            </a:r>
            <a:r>
              <a:rPr lang="zh-CN" altLang="en-US" dirty="0"/>
              <a:t>；</a:t>
            </a:r>
            <a:endParaRPr lang="en-US" altLang="zh-CN" dirty="0"/>
          </a:p>
          <a:p>
            <a:pPr lvl="3"/>
            <a:r>
              <a:rPr lang="zh-CN" altLang="en-US" dirty="0"/>
              <a:t>另一种常用的方法是先把多值离散特征做对目标变量感知的特征编码，变成单个连续特征，然后再进行连续特征的离散化。</a:t>
            </a:r>
            <a:endParaRPr lang="en-US" altLang="zh-CN" dirty="0"/>
          </a:p>
          <a:p>
            <a:pPr lvl="2"/>
            <a:r>
              <a:rPr lang="zh-CN" altLang="en-US" dirty="0"/>
              <a:t>把连续特征离散化（</a:t>
            </a:r>
            <a:r>
              <a:rPr lang="zh-CN" altLang="en-US" b="1" dirty="0"/>
              <a:t>我们下面的讨论都针对这个情况</a:t>
            </a:r>
            <a:r>
              <a:rPr lang="zh-CN" altLang="en-US" dirty="0"/>
              <a:t>）</a:t>
            </a:r>
            <a:endParaRPr lang="en-US" altLang="zh-CN" dirty="0"/>
          </a:p>
          <a:p>
            <a:pPr lvl="1"/>
            <a:r>
              <a:rPr lang="zh-CN" altLang="en-US" dirty="0"/>
              <a:t>分箱方法又分为：</a:t>
            </a:r>
            <a:endParaRPr lang="en-US" altLang="zh-CN" dirty="0"/>
          </a:p>
          <a:p>
            <a:pPr lvl="2"/>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3"/>
            <a:r>
              <a:rPr lang="zh-CN" altLang="en-US" dirty="0"/>
              <a:t>决策树分箱：</a:t>
            </a:r>
            <a:endParaRPr lang="en-US" altLang="zh-CN" dirty="0"/>
          </a:p>
          <a:p>
            <a:pPr lvl="4"/>
            <a:r>
              <a:rPr lang="zh-CN" altLang="en-US" dirty="0"/>
              <a:t>利用决策树做单变量特征的拟合，从而获得节点的划分值来进行分箱。</a:t>
            </a:r>
            <a:endParaRPr lang="en-US" altLang="zh-CN" dirty="0"/>
          </a:p>
          <a:p>
            <a:pPr lvl="3"/>
            <a:r>
              <a:rPr lang="zh-CN" altLang="en-US" dirty="0"/>
              <a:t>卡方分箱：（只适用与分类任务和连续性特征）</a:t>
            </a:r>
            <a:endParaRPr lang="en-US" altLang="zh-CN" dirty="0"/>
          </a:p>
          <a:p>
            <a:pPr lvl="4"/>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4"/>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lstStyle/>
          <a:p>
            <a:r>
              <a:rPr lang="en-US" altLang="zh-CN" dirty="0"/>
              <a:t>Continue….</a:t>
            </a:r>
            <a:endParaRPr lang="en-US" dirty="0"/>
          </a:p>
        </p:txBody>
      </p:sp>
      <p:sp>
        <p:nvSpPr>
          <p:cNvPr id="3" name="Content Placeholder 2"/>
          <p:cNvSpPr>
            <a:spLocks noGrp="1"/>
          </p:cNvSpPr>
          <p:nvPr>
            <p:ph idx="1"/>
          </p:nvPr>
        </p:nvSpPr>
        <p:spPr>
          <a:xfrm>
            <a:off x="838200" y="1686909"/>
            <a:ext cx="10515600" cy="4903077"/>
          </a:xfrm>
        </p:spPr>
        <p:txBody>
          <a:bodyPr>
            <a:normAutofit fontScale="92500" lnSpcReduction="10000"/>
          </a:bodyPr>
          <a:lstStyle/>
          <a:p>
            <a:pPr lvl="2"/>
            <a:r>
              <a:rPr lang="zh-CN" altLang="en-US" dirty="0"/>
              <a:t>无监督分箱：（</a:t>
            </a:r>
            <a:r>
              <a:rPr lang="zh-CN" altLang="en-US" b="1" dirty="0"/>
              <a:t>分箱数量是静态指定的</a:t>
            </a:r>
            <a:r>
              <a:rPr lang="zh-CN" altLang="en-US" dirty="0"/>
              <a:t>）</a:t>
            </a:r>
            <a:endParaRPr lang="en-US" altLang="zh-CN" dirty="0"/>
          </a:p>
          <a:p>
            <a:pPr lvl="3"/>
            <a:r>
              <a:rPr lang="zh-CN" altLang="en-US" dirty="0"/>
              <a:t>等频分箱：按照观测个数均分为</a:t>
            </a:r>
            <a:r>
              <a:rPr lang="en-US" altLang="zh-CN" dirty="0"/>
              <a:t>N</a:t>
            </a:r>
            <a:r>
              <a:rPr lang="zh-CN" altLang="en-US" dirty="0"/>
              <a:t>等分，每个分箱里面的观测数量基本一致；</a:t>
            </a:r>
            <a:endParaRPr lang="en-US" altLang="zh-CN" dirty="0"/>
          </a:p>
          <a:p>
            <a:pPr lvl="3"/>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3"/>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pPr lvl="1"/>
            <a:r>
              <a:rPr lang="en-US" altLang="zh-CN" dirty="0"/>
              <a:t>Tips</a:t>
            </a:r>
            <a:r>
              <a:rPr lang="zh-CN" altLang="en-US" dirty="0"/>
              <a:t>：</a:t>
            </a:r>
            <a:endParaRPr lang="en-US" altLang="zh-CN" dirty="0"/>
          </a:p>
          <a:p>
            <a:pPr lvl="2"/>
            <a:r>
              <a:rPr lang="zh-CN" altLang="en-US" b="1" dirty="0"/>
              <a:t>对于无监督分箱，如何确定分箱的数量和边界</a:t>
            </a:r>
            <a:r>
              <a:rPr lang="zh-CN" altLang="en-US" dirty="0"/>
              <a:t>？</a:t>
            </a:r>
            <a:endParaRPr lang="en-US" altLang="zh-CN" dirty="0"/>
          </a:p>
          <a:p>
            <a:pPr lvl="3"/>
            <a:r>
              <a:rPr lang="zh-CN" altLang="en-US" dirty="0"/>
              <a:t>在考虑这个问题的时候，先需要考虑分箱大小不能太小也不能太大。</a:t>
            </a:r>
            <a:endParaRPr lang="en-US" altLang="zh-CN" dirty="0"/>
          </a:p>
          <a:p>
            <a:pPr lvl="4"/>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5"/>
            <a:r>
              <a:rPr lang="zh-CN" altLang="en-US" dirty="0"/>
              <a:t>即不能出现这样的情况：单个分箱的内部，样本标记输出变化很大。</a:t>
            </a:r>
          </a:p>
          <a:p>
            <a:pPr lvl="4"/>
            <a:r>
              <a:rPr lang="zh-CN" altLang="en-US" b="1" dirty="0"/>
              <a:t>分箱大小必须足够大</a:t>
            </a:r>
            <a:r>
              <a:rPr lang="zh-CN" altLang="en-US" dirty="0"/>
              <a:t>，使每个箱内都有足够的样本。</a:t>
            </a:r>
          </a:p>
          <a:p>
            <a:pPr lvl="5"/>
            <a:r>
              <a:rPr lang="zh-CN" altLang="en-US" dirty="0"/>
              <a:t>如果箱内样本太少，则随机性太大，不具有统计意义上的说服力。</a:t>
            </a:r>
          </a:p>
          <a:p>
            <a:pPr lvl="3"/>
            <a:r>
              <a:rPr lang="zh-CN" altLang="en-US" dirty="0"/>
              <a:t>然后根据业务领域的经验来指定：</a:t>
            </a:r>
            <a:endParaRPr lang="en-US" altLang="zh-CN" dirty="0"/>
          </a:p>
          <a:p>
            <a:pPr lvl="4"/>
            <a:r>
              <a:rPr lang="zh-CN" altLang="en-US" b="1" dirty="0"/>
              <a:t>准则是结合业务并要求不同的分箱对目标变量的作用不同。</a:t>
            </a:r>
            <a:endParaRPr lang="en-US" altLang="zh-CN" b="1" dirty="0"/>
          </a:p>
          <a:p>
            <a:pPr lvl="3"/>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pPr lvl="2"/>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7"/>
            <a:ext cx="10515600" cy="4699591"/>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Continue……</a:t>
            </a:r>
            <a:endParaRPr lang="en-US" dirty="0"/>
          </a:p>
        </p:txBody>
      </p:sp>
      <p:sp>
        <p:nvSpPr>
          <p:cNvPr id="3" name="Content Placeholder 2"/>
          <p:cNvSpPr>
            <a:spLocks noGrp="1"/>
          </p:cNvSpPr>
          <p:nvPr>
            <p:ph idx="1"/>
          </p:nvPr>
        </p:nvSpPr>
        <p:spPr>
          <a:xfrm>
            <a:off x="838200" y="1520456"/>
            <a:ext cx="10515600" cy="5167423"/>
          </a:xfrm>
        </p:spPr>
        <p:txBody>
          <a:bodyPr>
            <a:normAutofit/>
          </a:bodyPr>
          <a:lstStyle/>
          <a:p>
            <a:r>
              <a:rPr lang="en-US" altLang="zh-CN" dirty="0"/>
              <a:t>Category</a:t>
            </a:r>
            <a:r>
              <a:rPr lang="zh-CN" altLang="en-US" dirty="0"/>
              <a:t>特征常用的编码方式：</a:t>
            </a:r>
            <a:endParaRPr lang="en-US" altLang="zh-CN" dirty="0"/>
          </a:p>
          <a:p>
            <a:pPr lvl="1"/>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2"/>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2"/>
            <a:r>
              <a:rPr lang="zh-CN" altLang="en-US" dirty="0"/>
              <a:t>优点：</a:t>
            </a:r>
            <a:endParaRPr lang="en-US" altLang="zh-CN" dirty="0"/>
          </a:p>
          <a:p>
            <a:pPr lvl="3"/>
            <a:r>
              <a:rPr lang="zh-CN" altLang="en-US" dirty="0"/>
              <a:t>经过</a:t>
            </a:r>
            <a:r>
              <a:rPr lang="en-US" altLang="zh-CN" dirty="0"/>
              <a:t>one-hot</a:t>
            </a:r>
            <a:r>
              <a:rPr lang="zh-CN" altLang="en-US" dirty="0"/>
              <a:t>后更容易做特征交叉</a:t>
            </a:r>
            <a:endParaRPr lang="en-US" altLang="zh-CN" dirty="0"/>
          </a:p>
          <a:p>
            <a:pPr lvl="4"/>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2"/>
            <a:r>
              <a:rPr lang="zh-CN" altLang="en-US" dirty="0"/>
              <a:t>缺点：</a:t>
            </a:r>
            <a:endParaRPr lang="en-US" altLang="zh-CN" dirty="0"/>
          </a:p>
          <a:p>
            <a:pPr lvl="3"/>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2"/>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5013433"/>
          </a:xfrm>
        </p:spPr>
        <p:txBody>
          <a:bodyPr>
            <a:normAutofit/>
          </a:bodyPr>
          <a:lstStyle/>
          <a:p>
            <a:pPr lvl="1"/>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2"/>
            <a:r>
              <a:rPr lang="zh-CN" altLang="en-US" dirty="0"/>
              <a:t>是一种有监督特征编码方法，它用统计方法把每个</a:t>
            </a:r>
            <a:r>
              <a:rPr lang="en-US" altLang="zh-CN" dirty="0"/>
              <a:t>category</a:t>
            </a:r>
            <a:r>
              <a:rPr lang="zh-CN" altLang="en-US" dirty="0"/>
              <a:t>特征的枚举值根据目标变量来编码。</a:t>
            </a:r>
            <a:endParaRPr lang="en-US" altLang="zh-CN" dirty="0"/>
          </a:p>
          <a:p>
            <a:pPr lvl="3"/>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3"/>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2"/>
            <a:r>
              <a:rPr lang="en-US" altLang="zh-CN" dirty="0"/>
              <a:t>target encode</a:t>
            </a:r>
            <a:r>
              <a:rPr lang="zh-CN" altLang="en-US" dirty="0"/>
              <a:t>所有的统计计算都是基于训练集来的，所以一旦新数据集的分布发生一点变化，就会产生类似于过拟合所产生的不良的训练效果，所以就有了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2"/>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lvl="3"/>
            <a:r>
              <a:rPr lang="zh-CN" altLang="en-US" dirty="0"/>
              <a:t>举个例子：假设有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的数据集计算编码结果然后赋给剩下的</a:t>
            </a:r>
            <a:r>
              <a:rPr lang="en-US" altLang="zh-CN" dirty="0"/>
              <a:t>20%</a:t>
            </a:r>
            <a:r>
              <a:rPr lang="zh-CN" altLang="en-US" dirty="0"/>
              <a:t>的数据集，重复</a:t>
            </a:r>
            <a:r>
              <a:rPr lang="en-US" altLang="zh-CN" dirty="0"/>
              <a:t>5</a:t>
            </a:r>
            <a:r>
              <a:rPr lang="zh-CN" altLang="en-US" dirty="0"/>
              <a:t>次则所有特征都编码完毕，这样的好处就是一定程度上降低了过拟合的影响。</a:t>
            </a:r>
          </a:p>
          <a:p>
            <a:pPr lvl="4"/>
            <a:endParaRPr lang="en-US" altLang="zh-CN" dirty="0"/>
          </a:p>
          <a:p>
            <a:endParaRPr lang="en-US" dirty="0"/>
          </a:p>
        </p:txBody>
      </p:sp>
    </p:spTree>
    <p:extLst>
      <p:ext uri="{BB962C8B-B14F-4D97-AF65-F5344CB8AC3E}">
        <p14:creationId xmlns:p14="http://schemas.microsoft.com/office/powerpoint/2010/main" val="4062424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75583"/>
          </a:xfrm>
        </p:spPr>
        <p:txBody>
          <a:bodyPr>
            <a:normAutofit fontScale="92500" lnSpcReduction="10000"/>
          </a:bodyPr>
          <a:lstStyle/>
          <a:p>
            <a:pPr lvl="1"/>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2"/>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3"/>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，然后利用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3"/>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3"/>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1"/>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3"/>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编码导致的维度灾难问题。但是训练</a:t>
            </a:r>
            <a:r>
              <a:rPr lang="en-US" altLang="zh-CN" dirty="0"/>
              <a:t>embedding</a:t>
            </a:r>
            <a:r>
              <a:rPr lang="zh-CN" altLang="en-US" dirty="0"/>
              <a:t>向量比较复杂而且需要大量的训练样本，它主要用在深度学习中。 </a:t>
            </a:r>
            <a:endParaRPr lang="en-US" altLang="zh-CN" dirty="0"/>
          </a:p>
          <a:p>
            <a:pPr lvl="4"/>
            <a:r>
              <a:rPr lang="zh-CN" altLang="en-US" dirty="0"/>
              <a:t>在</a:t>
            </a:r>
            <a:r>
              <a:rPr lang="en-US" altLang="zh-CN" dirty="0" err="1"/>
              <a:t>tensorflow</a:t>
            </a:r>
            <a:r>
              <a:rPr lang="zh-CN" altLang="en-US" dirty="0"/>
              <a:t>中，先随机初始化一个嵌入矩阵，然后该嵌入矩阵会在反向传播的迭代中优化。</a:t>
            </a:r>
            <a:endParaRPr lang="en-US" altLang="zh-CN" dirty="0"/>
          </a:p>
          <a:p>
            <a:pPr lvl="3"/>
            <a:r>
              <a:rPr lang="en-US" altLang="zh-CN" dirty="0"/>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dirty="0"/>
              <a:t>Continue……</a:t>
            </a:r>
          </a:p>
        </p:txBody>
      </p:sp>
      <p:sp>
        <p:nvSpPr>
          <p:cNvPr id="3" name="Content Placeholder 2"/>
          <p:cNvSpPr>
            <a:spLocks noGrp="1"/>
          </p:cNvSpPr>
          <p:nvPr>
            <p:ph idx="1"/>
          </p:nvPr>
        </p:nvSpPr>
        <p:spPr>
          <a:xfrm>
            <a:off x="838200" y="1637071"/>
            <a:ext cx="10515600" cy="4944482"/>
          </a:xfrm>
        </p:spPr>
        <p:txBody>
          <a:bodyPr>
            <a:normAutofit/>
          </a:bodyPr>
          <a:lstStyle/>
          <a:p>
            <a:r>
              <a:rPr lang="en-US" altLang="zh-CN" dirty="0"/>
              <a:t>Tips</a:t>
            </a:r>
            <a:r>
              <a:rPr lang="zh-CN" altLang="en-US" dirty="0"/>
              <a:t>：</a:t>
            </a:r>
            <a:endParaRPr lang="en-US" altLang="zh-CN" dirty="0"/>
          </a:p>
          <a:p>
            <a:pPr lvl="1"/>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pPr lvl="1"/>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2"/>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3"/>
            <a:r>
              <a:rPr lang="en-US" altLang="zh-CN" dirty="0" err="1"/>
              <a:t>Sklearn</a:t>
            </a:r>
            <a:r>
              <a:rPr lang="zh-CN" altLang="en-US" dirty="0"/>
              <a:t>和</a:t>
            </a:r>
            <a:r>
              <a:rPr lang="en-US" altLang="zh-CN" dirty="0" err="1"/>
              <a:t>Xgboost</a:t>
            </a:r>
            <a:r>
              <a:rPr lang="zh-CN" altLang="en-US" dirty="0"/>
              <a:t>的实现（到</a:t>
            </a:r>
            <a:r>
              <a:rPr lang="en-US" altLang="zh-CN" dirty="0"/>
              <a:t>2019</a:t>
            </a:r>
            <a:r>
              <a:rPr lang="zh-CN" altLang="en-US" dirty="0"/>
              <a:t>年底）是不区分数值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4"/>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a:t>
            </a:r>
            <a:r>
              <a:rPr lang="zh-CN" altLang="en-US" dirty="0"/>
              <a:t>。</a:t>
            </a:r>
            <a:endParaRPr lang="en-US" altLang="zh-CN" dirty="0"/>
          </a:p>
          <a:p>
            <a:pPr lvl="3"/>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0376"/>
          </a:xfrm>
        </p:spPr>
        <p:txBody>
          <a:bodyPr/>
          <a:lstStyle/>
          <a:p>
            <a:r>
              <a:rPr lang="zh-CN" altLang="en-US" b="1" dirty="0"/>
              <a:t>一个反复迭代的过程</a:t>
            </a:r>
            <a:r>
              <a:rPr lang="zh-CN" altLang="en-US" dirty="0"/>
              <a:t>（针对通用</a:t>
            </a:r>
            <a:r>
              <a:rPr lang="en-US" altLang="zh-CN" dirty="0"/>
              <a:t>ML</a:t>
            </a:r>
            <a:r>
              <a:rPr lang="zh-CN" altLang="en-US" dirty="0"/>
              <a:t>项目）</a:t>
            </a:r>
            <a:endParaRPr lang="en-US" dirty="0"/>
          </a:p>
        </p:txBody>
      </p:sp>
      <p:sp>
        <p:nvSpPr>
          <p:cNvPr id="3" name="Content Placeholder 2"/>
          <p:cNvSpPr>
            <a:spLocks noGrp="1"/>
          </p:cNvSpPr>
          <p:nvPr>
            <p:ph idx="1"/>
          </p:nvPr>
        </p:nvSpPr>
        <p:spPr>
          <a:xfrm>
            <a:off x="838200" y="1794294"/>
            <a:ext cx="10515600" cy="4934309"/>
          </a:xfrm>
        </p:spPr>
        <p:txBody>
          <a:bodyPr>
            <a:normAutofit fontScale="92500" lnSpcReduction="20000"/>
          </a:bodyPr>
          <a:lstStyle/>
          <a:p>
            <a:r>
              <a:rPr lang="zh-CN" altLang="en-US" dirty="0"/>
              <a:t>需求分析</a:t>
            </a:r>
            <a:endParaRPr lang="en-US" altLang="zh-CN" dirty="0"/>
          </a:p>
          <a:p>
            <a:pPr lvl="1"/>
            <a:r>
              <a:rPr lang="zh-CN" altLang="en-US" dirty="0"/>
              <a:t>与业务</a:t>
            </a:r>
            <a:r>
              <a:rPr lang="en-US" altLang="zh-CN" dirty="0"/>
              <a:t>/</a:t>
            </a:r>
            <a:r>
              <a:rPr lang="zh-CN" altLang="en-US" dirty="0"/>
              <a:t>领域专家沟通并深刻理解业务数据，尽量吃透业务数据的显式表征和可能的隐式表征。</a:t>
            </a:r>
            <a:endParaRPr lang="en-US" altLang="zh-CN" dirty="0"/>
          </a:p>
          <a:p>
            <a:r>
              <a:rPr lang="zh-CN" altLang="en-US" dirty="0"/>
              <a:t>可行性分析</a:t>
            </a:r>
            <a:endParaRPr lang="en-US" altLang="zh-CN" dirty="0"/>
          </a:p>
          <a:p>
            <a:pPr lvl="1"/>
            <a:r>
              <a:rPr lang="zh-CN" altLang="en-US" dirty="0"/>
              <a:t>是否需要用机器学习来实现，选择框架</a:t>
            </a:r>
            <a:endParaRPr lang="en-US" altLang="zh-CN" dirty="0"/>
          </a:p>
          <a:p>
            <a:r>
              <a:rPr lang="zh-CN" altLang="en-US" dirty="0"/>
              <a:t>获取原始数据并整理</a:t>
            </a:r>
            <a:endParaRPr lang="en-US" altLang="zh-CN" dirty="0"/>
          </a:p>
          <a:p>
            <a:pPr lvl="1"/>
            <a:r>
              <a:rPr lang="zh-CN" altLang="en-US" b="1" dirty="0"/>
              <a:t>考察原始数据的覆盖率</a:t>
            </a:r>
            <a:r>
              <a:rPr lang="zh-CN" altLang="en-US" dirty="0"/>
              <a:t>，并对原始数据整理：</a:t>
            </a:r>
            <a:endParaRPr lang="en-US" altLang="zh-CN" dirty="0"/>
          </a:p>
          <a:p>
            <a:pPr lvl="2"/>
            <a:r>
              <a:rPr lang="zh-CN" altLang="en-US" dirty="0"/>
              <a:t>把多个数据源的数据合并并存放到一个</a:t>
            </a:r>
            <a:r>
              <a:rPr lang="en-US" altLang="zh-CN" dirty="0"/>
              <a:t>data store</a:t>
            </a:r>
            <a:r>
              <a:rPr lang="zh-CN" altLang="en-US" dirty="0"/>
              <a:t>中；</a:t>
            </a:r>
            <a:endParaRPr lang="en-US" altLang="zh-CN" dirty="0"/>
          </a:p>
          <a:p>
            <a:pPr lvl="2"/>
            <a:r>
              <a:rPr lang="zh-CN" altLang="en-US" dirty="0"/>
              <a:t>采样，去重，调整样本权重；</a:t>
            </a:r>
            <a:endParaRPr lang="en-US" altLang="zh-CN" dirty="0"/>
          </a:p>
          <a:p>
            <a:pPr lvl="2"/>
            <a:r>
              <a:rPr lang="zh-CN" altLang="en-US" dirty="0"/>
              <a:t>过滤以及去掉不相关的记录或者特征：</a:t>
            </a:r>
            <a:endParaRPr lang="en-US" altLang="zh-CN" dirty="0"/>
          </a:p>
          <a:p>
            <a:pPr lvl="3"/>
            <a:r>
              <a:rPr lang="zh-CN" altLang="en-US" dirty="0"/>
              <a:t>根据业务知识去掉没有业务含义的唯一性特征比如自增主键；</a:t>
            </a:r>
            <a:endParaRPr lang="en-US" altLang="zh-CN" dirty="0"/>
          </a:p>
          <a:p>
            <a:pPr lvl="3"/>
            <a:r>
              <a:rPr lang="zh-CN" altLang="en-US" dirty="0"/>
              <a:t>根据业务知识决定是否去掉大规模高基数特征（比如用户</a:t>
            </a:r>
            <a:r>
              <a:rPr lang="en-US" altLang="zh-CN" dirty="0"/>
              <a:t>ID</a:t>
            </a:r>
            <a:r>
              <a:rPr lang="zh-CN" altLang="en-US" dirty="0"/>
              <a:t>是否是随机生成，是否由多个有意义的信息拼接而成，对于推荐系统，用户</a:t>
            </a:r>
            <a:r>
              <a:rPr lang="en-US" altLang="zh-CN" dirty="0"/>
              <a:t>ID</a:t>
            </a:r>
            <a:r>
              <a:rPr lang="zh-CN" altLang="en-US" dirty="0"/>
              <a:t>这样的大规模特征是需要保留的），</a:t>
            </a:r>
            <a:endParaRPr lang="en-US" altLang="zh-CN" dirty="0"/>
          </a:p>
          <a:p>
            <a:pPr lvl="2"/>
            <a:r>
              <a:rPr lang="zh-CN" altLang="en-US" dirty="0"/>
              <a:t>根据业务知识去掉冗余特征；</a:t>
            </a:r>
            <a:endParaRPr lang="en-US" altLang="zh-CN" dirty="0"/>
          </a:p>
          <a:p>
            <a:pPr lvl="2"/>
            <a:r>
              <a:rPr lang="zh-CN" altLang="en-US" b="1" dirty="0"/>
              <a:t>利用异常检测任务找到并确认异常样本</a:t>
            </a:r>
            <a:r>
              <a:rPr lang="zh-CN" altLang="en-US" dirty="0"/>
              <a:t>。</a:t>
            </a:r>
            <a:endParaRPr lang="en-US" altLang="zh-CN" dirty="0"/>
          </a:p>
          <a:p>
            <a:pPr lvl="2"/>
            <a:r>
              <a:rPr lang="zh-CN" altLang="en-US" dirty="0"/>
              <a:t>根据数据和业务特点来决定是否进行样本的</a:t>
            </a:r>
            <a:r>
              <a:rPr lang="en-US" altLang="zh-CN" dirty="0"/>
              <a:t>shuffle</a:t>
            </a:r>
          </a:p>
          <a:p>
            <a:endParaRPr lang="en-US" dirty="0"/>
          </a:p>
        </p:txBody>
      </p:sp>
    </p:spTree>
    <p:extLst>
      <p:ext uri="{BB962C8B-B14F-4D97-AF65-F5344CB8AC3E}">
        <p14:creationId xmlns:p14="http://schemas.microsoft.com/office/powerpoint/2010/main" val="1971883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5048779"/>
          </a:xfrm>
        </p:spPr>
        <p:txBody>
          <a:bodyPr>
            <a:normAutofit fontScale="92500" lnSpcReduction="20000"/>
          </a:bodyPr>
          <a:lstStyle/>
          <a:p>
            <a:r>
              <a:rPr lang="zh-CN" altLang="en-US" dirty="0"/>
              <a:t>多值</a:t>
            </a:r>
            <a:r>
              <a:rPr lang="en-US" altLang="zh-CN" dirty="0"/>
              <a:t>category</a:t>
            </a:r>
            <a:r>
              <a:rPr lang="zh-CN" altLang="en-US" dirty="0"/>
              <a:t>特征的编码方式：</a:t>
            </a:r>
            <a:endParaRPr lang="en-US" altLang="zh-CN" dirty="0"/>
          </a:p>
          <a:p>
            <a:pPr lvl="1"/>
            <a:r>
              <a:rPr lang="zh-CN" altLang="en-US" dirty="0"/>
              <a:t>转换为</a:t>
            </a:r>
            <a:r>
              <a:rPr lang="en-US" altLang="zh-CN" dirty="0"/>
              <a:t>multi-hot</a:t>
            </a:r>
            <a:r>
              <a:rPr lang="zh-CN" altLang="en-US" dirty="0"/>
              <a:t>向量。</a:t>
            </a:r>
            <a:endParaRPr lang="en-US" altLang="zh-CN" dirty="0"/>
          </a:p>
          <a:p>
            <a:pPr lvl="2"/>
            <a:r>
              <a:rPr lang="zh-CN" altLang="en-US" dirty="0"/>
              <a:t>最直觉和简单的一种方法，适合特征的基数不大的情况。</a:t>
            </a:r>
            <a:endParaRPr lang="en-US" altLang="zh-CN" dirty="0"/>
          </a:p>
          <a:p>
            <a:pPr lvl="1"/>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a:t>
            </a:r>
            <a:endParaRPr lang="en-US" altLang="zh-CN" b="1" dirty="0"/>
          </a:p>
          <a:p>
            <a:pPr lvl="2"/>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3"/>
            <a:r>
              <a:rPr lang="zh-CN" altLang="en-US" dirty="0"/>
              <a:t>预测样本也可以用类似的拆分方式送入模型获得预测值，然后把多个拆分的预测值进行平均。</a:t>
            </a:r>
            <a:endParaRPr lang="en-US" altLang="zh-CN" dirty="0"/>
          </a:p>
          <a:p>
            <a:pPr lvl="3"/>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pPr lvl="1"/>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2"/>
            <a:r>
              <a:rPr lang="zh-CN" altLang="en-US" dirty="0"/>
              <a:t>如果多值</a:t>
            </a:r>
            <a:r>
              <a:rPr lang="en-US" altLang="zh-CN" dirty="0"/>
              <a:t>category</a:t>
            </a:r>
            <a:r>
              <a:rPr lang="zh-CN" altLang="en-US" dirty="0"/>
              <a:t>特征表示的是某种序列比如用户点击行为序列，则：</a:t>
            </a:r>
            <a:endParaRPr lang="en-US" altLang="zh-CN" dirty="0"/>
          </a:p>
          <a:p>
            <a:pPr lvl="3"/>
            <a:r>
              <a:rPr lang="zh-CN" altLang="en-US" dirty="0"/>
              <a:t>可以单独用类似</a:t>
            </a:r>
            <a:r>
              <a:rPr lang="en-US" altLang="zh-CN" dirty="0"/>
              <a:t>word2vec</a:t>
            </a:r>
            <a:r>
              <a:rPr lang="zh-CN" altLang="en-US" dirty="0"/>
              <a:t>的思路非监督学习每个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3"/>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pPr lvl="1"/>
            <a:r>
              <a:rPr lang="zh-CN" altLang="en-US" b="1" dirty="0"/>
              <a:t>把多值</a:t>
            </a:r>
            <a:r>
              <a:rPr lang="en-US" altLang="zh-CN" b="1" dirty="0"/>
              <a:t>category</a:t>
            </a:r>
            <a:r>
              <a:rPr lang="zh-CN" altLang="en-US" b="1" dirty="0"/>
              <a:t>特征字符串化</a:t>
            </a:r>
            <a:r>
              <a:rPr lang="zh-CN" altLang="en-US" dirty="0"/>
              <a:t>。</a:t>
            </a:r>
            <a:endParaRPr lang="en-US" altLang="zh-CN" dirty="0"/>
          </a:p>
          <a:p>
            <a:pPr lvl="2"/>
            <a:r>
              <a:rPr lang="zh-CN" altLang="en-US" dirty="0"/>
              <a:t>对于一些</a:t>
            </a:r>
            <a:r>
              <a:rPr lang="en-US" altLang="zh-CN" dirty="0"/>
              <a:t>UCG</a:t>
            </a:r>
            <a:r>
              <a:rPr lang="zh-CN" altLang="en-US" dirty="0"/>
              <a:t>生成的画像标签，这样的标签不成体系，而且会很多；在这样的情况下，直接把这些单个的标签的文本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特征缩放有什么作用？（假设两个特征的值有数量级的差别）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因为特征缩放有缺点，先不要这样做，发现预测效果不好再尝试。</a:t>
            </a:r>
            <a:endParaRPr lang="en-US" altLang="zh-CN" dirty="0"/>
          </a:p>
          <a:p>
            <a:pPr lvl="1"/>
            <a:r>
              <a:rPr lang="zh-CN" altLang="en-US" dirty="0"/>
              <a:t>如果样本的所有特征的幅度范围都具有同样的量级，先不做特征缩放。</a:t>
            </a:r>
            <a:endParaRPr lang="en-US" altLang="zh-CN" dirty="0"/>
          </a:p>
          <a:p>
            <a:pPr lvl="1"/>
            <a:r>
              <a:rPr lang="zh-CN" altLang="en-US" dirty="0"/>
              <a:t>之后是否需要做特征降维：</a:t>
            </a:r>
            <a:endParaRPr lang="en-US" altLang="zh-CN" dirty="0"/>
          </a:p>
          <a:p>
            <a:pPr lvl="2"/>
            <a:r>
              <a:rPr lang="zh-CN" altLang="en-US" dirty="0"/>
              <a:t>比如对于</a:t>
            </a:r>
            <a:r>
              <a:rPr lang="en-US" altLang="zh-CN" dirty="0"/>
              <a:t>PCA</a:t>
            </a:r>
            <a:r>
              <a:rPr lang="zh-CN" altLang="en-US" dirty="0"/>
              <a:t>，这里只做中心化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对于</a:t>
            </a:r>
            <a:r>
              <a:rPr lang="en-US" altLang="zh-CN" dirty="0"/>
              <a:t>LDA</a:t>
            </a:r>
            <a:r>
              <a:rPr lang="zh-CN" altLang="en-US" dirty="0"/>
              <a:t>，即不做中心化也不做其他特征缩放。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Continue…..</a:t>
            </a:r>
            <a:endParaRPr lang="en-US" dirty="0"/>
          </a:p>
        </p:txBody>
      </p:sp>
      <p:sp>
        <p:nvSpPr>
          <p:cNvPr id="3" name="Content Placeholder 2"/>
          <p:cNvSpPr>
            <a:spLocks noGrp="1"/>
          </p:cNvSpPr>
          <p:nvPr>
            <p:ph idx="1"/>
          </p:nvPr>
        </p:nvSpPr>
        <p:spPr>
          <a:xfrm>
            <a:off x="838200" y="1813809"/>
            <a:ext cx="10515600" cy="4571493"/>
          </a:xfrm>
        </p:spPr>
        <p:txBody>
          <a:bodyPr/>
          <a:lstStyle/>
          <a:p>
            <a:r>
              <a:rPr lang="en-US" altLang="zh-CN" dirty="0"/>
              <a:t>Tips</a:t>
            </a:r>
            <a:r>
              <a:rPr lang="zh-CN" altLang="en-US" dirty="0"/>
              <a:t>：</a:t>
            </a:r>
            <a:endParaRPr lang="en-US" altLang="zh-CN" dirty="0"/>
          </a:p>
          <a:p>
            <a:pPr lvl="1"/>
            <a:r>
              <a:rPr lang="zh-CN" altLang="en-US" b="1" dirty="0"/>
              <a:t>样本的不同特征的值的幅度范围具有不同量级时，数量级的差异将导致量级较大的特征占据主导地位</a:t>
            </a:r>
            <a:r>
              <a:rPr lang="zh-CN" altLang="en-US" dirty="0"/>
              <a:t>。</a:t>
            </a:r>
            <a:endParaRPr lang="en-US" altLang="zh-CN" dirty="0"/>
          </a:p>
          <a:p>
            <a:pPr lvl="1"/>
            <a:r>
              <a:rPr lang="zh-CN" altLang="en-US" dirty="0"/>
              <a:t>思考：</a:t>
            </a:r>
            <a:r>
              <a:rPr lang="zh-CN" altLang="en-US" b="1" dirty="0"/>
              <a:t>为什么线性模型学习到的权重值不能抑制不同特征的尺度？</a:t>
            </a:r>
            <a:endParaRPr lang="en-US" altLang="zh-CN" b="1" dirty="0"/>
          </a:p>
          <a:p>
            <a:pPr lvl="2"/>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2"/>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1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b="1" dirty="0"/>
              <a:t>一般来讲，把特征中心化对之后的训练有好处；但是把特征缩放到（</a:t>
            </a:r>
            <a:r>
              <a:rPr lang="en-US" altLang="zh-CN" b="1" dirty="0"/>
              <a:t>0</a:t>
            </a:r>
            <a:r>
              <a:rPr lang="zh-CN" altLang="en-US" b="1" dirty="0"/>
              <a:t>，</a:t>
            </a:r>
            <a:r>
              <a:rPr lang="en-US" altLang="zh-CN" b="1" dirty="0"/>
              <a:t>1</a:t>
            </a:r>
            <a:r>
              <a:rPr lang="zh-CN" altLang="en-US" b="1" dirty="0"/>
              <a:t>）区间一般不是好的方法（尤其是在深度神经网络中）</a:t>
            </a:r>
            <a:r>
              <a:rPr lang="zh-CN" altLang="en-US" dirty="0"/>
              <a:t>。</a:t>
            </a:r>
            <a:endParaRPr lang="en-US" dirty="0"/>
          </a:p>
          <a:p>
            <a:pPr lvl="1"/>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973" y="3955579"/>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5"/>
            <a:ext cx="2793354" cy="779607"/>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dirty="0"/>
              <a:t>如何选择标准化方法还是归一化方法？</a:t>
            </a:r>
            <a:endParaRPr lang="en-US" altLang="zh-CN"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dirty="0"/>
              <a:t>除了对单个特征做的特征缩放，还有对整个样本做的样本规范化：</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特征工程之特征生成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对于分类和回归任务则尽量多的创造特征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zh-CN" altLang="en-US" dirty="0"/>
              <a:t>特征生成的常用方法</a:t>
            </a:r>
            <a:endParaRPr lang="en-US" altLang="zh-CN" dirty="0"/>
          </a:p>
        </p:txBody>
      </p:sp>
      <p:sp>
        <p:nvSpPr>
          <p:cNvPr id="3" name="Content Placeholder 2"/>
          <p:cNvSpPr>
            <a:spLocks noGrp="1"/>
          </p:cNvSpPr>
          <p:nvPr>
            <p:ph idx="1"/>
          </p:nvPr>
        </p:nvSpPr>
        <p:spPr>
          <a:xfrm>
            <a:off x="838200" y="1669144"/>
            <a:ext cx="10515600" cy="4920342"/>
          </a:xfrm>
        </p:spPr>
        <p:txBody>
          <a:bodyPr>
            <a:normAutofit/>
          </a:bodyPr>
          <a:lstStyle/>
          <a:p>
            <a:r>
              <a:rPr lang="zh-CN" altLang="en-US" dirty="0"/>
              <a:t>用人类可理解的方式对已有特征进行组合或修改来得到新特征</a:t>
            </a:r>
            <a:r>
              <a:rPr lang="zh-CN" altLang="en-US" b="1" dirty="0"/>
              <a:t>（用在数据探索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r>
              <a:rPr lang="zh-CN" altLang="en-US" b="1" dirty="0"/>
              <a:t>合并</a:t>
            </a:r>
            <a:r>
              <a:rPr lang="en-US" altLang="zh-CN" b="1" dirty="0"/>
              <a:t>category</a:t>
            </a:r>
            <a:r>
              <a:rPr lang="zh-CN" altLang="en-US" b="1" dirty="0"/>
              <a:t>特征的稀疏类别（用在数据探索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特征的一些类别只有很少数量的样本（比如可以通过分位数来划定界限），可以将这些类别统一归并成一大类“</a:t>
            </a:r>
            <a:r>
              <a:rPr lang="en-US" altLang="zh-CN" dirty="0"/>
              <a:t>Other”</a:t>
            </a:r>
            <a:r>
              <a:rPr lang="zh-CN" altLang="en-US" dirty="0"/>
              <a:t>。</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1330283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lstStyle/>
          <a:p>
            <a:r>
              <a:rPr lang="zh-CN" altLang="en-US" b="1" dirty="0"/>
              <a:t>时间窗口内的统计聚合特征（用在原始特征的抽取时）：</a:t>
            </a:r>
            <a:endParaRPr lang="en-US" altLang="zh-CN" b="1" dirty="0"/>
          </a:p>
          <a:p>
            <a:pPr lvl="1"/>
            <a:r>
              <a:rPr lang="zh-CN" altLang="en-US" b="1" dirty="0"/>
              <a:t>单个特征的统计聚合量：</a:t>
            </a:r>
            <a:endParaRPr lang="en-US" altLang="zh-CN" b="1" dirty="0"/>
          </a:p>
          <a:p>
            <a:pPr lvl="2"/>
            <a:r>
              <a:rPr lang="zh-CN" altLang="en-US" dirty="0"/>
              <a:t>比如</a:t>
            </a:r>
            <a:r>
              <a:rPr lang="en-US" altLang="zh-CN" dirty="0"/>
              <a:t>count</a:t>
            </a:r>
            <a:r>
              <a:rPr lang="zh-CN" altLang="en-US" dirty="0"/>
              <a:t>，</a:t>
            </a:r>
            <a:r>
              <a:rPr lang="en-US" altLang="zh-CN" dirty="0"/>
              <a:t>min</a:t>
            </a:r>
            <a:r>
              <a:rPr lang="zh-CN" altLang="en-US" dirty="0"/>
              <a:t>，</a:t>
            </a:r>
            <a:r>
              <a:rPr lang="en-US" altLang="zh-CN" dirty="0"/>
              <a:t>max</a:t>
            </a:r>
            <a:r>
              <a:rPr lang="zh-CN" altLang="en-US" dirty="0"/>
              <a:t>，</a:t>
            </a:r>
            <a:r>
              <a:rPr lang="en-US" altLang="zh-CN" dirty="0"/>
              <a:t>sum</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分组统计中位数：比如不同公司职员的工资的中位数。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altLang="zh-CN" dirty="0"/>
              <a:t>Continue…..</a:t>
            </a:r>
            <a:endParaRPr lang="en-US" dirty="0"/>
          </a:p>
        </p:txBody>
      </p:sp>
      <p:sp>
        <p:nvSpPr>
          <p:cNvPr id="3" name="Content Placeholder 2"/>
          <p:cNvSpPr>
            <a:spLocks noGrp="1"/>
          </p:cNvSpPr>
          <p:nvPr>
            <p:ph idx="1"/>
          </p:nvPr>
        </p:nvSpPr>
        <p:spPr>
          <a:xfrm>
            <a:off x="838200" y="1524000"/>
            <a:ext cx="10515600" cy="5333999"/>
          </a:xfrm>
        </p:spPr>
        <p:txBody>
          <a:bodyPr>
            <a:normAutofit fontScale="92500" lnSpcReduction="10000"/>
          </a:bodyPr>
          <a:lstStyle/>
          <a:p>
            <a:r>
              <a:rPr lang="zh-CN" altLang="en-US" dirty="0"/>
              <a:t>数据探索（利用可视化和统计分析来查看）</a:t>
            </a:r>
            <a:endParaRPr lang="en-US" altLang="zh-CN" dirty="0"/>
          </a:p>
          <a:p>
            <a:pPr lvl="1"/>
            <a:r>
              <a:rPr lang="zh-CN" altLang="en-US" dirty="0"/>
              <a:t>类别样本是否不均衡</a:t>
            </a:r>
            <a:endParaRPr lang="en-US" altLang="zh-CN" dirty="0"/>
          </a:p>
          <a:p>
            <a:pPr lvl="1"/>
            <a:r>
              <a:rPr lang="zh-CN" altLang="en-US" dirty="0"/>
              <a:t>特征的分布情况</a:t>
            </a:r>
            <a:endParaRPr lang="en-US" altLang="zh-CN" dirty="0"/>
          </a:p>
          <a:p>
            <a:pPr lvl="1"/>
            <a:r>
              <a:rPr lang="zh-CN" altLang="en-US" dirty="0"/>
              <a:t>是否有离群点</a:t>
            </a:r>
            <a:endParaRPr lang="en-US" altLang="zh-CN" dirty="0"/>
          </a:p>
          <a:p>
            <a:pPr lvl="1"/>
            <a:r>
              <a:rPr lang="zh-CN" altLang="en-US" dirty="0"/>
              <a:t>特征之间的相关度以及特征与目标变量的相关度</a:t>
            </a:r>
            <a:endParaRPr lang="en-US" altLang="zh-CN" dirty="0"/>
          </a:p>
          <a:p>
            <a:r>
              <a:rPr lang="zh-CN" altLang="en-US" dirty="0"/>
              <a:t>数据预处理</a:t>
            </a:r>
            <a:endParaRPr lang="en-US" altLang="zh-CN" dirty="0"/>
          </a:p>
          <a:p>
            <a:pPr lvl="1"/>
            <a:r>
              <a:rPr lang="zh-CN" altLang="en-US" dirty="0"/>
              <a:t>包括的子步骤为：</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err="1"/>
              <a:t>catogery</a:t>
            </a:r>
            <a:r>
              <a:rPr lang="zh-CN" altLang="en-US" dirty="0"/>
              <a:t>特征编码；</a:t>
            </a:r>
            <a:endParaRPr lang="en-US" altLang="zh-CN" dirty="0"/>
          </a:p>
          <a:p>
            <a:pPr lvl="2"/>
            <a:r>
              <a:rPr lang="zh-CN" altLang="en-US" dirty="0"/>
              <a:t>连续型特征</a:t>
            </a:r>
            <a:r>
              <a:rPr lang="en-US" altLang="zh-CN" dirty="0"/>
              <a:t>scaling</a:t>
            </a:r>
          </a:p>
          <a:p>
            <a:pPr lvl="1"/>
            <a:r>
              <a:rPr lang="zh-CN" altLang="en-US" b="1" dirty="0"/>
              <a:t>上述的子步骤大致是按顺序的（并不是想当然的），但是根据特征的类型以及之后选择的模型，不一定每个子步骤都需要执行</a:t>
            </a:r>
            <a:r>
              <a:rPr lang="zh-CN" altLang="en-US" dirty="0"/>
              <a:t>。</a:t>
            </a:r>
            <a:endParaRPr lang="en-US" altLang="zh-CN" dirty="0"/>
          </a:p>
          <a:p>
            <a:endParaRPr lang="en-US" dirty="0"/>
          </a:p>
        </p:txBody>
      </p:sp>
    </p:spTree>
    <p:extLst>
      <p:ext uri="{BB962C8B-B14F-4D97-AF65-F5344CB8AC3E}">
        <p14:creationId xmlns:p14="http://schemas.microsoft.com/office/powerpoint/2010/main" val="2998624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65B5-8441-46A8-AEC8-0957A73F687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247EA6-AC08-4777-A55E-29145A011D0E}"/>
              </a:ext>
            </a:extLst>
          </p:cNvPr>
          <p:cNvSpPr>
            <a:spLocks noGrp="1"/>
          </p:cNvSpPr>
          <p:nvPr>
            <p:ph idx="1"/>
          </p:nvPr>
        </p:nvSpPr>
        <p:spPr/>
        <p:txBody>
          <a:bodyPr>
            <a:normAutofit fontScale="92500" lnSpcReduction="10000"/>
          </a:bodyPr>
          <a:lstStyle/>
          <a:p>
            <a:r>
              <a:rPr lang="zh-CN" altLang="en-US" b="1" dirty="0"/>
              <a:t>通过特征之间的语义来进行加减乘除创造新的特征 （用在原始特征的抽取时）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特征相加：比如想要通过预售数据来预测收入，通过</a:t>
            </a:r>
            <a:r>
              <a:rPr lang="en-US" dirty="0" err="1"/>
              <a:t>sales_blue_pens</a:t>
            </a:r>
            <a:r>
              <a:rPr lang="zh-CN" altLang="en-US" dirty="0"/>
              <a:t>和</a:t>
            </a:r>
            <a:r>
              <a:rPr lang="en-US" dirty="0" err="1"/>
              <a:t>sales_black_pens</a:t>
            </a:r>
            <a:r>
              <a:rPr lang="zh-CN" altLang="en-US" dirty="0"/>
              <a:t>相加，可以得到</a:t>
            </a:r>
            <a:r>
              <a:rPr lang="en-US" dirty="0" err="1"/>
              <a:t>sales_pens</a:t>
            </a:r>
            <a:r>
              <a:rPr lang="zh-CN" altLang="en-US" dirty="0"/>
              <a:t>的总销量。</a:t>
            </a:r>
            <a:endParaRPr lang="en-US" altLang="zh-CN" dirty="0"/>
          </a:p>
          <a:p>
            <a:pPr lvl="1"/>
            <a:r>
              <a:rPr lang="zh-CN" altLang="en-US" dirty="0"/>
              <a:t>特征相乘：比如可以通过售价和成交率相乘来得到新的特征</a:t>
            </a:r>
            <a:r>
              <a:rPr lang="en-US" dirty="0"/>
              <a:t>earnings</a:t>
            </a:r>
            <a:r>
              <a:rPr lang="zh-CN" altLang="en-US" dirty="0"/>
              <a:t>。</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dirty="0"/>
          </a:p>
          <a:p>
            <a:r>
              <a:rPr lang="zh-CN" altLang="en-US" b="1" dirty="0"/>
              <a:t>根据对业务的理解，把先验知识作为新的特征加入数据集（用在数据探索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endParaRPr lang="en-US" dirty="0"/>
          </a:p>
        </p:txBody>
      </p:sp>
    </p:spTree>
    <p:extLst>
      <p:ext uri="{BB962C8B-B14F-4D97-AF65-F5344CB8AC3E}">
        <p14:creationId xmlns:p14="http://schemas.microsoft.com/office/powerpoint/2010/main" val="811166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b="1" dirty="0"/>
              <a:t>通过机器学习算法来构造新特征。 （用在特征数量不足或者模型欠拟合时）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r>
              <a:rPr lang="zh-CN" altLang="en-US" b="1" dirty="0"/>
              <a:t>考虑交叉特征（用在特征数量不足或者模型欠拟合时）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（用在特征数量不足或者模型欠拟合时）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1360533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特征工程之特征选择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首先，在现实任务中经常会遇到维度灾难问题，这往往是由于特征过多或者对高基数的</a:t>
            </a:r>
            <a:r>
              <a:rPr lang="en-US" altLang="zh-CN" dirty="0"/>
              <a:t>category</a:t>
            </a:r>
            <a:r>
              <a:rPr lang="zh-CN" altLang="en-US" dirty="0"/>
              <a:t>特征作了</a:t>
            </a:r>
            <a:r>
              <a:rPr lang="en-US" altLang="zh-CN" dirty="0" err="1"/>
              <a:t>Onehot</a:t>
            </a:r>
            <a:r>
              <a:rPr lang="zh-CN" altLang="en-US" dirty="0"/>
              <a:t>向量造成的。如果能从中选择出重要的特征，使得后续学习过程仅仅需要在一部分特征上进行，那么维度灾难问题会大大减轻。</a:t>
            </a:r>
          </a:p>
          <a:p>
            <a:pPr lvl="2"/>
            <a:r>
              <a:rPr lang="zh-CN" altLang="en-US" dirty="0"/>
              <a:t>从这个意义上讲，</a:t>
            </a:r>
            <a:r>
              <a:rPr lang="zh-CN" altLang="en-US" b="1" dirty="0"/>
              <a:t>特征选择与特征降维有相似的动机。事实上它们是传统机器学习处理高维数据的两大主流技术</a:t>
            </a:r>
            <a:r>
              <a:rPr lang="zh-CN" altLang="en-US" dirty="0"/>
              <a:t>。</a:t>
            </a:r>
            <a:endParaRPr lang="en-US" altLang="zh-CN" dirty="0"/>
          </a:p>
          <a:p>
            <a:pPr lvl="2"/>
            <a:r>
              <a:rPr lang="zh-CN" altLang="en-US" dirty="0"/>
              <a:t>如果用深度学习来建模，则一般不会考虑用特征选择或者特征降维来处理高维数据，而是使用</a:t>
            </a:r>
            <a:r>
              <a:rPr lang="en-US" altLang="zh-CN" dirty="0"/>
              <a:t>embedding</a:t>
            </a:r>
            <a:r>
              <a:rPr lang="zh-CN" altLang="en-US" dirty="0"/>
              <a:t>技术来处理高基数</a:t>
            </a:r>
            <a:r>
              <a:rPr lang="en-US" altLang="zh-CN" dirty="0"/>
              <a:t>category</a:t>
            </a:r>
            <a:r>
              <a:rPr lang="zh-CN" altLang="en-US" dirty="0"/>
              <a:t>特征。</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dirty="0"/>
              <a:t>这是计算复杂度和预测能力之间的折衷：</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embedding</a:t>
            </a:r>
            <a:r>
              <a:rPr lang="zh-CN" altLang="en-US" dirty="0"/>
              <a:t>方法的区别：</a:t>
            </a:r>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特征工程之特征降维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dirty="0"/>
              <a:t>这个时候要首先考虑特征维度这么高是否合理，是否是因为</a:t>
            </a:r>
            <a:r>
              <a:rPr lang="en-US" altLang="zh-CN" sz="2000" dirty="0"/>
              <a:t>one-hot</a:t>
            </a:r>
            <a:r>
              <a:rPr lang="zh-CN" altLang="en-US" sz="2000" dirty="0"/>
              <a:t>向量导致的，是否可以做</a:t>
            </a:r>
            <a:r>
              <a:rPr lang="en-US" altLang="zh-CN" sz="2000" dirty="0"/>
              <a:t>embedding</a:t>
            </a:r>
            <a:r>
              <a:rPr lang="zh-CN" altLang="en-US" sz="2000" dirty="0"/>
              <a:t>。之后在考虑降低特征维度。</a:t>
            </a:r>
            <a:endParaRPr lang="en-US" altLang="zh-CN" sz="2000" dirty="0"/>
          </a:p>
          <a:p>
            <a:r>
              <a:rPr lang="zh-CN" altLang="en-US" sz="2400" dirty="0"/>
              <a:t>特征降维有什么假设？</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a:p>
            <a:pPr lvl="1"/>
            <a:r>
              <a:rPr lang="zh-CN" altLang="en-US" sz="2000" dirty="0"/>
              <a:t>思考：如果样本即包括大量的</a:t>
            </a:r>
            <a:r>
              <a:rPr lang="en-US" altLang="zh-CN" sz="2000" dirty="0"/>
              <a:t>category</a:t>
            </a:r>
            <a:r>
              <a:rPr lang="zh-CN" altLang="en-US" sz="2000" dirty="0"/>
              <a:t>特征，也包括大量的连续特征，该如何降维？</a:t>
            </a:r>
            <a:endParaRPr lang="en-US" altLang="zh-CN" sz="2000" dirty="0"/>
          </a:p>
        </p:txBody>
      </p:sp>
    </p:spTree>
    <p:extLst>
      <p:ext uri="{BB962C8B-B14F-4D97-AF65-F5344CB8AC3E}">
        <p14:creationId xmlns:p14="http://schemas.microsoft.com/office/powerpoint/2010/main" val="503427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通过交叉验证法选取 。</a:t>
            </a:r>
            <a:endParaRPr lang="en-US" altLang="zh-CN" sz="20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sz="1200" dirty="0"/>
              <a:t>。</a:t>
            </a:r>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8874"/>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4000"/>
            <a:ext cx="10515600" cy="5116643"/>
          </a:xfrm>
        </p:spPr>
        <p:txBody>
          <a:bodyPr>
            <a:normAutofit fontScale="92500" lnSpcReduction="20000"/>
          </a:bodyPr>
          <a:lstStyle/>
          <a:p>
            <a:r>
              <a:rPr lang="zh-CN" altLang="en-US" dirty="0"/>
              <a:t>特征生成</a:t>
            </a:r>
            <a:endParaRPr lang="en-US" altLang="zh-CN" dirty="0"/>
          </a:p>
          <a:p>
            <a:pPr lvl="1"/>
            <a:r>
              <a:rPr lang="zh-CN" altLang="en-US" b="1" dirty="0"/>
              <a:t>根据对特征的理解创造一些可能有用的特征</a:t>
            </a:r>
            <a:r>
              <a:rPr lang="zh-CN" altLang="en-US" dirty="0"/>
              <a:t>。</a:t>
            </a:r>
            <a:endParaRPr lang="en-US" altLang="zh-CN" dirty="0"/>
          </a:p>
          <a:p>
            <a:r>
              <a:rPr lang="zh-CN" altLang="en-US" dirty="0"/>
              <a:t>特征选择</a:t>
            </a:r>
            <a:endParaRPr lang="en-US" altLang="zh-CN" dirty="0"/>
          </a:p>
          <a:p>
            <a:pPr lvl="1"/>
            <a:r>
              <a:rPr lang="zh-CN" altLang="en-US" dirty="0"/>
              <a:t>利用某种方法比如使用决策树模型得到的特征评分来选择重要的特征。</a:t>
            </a:r>
            <a:endParaRPr lang="en-US" altLang="zh-CN" dirty="0"/>
          </a:p>
          <a:p>
            <a:r>
              <a:rPr lang="zh-CN" altLang="en-US" dirty="0"/>
              <a:t>特征降维</a:t>
            </a:r>
            <a:endParaRPr lang="en-US" altLang="zh-CN" dirty="0"/>
          </a:p>
          <a:p>
            <a:pPr lvl="1"/>
            <a:r>
              <a:rPr lang="zh-CN" altLang="en-US" dirty="0"/>
              <a:t>利用降维的算法比如主成分分析来映射原来特征空间到更低维度的隐空间。</a:t>
            </a:r>
            <a:endParaRPr lang="en-US" altLang="zh-CN" dirty="0"/>
          </a:p>
          <a:p>
            <a:r>
              <a:rPr lang="zh-CN" altLang="en-US" dirty="0"/>
              <a:t>模型生成：</a:t>
            </a:r>
            <a:endParaRPr lang="en-US" altLang="zh-CN" dirty="0"/>
          </a:p>
          <a:p>
            <a:pPr lvl="1"/>
            <a:r>
              <a:rPr lang="zh-CN" altLang="en-US" dirty="0"/>
              <a:t>有下面几种常见的</a:t>
            </a:r>
            <a:r>
              <a:rPr lang="zh-CN" altLang="en-US" b="1" dirty="0"/>
              <a:t>模型选择思路</a:t>
            </a:r>
            <a:r>
              <a:rPr lang="zh-CN" altLang="en-US" dirty="0"/>
              <a:t>：</a:t>
            </a:r>
            <a:endParaRPr lang="en-US" altLang="zh-CN" dirty="0"/>
          </a:p>
          <a:p>
            <a:pPr lvl="2"/>
            <a:r>
              <a:rPr lang="zh-CN" altLang="en-US" dirty="0"/>
              <a:t>人工根据具体任务和经验选定某种模型。</a:t>
            </a:r>
            <a:endParaRPr lang="en-US" altLang="zh-CN" dirty="0"/>
          </a:p>
          <a:p>
            <a:pPr lvl="2"/>
            <a:r>
              <a:rPr lang="zh-CN" altLang="en-US" dirty="0"/>
              <a:t>人工选定用集成学习方法来集成同质的或者异质的基学习器。</a:t>
            </a:r>
            <a:endParaRPr lang="en-US" altLang="zh-CN" dirty="0"/>
          </a:p>
          <a:p>
            <a:pPr lvl="3"/>
            <a:r>
              <a:rPr lang="zh-CN" altLang="en-US" dirty="0"/>
              <a:t>在机器学习竞赛中，参赛人员经常会选择用集成学习来训练，而在集成学习中即选择基于树的模型，又选用其他的模型。</a:t>
            </a:r>
            <a:endParaRPr lang="en-US" altLang="zh-CN" dirty="0"/>
          </a:p>
          <a:p>
            <a:pPr lvl="2"/>
            <a:r>
              <a:rPr lang="zh-CN" altLang="en-US" dirty="0"/>
              <a:t>人工选定多个候选模型并利用泛化评估方法来选择最终生成的模型。</a:t>
            </a:r>
            <a:endParaRPr lang="en-US" altLang="zh-CN" dirty="0"/>
          </a:p>
          <a:p>
            <a:pPr lvl="2"/>
            <a:r>
              <a:rPr lang="en-US" altLang="zh-CN" dirty="0" err="1"/>
              <a:t>AutoML</a:t>
            </a:r>
            <a:r>
              <a:rPr lang="zh-CN" altLang="en-US" dirty="0"/>
              <a:t>自动生成模型，用在深度学习中。</a:t>
            </a:r>
            <a:endParaRPr lang="en-US" altLang="zh-CN" dirty="0"/>
          </a:p>
          <a:p>
            <a:pPr lvl="1"/>
            <a:endParaRPr lang="en-US" dirty="0"/>
          </a:p>
          <a:p>
            <a:pPr lvl="1"/>
            <a:r>
              <a:rPr lang="zh-CN" altLang="en-US" b="1" dirty="0">
                <a:solidFill>
                  <a:srgbClr val="FF0000"/>
                </a:solidFill>
              </a:rPr>
              <a:t>最后需要把这些探索性开发的代码变成生产级别的代码。</a:t>
            </a:r>
            <a:endParaRPr lang="en-US" b="1" dirty="0">
              <a:solidFill>
                <a:srgbClr val="FF0000"/>
              </a:solidFill>
            </a:endParaRPr>
          </a:p>
          <a:p>
            <a:pPr marL="0" indent="0">
              <a:buNone/>
            </a:pPr>
            <a:endParaRPr lang="en-US" dirty="0"/>
          </a:p>
        </p:txBody>
      </p:sp>
    </p:spTree>
    <p:extLst>
      <p:ext uri="{BB962C8B-B14F-4D97-AF65-F5344CB8AC3E}">
        <p14:creationId xmlns:p14="http://schemas.microsoft.com/office/powerpoint/2010/main" val="341072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到高维</a:t>
            </a:r>
            <a:r>
              <a:rPr lang="en-US" altLang="zh-CN" dirty="0"/>
              <a:t>N</a:t>
            </a:r>
            <a:r>
              <a:rPr lang="zh-CN" altLang="en-US" dirty="0"/>
              <a:t>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en-US" altLang="zh-CN" dirty="0"/>
              <a:t>PCA</a:t>
            </a:r>
            <a:r>
              <a:rPr lang="zh-CN" altLang="en-US" dirty="0"/>
              <a:t>算法流程：</a:t>
            </a:r>
            <a:endParaRPr lang="en-US" altLang="zh-CN" dirty="0"/>
          </a:p>
          <a:p>
            <a:endParaRPr lang="en-US" dirty="0"/>
          </a:p>
        </p:txBody>
      </p:sp>
      <p:pic>
        <p:nvPicPr>
          <p:cNvPr id="4" name="Picture 3"/>
          <p:cNvPicPr>
            <a:picLocks noChangeAspect="1"/>
          </p:cNvPicPr>
          <p:nvPr/>
        </p:nvPicPr>
        <p:blipFill>
          <a:blip r:embed="rId2"/>
          <a:stretch>
            <a:fillRect/>
          </a:stretch>
        </p:blipFill>
        <p:spPr>
          <a:xfrm>
            <a:off x="1391479" y="2273507"/>
            <a:ext cx="8454886" cy="4233310"/>
          </a:xfrm>
          <a:prstGeom prst="rect">
            <a:avLst/>
          </a:prstGeom>
        </p:spPr>
      </p:pic>
    </p:spTree>
    <p:extLst>
      <p:ext uri="{BB962C8B-B14F-4D97-AF65-F5344CB8AC3E}">
        <p14:creationId xmlns:p14="http://schemas.microsoft.com/office/powerpoint/2010/main" val="1834097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7193"/>
          </a:xfrm>
        </p:spPr>
        <p:txBody>
          <a:bodyPr/>
          <a:lstStyle/>
          <a:p>
            <a:r>
              <a:rPr lang="en-US" altLang="zh-CN" dirty="0"/>
              <a:t>Continue….</a:t>
            </a:r>
            <a:endParaRPr lang="en-US" dirty="0"/>
          </a:p>
        </p:txBody>
      </p:sp>
      <p:sp>
        <p:nvSpPr>
          <p:cNvPr id="3" name="Content Placeholder 2"/>
          <p:cNvSpPr>
            <a:spLocks noGrp="1"/>
          </p:cNvSpPr>
          <p:nvPr>
            <p:ph idx="1"/>
          </p:nvPr>
        </p:nvSpPr>
        <p:spPr>
          <a:xfrm>
            <a:off x="838200" y="1457739"/>
            <a:ext cx="10515600" cy="5237507"/>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r>
              <a:rPr lang="en-US" altLang="zh-CN" dirty="0"/>
              <a:t>LDA</a:t>
            </a:r>
            <a:r>
              <a:rPr lang="zh-CN" altLang="en-US" dirty="0"/>
              <a:t>算法流程：</a:t>
            </a:r>
            <a:endParaRPr lang="en-US" altLang="zh-CN" dirty="0"/>
          </a:p>
          <a:p>
            <a:endParaRPr lang="en-US" altLang="zh-CN" dirty="0"/>
          </a:p>
          <a:p>
            <a:endParaRPr lang="en-US" dirty="0"/>
          </a:p>
          <a:p>
            <a:endParaRPr lang="en-US" dirty="0"/>
          </a:p>
        </p:txBody>
      </p:sp>
      <p:pic>
        <p:nvPicPr>
          <p:cNvPr id="4" name="Picture 3"/>
          <p:cNvPicPr>
            <a:picLocks noChangeAspect="1"/>
          </p:cNvPicPr>
          <p:nvPr/>
        </p:nvPicPr>
        <p:blipFill>
          <a:blip r:embed="rId3"/>
          <a:stretch>
            <a:fillRect/>
          </a:stretch>
        </p:blipFill>
        <p:spPr>
          <a:xfrm>
            <a:off x="3458816" y="3816626"/>
            <a:ext cx="7686261" cy="2878619"/>
          </a:xfrm>
          <a:prstGeom prst="rect">
            <a:avLst/>
          </a:prstGeom>
        </p:spPr>
      </p:pic>
    </p:spTree>
    <p:extLst>
      <p:ext uri="{BB962C8B-B14F-4D97-AF65-F5344CB8AC3E}">
        <p14:creationId xmlns:p14="http://schemas.microsoft.com/office/powerpoint/2010/main" val="24552031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8365"/>
          </a:xfrm>
        </p:spPr>
        <p:txBody>
          <a:bodyPr/>
          <a:lstStyle/>
          <a:p>
            <a:r>
              <a:rPr lang="zh-CN" altLang="en-US" dirty="0"/>
              <a:t>神经网络需要做特征工程和样本工程吗？</a:t>
            </a:r>
            <a:endParaRPr lang="en-US" dirty="0"/>
          </a:p>
        </p:txBody>
      </p:sp>
      <p:sp>
        <p:nvSpPr>
          <p:cNvPr id="3" name="Content Placeholder 2"/>
          <p:cNvSpPr>
            <a:spLocks noGrp="1"/>
          </p:cNvSpPr>
          <p:nvPr>
            <p:ph idx="1"/>
          </p:nvPr>
        </p:nvSpPr>
        <p:spPr>
          <a:xfrm>
            <a:off x="838200" y="1718440"/>
            <a:ext cx="10515600" cy="5013435"/>
          </a:xfrm>
        </p:spPr>
        <p:txBody>
          <a:bodyPr>
            <a:normAutofit lnSpcReduction="10000"/>
          </a:bodyPr>
          <a:lstStyle/>
          <a:p>
            <a:r>
              <a:rPr lang="zh-CN" altLang="en-US" b="1" dirty="0"/>
              <a:t>用神经网络对表格数据进行建模，同样需要几乎所有的</a:t>
            </a:r>
            <a:r>
              <a:rPr lang="zh-CN" altLang="en-US" b="1" dirty="0">
                <a:solidFill>
                  <a:srgbClr val="FF0000"/>
                </a:solidFill>
              </a:rPr>
              <a:t>特征工程</a:t>
            </a:r>
            <a:r>
              <a:rPr lang="zh-CN" altLang="en-US" dirty="0"/>
              <a:t>：</a:t>
            </a:r>
            <a:endParaRPr lang="en-US" altLang="zh-CN" dirty="0"/>
          </a:p>
          <a:p>
            <a:pPr lvl="1"/>
            <a:r>
              <a:rPr lang="zh-CN" altLang="en-US" dirty="0"/>
              <a:t>字符串特征转换为数值特征</a:t>
            </a:r>
            <a:endParaRPr lang="en-US" altLang="zh-CN" dirty="0"/>
          </a:p>
          <a:p>
            <a:pPr lvl="1"/>
            <a:r>
              <a:rPr lang="zh-CN" altLang="en-US" dirty="0"/>
              <a:t>处理异常值</a:t>
            </a:r>
            <a:endParaRPr lang="en-US" altLang="zh-CN" dirty="0"/>
          </a:p>
          <a:p>
            <a:pPr lvl="1"/>
            <a:r>
              <a:rPr lang="zh-CN" altLang="en-US" dirty="0"/>
              <a:t>处理缺失值</a:t>
            </a:r>
            <a:endParaRPr lang="en-US" altLang="zh-CN" dirty="0"/>
          </a:p>
          <a:p>
            <a:pPr lvl="1"/>
            <a:r>
              <a:rPr lang="zh-CN" altLang="en-US" dirty="0"/>
              <a:t>处理样本类别不均衡</a:t>
            </a:r>
            <a:endParaRPr lang="en-US" altLang="zh-CN" dirty="0"/>
          </a:p>
          <a:p>
            <a:pPr lvl="1"/>
            <a:r>
              <a:rPr lang="zh-CN" altLang="en-US" dirty="0"/>
              <a:t>连续型特征离散化</a:t>
            </a:r>
            <a:endParaRPr lang="en-US" altLang="zh-CN" dirty="0"/>
          </a:p>
          <a:p>
            <a:pPr lvl="1"/>
            <a:r>
              <a:rPr lang="en-US" altLang="zh-CN" dirty="0" err="1"/>
              <a:t>catogery</a:t>
            </a:r>
            <a:r>
              <a:rPr lang="zh-CN" altLang="en-US" dirty="0"/>
              <a:t>特征编码</a:t>
            </a:r>
            <a:endParaRPr lang="en-US" altLang="zh-CN" dirty="0"/>
          </a:p>
          <a:p>
            <a:pPr lvl="2"/>
            <a:r>
              <a:rPr lang="zh-CN" altLang="en-US" b="1" dirty="0"/>
              <a:t>神经网络更适合</a:t>
            </a:r>
            <a:r>
              <a:rPr lang="en-US" altLang="zh-CN" b="1" dirty="0"/>
              <a:t>dense</a:t>
            </a:r>
            <a:r>
              <a:rPr lang="zh-CN" altLang="en-US" b="1" dirty="0"/>
              <a:t>向量，因此经常对</a:t>
            </a:r>
            <a:r>
              <a:rPr lang="en-US" altLang="zh-CN" b="1" dirty="0"/>
              <a:t>category</a:t>
            </a:r>
            <a:r>
              <a:rPr lang="zh-CN" altLang="en-US" b="1" dirty="0"/>
              <a:t>特征做</a:t>
            </a:r>
            <a:r>
              <a:rPr lang="en-US" altLang="zh-CN" b="1" dirty="0"/>
              <a:t>embedding encoding</a:t>
            </a:r>
            <a:r>
              <a:rPr lang="zh-CN" altLang="en-US" dirty="0"/>
              <a:t>。</a:t>
            </a:r>
            <a:endParaRPr lang="en-US" altLang="zh-CN" dirty="0"/>
          </a:p>
          <a:p>
            <a:pPr lvl="1"/>
            <a:r>
              <a:rPr lang="zh-CN" altLang="en-US" dirty="0"/>
              <a:t>连续型特征缩放</a:t>
            </a:r>
            <a:endParaRPr lang="en-US" altLang="zh-CN" dirty="0"/>
          </a:p>
          <a:p>
            <a:pPr lvl="1"/>
            <a:r>
              <a:rPr lang="zh-CN" altLang="en-US" dirty="0"/>
              <a:t>特征生成</a:t>
            </a:r>
            <a:endParaRPr lang="en-US" altLang="zh-CN" dirty="0"/>
          </a:p>
          <a:p>
            <a:pPr lvl="2"/>
            <a:r>
              <a:rPr lang="zh-CN" altLang="en-US" dirty="0"/>
              <a:t>可结合手动特征生成以及自动特征交叉的网络结构。</a:t>
            </a:r>
            <a:endParaRPr lang="en-US" altLang="zh-CN" dirty="0"/>
          </a:p>
          <a:p>
            <a:pPr lvl="1"/>
            <a:r>
              <a:rPr lang="zh-CN" altLang="en-US" dirty="0"/>
              <a:t>特征选择和特征降维</a:t>
            </a:r>
            <a:endParaRPr lang="en-US" altLang="zh-CN" dirty="0"/>
          </a:p>
          <a:p>
            <a:pPr lvl="2"/>
            <a:r>
              <a:rPr lang="zh-CN" altLang="en-US" dirty="0"/>
              <a:t>神经网络建模时可以先暂时不考虑特征选择和特征降维。</a:t>
            </a:r>
            <a:endParaRPr lang="en-US" altLang="zh-CN" dirty="0"/>
          </a:p>
          <a:p>
            <a:endParaRPr lang="en-US" dirty="0"/>
          </a:p>
        </p:txBody>
      </p:sp>
    </p:spTree>
    <p:extLst>
      <p:ext uri="{BB962C8B-B14F-4D97-AF65-F5344CB8AC3E}">
        <p14:creationId xmlns:p14="http://schemas.microsoft.com/office/powerpoint/2010/main" val="323535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855254"/>
          </a:xfrm>
        </p:spPr>
        <p:txBody>
          <a:bodyPr>
            <a:normAutofit lnSpcReduction="10000"/>
          </a:bodyPr>
          <a:lstStyle/>
          <a:p>
            <a:r>
              <a:rPr lang="zh-CN" altLang="en-US" dirty="0"/>
              <a:t>模型部署</a:t>
            </a:r>
            <a:endParaRPr lang="en-US" altLang="zh-CN" dirty="0"/>
          </a:p>
          <a:p>
            <a:pPr lvl="1"/>
            <a:r>
              <a:rPr lang="zh-CN" altLang="en-US" dirty="0"/>
              <a:t>把训练好的模型部署并集成到你的生产环境</a:t>
            </a:r>
            <a:endParaRPr lang="en-US" altLang="zh-CN" dirty="0"/>
          </a:p>
          <a:p>
            <a:pPr lvl="1"/>
            <a:r>
              <a:rPr lang="zh-CN" altLang="en-US" dirty="0"/>
              <a:t>对模型进行</a:t>
            </a:r>
            <a:r>
              <a:rPr lang="en-US" altLang="zh-CN" dirty="0"/>
              <a:t>A/B test</a:t>
            </a:r>
          </a:p>
          <a:p>
            <a:r>
              <a:rPr lang="zh-CN" altLang="en-US" dirty="0"/>
              <a:t>预测及监控</a:t>
            </a:r>
            <a:endParaRPr lang="en-US" altLang="zh-CN" dirty="0"/>
          </a:p>
          <a:p>
            <a:pPr lvl="1"/>
            <a:r>
              <a:rPr lang="zh-CN" altLang="en-US" dirty="0"/>
              <a:t>用部署好的模型来预测结果，如果可能，及时把反馈样本交给线上模型来在线学习或者把反馈样本保存以便之后离线学习。</a:t>
            </a:r>
            <a:endParaRPr lang="en-US" altLang="zh-CN" dirty="0"/>
          </a:p>
          <a:p>
            <a:pPr lvl="2"/>
            <a:r>
              <a:rPr lang="zh-CN" altLang="en-US" b="1" dirty="0"/>
              <a:t>反馈样本对于模型的改进非常重要</a:t>
            </a:r>
            <a:endParaRPr lang="en-US" altLang="zh-CN" dirty="0"/>
          </a:p>
          <a:p>
            <a:pPr lvl="1"/>
            <a:r>
              <a:rPr lang="zh-CN" altLang="en-US" dirty="0"/>
              <a:t>监控预测的性能并触发告警从而采取进一步的行动，它对模型的进化至关重要。</a:t>
            </a:r>
            <a:endParaRPr lang="en-US" altLang="zh-CN" dirty="0"/>
          </a:p>
          <a:p>
            <a:pPr lvl="1"/>
            <a:r>
              <a:rPr lang="zh-CN" altLang="en-US" b="1" dirty="0"/>
              <a:t>监控关键的特征变化也很重要</a:t>
            </a:r>
            <a:r>
              <a:rPr lang="zh-CN" altLang="en-US" dirty="0"/>
              <a:t>。</a:t>
            </a:r>
            <a:endParaRPr lang="en-US" altLang="zh-CN" dirty="0"/>
          </a:p>
          <a:p>
            <a:r>
              <a:rPr lang="zh-CN" altLang="en-US" dirty="0"/>
              <a:t>注意：我们这里介绍的都是通用的传统机器学习知识，不包括具体应用场景相关的比如异常检测，时间序列预测，推荐系统等这些。</a:t>
            </a:r>
            <a:endParaRPr lang="en-US" altLang="zh-CN" dirty="0"/>
          </a:p>
          <a:p>
            <a:endParaRPr lang="en-US" altLang="zh-CN" dirty="0"/>
          </a:p>
          <a:p>
            <a:endParaRPr lang="en-US" dirty="0"/>
          </a:p>
        </p:txBody>
      </p:sp>
    </p:spTree>
    <p:extLst>
      <p:ext uri="{BB962C8B-B14F-4D97-AF65-F5344CB8AC3E}">
        <p14:creationId xmlns:p14="http://schemas.microsoft.com/office/powerpoint/2010/main" val="32373950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zh-CN" dirty="0"/>
              <a:t>Continue…..</a:t>
            </a:r>
          </a:p>
        </p:txBody>
      </p:sp>
      <p:sp>
        <p:nvSpPr>
          <p:cNvPr id="3" name="Content Placeholder 2"/>
          <p:cNvSpPr>
            <a:spLocks noGrp="1"/>
          </p:cNvSpPr>
          <p:nvPr>
            <p:ph idx="1"/>
          </p:nvPr>
        </p:nvSpPr>
        <p:spPr>
          <a:xfrm>
            <a:off x="838200" y="1690688"/>
            <a:ext cx="10515600" cy="5167312"/>
          </a:xfrm>
        </p:spPr>
        <p:txBody>
          <a:bodyPr>
            <a:normAutofit fontScale="92500" lnSpcReduction="10000"/>
          </a:bodyPr>
          <a:lstStyle/>
          <a:p>
            <a:r>
              <a:rPr lang="zh-CN" altLang="en-US" b="1" dirty="0"/>
              <a:t>用神经网络对非结构化数据建模，这个时候需要做</a:t>
            </a:r>
            <a:r>
              <a:rPr lang="zh-CN" altLang="en-US" b="1" dirty="0">
                <a:solidFill>
                  <a:srgbClr val="FF0000"/>
                </a:solidFill>
              </a:rPr>
              <a:t>样本工程</a:t>
            </a:r>
            <a:r>
              <a:rPr lang="zh-CN" altLang="en-US" dirty="0"/>
              <a:t>：</a:t>
            </a:r>
            <a:endParaRPr lang="en-US" altLang="zh-CN" dirty="0"/>
          </a:p>
          <a:p>
            <a:pPr lvl="1"/>
            <a:r>
              <a:rPr lang="zh-CN" altLang="en-US" dirty="0"/>
              <a:t>下面是一个比较规范的用深度神经网络做计算机视觉任务的</a:t>
            </a:r>
            <a:r>
              <a:rPr lang="en-US" altLang="zh-CN" dirty="0"/>
              <a:t>pipeline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pPr lvl="2"/>
            <a:r>
              <a:rPr lang="en-US" altLang="zh-CN" dirty="0"/>
              <a:t>Reader </a:t>
            </a:r>
            <a:r>
              <a:rPr lang="zh-CN" altLang="en-US" dirty="0"/>
              <a:t>读取图片数据集的</a:t>
            </a:r>
            <a:r>
              <a:rPr lang="en-US" altLang="zh-CN" dirty="0"/>
              <a:t>metadata</a:t>
            </a:r>
            <a:r>
              <a:rPr lang="zh-CN" altLang="en-US" dirty="0"/>
              <a:t>文件（包括图片的索引和标注信息）；</a:t>
            </a:r>
            <a:endParaRPr lang="en-US" altLang="zh-CN" dirty="0"/>
          </a:p>
          <a:p>
            <a:pPr lvl="2"/>
            <a:r>
              <a:rPr lang="en-US" altLang="zh-CN" dirty="0"/>
              <a:t>Splitter </a:t>
            </a:r>
            <a:r>
              <a:rPr lang="zh-CN" altLang="en-US" dirty="0"/>
              <a:t>把该数据集分割为训练集、验证集和测试集（只需要对图片索引来切分就好）。</a:t>
            </a:r>
            <a:endParaRPr lang="en-US" altLang="zh-CN" dirty="0"/>
          </a:p>
          <a:p>
            <a:pPr lvl="2"/>
            <a:r>
              <a:rPr lang="zh-CN" altLang="en-US" dirty="0"/>
              <a:t>一般情况下，并不需要所有图像数据都载入内存，于是需要 </a:t>
            </a:r>
            <a:r>
              <a:rPr lang="en-US" altLang="zh-CN" dirty="0"/>
              <a:t>Loader </a:t>
            </a:r>
            <a:r>
              <a:rPr lang="zh-CN" altLang="en-US" dirty="0"/>
              <a:t>按需导入。</a:t>
            </a:r>
            <a:endParaRPr lang="en-US" altLang="zh-CN" dirty="0"/>
          </a:p>
          <a:p>
            <a:pPr lvl="2"/>
            <a:r>
              <a:rPr lang="zh-CN" altLang="en-US" dirty="0"/>
              <a:t>这些图像一般由 </a:t>
            </a:r>
            <a:r>
              <a:rPr lang="en-US" altLang="zh-CN" b="1" dirty="0">
                <a:solidFill>
                  <a:srgbClr val="FF0000"/>
                </a:solidFill>
              </a:rPr>
              <a:t>Transformer</a:t>
            </a:r>
            <a:r>
              <a:rPr lang="en-US" altLang="zh-CN" dirty="0"/>
              <a:t> </a:t>
            </a:r>
            <a:r>
              <a:rPr lang="zh-CN" altLang="en-US" dirty="0"/>
              <a:t>进行处理，以修改尺寸、截图或做其它调整。</a:t>
            </a:r>
            <a:endParaRPr lang="en-US" altLang="zh-CN" dirty="0"/>
          </a:p>
          <a:p>
            <a:pPr lvl="2"/>
            <a:r>
              <a:rPr lang="zh-CN" altLang="en-US" dirty="0"/>
              <a:t>为了进行数据增强， </a:t>
            </a:r>
            <a:r>
              <a:rPr lang="en-US" altLang="zh-CN" b="1" dirty="0">
                <a:solidFill>
                  <a:srgbClr val="FF0000"/>
                </a:solidFill>
              </a:rPr>
              <a:t>Augmenter</a:t>
            </a:r>
            <a:r>
              <a:rPr lang="en-US" altLang="zh-CN" dirty="0"/>
              <a:t> </a:t>
            </a:r>
            <a:r>
              <a:rPr lang="zh-CN" altLang="en-US" dirty="0"/>
              <a:t>会随机选取图像进行扩充（比如翻转），以合成额外图像作为新的训练样本。</a:t>
            </a:r>
            <a:endParaRPr lang="en-US" altLang="zh-CN" dirty="0"/>
          </a:p>
          <a:p>
            <a:pPr lvl="2"/>
            <a:r>
              <a:rPr lang="en-US" altLang="zh-CN" dirty="0"/>
              <a:t>Batcher </a:t>
            </a:r>
            <a:r>
              <a:rPr lang="zh-CN" altLang="en-US" dirty="0"/>
              <a:t>把图像和标签数据打包并组成一个 </a:t>
            </a:r>
            <a:r>
              <a:rPr lang="en-US" altLang="zh-CN" dirty="0"/>
              <a:t>mini-batch</a:t>
            </a:r>
            <a:r>
              <a:rPr lang="zh-CN" altLang="en-US" dirty="0"/>
              <a:t>。</a:t>
            </a:r>
            <a:endParaRPr lang="en-US" altLang="zh-CN" dirty="0"/>
          </a:p>
          <a:p>
            <a:pPr lvl="2"/>
            <a:r>
              <a:rPr lang="zh-CN" altLang="en-US" dirty="0"/>
              <a:t>把</a:t>
            </a:r>
            <a:r>
              <a:rPr lang="en-US" altLang="zh-CN" dirty="0"/>
              <a:t>mini-batch</a:t>
            </a:r>
            <a:r>
              <a:rPr lang="zh-CN" altLang="en-US" dirty="0"/>
              <a:t>数据送入 </a:t>
            </a:r>
            <a:r>
              <a:rPr lang="en-US" altLang="zh-CN" dirty="0"/>
              <a:t>Network </a:t>
            </a:r>
            <a:r>
              <a:rPr lang="zh-CN" altLang="en-US" dirty="0"/>
              <a:t>进行训练。</a:t>
            </a:r>
            <a:endParaRPr lang="en-US" altLang="zh-CN" dirty="0"/>
          </a:p>
          <a:p>
            <a:pPr lvl="2"/>
            <a:r>
              <a:rPr lang="zh-CN" altLang="en-US" dirty="0"/>
              <a:t>为追踪训练过程，使用 </a:t>
            </a:r>
            <a:r>
              <a:rPr lang="en-US" altLang="zh-CN" dirty="0"/>
              <a:t>Logger </a:t>
            </a:r>
            <a:r>
              <a:rPr lang="zh-CN" altLang="en-US" dirty="0"/>
              <a:t>来把训练损失或精度记录到 </a:t>
            </a:r>
            <a:r>
              <a:rPr lang="en-US" altLang="zh-CN" dirty="0"/>
              <a:t>log </a:t>
            </a:r>
            <a:r>
              <a:rPr lang="zh-CN" altLang="en-US" dirty="0"/>
              <a:t>文件。</a:t>
            </a:r>
            <a:endParaRPr lang="en-US"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253" y="2443655"/>
            <a:ext cx="9121493" cy="1623848"/>
          </a:xfrm>
          <a:prstGeom prst="rect">
            <a:avLst/>
          </a:prstGeom>
        </p:spPr>
      </p:pic>
    </p:spTree>
    <p:extLst>
      <p:ext uri="{BB962C8B-B14F-4D97-AF65-F5344CB8AC3E}">
        <p14:creationId xmlns:p14="http://schemas.microsoft.com/office/powerpoint/2010/main" val="1866449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581852"/>
            <a:ext cx="10515600" cy="1325563"/>
          </a:xfrm>
        </p:spPr>
        <p:txBody>
          <a:bodyPr/>
          <a:lstStyle/>
          <a:p>
            <a:pPr algn="ctr"/>
            <a:r>
              <a:rPr lang="zh-CN" altLang="en-US" dirty="0"/>
              <a:t>机器学习三部曲之模型生成</a:t>
            </a:r>
            <a:endParaRPr lang="en-US" dirty="0"/>
          </a:p>
        </p:txBody>
      </p:sp>
    </p:spTree>
    <p:extLst>
      <p:ext uri="{BB962C8B-B14F-4D97-AF65-F5344CB8AC3E}">
        <p14:creationId xmlns:p14="http://schemas.microsoft.com/office/powerpoint/2010/main" val="28601835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9894"/>
          </a:xfrm>
        </p:spPr>
        <p:txBody>
          <a:bodyPr/>
          <a:lstStyle/>
          <a:p>
            <a:r>
              <a:rPr lang="zh-CN" altLang="en-US" dirty="0"/>
              <a:t>方差与偏差，过拟合与欠拟合</a:t>
            </a:r>
            <a:endParaRPr lang="en-US" dirty="0"/>
          </a:p>
        </p:txBody>
      </p:sp>
      <p:sp>
        <p:nvSpPr>
          <p:cNvPr id="3" name="Content Placeholder 2"/>
          <p:cNvSpPr>
            <a:spLocks noGrp="1"/>
          </p:cNvSpPr>
          <p:nvPr>
            <p:ph idx="1"/>
          </p:nvPr>
        </p:nvSpPr>
        <p:spPr>
          <a:xfrm>
            <a:off x="838200" y="1702676"/>
            <a:ext cx="10515600" cy="5030657"/>
          </a:xfrm>
        </p:spPr>
        <p:txBody>
          <a:bodyPr>
            <a:normAutofit/>
          </a:bodyPr>
          <a:lstStyle/>
          <a:p>
            <a:r>
              <a:rPr lang="zh-CN" altLang="en-US" dirty="0"/>
              <a:t>偏差与方差（以回归任务为例）：</a:t>
            </a:r>
            <a:endParaRPr lang="en-US" altLang="zh-CN" dirty="0"/>
          </a:p>
          <a:p>
            <a:pPr lvl="1"/>
            <a:r>
              <a:rPr lang="en-US" altLang="zh-CN" dirty="0"/>
              <a:t>Bias</a:t>
            </a:r>
            <a:r>
              <a:rPr lang="zh-CN" altLang="en-US" dirty="0"/>
              <a:t>偏差：</a:t>
            </a:r>
            <a:endParaRPr lang="en-US" altLang="zh-CN" dirty="0"/>
          </a:p>
          <a:p>
            <a:pPr lvl="2"/>
            <a:r>
              <a:rPr lang="zh-CN" altLang="en-US" b="1" dirty="0"/>
              <a:t>计算所有可能的</a:t>
            </a:r>
            <a:r>
              <a:rPr lang="zh-CN" altLang="en-US" dirty="0"/>
              <a:t>训练集训练出的</a:t>
            </a:r>
            <a:r>
              <a:rPr lang="zh-CN" altLang="en-US" b="1" dirty="0"/>
              <a:t>所有同类模型</a:t>
            </a:r>
            <a:r>
              <a:rPr lang="zh-CN" altLang="en-US" dirty="0"/>
              <a:t>对每个输入样本</a:t>
            </a:r>
            <a:r>
              <a:rPr lang="en-US" altLang="zh-CN" dirty="0"/>
              <a:t>X</a:t>
            </a:r>
            <a:r>
              <a:rPr lang="zh-CN" altLang="en-US" dirty="0"/>
              <a:t>的预测输出的</a:t>
            </a:r>
            <a:r>
              <a:rPr lang="zh-CN" altLang="en-US" b="1" dirty="0"/>
              <a:t>平均值</a:t>
            </a:r>
            <a:r>
              <a:rPr lang="zh-CN" altLang="en-US" dirty="0"/>
              <a:t>与 “真实模型” 对该样本的输出值之间的差异，在所有可能的数据集（包括训练集）上对该差异求数学期望。</a:t>
            </a:r>
            <a:endParaRPr lang="en-US" altLang="zh-CN" dirty="0"/>
          </a:p>
          <a:p>
            <a:pPr lvl="3"/>
            <a:r>
              <a:rPr lang="zh-CN" altLang="en-US" dirty="0"/>
              <a:t>同类模型的意思是：</a:t>
            </a:r>
            <a:r>
              <a:rPr lang="zh-CN" altLang="en-US" b="1" dirty="0"/>
              <a:t>建模方法一样，只是学习到的模型参数不同。</a:t>
            </a:r>
            <a:endParaRPr lang="en-US" altLang="zh-CN" b="1" dirty="0"/>
          </a:p>
          <a:p>
            <a:pPr lvl="3"/>
            <a:r>
              <a:rPr lang="zh-CN" altLang="en-US" dirty="0"/>
              <a:t>由于真实模型是未知的，我们借助样本的</a:t>
            </a:r>
            <a:r>
              <a:rPr lang="en-US" altLang="zh-CN" dirty="0"/>
              <a:t>label</a:t>
            </a:r>
            <a:r>
              <a:rPr lang="zh-CN" altLang="en-US" dirty="0"/>
              <a:t>来近似估计。</a:t>
            </a:r>
          </a:p>
          <a:p>
            <a:pPr lvl="1"/>
            <a:r>
              <a:rPr lang="en-US" altLang="zh-CN" dirty="0"/>
              <a:t>Variance</a:t>
            </a:r>
            <a:r>
              <a:rPr lang="zh-CN" altLang="en-US" dirty="0"/>
              <a:t>方差：</a:t>
            </a:r>
            <a:endParaRPr lang="en-US" altLang="zh-CN" dirty="0"/>
          </a:p>
          <a:p>
            <a:pPr lvl="2"/>
            <a:r>
              <a:rPr lang="zh-CN" altLang="en-US" b="1" dirty="0"/>
              <a:t>刻画的是不同的训练集</a:t>
            </a:r>
            <a:r>
              <a:rPr lang="zh-CN" altLang="en-US" dirty="0"/>
              <a:t>训练出的同一类模型的输出值</a:t>
            </a:r>
            <a:r>
              <a:rPr lang="zh-CN" altLang="en-US" b="1" dirty="0"/>
              <a:t>之间</a:t>
            </a:r>
            <a:r>
              <a:rPr lang="zh-CN" altLang="en-US" dirty="0"/>
              <a:t>的差异。</a:t>
            </a:r>
            <a:endParaRPr lang="en-US" dirty="0"/>
          </a:p>
          <a:p>
            <a:endParaRPr lang="en-US" altLang="zh-CN" dirty="0"/>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026" y="4902149"/>
            <a:ext cx="8717823" cy="1669401"/>
          </a:xfrm>
          <a:prstGeom prst="rect">
            <a:avLst/>
          </a:prstGeom>
        </p:spPr>
      </p:pic>
    </p:spTree>
    <p:extLst>
      <p:ext uri="{BB962C8B-B14F-4D97-AF65-F5344CB8AC3E}">
        <p14:creationId xmlns:p14="http://schemas.microsoft.com/office/powerpoint/2010/main" val="3733528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92889"/>
          </a:xfrm>
        </p:spPr>
        <p:txBody>
          <a:bodyPr>
            <a:normAutofit/>
          </a:bodyPr>
          <a:lstStyle/>
          <a:p>
            <a:r>
              <a:rPr lang="zh-CN" altLang="en-US" b="1" dirty="0">
                <a:solidFill>
                  <a:srgbClr val="FF0000"/>
                </a:solidFill>
              </a:rPr>
              <a:t>机器学习真正有意义的目标是减少泛化误差</a:t>
            </a:r>
            <a:endParaRPr lang="en-US" altLang="zh-CN" b="1" dirty="0">
              <a:solidFill>
                <a:srgbClr val="FF0000"/>
              </a:solidFill>
            </a:endParaRPr>
          </a:p>
          <a:p>
            <a:pPr lvl="1"/>
            <a:r>
              <a:rPr lang="en-US" altLang="zh-CN" dirty="0"/>
              <a:t>generalization error=bias+ </a:t>
            </a:r>
            <a:r>
              <a:rPr lang="en-US" altLang="zh-CN" dirty="0" err="1"/>
              <a:t>variance+noise</a:t>
            </a:r>
            <a:endParaRPr lang="en-US" dirty="0"/>
          </a:p>
          <a:p>
            <a:pPr lvl="1"/>
            <a:r>
              <a:rPr lang="zh-CN" altLang="en-US" dirty="0"/>
              <a:t>即泛化误差可以分解为偏差、方差和噪声之和：</a:t>
            </a:r>
          </a:p>
          <a:p>
            <a:pPr lvl="2"/>
            <a:r>
              <a:rPr lang="zh-CN" altLang="en-US" dirty="0"/>
              <a:t>偏差度量了学习算法的期望预测与真实结果之间的偏离程度，刻画了学习算法本身的拟合能力。</a:t>
            </a:r>
          </a:p>
          <a:p>
            <a:pPr lvl="2"/>
            <a:r>
              <a:rPr lang="zh-CN" altLang="en-US" dirty="0"/>
              <a:t>方差度量了训练集的变动所导致的学习性能的变化，刻画了数据扰动造成的影响。</a:t>
            </a:r>
          </a:p>
          <a:p>
            <a:pPr lvl="2"/>
            <a:r>
              <a:rPr lang="zh-CN" altLang="en-US" dirty="0"/>
              <a:t>噪声度量了在当前任务上任何学习算法所能达到的期望泛化误差的下界，刻画了学习问题本身的难度。（</a:t>
            </a:r>
            <a:r>
              <a:rPr lang="zh-CN" altLang="en-US" b="1" dirty="0"/>
              <a:t>这里的噪声是指由人工标注失误引起的</a:t>
            </a:r>
            <a:r>
              <a:rPr lang="zh-CN" altLang="en-US" dirty="0"/>
              <a:t>）</a:t>
            </a:r>
          </a:p>
          <a:p>
            <a:pPr lvl="1"/>
            <a:r>
              <a:rPr lang="zh-CN" altLang="en-US" dirty="0"/>
              <a:t>偏差</a:t>
            </a:r>
            <a:r>
              <a:rPr lang="en-US" altLang="zh-CN" dirty="0"/>
              <a:t>-</a:t>
            </a:r>
            <a:r>
              <a:rPr lang="zh-CN" altLang="en-US" dirty="0"/>
              <a:t>方差分解表明：</a:t>
            </a:r>
            <a:endParaRPr lang="en-US" altLang="zh-CN" dirty="0"/>
          </a:p>
          <a:p>
            <a:pPr lvl="2"/>
            <a:r>
              <a:rPr lang="zh-CN" altLang="en-US" b="1" dirty="0"/>
              <a:t>泛化性能是由学习算法的能力、数据的充分性以及学习任务本身的难度共同决定的。</a:t>
            </a:r>
            <a:endParaRPr lang="en-US" b="1" dirty="0"/>
          </a:p>
        </p:txBody>
      </p:sp>
    </p:spTree>
    <p:extLst>
      <p:ext uri="{BB962C8B-B14F-4D97-AF65-F5344CB8AC3E}">
        <p14:creationId xmlns:p14="http://schemas.microsoft.com/office/powerpoint/2010/main" val="2409110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8245"/>
          </a:xfrm>
        </p:spPr>
        <p:txBody>
          <a:bodyPr/>
          <a:lstStyle/>
          <a:p>
            <a:r>
              <a:rPr lang="en-US" altLang="zh-CN" dirty="0"/>
              <a:t>Continue….</a:t>
            </a:r>
            <a:endParaRPr lang="en-US" dirty="0"/>
          </a:p>
        </p:txBody>
      </p:sp>
      <p:sp>
        <p:nvSpPr>
          <p:cNvPr id="3" name="Content Placeholder 2"/>
          <p:cNvSpPr>
            <a:spLocks noGrp="1"/>
          </p:cNvSpPr>
          <p:nvPr>
            <p:ph idx="1"/>
          </p:nvPr>
        </p:nvSpPr>
        <p:spPr>
          <a:xfrm>
            <a:off x="838200" y="1393371"/>
            <a:ext cx="10515600" cy="5152572"/>
          </a:xfrm>
        </p:spPr>
        <p:txBody>
          <a:bodyPr>
            <a:normAutofit/>
          </a:bodyPr>
          <a:lstStyle/>
          <a:p>
            <a:r>
              <a:rPr lang="zh-CN" altLang="en-US" dirty="0"/>
              <a:t>模型的容量</a:t>
            </a:r>
            <a:r>
              <a:rPr lang="en-US" altLang="zh-CN" dirty="0"/>
              <a:t>capacity </a:t>
            </a:r>
            <a:r>
              <a:rPr lang="zh-CN" altLang="en-US" dirty="0"/>
              <a:t>：是指其拟合各种函数的能力</a:t>
            </a:r>
            <a:endParaRPr lang="en-US" altLang="zh-CN" dirty="0"/>
          </a:p>
          <a:p>
            <a:pPr lvl="1"/>
            <a:r>
              <a:rPr lang="zh-CN" altLang="en-US" b="1" dirty="0"/>
              <a:t>通过选择不同的假设空间</a:t>
            </a:r>
            <a:r>
              <a:rPr lang="en-US" altLang="zh-CN" b="1" dirty="0"/>
              <a:t>(</a:t>
            </a:r>
            <a:r>
              <a:rPr lang="zh-CN" altLang="en-US" b="1" dirty="0"/>
              <a:t>代表模型的函数集合</a:t>
            </a:r>
            <a:r>
              <a:rPr lang="en-US" altLang="zh-CN" b="1" dirty="0"/>
              <a:t>)</a:t>
            </a:r>
            <a:r>
              <a:rPr lang="zh-CN" altLang="en-US" b="1" dirty="0"/>
              <a:t>可以改变模型的容量</a:t>
            </a:r>
            <a:r>
              <a:rPr lang="zh-CN" altLang="en-US" dirty="0"/>
              <a:t>。</a:t>
            </a:r>
            <a:endParaRPr lang="en-US" altLang="zh-CN" dirty="0"/>
          </a:p>
          <a:p>
            <a:pPr lvl="2"/>
            <a:r>
              <a:rPr lang="zh-CN" altLang="en-US" dirty="0"/>
              <a:t>比如</a:t>
            </a:r>
            <a:r>
              <a:rPr lang="en-US" altLang="zh-CN" dirty="0"/>
              <a:t>y=ax</a:t>
            </a:r>
            <a:r>
              <a:rPr lang="zh-CN" altLang="en-US" dirty="0"/>
              <a:t>就比</a:t>
            </a:r>
            <a:r>
              <a:rPr lang="en-US" altLang="zh-CN" dirty="0"/>
              <a:t>y=ax+bx^2</a:t>
            </a:r>
            <a:r>
              <a:rPr lang="zh-CN" altLang="en-US" dirty="0"/>
              <a:t>的容量小，因为前者只能拟合不同的直线（通过取不同的</a:t>
            </a:r>
            <a:r>
              <a:rPr lang="en-US" altLang="zh-CN" dirty="0"/>
              <a:t>a</a:t>
            </a:r>
            <a:r>
              <a:rPr lang="zh-CN" altLang="en-US" dirty="0"/>
              <a:t>值），而后者除了能拟合不同的直线（取不同的</a:t>
            </a:r>
            <a:r>
              <a:rPr lang="en-US" altLang="zh-CN" dirty="0"/>
              <a:t>a</a:t>
            </a:r>
            <a:r>
              <a:rPr lang="zh-CN" altLang="en-US" dirty="0"/>
              <a:t>值并设置</a:t>
            </a:r>
            <a:r>
              <a:rPr lang="en-US" altLang="zh-CN" dirty="0"/>
              <a:t>b</a:t>
            </a:r>
            <a:r>
              <a:rPr lang="zh-CN" altLang="en-US" dirty="0"/>
              <a:t>为</a:t>
            </a:r>
            <a:r>
              <a:rPr lang="en-US" altLang="zh-CN" dirty="0"/>
              <a:t>0</a:t>
            </a:r>
            <a:r>
              <a:rPr lang="zh-CN" altLang="en-US" dirty="0"/>
              <a:t>），还能拟合出不同形状的抛物线（通过取不同的</a:t>
            </a:r>
            <a:r>
              <a:rPr lang="en-US" altLang="zh-CN" dirty="0"/>
              <a:t>b</a:t>
            </a:r>
            <a:r>
              <a:rPr lang="zh-CN" altLang="en-US" dirty="0"/>
              <a:t>值）。</a:t>
            </a:r>
            <a:endParaRPr lang="en-US" altLang="zh-CN" dirty="0"/>
          </a:p>
          <a:p>
            <a:r>
              <a:rPr lang="zh-CN" altLang="en-US" dirty="0"/>
              <a:t>偏差和方差与模型容量有关：</a:t>
            </a:r>
            <a:r>
              <a:rPr lang="zh-CN" altLang="en-US" b="1" dirty="0"/>
              <a:t>增加容量会降低偏差，增加方差</a:t>
            </a:r>
            <a:r>
              <a:rPr lang="zh-CN" altLang="en-US" dirty="0"/>
              <a:t>。</a:t>
            </a:r>
          </a:p>
          <a:p>
            <a:pPr lvl="2"/>
            <a:r>
              <a:rPr lang="zh-CN" altLang="en-US" dirty="0"/>
              <a:t>偏差降低是因为随着容量的增大，模型的拟合能力越强：</a:t>
            </a:r>
            <a:endParaRPr lang="en-US" altLang="zh-CN" dirty="0"/>
          </a:p>
          <a:p>
            <a:pPr lvl="3"/>
            <a:r>
              <a:rPr lang="zh-CN" altLang="en-US" dirty="0"/>
              <a:t>对给定的训练数据，它拟合的越准确。</a:t>
            </a:r>
          </a:p>
          <a:p>
            <a:pPr lvl="2"/>
            <a:r>
              <a:rPr lang="zh-CN" altLang="en-US" dirty="0"/>
              <a:t>方差增加是因为随着容量的增大，模型的随机性越强：</a:t>
            </a:r>
            <a:endParaRPr lang="en-US" altLang="zh-CN" dirty="0"/>
          </a:p>
          <a:p>
            <a:pPr lvl="3"/>
            <a:r>
              <a:rPr lang="zh-CN" altLang="en-US" dirty="0"/>
              <a:t>对不同的训练集，它学得的模型可能差距较大。</a:t>
            </a:r>
            <a:endParaRPr lang="en-US" altLang="zh-CN" dirty="0"/>
          </a:p>
          <a:p>
            <a:pPr lvl="1"/>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5" y="4978400"/>
            <a:ext cx="7242629" cy="1769422"/>
          </a:xfrm>
          <a:prstGeom prst="rect">
            <a:avLst/>
          </a:prstGeom>
        </p:spPr>
      </p:pic>
    </p:spTree>
    <p:extLst>
      <p:ext uri="{BB962C8B-B14F-4D97-AF65-F5344CB8AC3E}">
        <p14:creationId xmlns:p14="http://schemas.microsoft.com/office/powerpoint/2010/main" val="30410432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5961"/>
          </a:xfrm>
        </p:spPr>
        <p:txBody>
          <a:bodyPr/>
          <a:lstStyle/>
          <a:p>
            <a:r>
              <a:rPr lang="en-US" altLang="zh-CN" dirty="0"/>
              <a:t>Continue…..</a:t>
            </a:r>
            <a:endParaRPr lang="en-US" dirty="0"/>
          </a:p>
        </p:txBody>
      </p:sp>
      <p:sp>
        <p:nvSpPr>
          <p:cNvPr id="3" name="Content Placeholder 2"/>
          <p:cNvSpPr>
            <a:spLocks noGrp="1"/>
          </p:cNvSpPr>
          <p:nvPr>
            <p:ph idx="1"/>
          </p:nvPr>
        </p:nvSpPr>
        <p:spPr>
          <a:xfrm>
            <a:off x="838200" y="1611086"/>
            <a:ext cx="10515600" cy="4920343"/>
          </a:xfrm>
        </p:spPr>
        <p:txBody>
          <a:bodyPr/>
          <a:lstStyle/>
          <a:p>
            <a:r>
              <a:rPr lang="zh-CN" altLang="en-US" dirty="0"/>
              <a:t>过拟合与欠拟合：</a:t>
            </a:r>
            <a:endParaRPr lang="en-US" altLang="zh-CN" dirty="0"/>
          </a:p>
          <a:p>
            <a:pPr lvl="1"/>
            <a:r>
              <a:rPr lang="zh-CN" altLang="en-US" dirty="0"/>
              <a:t>欠拟合：</a:t>
            </a:r>
            <a:endParaRPr lang="en-US" altLang="zh-CN" dirty="0"/>
          </a:p>
          <a:p>
            <a:pPr lvl="2"/>
            <a:r>
              <a:rPr lang="zh-CN" altLang="en-US" dirty="0"/>
              <a:t>模型不能适配训练样本，有一个很大的偏差。</a:t>
            </a:r>
            <a:endParaRPr lang="en-US" altLang="zh-CN" dirty="0"/>
          </a:p>
          <a:p>
            <a:pPr lvl="3"/>
            <a:r>
              <a:rPr lang="zh-CN" altLang="en-US" dirty="0"/>
              <a:t>一般是模型太简单引起的。</a:t>
            </a:r>
          </a:p>
          <a:p>
            <a:pPr lvl="1"/>
            <a:r>
              <a:rPr lang="zh-CN" altLang="en-US" dirty="0"/>
              <a:t>过拟合：</a:t>
            </a:r>
            <a:endParaRPr lang="en-US" altLang="zh-CN" dirty="0"/>
          </a:p>
          <a:p>
            <a:pPr lvl="2"/>
            <a:r>
              <a:rPr lang="zh-CN" altLang="en-US" dirty="0"/>
              <a:t>模型很好适配训练样本，但在测试集上表现很糟，有一个很大的方差。</a:t>
            </a:r>
            <a:endParaRPr lang="en-US" altLang="zh-CN" dirty="0"/>
          </a:p>
          <a:p>
            <a:pPr lvl="3"/>
            <a:r>
              <a:rPr lang="zh-CN" altLang="en-US" dirty="0"/>
              <a:t>一般是模型太复杂引起的，它把训练数据自身的、非全局的特性给学到了。</a:t>
            </a:r>
          </a:p>
          <a:p>
            <a:r>
              <a:rPr lang="zh-CN" altLang="en-US" dirty="0"/>
              <a:t>偏差与过拟合</a:t>
            </a:r>
            <a:r>
              <a:rPr lang="en-US" altLang="zh-CN" dirty="0"/>
              <a:t>/</a:t>
            </a:r>
            <a:r>
              <a:rPr lang="zh-CN" altLang="en-US" dirty="0"/>
              <a:t>欠拟合的关系：</a:t>
            </a:r>
            <a:endParaRPr lang="en-US" dirty="0"/>
          </a:p>
          <a:p>
            <a:pPr lvl="1"/>
            <a:r>
              <a:rPr lang="zh-CN" altLang="en-US" dirty="0"/>
              <a:t>偏差越小，拟合能力越高（可能产生</a:t>
            </a:r>
            <a:r>
              <a:rPr lang="en-US" dirty="0"/>
              <a:t>overfitting</a:t>
            </a:r>
            <a:r>
              <a:rPr lang="zh-CN" altLang="en-US" dirty="0"/>
              <a:t>过拟合</a:t>
            </a:r>
            <a:r>
              <a:rPr lang="en-US" dirty="0"/>
              <a:t>）；</a:t>
            </a:r>
          </a:p>
          <a:p>
            <a:pPr lvl="1"/>
            <a:r>
              <a:rPr lang="zh-CN" altLang="en-US" dirty="0"/>
              <a:t>偏差越大，拟合能力越低（可能产生</a:t>
            </a:r>
            <a:r>
              <a:rPr lang="en-US" dirty="0" err="1"/>
              <a:t>underfitting</a:t>
            </a:r>
            <a:r>
              <a:rPr lang="zh-CN" altLang="en-US" dirty="0"/>
              <a:t>欠拟合</a:t>
            </a:r>
            <a:r>
              <a:rPr lang="en-US" dirty="0"/>
              <a:t>）。</a:t>
            </a:r>
          </a:p>
          <a:p>
            <a:r>
              <a:rPr lang="en-US" altLang="zh-CN" dirty="0"/>
              <a:t>Tips</a:t>
            </a:r>
            <a:r>
              <a:rPr lang="zh-CN" altLang="en-US" dirty="0"/>
              <a:t>：</a:t>
            </a:r>
            <a:endParaRPr lang="en-US" altLang="zh-CN" dirty="0"/>
          </a:p>
          <a:p>
            <a:pPr lvl="1"/>
            <a:r>
              <a:rPr lang="zh-CN" altLang="en-US" dirty="0"/>
              <a:t>通过调整模型的容量</a:t>
            </a:r>
            <a:r>
              <a:rPr lang="en-US" altLang="zh-CN" dirty="0"/>
              <a:t>capacity</a:t>
            </a:r>
            <a:r>
              <a:rPr lang="zh-CN" altLang="en-US" dirty="0"/>
              <a:t>可以缓解欠拟合和过拟合。</a:t>
            </a:r>
            <a:endParaRPr lang="en-US" altLang="zh-CN" dirty="0"/>
          </a:p>
          <a:p>
            <a:endParaRPr lang="en-US" dirty="0"/>
          </a:p>
        </p:txBody>
      </p:sp>
    </p:spTree>
    <p:extLst>
      <p:ext uri="{BB962C8B-B14F-4D97-AF65-F5344CB8AC3E}">
        <p14:creationId xmlns:p14="http://schemas.microsoft.com/office/powerpoint/2010/main" val="41001709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2046"/>
          </a:xfrm>
        </p:spPr>
        <p:txBody>
          <a:bodyPr/>
          <a:lstStyle/>
          <a:p>
            <a:r>
              <a:rPr lang="zh-CN" altLang="en-US" dirty="0"/>
              <a:t>如何处理方差与偏差问题</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zh-CN" altLang="en-US" b="1" dirty="0"/>
              <a:t>整体思路：</a:t>
            </a:r>
            <a:endParaRPr lang="en-US" altLang="zh-CN" b="1" dirty="0"/>
          </a:p>
          <a:p>
            <a:pPr lvl="1"/>
            <a:r>
              <a:rPr lang="zh-CN" altLang="en-US" dirty="0"/>
              <a:t>首先，要知道方差和偏差是无法完全避免的，只能尽量减少其影响。</a:t>
            </a:r>
          </a:p>
          <a:p>
            <a:pPr lvl="1"/>
            <a:r>
              <a:rPr lang="zh-CN" altLang="en-US" dirty="0"/>
              <a:t>在缓解偏差时，</a:t>
            </a:r>
            <a:r>
              <a:rPr lang="zh-CN" altLang="en-US" b="1" dirty="0"/>
              <a:t>需尽量选择正确的模型。</a:t>
            </a:r>
            <a:endParaRPr lang="en-US" altLang="zh-CN" dirty="0"/>
          </a:p>
          <a:p>
            <a:pPr lvl="2"/>
            <a:r>
              <a:rPr lang="zh-CN" altLang="en-US" dirty="0"/>
              <a:t>比如一个非线性问题用线性模型去解决，那无论如何高偏差是无法避免的。</a:t>
            </a:r>
          </a:p>
          <a:p>
            <a:pPr lvl="1"/>
            <a:r>
              <a:rPr lang="zh-CN" altLang="en-US" dirty="0"/>
              <a:t>有了正确的模型，</a:t>
            </a:r>
            <a:r>
              <a:rPr lang="zh-CN" altLang="en-US" b="1" dirty="0"/>
              <a:t>还要慎重选择数据集的大小。</a:t>
            </a:r>
            <a:endParaRPr lang="en-US" altLang="zh-CN" dirty="0"/>
          </a:p>
          <a:p>
            <a:pPr lvl="2"/>
            <a:r>
              <a:rPr lang="zh-CN" altLang="en-US" dirty="0"/>
              <a:t>通常数据集越大越好，但大到数据集已经对整体所有数据有了一定的代表性后，再多的数据已经不能提升模型了，反而会带来计算量的增加。</a:t>
            </a:r>
            <a:endParaRPr lang="en-US" altLang="zh-CN" dirty="0"/>
          </a:p>
          <a:p>
            <a:pPr lvl="2"/>
            <a:r>
              <a:rPr lang="zh-CN" altLang="en-US" dirty="0"/>
              <a:t>而训练集太小一定是不好的，很容易导致过拟合。</a:t>
            </a:r>
            <a:endParaRPr lang="en-US" altLang="zh-CN" dirty="0"/>
          </a:p>
          <a:p>
            <a:pPr lvl="3"/>
            <a:r>
              <a:rPr lang="zh-CN" altLang="en-US" dirty="0"/>
              <a:t>因为模型容易学到有限的小样本的知识，新来的样本稍有变化，预测就不准了。</a:t>
            </a:r>
          </a:p>
          <a:p>
            <a:pPr lvl="1"/>
            <a:r>
              <a:rPr lang="zh-CN" altLang="en-US" dirty="0"/>
              <a:t>最后，</a:t>
            </a:r>
            <a:r>
              <a:rPr lang="zh-CN" altLang="en-US" b="1" dirty="0"/>
              <a:t>要选择模型的复杂度。</a:t>
            </a:r>
            <a:endParaRPr lang="en-US" altLang="zh-CN" dirty="0"/>
          </a:p>
          <a:p>
            <a:pPr lvl="2"/>
            <a:r>
              <a:rPr lang="zh-CN" altLang="en-US" dirty="0"/>
              <a:t>复杂度高的模型通常对训练数据有很好的拟合能力。</a:t>
            </a:r>
            <a:endParaRPr lang="en-US" altLang="zh-CN" dirty="0"/>
          </a:p>
          <a:p>
            <a:pPr marL="0" indent="0">
              <a:buNone/>
            </a:pPr>
            <a:endParaRPr lang="en-US" altLang="zh-CN" dirty="0"/>
          </a:p>
        </p:txBody>
      </p:sp>
    </p:spTree>
    <p:extLst>
      <p:ext uri="{BB962C8B-B14F-4D97-AF65-F5344CB8AC3E}">
        <p14:creationId xmlns:p14="http://schemas.microsoft.com/office/powerpoint/2010/main" val="14762018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en-US" altLang="zh-CN" dirty="0"/>
              <a:t>Continue…..</a:t>
            </a:r>
            <a:endParaRPr lang="en-US" dirty="0"/>
          </a:p>
        </p:txBody>
      </p:sp>
      <p:sp>
        <p:nvSpPr>
          <p:cNvPr id="3" name="Content Placeholder 2"/>
          <p:cNvSpPr>
            <a:spLocks noGrp="1"/>
          </p:cNvSpPr>
          <p:nvPr>
            <p:ph idx="1"/>
          </p:nvPr>
        </p:nvSpPr>
        <p:spPr>
          <a:xfrm>
            <a:off x="838200" y="1625601"/>
            <a:ext cx="10515600" cy="5007428"/>
          </a:xfrm>
        </p:spPr>
        <p:txBody>
          <a:bodyPr>
            <a:normAutofit fontScale="92500" lnSpcReduction="10000"/>
          </a:bodyPr>
          <a:lstStyle/>
          <a:p>
            <a:r>
              <a:rPr lang="zh-CN" altLang="en-US" dirty="0"/>
              <a:t>导致过拟合的常见因素：</a:t>
            </a:r>
            <a:endParaRPr lang="en-US" altLang="zh-CN" dirty="0"/>
          </a:p>
          <a:p>
            <a:pPr lvl="1"/>
            <a:r>
              <a:rPr lang="zh-CN" altLang="en-US" dirty="0"/>
              <a:t>训练样本太少</a:t>
            </a:r>
            <a:endParaRPr lang="en-US" altLang="zh-CN" dirty="0"/>
          </a:p>
          <a:p>
            <a:pPr lvl="1"/>
            <a:r>
              <a:rPr lang="zh-CN" altLang="en-US" dirty="0"/>
              <a:t>噪声样本较多</a:t>
            </a:r>
            <a:endParaRPr lang="en-US" altLang="zh-CN" dirty="0"/>
          </a:p>
          <a:p>
            <a:pPr lvl="1"/>
            <a:r>
              <a:rPr lang="zh-CN" altLang="en-US" dirty="0"/>
              <a:t>训练的迭代次数太多</a:t>
            </a:r>
            <a:endParaRPr lang="en-US" altLang="zh-CN" dirty="0"/>
          </a:p>
          <a:p>
            <a:pPr lvl="1"/>
            <a:r>
              <a:rPr lang="zh-CN" altLang="en-US" dirty="0"/>
              <a:t>模型复杂度高</a:t>
            </a:r>
            <a:endParaRPr lang="en-US" altLang="zh-CN" dirty="0"/>
          </a:p>
          <a:p>
            <a:r>
              <a:rPr lang="zh-CN" altLang="en-US" dirty="0"/>
              <a:t>减少方差</a:t>
            </a:r>
            <a:r>
              <a:rPr lang="en-US" altLang="zh-CN" dirty="0"/>
              <a:t>------</a:t>
            </a:r>
            <a:r>
              <a:rPr lang="zh-CN" altLang="en-US" sz="2300" dirty="0"/>
              <a:t>缓解过拟合</a:t>
            </a:r>
            <a:endParaRPr lang="en-US" altLang="zh-CN" sz="2300" dirty="0"/>
          </a:p>
          <a:p>
            <a:pPr lvl="1"/>
            <a:r>
              <a:rPr lang="zh-CN" altLang="en-US" dirty="0"/>
              <a:t>先从简单模型开始尝试</a:t>
            </a:r>
            <a:endParaRPr lang="en-US" altLang="zh-CN" dirty="0"/>
          </a:p>
          <a:p>
            <a:pPr lvl="2"/>
            <a:r>
              <a:rPr lang="zh-CN" altLang="en-US" dirty="0"/>
              <a:t>这是模型选择的一个准则，目的减少模型复杂度。</a:t>
            </a:r>
            <a:endParaRPr lang="en-US" altLang="zh-CN" dirty="0"/>
          </a:p>
          <a:p>
            <a:pPr lvl="2"/>
            <a:r>
              <a:rPr lang="zh-CN" altLang="en-US" dirty="0"/>
              <a:t>至少可以作为一个</a:t>
            </a:r>
            <a:r>
              <a:rPr lang="en-US" altLang="zh-CN" dirty="0"/>
              <a:t>baseline</a:t>
            </a:r>
            <a:r>
              <a:rPr lang="zh-CN" altLang="en-US" dirty="0"/>
              <a:t>模型。</a:t>
            </a:r>
            <a:endParaRPr lang="en-US" dirty="0"/>
          </a:p>
          <a:p>
            <a:pPr lvl="1"/>
            <a:r>
              <a:rPr lang="zh-CN" altLang="en-US" dirty="0"/>
              <a:t>数据清洗</a:t>
            </a:r>
            <a:endParaRPr lang="en-US" altLang="zh-CN" dirty="0"/>
          </a:p>
          <a:p>
            <a:pPr lvl="2"/>
            <a:r>
              <a:rPr lang="zh-CN" altLang="en-US" dirty="0"/>
              <a:t>比如将错误的</a:t>
            </a:r>
            <a:r>
              <a:rPr lang="en-US" dirty="0"/>
              <a:t>label </a:t>
            </a:r>
            <a:r>
              <a:rPr lang="zh-CN" altLang="en-US" dirty="0"/>
              <a:t>纠正或者删除错误的数据。</a:t>
            </a:r>
            <a:endParaRPr lang="en-US" dirty="0"/>
          </a:p>
          <a:p>
            <a:pPr lvl="1"/>
            <a:r>
              <a:rPr lang="zh-CN" altLang="en-US" dirty="0"/>
              <a:t>数据增强</a:t>
            </a:r>
            <a:endParaRPr lang="en-US" altLang="zh-CN" dirty="0"/>
          </a:p>
          <a:p>
            <a:pPr lvl="2"/>
            <a:r>
              <a:rPr lang="en-US" dirty="0"/>
              <a:t>“</a:t>
            </a:r>
            <a:r>
              <a:rPr lang="zh-CN" altLang="en-US" dirty="0"/>
              <a:t>伪造</a:t>
            </a:r>
            <a:r>
              <a:rPr lang="en-US" dirty="0"/>
              <a:t>”</a:t>
            </a:r>
            <a:r>
              <a:rPr lang="zh-CN" altLang="en-US" dirty="0"/>
              <a:t>更多数据包括引入噪声样本。</a:t>
            </a:r>
            <a:endParaRPr lang="en-US" altLang="zh-CN" dirty="0"/>
          </a:p>
          <a:p>
            <a:pPr lvl="3"/>
            <a:r>
              <a:rPr lang="zh-CN" altLang="en-US" dirty="0"/>
              <a:t>例如在数字图片识别的学习中，将已有的数字图片通过平移、旋转等，变换出更多的样本。</a:t>
            </a:r>
            <a:endParaRPr lang="en-US" dirty="0"/>
          </a:p>
          <a:p>
            <a:pPr lvl="1"/>
            <a:r>
              <a:rPr lang="zh-CN" altLang="en-US" dirty="0"/>
              <a:t>采集</a:t>
            </a:r>
            <a:r>
              <a:rPr lang="en-US" altLang="zh-CN" dirty="0"/>
              <a:t>/</a:t>
            </a:r>
            <a:r>
              <a:rPr lang="zh-CN" altLang="en-US" dirty="0"/>
              <a:t>收集更多的样本 </a:t>
            </a:r>
            <a:endParaRPr lang="en-US" altLang="zh-CN" dirty="0"/>
          </a:p>
          <a:p>
            <a:endParaRPr lang="en-US" dirty="0"/>
          </a:p>
        </p:txBody>
      </p:sp>
    </p:spTree>
    <p:extLst>
      <p:ext uri="{BB962C8B-B14F-4D97-AF65-F5344CB8AC3E}">
        <p14:creationId xmlns:p14="http://schemas.microsoft.com/office/powerpoint/2010/main" val="2929778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189"/>
          </a:xfrm>
        </p:spPr>
        <p:txBody>
          <a:bodyPr/>
          <a:lstStyle/>
          <a:p>
            <a:r>
              <a:rPr lang="en-US" altLang="zh-CN" dirty="0"/>
              <a:t>Continue….</a:t>
            </a:r>
            <a:endParaRPr lang="en-US" dirty="0"/>
          </a:p>
        </p:txBody>
      </p:sp>
      <p:sp>
        <p:nvSpPr>
          <p:cNvPr id="3" name="Content Placeholder 2"/>
          <p:cNvSpPr>
            <a:spLocks noGrp="1"/>
          </p:cNvSpPr>
          <p:nvPr>
            <p:ph idx="1"/>
          </p:nvPr>
        </p:nvSpPr>
        <p:spPr>
          <a:xfrm>
            <a:off x="838200" y="1400175"/>
            <a:ext cx="10515600" cy="5160282"/>
          </a:xfrm>
        </p:spPr>
        <p:txBody>
          <a:bodyPr>
            <a:normAutofit/>
          </a:bodyPr>
          <a:lstStyle/>
          <a:p>
            <a:pPr lvl="1"/>
            <a:r>
              <a:rPr lang="zh-CN" altLang="en-US" dirty="0"/>
              <a:t>减少数据特征 </a:t>
            </a:r>
            <a:endParaRPr lang="en-US" altLang="zh-CN" dirty="0"/>
          </a:p>
          <a:p>
            <a:pPr lvl="1"/>
            <a:r>
              <a:rPr lang="zh-CN" altLang="en-US" dirty="0"/>
              <a:t>正则化方法</a:t>
            </a:r>
            <a:endParaRPr lang="en-US" altLang="zh-CN" dirty="0"/>
          </a:p>
          <a:p>
            <a:pPr lvl="2"/>
            <a:r>
              <a:rPr lang="zh-CN" altLang="en-US" dirty="0"/>
              <a:t>在</a:t>
            </a:r>
            <a:r>
              <a:rPr lang="en-US" dirty="0"/>
              <a:t>loss </a:t>
            </a:r>
            <a:r>
              <a:rPr lang="zh-CN" altLang="en-US" dirty="0"/>
              <a:t>函数上加上一个正则项，然后求最小值。（相当于要弱化权重的影响）</a:t>
            </a:r>
          </a:p>
          <a:p>
            <a:pPr lvl="1"/>
            <a:r>
              <a:rPr lang="zh-CN" altLang="en-US" dirty="0"/>
              <a:t>交叉验证法</a:t>
            </a:r>
            <a:endParaRPr lang="en-US" altLang="zh-CN" dirty="0"/>
          </a:p>
          <a:p>
            <a:pPr lvl="1"/>
            <a:r>
              <a:rPr lang="en-US" altLang="zh-CN" dirty="0"/>
              <a:t>Early stop</a:t>
            </a:r>
            <a:r>
              <a:rPr lang="zh-CN" altLang="en-US" dirty="0"/>
              <a:t>： </a:t>
            </a:r>
            <a:endParaRPr lang="en-US" altLang="zh-CN" dirty="0"/>
          </a:p>
          <a:p>
            <a:pPr lvl="2"/>
            <a:r>
              <a:rPr lang="zh-CN" altLang="en-US" dirty="0"/>
              <a:t>当验证集上的误差没有进一步改善时，算法提前终止。</a:t>
            </a:r>
            <a:endParaRPr lang="en-US" altLang="zh-CN" dirty="0"/>
          </a:p>
          <a:p>
            <a:pPr lvl="1"/>
            <a:r>
              <a:rPr lang="zh-CN" altLang="en-US" dirty="0"/>
              <a:t>集成学习</a:t>
            </a:r>
          </a:p>
          <a:p>
            <a:r>
              <a:rPr lang="zh-CN" altLang="en-US" dirty="0"/>
              <a:t>减少偏差</a:t>
            </a:r>
            <a:r>
              <a:rPr lang="en-US" altLang="zh-CN" dirty="0"/>
              <a:t>------</a:t>
            </a:r>
            <a:r>
              <a:rPr lang="zh-CN" altLang="en-US" sz="2400" dirty="0"/>
              <a:t>缓解欠拟合</a:t>
            </a:r>
          </a:p>
          <a:p>
            <a:pPr lvl="1"/>
            <a:r>
              <a:rPr lang="zh-CN" altLang="en-US" dirty="0"/>
              <a:t>寻找更好</a:t>
            </a:r>
            <a:r>
              <a:rPr lang="en-US" altLang="zh-CN" dirty="0"/>
              <a:t>/</a:t>
            </a:r>
            <a:r>
              <a:rPr lang="zh-CN" altLang="en-US" dirty="0"/>
              <a:t>更具代表性的特征</a:t>
            </a:r>
          </a:p>
          <a:p>
            <a:pPr lvl="1"/>
            <a:r>
              <a:rPr lang="zh-CN" altLang="en-US" dirty="0"/>
              <a:t>用更多的特征</a:t>
            </a:r>
            <a:endParaRPr lang="en-US" altLang="zh-CN" dirty="0"/>
          </a:p>
          <a:p>
            <a:pPr lvl="1"/>
            <a:r>
              <a:rPr lang="zh-CN" altLang="en-US" dirty="0"/>
              <a:t>增加模型复杂度</a:t>
            </a:r>
            <a:r>
              <a:rPr lang="en-US" altLang="zh-CN" dirty="0"/>
              <a:t>/</a:t>
            </a:r>
            <a:r>
              <a:rPr lang="zh-CN" altLang="en-US" dirty="0"/>
              <a:t>容量</a:t>
            </a:r>
          </a:p>
          <a:p>
            <a:pPr marL="0" indent="0">
              <a:buNone/>
            </a:pPr>
            <a:endParaRPr lang="zh-CN" altLang="en-US" dirty="0"/>
          </a:p>
          <a:p>
            <a:endParaRPr lang="en-US" dirty="0"/>
          </a:p>
        </p:txBody>
      </p:sp>
    </p:spTree>
    <p:extLst>
      <p:ext uri="{BB962C8B-B14F-4D97-AF65-F5344CB8AC3E}">
        <p14:creationId xmlns:p14="http://schemas.microsoft.com/office/powerpoint/2010/main" val="1934559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9517"/>
          </a:xfrm>
        </p:spPr>
        <p:txBody>
          <a:bodyPr/>
          <a:lstStyle/>
          <a:p>
            <a:r>
              <a:rPr lang="zh-CN" altLang="en-US" dirty="0"/>
              <a:t>正则化</a:t>
            </a:r>
            <a:endParaRPr lang="en-US" dirty="0"/>
          </a:p>
        </p:txBody>
      </p:sp>
      <p:sp>
        <p:nvSpPr>
          <p:cNvPr id="3" name="Content Placeholder 2"/>
          <p:cNvSpPr>
            <a:spLocks noGrp="1"/>
          </p:cNvSpPr>
          <p:nvPr>
            <p:ph idx="1"/>
          </p:nvPr>
        </p:nvSpPr>
        <p:spPr>
          <a:xfrm>
            <a:off x="838200" y="1453242"/>
            <a:ext cx="10515600" cy="5404758"/>
          </a:xfrm>
        </p:spPr>
        <p:txBody>
          <a:bodyPr>
            <a:normAutofit/>
          </a:bodyPr>
          <a:lstStyle/>
          <a:p>
            <a:r>
              <a:rPr lang="zh-CN" altLang="en-US" dirty="0"/>
              <a:t>正则化是机器学习中一种常用的技术，其</a:t>
            </a:r>
            <a:r>
              <a:rPr lang="zh-CN" altLang="en-US" b="1" dirty="0"/>
              <a:t>主要目的是控制模型复杂度，减小过拟合</a:t>
            </a:r>
            <a:r>
              <a:rPr lang="zh-CN" altLang="en-US" dirty="0"/>
              <a:t>。</a:t>
            </a:r>
            <a:endParaRPr lang="en-US" altLang="zh-CN" dirty="0"/>
          </a:p>
          <a:p>
            <a:pPr lvl="1"/>
            <a:r>
              <a:rPr lang="zh-CN" altLang="en-US" dirty="0"/>
              <a:t>最基本的正则化方法</a:t>
            </a:r>
            <a:r>
              <a:rPr lang="en-US" altLang="zh-CN" dirty="0"/>
              <a:t>(</a:t>
            </a:r>
            <a:r>
              <a:rPr lang="zh-CN" altLang="en-US" dirty="0"/>
              <a:t>也叫</a:t>
            </a:r>
            <a:r>
              <a:rPr lang="zh-CN" altLang="en-US" b="1" dirty="0"/>
              <a:t>参数范数正则化</a:t>
            </a:r>
            <a:r>
              <a:rPr lang="en-US" altLang="zh-CN" dirty="0"/>
              <a:t>)</a:t>
            </a:r>
            <a:r>
              <a:rPr lang="zh-CN" altLang="en-US" dirty="0"/>
              <a:t>是在原代价函数中添加惩罚项</a:t>
            </a:r>
            <a:r>
              <a:rPr lang="en-US" altLang="zh-CN" dirty="0"/>
              <a:t>/</a:t>
            </a:r>
            <a:r>
              <a:rPr lang="zh-CN" altLang="en-US" dirty="0"/>
              <a:t>正则项，对复杂度高的模型进行“惩罚”。比如：</a:t>
            </a:r>
            <a:endParaRPr lang="en-US" altLang="zh-CN" dirty="0"/>
          </a:p>
          <a:p>
            <a:endParaRPr lang="en-US" altLang="zh-CN" dirty="0"/>
          </a:p>
          <a:p>
            <a:endParaRPr lang="en-US" dirty="0"/>
          </a:p>
          <a:p>
            <a:pPr lvl="1"/>
            <a:r>
              <a:rPr lang="zh-CN" altLang="en-US" dirty="0"/>
              <a:t>另一种表示方法叫</a:t>
            </a:r>
            <a:r>
              <a:rPr lang="zh-CN" altLang="en-US" b="1" dirty="0"/>
              <a:t>显示约束正则化</a:t>
            </a:r>
            <a:r>
              <a:rPr lang="zh-CN" altLang="en-US" dirty="0"/>
              <a:t>（如下图的</a:t>
            </a:r>
            <a:r>
              <a:rPr lang="en-US" altLang="zh-CN" dirty="0"/>
              <a:t>L1</a:t>
            </a:r>
            <a:r>
              <a:rPr lang="zh-CN" altLang="en-US" dirty="0"/>
              <a:t>和</a:t>
            </a:r>
            <a:r>
              <a:rPr lang="en-US" altLang="zh-CN" dirty="0"/>
              <a:t>L2</a:t>
            </a:r>
            <a:r>
              <a:rPr lang="zh-CN" altLang="en-US" dirty="0"/>
              <a:t>正则）</a:t>
            </a:r>
            <a:endParaRPr lang="en-US" altLang="zh-CN" dirty="0"/>
          </a:p>
          <a:p>
            <a:endParaRPr lang="en-US" altLang="zh-CN" dirty="0"/>
          </a:p>
          <a:p>
            <a:endParaRPr lang="en-US" altLang="zh-CN" dirty="0"/>
          </a:p>
          <a:p>
            <a:pPr lvl="2"/>
            <a:endParaRPr lang="en-US" altLang="zh-CN" dirty="0"/>
          </a:p>
          <a:p>
            <a:pPr lvl="2"/>
            <a:r>
              <a:rPr lang="zh-CN" altLang="en-US" dirty="0"/>
              <a:t>利用拉格朗日算子法，我们可将上述带约束条件的最优化问题转换为不带约束项的优化问题（即参数范数正则化表示方法）</a:t>
            </a:r>
            <a:endParaRPr lang="en-US" altLang="zh-CN" dirty="0"/>
          </a:p>
          <a:p>
            <a:pPr marL="0" indent="0">
              <a:buNone/>
            </a:pPr>
            <a:endParaRPr lang="en-US" dirty="0"/>
          </a:p>
        </p:txBody>
      </p:sp>
      <p:pic>
        <p:nvPicPr>
          <p:cNvPr id="4" name="Picture 3"/>
          <p:cNvPicPr>
            <a:picLocks noChangeAspect="1"/>
          </p:cNvPicPr>
          <p:nvPr/>
        </p:nvPicPr>
        <p:blipFill>
          <a:blip r:embed="rId3"/>
          <a:stretch>
            <a:fillRect/>
          </a:stretch>
        </p:blipFill>
        <p:spPr>
          <a:xfrm>
            <a:off x="2457272" y="4631961"/>
            <a:ext cx="2729325" cy="964939"/>
          </a:xfrm>
          <a:prstGeom prst="rect">
            <a:avLst/>
          </a:prstGeom>
        </p:spPr>
      </p:pic>
      <p:pic>
        <p:nvPicPr>
          <p:cNvPr id="8" name="Picture 7"/>
          <p:cNvPicPr>
            <a:picLocks noChangeAspect="1"/>
          </p:cNvPicPr>
          <p:nvPr/>
        </p:nvPicPr>
        <p:blipFill>
          <a:blip r:embed="rId4"/>
          <a:stretch>
            <a:fillRect/>
          </a:stretch>
        </p:blipFill>
        <p:spPr>
          <a:xfrm>
            <a:off x="6340839" y="4631961"/>
            <a:ext cx="2698230" cy="964939"/>
          </a:xfrm>
          <a:prstGeom prst="rect">
            <a:avLst/>
          </a:prstGeom>
        </p:spPr>
      </p:pic>
      <p:pic>
        <p:nvPicPr>
          <p:cNvPr id="9" name="Picture 8"/>
          <p:cNvPicPr>
            <a:picLocks noChangeAspect="1"/>
          </p:cNvPicPr>
          <p:nvPr/>
        </p:nvPicPr>
        <p:blipFill>
          <a:blip r:embed="rId5"/>
          <a:stretch>
            <a:fillRect/>
          </a:stretch>
        </p:blipFill>
        <p:spPr>
          <a:xfrm>
            <a:off x="2349457" y="3072984"/>
            <a:ext cx="5217844" cy="814232"/>
          </a:xfrm>
          <a:prstGeom prst="rect">
            <a:avLst/>
          </a:prstGeom>
        </p:spPr>
      </p:pic>
    </p:spTree>
    <p:extLst>
      <p:ext uri="{BB962C8B-B14F-4D97-AF65-F5344CB8AC3E}">
        <p14:creationId xmlns:p14="http://schemas.microsoft.com/office/powerpoint/2010/main" val="23196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089" y="2903374"/>
            <a:ext cx="10515600" cy="1325563"/>
          </a:xfrm>
        </p:spPr>
        <p:txBody>
          <a:bodyPr>
            <a:normAutofit/>
          </a:bodyPr>
          <a:lstStyle/>
          <a:p>
            <a:pPr algn="ctr"/>
            <a:r>
              <a:rPr lang="zh-CN" altLang="en-US" sz="6000" dirty="0"/>
              <a:t>训练集，验证集和测试集</a:t>
            </a:r>
            <a:endParaRPr lang="en-US" sz="6000" dirty="0"/>
          </a:p>
        </p:txBody>
      </p:sp>
    </p:spTree>
    <p:extLst>
      <p:ext uri="{BB962C8B-B14F-4D97-AF65-F5344CB8AC3E}">
        <p14:creationId xmlns:p14="http://schemas.microsoft.com/office/powerpoint/2010/main" val="3756005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843189"/>
          </a:xfrm>
        </p:spPr>
        <p:txBody>
          <a:bodyPr>
            <a:normAutofit/>
          </a:bodyPr>
          <a:lstStyle/>
          <a:p>
            <a:r>
              <a:rPr lang="en-US" altLang="zh-CN" dirty="0"/>
              <a:t>Continue….</a:t>
            </a:r>
            <a:endParaRPr lang="en-US" dirty="0"/>
          </a:p>
        </p:txBody>
      </p:sp>
      <p:sp>
        <p:nvSpPr>
          <p:cNvPr id="5" name="Content Placeholder 4"/>
          <p:cNvSpPr>
            <a:spLocks noGrp="1"/>
          </p:cNvSpPr>
          <p:nvPr>
            <p:ph idx="1"/>
          </p:nvPr>
        </p:nvSpPr>
        <p:spPr>
          <a:xfrm>
            <a:off x="838200" y="1534886"/>
            <a:ext cx="10515600" cy="4963885"/>
          </a:xfrm>
        </p:spPr>
        <p:txBody>
          <a:bodyPr>
            <a:normAutofit/>
          </a:bodyPr>
          <a:lstStyle/>
          <a:p>
            <a:r>
              <a:rPr lang="zh-CN" altLang="en-US" dirty="0"/>
              <a:t>对于两个权重</a:t>
            </a:r>
            <a:r>
              <a:rPr lang="en-US" altLang="zh-CN" dirty="0"/>
              <a:t>/</a:t>
            </a:r>
            <a:r>
              <a:rPr lang="zh-CN" altLang="en-US" dirty="0"/>
              <a:t>参数的带约束的目标函数来说：（下图的切点就说明了为什么</a:t>
            </a:r>
            <a:r>
              <a:rPr lang="en-US" altLang="zh-CN" dirty="0"/>
              <a:t>L1</a:t>
            </a:r>
            <a:r>
              <a:rPr lang="zh-CN" altLang="en-US" dirty="0"/>
              <a:t>相对容易使权重为</a:t>
            </a:r>
            <a:r>
              <a:rPr lang="en-US" altLang="zh-CN" dirty="0"/>
              <a:t>0</a:t>
            </a:r>
            <a:r>
              <a:rPr lang="zh-CN" altLang="en-US" dirty="0"/>
              <a:t>，而</a:t>
            </a:r>
            <a:r>
              <a:rPr lang="en-US" altLang="zh-CN" dirty="0"/>
              <a:t>L2</a:t>
            </a:r>
            <a:r>
              <a:rPr lang="zh-CN" altLang="en-US" dirty="0"/>
              <a:t>不容易使权重为</a:t>
            </a:r>
            <a:r>
              <a:rPr lang="en-US" altLang="zh-CN" dirty="0"/>
              <a:t>0</a:t>
            </a:r>
            <a:r>
              <a:rPr lang="zh-CN" altLang="en-US" dirty="0"/>
              <a:t>）</a:t>
            </a:r>
            <a:endParaRPr lang="en-US" altLang="zh-CN" dirty="0"/>
          </a:p>
          <a:p>
            <a:endParaRPr lang="en-US" dirty="0"/>
          </a:p>
          <a:p>
            <a:endParaRPr lang="en-US" dirty="0"/>
          </a:p>
          <a:p>
            <a:endParaRPr lang="en-US" dirty="0"/>
          </a:p>
          <a:p>
            <a:endParaRPr lang="en-US" dirty="0"/>
          </a:p>
          <a:p>
            <a:endParaRPr lang="en-US" dirty="0"/>
          </a:p>
          <a:p>
            <a:endParaRPr lang="en-US"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pic>
        <p:nvPicPr>
          <p:cNvPr id="3" name="Picture 2"/>
          <p:cNvPicPr>
            <a:picLocks noChangeAspect="1"/>
          </p:cNvPicPr>
          <p:nvPr/>
        </p:nvPicPr>
        <p:blipFill>
          <a:blip r:embed="rId3"/>
          <a:stretch>
            <a:fillRect/>
          </a:stretch>
        </p:blipFill>
        <p:spPr>
          <a:xfrm>
            <a:off x="1164771" y="2455817"/>
            <a:ext cx="8730667" cy="3775166"/>
          </a:xfrm>
          <a:prstGeom prst="rect">
            <a:avLst/>
          </a:prstGeom>
        </p:spPr>
      </p:pic>
    </p:spTree>
    <p:extLst>
      <p:ext uri="{BB962C8B-B14F-4D97-AF65-F5344CB8AC3E}">
        <p14:creationId xmlns:p14="http://schemas.microsoft.com/office/powerpoint/2010/main" val="3032005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altLang="zh-CN" dirty="0"/>
              <a:t>Continue….</a:t>
            </a:r>
            <a:endParaRPr lang="en-US" dirty="0"/>
          </a:p>
        </p:txBody>
      </p:sp>
      <p:sp>
        <p:nvSpPr>
          <p:cNvPr id="3" name="Content Placeholder 2"/>
          <p:cNvSpPr>
            <a:spLocks noGrp="1"/>
          </p:cNvSpPr>
          <p:nvPr>
            <p:ph idx="1"/>
          </p:nvPr>
        </p:nvSpPr>
        <p:spPr>
          <a:xfrm>
            <a:off x="688067" y="1451429"/>
            <a:ext cx="10515600" cy="5138057"/>
          </a:xfrm>
        </p:spPr>
        <p:txBody>
          <a:bodyPr>
            <a:normAutofit/>
          </a:bodyPr>
          <a:lstStyle/>
          <a:p>
            <a:r>
              <a:rPr lang="en-US" altLang="zh-CN" dirty="0"/>
              <a:t>L1</a:t>
            </a:r>
            <a:r>
              <a:rPr lang="zh-CN" altLang="en-US" dirty="0"/>
              <a:t>正则又叫</a:t>
            </a:r>
            <a:r>
              <a:rPr lang="en-US" altLang="zh-CN" dirty="0"/>
              <a:t>lasso</a:t>
            </a:r>
            <a:r>
              <a:rPr lang="zh-CN" altLang="en-US" dirty="0"/>
              <a:t>回归，</a:t>
            </a:r>
            <a:r>
              <a:rPr lang="en-US" altLang="zh-CN" dirty="0"/>
              <a:t>L2</a:t>
            </a:r>
            <a:r>
              <a:rPr lang="zh-CN" altLang="en-US" dirty="0"/>
              <a:t>正则又叫</a:t>
            </a:r>
            <a:r>
              <a:rPr lang="en-US" altLang="zh-CN" dirty="0"/>
              <a:t>Ridge</a:t>
            </a:r>
            <a:r>
              <a:rPr lang="zh-CN" altLang="en-US" dirty="0"/>
              <a:t>回归，还有一种算法叫</a:t>
            </a:r>
            <a:r>
              <a:rPr lang="en-US" altLang="zh-CN" dirty="0"/>
              <a:t>elastic net</a:t>
            </a:r>
            <a:r>
              <a:rPr lang="zh-CN" altLang="en-US" dirty="0"/>
              <a:t>支持</a:t>
            </a:r>
            <a:r>
              <a:rPr lang="en-US" altLang="zh-CN" dirty="0"/>
              <a:t>L1+L2</a:t>
            </a:r>
            <a:r>
              <a:rPr lang="zh-CN" altLang="en-US" dirty="0"/>
              <a:t>结合的正则：</a:t>
            </a:r>
            <a:endParaRPr lang="en-US" altLang="zh-CN" dirty="0"/>
          </a:p>
          <a:p>
            <a:endParaRPr lang="en-US" dirty="0"/>
          </a:p>
          <a:p>
            <a:pPr lvl="1"/>
            <a:endParaRPr lang="en-US" altLang="zh-CN" dirty="0"/>
          </a:p>
          <a:p>
            <a:pPr lvl="1"/>
            <a:r>
              <a:rPr lang="en-US" altLang="zh-CN" dirty="0"/>
              <a:t>L2</a:t>
            </a:r>
            <a:r>
              <a:rPr lang="zh-CN" altLang="en-US" dirty="0"/>
              <a:t>可以得到比较小的权重，但是难以收敛到</a:t>
            </a:r>
            <a:r>
              <a:rPr lang="en-US" altLang="zh-CN" dirty="0"/>
              <a:t>0</a:t>
            </a:r>
            <a:r>
              <a:rPr lang="zh-CN" altLang="en-US" dirty="0"/>
              <a:t>，产生的不是稀疏而是</a:t>
            </a:r>
            <a:r>
              <a:rPr lang="zh-CN" altLang="en-US" b="1" dirty="0"/>
              <a:t>平滑</a:t>
            </a:r>
            <a:r>
              <a:rPr lang="zh-CN" altLang="en-US" dirty="0"/>
              <a:t>的效果。</a:t>
            </a:r>
            <a:endParaRPr lang="en-US" altLang="zh-CN" dirty="0"/>
          </a:p>
          <a:p>
            <a:pPr lvl="2"/>
            <a:r>
              <a:rPr lang="zh-CN" altLang="en-US" b="1" dirty="0"/>
              <a:t>平滑的含义</a:t>
            </a:r>
            <a:r>
              <a:rPr lang="zh-CN" altLang="en-US" dirty="0"/>
              <a:t>：如前一页图所示，</a:t>
            </a:r>
            <a:r>
              <a:rPr lang="en-US" altLang="zh-CN" dirty="0"/>
              <a:t>L2 </a:t>
            </a:r>
            <a:r>
              <a:rPr lang="zh-CN" altLang="en-US" dirty="0"/>
              <a:t>的限定区域是平滑的，与中心点等距；而 </a:t>
            </a:r>
            <a:r>
              <a:rPr lang="en-US" altLang="zh-CN" dirty="0"/>
              <a:t>L1 </a:t>
            </a:r>
            <a:r>
              <a:rPr lang="zh-CN" altLang="en-US" dirty="0"/>
              <a:t>的限定区域是包含凸点的，尖锐的。</a:t>
            </a:r>
            <a:endParaRPr lang="en-US" altLang="zh-CN" dirty="0"/>
          </a:p>
          <a:p>
            <a:pPr lvl="1"/>
            <a:r>
              <a:rPr lang="zh-CN" altLang="en-US" dirty="0"/>
              <a:t>相对于</a:t>
            </a:r>
            <a:r>
              <a:rPr lang="en-US" altLang="zh-CN" dirty="0"/>
              <a:t>L2</a:t>
            </a:r>
            <a:r>
              <a:rPr lang="zh-CN" altLang="en-US" dirty="0"/>
              <a:t>来说，</a:t>
            </a:r>
            <a:r>
              <a:rPr lang="en-US" altLang="zh-CN" dirty="0"/>
              <a:t>L1</a:t>
            </a:r>
            <a:r>
              <a:rPr lang="zh-CN" altLang="en-US" dirty="0"/>
              <a:t>容易产生等于</a:t>
            </a:r>
            <a:r>
              <a:rPr lang="en-US" altLang="zh-CN" dirty="0"/>
              <a:t>0</a:t>
            </a:r>
            <a:r>
              <a:rPr lang="zh-CN" altLang="en-US" dirty="0"/>
              <a:t>的权重，即能够剔除某些特征在模型中的作用，从而产生稀疏的效果，也起到了特征选择的作用。</a:t>
            </a:r>
            <a:endParaRPr lang="en-US" altLang="zh-CN" dirty="0"/>
          </a:p>
          <a:p>
            <a:pPr lvl="2"/>
            <a:r>
              <a:rPr lang="zh-CN" altLang="en-US" dirty="0"/>
              <a:t>注意：</a:t>
            </a:r>
            <a:r>
              <a:rPr lang="en-US" altLang="zh-CN" b="1" dirty="0"/>
              <a:t>L1</a:t>
            </a:r>
            <a:r>
              <a:rPr lang="zh-CN" altLang="en-US" b="1" dirty="0"/>
              <a:t>正则只是相对与</a:t>
            </a:r>
            <a:r>
              <a:rPr lang="en-US" altLang="zh-CN" b="1" dirty="0"/>
              <a:t>L2</a:t>
            </a:r>
            <a:r>
              <a:rPr lang="zh-CN" altLang="en-US" b="1" dirty="0"/>
              <a:t>来说容易产生值为</a:t>
            </a:r>
            <a:r>
              <a:rPr lang="en-US" altLang="zh-CN" b="1" dirty="0"/>
              <a:t>0</a:t>
            </a:r>
            <a:r>
              <a:rPr lang="zh-CN" altLang="en-US" b="1" dirty="0"/>
              <a:t>的权重，但是不一定能产生</a:t>
            </a:r>
            <a:r>
              <a:rPr lang="zh-CN" altLang="en-US" dirty="0"/>
              <a:t>。因此在实践中为了能获得稀疏的权重向量（稀疏的意思就是很多权重值为</a:t>
            </a:r>
            <a:r>
              <a:rPr lang="en-US" altLang="zh-CN" dirty="0"/>
              <a:t>0</a:t>
            </a:r>
            <a:r>
              <a:rPr lang="zh-CN" altLang="en-US" dirty="0"/>
              <a:t>），会考虑使用</a:t>
            </a:r>
            <a:r>
              <a:rPr lang="en-US" altLang="zh-CN" dirty="0"/>
              <a:t>FTRL</a:t>
            </a:r>
            <a:r>
              <a:rPr lang="zh-CN" altLang="en-US" dirty="0"/>
              <a:t>这样的在线优化算法来生成稀疏解。</a:t>
            </a:r>
            <a:endParaRPr lang="en-US" altLang="zh-CN" dirty="0"/>
          </a:p>
          <a:p>
            <a:pPr lvl="1"/>
            <a:r>
              <a:rPr lang="en-US" altLang="zh-CN" dirty="0"/>
              <a:t>elastic net</a:t>
            </a:r>
            <a:r>
              <a:rPr lang="zh-CN" altLang="en-US" dirty="0"/>
              <a:t>这种方式同时兼顾特征选择的作用和权重衰减的作用</a:t>
            </a:r>
            <a:r>
              <a:rPr lang="en-US" altLang="zh-CN" dirty="0"/>
              <a:t>.</a:t>
            </a:r>
          </a:p>
          <a:p>
            <a:endParaRPr lang="en-US" altLang="zh-CN" dirty="0"/>
          </a:p>
        </p:txBody>
      </p:sp>
      <p:pic>
        <p:nvPicPr>
          <p:cNvPr id="2050" name="Picture 2" descr="https://upload-images.jianshu.io/upload_images/1724098-c60549518473dd42?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405" y="2278505"/>
            <a:ext cx="3844923" cy="84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80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dirty="0"/>
              <a:t>如何选择</a:t>
            </a:r>
            <a:r>
              <a:rPr lang="en-US" altLang="zh-CN" dirty="0"/>
              <a:t>L1</a:t>
            </a:r>
            <a:r>
              <a:rPr lang="zh-CN" altLang="en-US" dirty="0"/>
              <a:t>和</a:t>
            </a:r>
            <a:r>
              <a:rPr lang="en-US" altLang="zh-CN" dirty="0"/>
              <a:t>L2</a:t>
            </a:r>
            <a:r>
              <a:rPr lang="zh-CN" altLang="en-US" dirty="0"/>
              <a:t>？</a:t>
            </a:r>
            <a:endParaRPr lang="en-US" dirty="0"/>
          </a:p>
          <a:p>
            <a:pPr lvl="1"/>
            <a:r>
              <a:rPr lang="en-US" dirty="0"/>
              <a:t>Lasso</a:t>
            </a:r>
            <a:r>
              <a:rPr lang="zh-CN" altLang="en-US" dirty="0"/>
              <a:t>在特征选择时候非常有用，而</a:t>
            </a:r>
            <a:r>
              <a:rPr lang="en-US" dirty="0"/>
              <a:t>Ridge</a:t>
            </a:r>
            <a:r>
              <a:rPr lang="zh-CN" altLang="en-US" dirty="0"/>
              <a:t>就只是一种正则化而已。</a:t>
            </a:r>
            <a:endParaRPr lang="en-US" altLang="zh-CN" dirty="0"/>
          </a:p>
          <a:p>
            <a:pPr lvl="1"/>
            <a:r>
              <a:rPr lang="zh-CN" altLang="en-US" dirty="0"/>
              <a:t>如果所有特征中只有少数特征起重要作用，选择</a:t>
            </a:r>
            <a:r>
              <a:rPr lang="en-US" dirty="0"/>
              <a:t>Lasso</a:t>
            </a:r>
            <a:r>
              <a:rPr lang="zh-CN" altLang="en-US" dirty="0"/>
              <a:t>比较合适，因为它能自动选择特征。</a:t>
            </a:r>
            <a:endParaRPr lang="en-US" altLang="zh-CN" dirty="0"/>
          </a:p>
          <a:p>
            <a:pPr lvl="1"/>
            <a:r>
              <a:rPr lang="zh-CN" altLang="en-US" dirty="0"/>
              <a:t>如果所有特征中大部分特征都能起作用，而且起的作用很平均，那么使用</a:t>
            </a:r>
            <a:r>
              <a:rPr lang="en-US" dirty="0"/>
              <a:t>Ridge</a:t>
            </a:r>
            <a:r>
              <a:rPr lang="zh-CN" altLang="en-US" dirty="0"/>
              <a:t>也许更合适。</a:t>
            </a:r>
            <a:endParaRPr lang="en-US" dirty="0"/>
          </a:p>
          <a:p>
            <a:endParaRPr lang="en-US" dirty="0"/>
          </a:p>
        </p:txBody>
      </p:sp>
    </p:spTree>
    <p:extLst>
      <p:ext uri="{BB962C8B-B14F-4D97-AF65-F5344CB8AC3E}">
        <p14:creationId xmlns:p14="http://schemas.microsoft.com/office/powerpoint/2010/main" val="18994603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zh-CN" altLang="en-US" dirty="0"/>
              <a:t>目标函数，代价函数与损失函数</a:t>
            </a:r>
            <a:endParaRPr lang="en-US" dirty="0"/>
          </a:p>
        </p:txBody>
      </p:sp>
      <p:sp>
        <p:nvSpPr>
          <p:cNvPr id="3" name="Content Placeholder 2"/>
          <p:cNvSpPr>
            <a:spLocks noGrp="1"/>
          </p:cNvSpPr>
          <p:nvPr>
            <p:ph idx="1"/>
          </p:nvPr>
        </p:nvSpPr>
        <p:spPr>
          <a:xfrm>
            <a:off x="838200" y="1514476"/>
            <a:ext cx="10515600" cy="5107042"/>
          </a:xfrm>
        </p:spPr>
        <p:txBody>
          <a:bodyPr>
            <a:normAutofit fontScale="92500" lnSpcReduction="20000"/>
          </a:bodyPr>
          <a:lstStyle/>
          <a:p>
            <a:r>
              <a:rPr lang="zh-CN" altLang="en-US" dirty="0"/>
              <a:t>用线性回归模型来举例：</a:t>
            </a:r>
            <a:endParaRPr lang="en-US" altLang="zh-CN" dirty="0"/>
          </a:p>
          <a:p>
            <a:pPr lvl="1"/>
            <a:r>
              <a:rPr lang="zh-CN" altLang="en-US" dirty="0"/>
              <a:t>损失函数： 计算的是一个训练样本的误差</a:t>
            </a:r>
            <a:endParaRPr lang="en-US" altLang="zh-CN" dirty="0"/>
          </a:p>
          <a:p>
            <a:pPr lvl="1"/>
            <a:endParaRPr lang="en-US" altLang="zh-CN" dirty="0"/>
          </a:p>
          <a:p>
            <a:pPr lvl="1"/>
            <a:endParaRPr lang="en-US" altLang="zh-CN" dirty="0"/>
          </a:p>
          <a:p>
            <a:pPr lvl="1"/>
            <a:endParaRPr lang="en-US" altLang="zh-CN" dirty="0"/>
          </a:p>
          <a:p>
            <a:pPr lvl="1"/>
            <a:r>
              <a:rPr lang="zh-CN" altLang="en-US" dirty="0"/>
              <a:t>代价函数： 是整个训练集上所有样本误差的平均</a:t>
            </a:r>
            <a:endParaRPr lang="en-US" altLang="zh-CN" dirty="0"/>
          </a:p>
          <a:p>
            <a:pPr lvl="1"/>
            <a:endParaRPr lang="en-US" dirty="0"/>
          </a:p>
          <a:p>
            <a:pPr lvl="1"/>
            <a:endParaRPr lang="en-US" altLang="zh-CN" dirty="0"/>
          </a:p>
          <a:p>
            <a:pPr lvl="1"/>
            <a:endParaRPr lang="en-US" altLang="zh-CN" dirty="0"/>
          </a:p>
          <a:p>
            <a:pPr lvl="1"/>
            <a:r>
              <a:rPr lang="zh-CN" altLang="en-US" dirty="0"/>
              <a:t>目标函数：最小化（ 代价函数 </a:t>
            </a:r>
            <a:r>
              <a:rPr lang="en-US" altLang="zh-CN" dirty="0"/>
              <a:t>+ </a:t>
            </a:r>
            <a:r>
              <a:rPr lang="zh-CN" altLang="en-US" dirty="0"/>
              <a:t>正则化项 ）</a:t>
            </a:r>
            <a:endParaRPr lang="en-US" altLang="zh-CN" dirty="0"/>
          </a:p>
          <a:p>
            <a:pPr lvl="1"/>
            <a:endParaRPr lang="en-US" dirty="0"/>
          </a:p>
          <a:p>
            <a:pPr lvl="1"/>
            <a:endParaRPr lang="en-US" dirty="0"/>
          </a:p>
          <a:p>
            <a:r>
              <a:rPr lang="zh-CN" altLang="en-US" b="1" dirty="0"/>
              <a:t>没有一个适合所有机器学习模型的目标函数</a:t>
            </a:r>
            <a:r>
              <a:rPr lang="zh-CN" altLang="en-US" dirty="0"/>
              <a:t>。</a:t>
            </a:r>
            <a:endParaRPr lang="en-US" altLang="zh-CN" dirty="0"/>
          </a:p>
          <a:p>
            <a:pPr lvl="1"/>
            <a:r>
              <a:rPr lang="zh-CN" altLang="en-US" dirty="0"/>
              <a:t>针对特定问题选择目标函数涉及到许多因素，比如学习任务的类型、模型是否易于计算导数以及数据集中异常值所占比例。</a:t>
            </a:r>
            <a:endParaRPr lang="en-US" altLang="zh-CN" dirty="0"/>
          </a:p>
          <a:p>
            <a:pPr lvl="1"/>
            <a:r>
              <a:rPr lang="zh-CN" altLang="en-US" dirty="0"/>
              <a:t>从学习任务的类型出发，常见的损失函数分为回归损失和分类损失两大类。</a:t>
            </a:r>
            <a:endParaRPr lang="en-US" altLang="zh-CN"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190" y="3865658"/>
            <a:ext cx="3183539" cy="7206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28" y="2831058"/>
            <a:ext cx="3183538" cy="71007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190" y="1656916"/>
            <a:ext cx="3183539" cy="614797"/>
          </a:xfrm>
          <a:prstGeom prst="rect">
            <a:avLst/>
          </a:prstGeom>
        </p:spPr>
      </p:pic>
    </p:spTree>
    <p:extLst>
      <p:ext uri="{BB962C8B-B14F-4D97-AF65-F5344CB8AC3E}">
        <p14:creationId xmlns:p14="http://schemas.microsoft.com/office/powerpoint/2010/main" val="3821684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分类问题与回归问题的区别</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783" y="1690688"/>
            <a:ext cx="8608423" cy="4448855"/>
          </a:xfrm>
        </p:spPr>
      </p:pic>
    </p:spTree>
    <p:extLst>
      <p:ext uri="{BB962C8B-B14F-4D97-AF65-F5344CB8AC3E}">
        <p14:creationId xmlns:p14="http://schemas.microsoft.com/office/powerpoint/2010/main" val="18569145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2507"/>
          </a:xfrm>
        </p:spPr>
        <p:txBody>
          <a:bodyPr/>
          <a:lstStyle/>
          <a:p>
            <a:r>
              <a:rPr lang="zh-CN" altLang="en-US" dirty="0"/>
              <a:t>分类与回归的损失函数</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651" y="1627632"/>
            <a:ext cx="9996785" cy="4825419"/>
          </a:xfrm>
        </p:spPr>
      </p:pic>
    </p:spTree>
    <p:extLst>
      <p:ext uri="{BB962C8B-B14F-4D97-AF65-F5344CB8AC3E}">
        <p14:creationId xmlns:p14="http://schemas.microsoft.com/office/powerpoint/2010/main" val="28159568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回归</a:t>
            </a:r>
            <a:r>
              <a:rPr lang="en-US" altLang="zh-CN" dirty="0"/>
              <a:t>loss function/cost function</a:t>
            </a:r>
            <a:endParaRPr lang="en-US" dirty="0"/>
          </a:p>
        </p:txBody>
      </p:sp>
      <p:sp>
        <p:nvSpPr>
          <p:cNvPr id="3" name="Content Placeholder 2"/>
          <p:cNvSpPr>
            <a:spLocks noGrp="1"/>
          </p:cNvSpPr>
          <p:nvPr>
            <p:ph idx="1"/>
          </p:nvPr>
        </p:nvSpPr>
        <p:spPr>
          <a:xfrm>
            <a:off x="838200" y="1825624"/>
            <a:ext cx="10515600" cy="4685863"/>
          </a:xfrm>
        </p:spPr>
        <p:txBody>
          <a:bodyPr>
            <a:normAutofit/>
          </a:bodyPr>
          <a:lstStyle/>
          <a:p>
            <a:r>
              <a:rPr lang="zh-CN" altLang="en-US" b="1" dirty="0"/>
              <a:t>均方误差</a:t>
            </a:r>
            <a:r>
              <a:rPr lang="en-US" altLang="zh-CN" b="1" dirty="0"/>
              <a:t>/</a:t>
            </a:r>
            <a:r>
              <a:rPr lang="zh-CN" altLang="en-US" b="1" dirty="0"/>
              <a:t>平方损失</a:t>
            </a:r>
            <a:r>
              <a:rPr lang="en-US" altLang="zh-CN" b="1" dirty="0"/>
              <a:t>/L2 </a:t>
            </a:r>
            <a:r>
              <a:rPr lang="zh-CN" altLang="en-US" b="1" dirty="0"/>
              <a:t>损失：</a:t>
            </a:r>
            <a:endParaRPr lang="en-US" altLang="zh-CN" b="1" dirty="0"/>
          </a:p>
          <a:p>
            <a:pPr lvl="1"/>
            <a:r>
              <a:rPr lang="zh-CN" altLang="en-US" dirty="0"/>
              <a:t>最常用的回归损失函数</a:t>
            </a:r>
            <a:endParaRPr lang="en-US" altLang="zh-CN" b="1" dirty="0"/>
          </a:p>
          <a:p>
            <a:endParaRPr lang="en-US" altLang="zh-CN" b="1" dirty="0"/>
          </a:p>
          <a:p>
            <a:r>
              <a:rPr lang="zh-CN" altLang="en-US" b="1" dirty="0"/>
              <a:t>平均绝对误差</a:t>
            </a:r>
            <a:r>
              <a:rPr lang="en-US" altLang="zh-CN" b="1" dirty="0"/>
              <a:t>/L1 </a:t>
            </a:r>
            <a:r>
              <a:rPr lang="zh-CN" altLang="en-US" b="1" dirty="0"/>
              <a:t>损失：</a:t>
            </a:r>
            <a:endParaRPr lang="en-US" altLang="zh-CN" b="1" dirty="0"/>
          </a:p>
          <a:p>
            <a:endParaRPr lang="en-US" b="1" dirty="0"/>
          </a:p>
          <a:p>
            <a:endParaRPr lang="en-US" b="1" dirty="0"/>
          </a:p>
          <a:p>
            <a:r>
              <a:rPr lang="en-US" altLang="zh-CN" b="1" dirty="0"/>
              <a:t>Huber</a:t>
            </a:r>
            <a:r>
              <a:rPr lang="zh-CN" altLang="en-US" b="1" dirty="0"/>
              <a:t>损失：</a:t>
            </a:r>
            <a:endParaRPr lang="en-US" altLang="zh-CN" b="1" dirty="0"/>
          </a:p>
          <a:p>
            <a:endParaRPr lang="en-US"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948" y="2112131"/>
            <a:ext cx="3491869" cy="9117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1397" y="3703192"/>
            <a:ext cx="3491868" cy="930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601" y="5313212"/>
            <a:ext cx="5311282" cy="1033924"/>
          </a:xfrm>
          <a:prstGeom prst="rect">
            <a:avLst/>
          </a:prstGeom>
        </p:spPr>
      </p:pic>
    </p:spTree>
    <p:extLst>
      <p:ext uri="{BB962C8B-B14F-4D97-AF65-F5344CB8AC3E}">
        <p14:creationId xmlns:p14="http://schemas.microsoft.com/office/powerpoint/2010/main" val="40271280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9406"/>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4532"/>
            <a:ext cx="10515600" cy="4967707"/>
          </a:xfrm>
        </p:spPr>
        <p:txBody>
          <a:bodyPr>
            <a:normAutofit fontScale="92500" lnSpcReduction="20000"/>
          </a:bodyPr>
          <a:lstStyle/>
          <a:p>
            <a:r>
              <a:rPr lang="zh-CN" altLang="en-US" b="1" dirty="0"/>
              <a:t>分位数损失：</a:t>
            </a:r>
            <a:endParaRPr lang="en-US" altLang="zh-CN" b="1" dirty="0"/>
          </a:p>
          <a:p>
            <a:pPr lvl="1"/>
            <a:endParaRPr lang="en-US" altLang="zh-CN" dirty="0"/>
          </a:p>
          <a:p>
            <a:pPr lvl="1"/>
            <a:endParaRPr lang="en-US" altLang="zh-CN" dirty="0"/>
          </a:p>
          <a:p>
            <a:pPr lvl="1"/>
            <a:r>
              <a:rPr lang="en-US" altLang="zh-CN" dirty="0"/>
              <a:t>γ</a:t>
            </a:r>
            <a:r>
              <a:rPr lang="zh-CN" altLang="en-US" dirty="0"/>
              <a:t>是所需的分位数，其值介于</a:t>
            </a:r>
            <a:r>
              <a:rPr lang="en-US" altLang="zh-CN" dirty="0"/>
              <a:t>0</a:t>
            </a:r>
            <a:r>
              <a:rPr lang="zh-CN" altLang="en-US" dirty="0"/>
              <a:t>和</a:t>
            </a:r>
            <a:r>
              <a:rPr lang="en-US" altLang="zh-CN" dirty="0"/>
              <a:t>1</a:t>
            </a:r>
            <a:r>
              <a:rPr lang="zh-CN" altLang="en-US" dirty="0"/>
              <a:t>之间。</a:t>
            </a:r>
            <a:endParaRPr lang="en-US" altLang="zh-CN" dirty="0"/>
          </a:p>
          <a:p>
            <a:pPr lvl="2"/>
            <a:r>
              <a:rPr lang="zh-CN" altLang="en-US" dirty="0"/>
              <a:t>比如第</a:t>
            </a:r>
            <a:r>
              <a:rPr lang="en-US" altLang="zh-CN" dirty="0"/>
              <a:t>10</a:t>
            </a:r>
            <a:r>
              <a:rPr lang="zh-CN" altLang="en-US" dirty="0"/>
              <a:t>个百分位意味着我们认为真实值低于该预测值的可能性为</a:t>
            </a:r>
            <a:r>
              <a:rPr lang="en-US" altLang="zh-CN" dirty="0"/>
              <a:t>10</a:t>
            </a:r>
            <a:r>
              <a:rPr lang="zh-CN" altLang="en-US" dirty="0"/>
              <a:t>％。</a:t>
            </a:r>
            <a:endParaRPr lang="en-US" altLang="zh-CN" dirty="0"/>
          </a:p>
          <a:p>
            <a:pPr lvl="1"/>
            <a:r>
              <a:rPr lang="zh-CN" altLang="en-US" dirty="0"/>
              <a:t>上式中的左边项表示的是低估（预测值小于真实值），右侧项表示的是高估。</a:t>
            </a:r>
            <a:endParaRPr lang="en-US" altLang="zh-CN" dirty="0"/>
          </a:p>
          <a:p>
            <a:pPr lvl="1"/>
            <a:r>
              <a:rPr lang="zh-CN" altLang="en-US" b="1" dirty="0"/>
              <a:t>如何选取合适的分位值取决于我们对高估和低估的重视程度</a:t>
            </a:r>
            <a:r>
              <a:rPr lang="zh-CN" altLang="en-US" dirty="0"/>
              <a:t>。</a:t>
            </a:r>
            <a:endParaRPr lang="en-US" altLang="zh-CN" dirty="0"/>
          </a:p>
          <a:p>
            <a:pPr lvl="2"/>
            <a:r>
              <a:rPr lang="zh-CN" altLang="en-US" dirty="0"/>
              <a:t>如果低估对我们业务影响很恶劣，那选取比较小的分位数比如</a:t>
            </a:r>
            <a:r>
              <a:rPr lang="en-US" altLang="zh-CN" dirty="0"/>
              <a:t>0.1</a:t>
            </a:r>
            <a:r>
              <a:rPr lang="zh-CN" altLang="en-US" dirty="0"/>
              <a:t>，那么就会对低估的项惩罚更大，把预测值更好的拉向真实值。</a:t>
            </a:r>
            <a:endParaRPr lang="en-US" dirty="0"/>
          </a:p>
          <a:p>
            <a:pPr lvl="1"/>
            <a:r>
              <a:rPr lang="zh-CN" altLang="en-US" b="1" dirty="0"/>
              <a:t>这个损失函数可以在神经网络或基于树的模型中计算预测区间。</a:t>
            </a:r>
            <a:endParaRPr lang="en-US" b="1" dirty="0"/>
          </a:p>
          <a:p>
            <a:endParaRPr lang="en-US" altLang="zh-CN" dirty="0"/>
          </a:p>
          <a:p>
            <a:endParaRPr lang="en-US" altLang="zh-CN" b="1" dirty="0">
              <a:latin typeface="+mn-ea"/>
            </a:endParaRPr>
          </a:p>
          <a:p>
            <a:r>
              <a:rPr lang="en-US" altLang="zh-CN" b="1" dirty="0">
                <a:latin typeface="+mn-ea"/>
              </a:rPr>
              <a:t>log-</a:t>
            </a:r>
            <a:r>
              <a:rPr lang="en-US" altLang="zh-CN" b="1" dirty="0" err="1">
                <a:latin typeface="+mn-ea"/>
              </a:rPr>
              <a:t>cosh</a:t>
            </a:r>
            <a:r>
              <a:rPr lang="en-US" altLang="zh-CN" b="1" dirty="0">
                <a:latin typeface="+mn-ea"/>
              </a:rPr>
              <a:t> loss</a:t>
            </a:r>
            <a:r>
              <a:rPr lang="zh-CN" altLang="en-US" dirty="0"/>
              <a:t>： </a:t>
            </a:r>
            <a:endParaRPr lang="en-US" altLang="zh-CN" dirty="0"/>
          </a:p>
          <a:p>
            <a:pPr lvl="1"/>
            <a:r>
              <a:rPr lang="zh-CN" altLang="en-US" dirty="0"/>
              <a:t>它比</a:t>
            </a:r>
            <a:r>
              <a:rPr lang="en-US" altLang="zh-CN" dirty="0"/>
              <a:t>L2</a:t>
            </a:r>
            <a:r>
              <a:rPr lang="zh-CN" altLang="en-US" dirty="0"/>
              <a:t>更加平滑（这里的平滑指的是有更多阶的导数），是预测误差的双曲余弦的对数。</a:t>
            </a:r>
            <a:endParaRPr lang="en-US" altLang="zh-CN" dirty="0"/>
          </a:p>
          <a:p>
            <a:pPr lvl="1"/>
            <a:r>
              <a:rPr lang="zh-CN" altLang="en-US" dirty="0"/>
              <a:t>它具有</a:t>
            </a:r>
            <a:r>
              <a:rPr lang="en-US" dirty="0"/>
              <a:t>Huber Loss</a:t>
            </a:r>
            <a:r>
              <a:rPr lang="zh-CN" altLang="en-US" dirty="0"/>
              <a:t>的所有优点，和</a:t>
            </a:r>
            <a:r>
              <a:rPr lang="en-US" dirty="0"/>
              <a:t>Huber Loss</a:t>
            </a:r>
            <a:r>
              <a:rPr lang="zh-CN" altLang="en-US" dirty="0"/>
              <a:t>不同之处在于，其处处二次可导。</a:t>
            </a:r>
            <a:endParaRPr lang="en-US" altLang="zh-CN"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479" y="1517695"/>
            <a:ext cx="5637041" cy="8412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49" y="4624223"/>
            <a:ext cx="4152900" cy="857250"/>
          </a:xfrm>
          <a:prstGeom prst="rect">
            <a:avLst/>
          </a:prstGeom>
        </p:spPr>
      </p:pic>
    </p:spTree>
    <p:extLst>
      <p:ext uri="{BB962C8B-B14F-4D97-AF65-F5344CB8AC3E}">
        <p14:creationId xmlns:p14="http://schemas.microsoft.com/office/powerpoint/2010/main" val="18731925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462"/>
          </a:xfrm>
        </p:spPr>
        <p:txBody>
          <a:bodyPr/>
          <a:lstStyle/>
          <a:p>
            <a:r>
              <a:rPr lang="en-US" altLang="zh-CN" dirty="0"/>
              <a:t>Continue….</a:t>
            </a:r>
            <a:endParaRPr lang="en-US" dirty="0"/>
          </a:p>
        </p:txBody>
      </p:sp>
      <p:sp>
        <p:nvSpPr>
          <p:cNvPr id="3" name="Content Placeholder 2"/>
          <p:cNvSpPr>
            <a:spLocks noGrp="1"/>
          </p:cNvSpPr>
          <p:nvPr>
            <p:ph idx="1"/>
          </p:nvPr>
        </p:nvSpPr>
        <p:spPr>
          <a:xfrm>
            <a:off x="838200" y="1698172"/>
            <a:ext cx="10515600" cy="4441371"/>
          </a:xfrm>
        </p:spPr>
        <p:txBody>
          <a:bodyPr>
            <a:normAutofit/>
          </a:bodyPr>
          <a:lstStyle/>
          <a:p>
            <a:r>
              <a:rPr lang="zh-CN" altLang="en-US" dirty="0"/>
              <a:t>回归损失函数的对比：</a:t>
            </a:r>
            <a:endParaRPr lang="en-US" altLang="zh-CN" dirty="0"/>
          </a:p>
          <a:p>
            <a:pPr lvl="1"/>
            <a:r>
              <a:rPr lang="zh-CN" altLang="en-US" dirty="0"/>
              <a:t>对于异常点，</a:t>
            </a:r>
            <a:r>
              <a:rPr lang="en-US" altLang="zh-CN" dirty="0"/>
              <a:t>L1/ MAE</a:t>
            </a:r>
            <a:r>
              <a:rPr lang="zh-CN" altLang="en-US" dirty="0"/>
              <a:t>损失函数更稳定，但它的导数不连续（即所谓的不光滑），因此求解效率较低。</a:t>
            </a:r>
            <a:endParaRPr lang="en-US" altLang="zh-CN" dirty="0"/>
          </a:p>
          <a:p>
            <a:pPr lvl="1"/>
            <a:r>
              <a:rPr lang="en-US" altLang="zh-CN" dirty="0"/>
              <a:t>L2/ MSE</a:t>
            </a:r>
            <a:r>
              <a:rPr lang="zh-CN" altLang="en-US" dirty="0"/>
              <a:t>损失函数对异常点更敏感，但因为连续可导所以可以得到更稳定的解。</a:t>
            </a:r>
          </a:p>
          <a:p>
            <a:pPr lvl="1"/>
            <a:r>
              <a:rPr lang="en-US" altLang="zh-CN" dirty="0"/>
              <a:t>Huber</a:t>
            </a:r>
            <a:r>
              <a:rPr lang="zh-CN" altLang="en-US" dirty="0"/>
              <a:t>损失结合了</a:t>
            </a:r>
            <a:r>
              <a:rPr lang="en-US" altLang="zh-CN" dirty="0"/>
              <a:t>MSE</a:t>
            </a:r>
            <a:r>
              <a:rPr lang="zh-CN" altLang="en-US" dirty="0"/>
              <a:t>和</a:t>
            </a:r>
            <a:r>
              <a:rPr lang="en-US" altLang="zh-CN" dirty="0"/>
              <a:t>MAE</a:t>
            </a:r>
            <a:r>
              <a:rPr lang="zh-CN" altLang="en-US" dirty="0"/>
              <a:t>的优点。但是</a:t>
            </a:r>
            <a:r>
              <a:rPr lang="en-US" altLang="zh-CN" dirty="0"/>
              <a:t>Huber</a:t>
            </a:r>
            <a:r>
              <a:rPr lang="zh-CN" altLang="en-US" dirty="0"/>
              <a:t>损失的问题是我们可能需要不断调整超参数</a:t>
            </a:r>
            <a:r>
              <a:rPr lang="en-US" altLang="zh-CN" dirty="0"/>
              <a:t>delta</a:t>
            </a:r>
            <a:r>
              <a:rPr lang="zh-CN" altLang="en-US" dirty="0"/>
              <a:t>。 </a:t>
            </a:r>
            <a:endParaRPr lang="en-US" altLang="zh-CN" dirty="0"/>
          </a:p>
          <a:p>
            <a:r>
              <a:rPr lang="en-US" altLang="zh-CN" dirty="0"/>
              <a:t>Tips</a:t>
            </a:r>
            <a:r>
              <a:rPr lang="zh-CN" altLang="en-US" dirty="0"/>
              <a:t>：</a:t>
            </a:r>
            <a:endParaRPr lang="en-US" altLang="zh-CN" dirty="0"/>
          </a:p>
          <a:p>
            <a:pPr lvl="1"/>
            <a:r>
              <a:rPr lang="zh-CN" altLang="en-US" dirty="0"/>
              <a:t>为什么不在二分类问题中使用</a:t>
            </a:r>
            <a:r>
              <a:rPr lang="en-US" altLang="zh-CN" dirty="0"/>
              <a:t>MSE</a:t>
            </a:r>
            <a:r>
              <a:rPr lang="zh-CN" altLang="en-US" dirty="0"/>
              <a:t>损失函数？</a:t>
            </a:r>
            <a:endParaRPr lang="en-US" altLang="zh-CN" dirty="0"/>
          </a:p>
          <a:p>
            <a:pPr lvl="2"/>
            <a:r>
              <a:rPr lang="en-US" altLang="zh-CN" b="1" dirty="0"/>
              <a:t>MSE</a:t>
            </a:r>
            <a:r>
              <a:rPr lang="zh-CN" altLang="en-US" b="1" dirty="0"/>
              <a:t>在二分类问题中的表现不如</a:t>
            </a:r>
            <a:r>
              <a:rPr lang="en-US" altLang="zh-CN" b="1" dirty="0"/>
              <a:t>hinge loss</a:t>
            </a:r>
            <a:r>
              <a:rPr lang="zh-CN" altLang="en-US" b="1" dirty="0"/>
              <a:t>和</a:t>
            </a:r>
            <a:r>
              <a:rPr lang="en-US" altLang="zh-CN" b="1" dirty="0" err="1"/>
              <a:t>Logloss</a:t>
            </a:r>
            <a:r>
              <a:rPr lang="zh-CN" altLang="en-US" b="1" dirty="0"/>
              <a:t>。</a:t>
            </a:r>
            <a:endParaRPr lang="en-US" altLang="zh-CN" b="1" dirty="0"/>
          </a:p>
          <a:p>
            <a:pPr lvl="3"/>
            <a:r>
              <a:rPr lang="zh-CN" altLang="en-US" dirty="0"/>
              <a:t>具体的原因分析请参考本页的注释部分。</a:t>
            </a:r>
            <a:endParaRPr lang="en-US" altLang="zh-CN" dirty="0"/>
          </a:p>
          <a:p>
            <a:endParaRPr lang="en-US" dirty="0"/>
          </a:p>
        </p:txBody>
      </p:sp>
    </p:spTree>
    <p:extLst>
      <p:ext uri="{BB962C8B-B14F-4D97-AF65-F5344CB8AC3E}">
        <p14:creationId xmlns:p14="http://schemas.microsoft.com/office/powerpoint/2010/main" val="31563228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675"/>
          </a:xfrm>
        </p:spPr>
        <p:txBody>
          <a:bodyPr/>
          <a:lstStyle/>
          <a:p>
            <a:r>
              <a:rPr lang="zh-CN" altLang="en-US" dirty="0"/>
              <a:t>分类</a:t>
            </a:r>
            <a:r>
              <a:rPr lang="en-US" altLang="zh-CN" dirty="0"/>
              <a:t>loss function/cost function</a:t>
            </a:r>
            <a:endParaRPr lang="en-US" dirty="0"/>
          </a:p>
        </p:txBody>
      </p:sp>
      <p:sp>
        <p:nvSpPr>
          <p:cNvPr id="3" name="Content Placeholder 2"/>
          <p:cNvSpPr>
            <a:spLocks noGrp="1"/>
          </p:cNvSpPr>
          <p:nvPr>
            <p:ph idx="1"/>
          </p:nvPr>
        </p:nvSpPr>
        <p:spPr>
          <a:xfrm>
            <a:off x="838200" y="1418253"/>
            <a:ext cx="10515600" cy="4758710"/>
          </a:xfrm>
        </p:spPr>
        <p:txBody>
          <a:bodyPr>
            <a:normAutofit fontScale="85000" lnSpcReduction="20000"/>
          </a:bodyPr>
          <a:lstStyle/>
          <a:p>
            <a:r>
              <a:rPr lang="en-US" b="1" dirty="0"/>
              <a:t>Hinge Loss</a:t>
            </a:r>
            <a:r>
              <a:rPr lang="zh-CN" altLang="en-US" b="1" dirty="0"/>
              <a:t>：</a:t>
            </a:r>
            <a:endParaRPr lang="en-US" altLang="zh-CN" b="1" dirty="0"/>
          </a:p>
          <a:p>
            <a:pPr lvl="1"/>
            <a:endParaRPr lang="en-US" dirty="0"/>
          </a:p>
          <a:p>
            <a:pPr lvl="1"/>
            <a:r>
              <a:rPr lang="en-US" dirty="0"/>
              <a:t>hinge loss </a:t>
            </a:r>
            <a:r>
              <a:rPr lang="zh-CN" altLang="en-US" dirty="0"/>
              <a:t>常用于最大间隔分类比如支持向量机</a:t>
            </a:r>
            <a:r>
              <a:rPr lang="en-US" altLang="zh-CN" dirty="0"/>
              <a:t>SVM</a:t>
            </a:r>
            <a:r>
              <a:rPr lang="zh-CN" altLang="en-US" dirty="0"/>
              <a:t>模型</a:t>
            </a:r>
            <a:endParaRPr lang="en-US" altLang="zh-CN" dirty="0"/>
          </a:p>
          <a:p>
            <a:endParaRPr lang="en-US" altLang="zh-CN" b="1" dirty="0"/>
          </a:p>
          <a:p>
            <a:r>
              <a:rPr lang="zh-CN" altLang="en-US" b="1" dirty="0"/>
              <a:t>指数损失函数（</a:t>
            </a:r>
            <a:r>
              <a:rPr lang="en-US" altLang="zh-CN" b="1" dirty="0" err="1"/>
              <a:t>exp</a:t>
            </a:r>
            <a:r>
              <a:rPr lang="en-US" altLang="zh-CN" b="1" dirty="0"/>
              <a:t>-loss</a:t>
            </a:r>
            <a:r>
              <a:rPr lang="zh-CN" altLang="en-US" b="1" dirty="0"/>
              <a:t>）：</a:t>
            </a:r>
            <a:endParaRPr lang="en-US" altLang="zh-CN" b="1" dirty="0"/>
          </a:p>
          <a:p>
            <a:pPr lvl="1"/>
            <a:r>
              <a:rPr lang="zh-CN" altLang="en-US" dirty="0"/>
              <a:t>它是</a:t>
            </a:r>
            <a:r>
              <a:rPr lang="en-US" altLang="zh-CN" dirty="0" err="1"/>
              <a:t>Adaboost</a:t>
            </a:r>
            <a:r>
              <a:rPr lang="zh-CN" altLang="en-US" dirty="0"/>
              <a:t>的损失函数</a:t>
            </a:r>
            <a:endParaRPr lang="en-US" altLang="zh-CN" dirty="0"/>
          </a:p>
          <a:p>
            <a:endParaRPr lang="en-US" altLang="zh-CN" b="1" dirty="0"/>
          </a:p>
          <a:p>
            <a:r>
              <a:rPr lang="en-US" altLang="zh-CN" b="1" dirty="0" err="1"/>
              <a:t>Logloss</a:t>
            </a:r>
            <a:r>
              <a:rPr lang="zh-CN" altLang="en-US" b="1" dirty="0"/>
              <a:t>损失函数：</a:t>
            </a:r>
            <a:endParaRPr lang="en-US" altLang="zh-CN" b="1" dirty="0"/>
          </a:p>
          <a:p>
            <a:pPr lvl="1"/>
            <a:r>
              <a:rPr lang="zh-CN" altLang="en-US" dirty="0"/>
              <a:t>对数损失（有时也称为逻辑回归损失或交叉熵损失），它通常用于逻辑回归和神经网络</a:t>
            </a:r>
            <a:endParaRPr lang="en-US" altLang="zh-CN" b="1" dirty="0"/>
          </a:p>
          <a:p>
            <a:endParaRPr lang="en-US" altLang="zh-CN" b="1" dirty="0"/>
          </a:p>
          <a:p>
            <a:r>
              <a:rPr lang="en-US" altLang="zh-CN" b="1" dirty="0"/>
              <a:t>KL</a:t>
            </a:r>
            <a:r>
              <a:rPr lang="zh-CN" altLang="en-US" b="1" dirty="0"/>
              <a:t>散度损失函数</a:t>
            </a:r>
            <a:r>
              <a:rPr lang="en-US" dirty="0"/>
              <a:t>:</a:t>
            </a:r>
          </a:p>
          <a:p>
            <a:pPr lvl="1"/>
            <a:r>
              <a:rPr lang="zh-CN" altLang="en-US" dirty="0"/>
              <a:t>从预测值概率分布</a:t>
            </a:r>
            <a:r>
              <a:rPr lang="en-US" altLang="zh-CN" dirty="0"/>
              <a:t>q</a:t>
            </a:r>
            <a:r>
              <a:rPr lang="zh-CN" altLang="en-US" dirty="0"/>
              <a:t>到真值概率分布</a:t>
            </a:r>
            <a:r>
              <a:rPr lang="en-US" altLang="zh-CN" dirty="0"/>
              <a:t>p</a:t>
            </a:r>
            <a:r>
              <a:rPr lang="zh-CN" altLang="en-US" dirty="0"/>
              <a:t>的信息增益</a:t>
            </a:r>
            <a:r>
              <a:rPr lang="en-US" altLang="zh-CN" dirty="0"/>
              <a:t>,</a:t>
            </a:r>
            <a:r>
              <a:rPr lang="zh-CN" altLang="en-US" dirty="0"/>
              <a:t>用以度量两个分布的差异</a:t>
            </a:r>
            <a:endParaRPr lang="en-US" altLang="zh-CN" dirty="0"/>
          </a:p>
          <a:p>
            <a:pPr lvl="2"/>
            <a:r>
              <a:rPr lang="zh-CN" altLang="en-US" b="1" dirty="0"/>
              <a:t>公式中</a:t>
            </a:r>
            <a:r>
              <a:rPr lang="en-US" altLang="zh-CN" b="1" dirty="0"/>
              <a:t>N</a:t>
            </a:r>
            <a:r>
              <a:rPr lang="zh-CN" altLang="en-US" b="1" dirty="0"/>
              <a:t>表示的是多分类数量，并不是样本数量</a:t>
            </a:r>
            <a:r>
              <a:rPr lang="zh-CN" altLang="en-US" dirty="0"/>
              <a:t>。</a:t>
            </a:r>
            <a:endParaRPr lang="en-US" altLang="zh-CN" dirty="0"/>
          </a:p>
          <a:p>
            <a:pPr lvl="3"/>
            <a:r>
              <a:rPr lang="zh-CN" altLang="en-US" dirty="0"/>
              <a:t>具体计算过程可以参考：</a:t>
            </a:r>
            <a:r>
              <a:rPr lang="en-US" altLang="zh-CN" dirty="0"/>
              <a:t> </a:t>
            </a:r>
            <a:r>
              <a:rPr lang="en-US" altLang="zh-CN" dirty="0">
                <a:hlinkClick r:id="rId3"/>
              </a:rPr>
              <a:t>https://www.codenong.com/cs106978094/</a:t>
            </a:r>
            <a:r>
              <a:rPr lang="en-US" altLang="zh-CN" dirty="0"/>
              <a:t> </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3191" y="4690598"/>
            <a:ext cx="5562289" cy="5826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859" y="2559533"/>
            <a:ext cx="4038600" cy="68373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527" y="3540000"/>
            <a:ext cx="3931298" cy="49382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5155" y="1329207"/>
            <a:ext cx="3118485" cy="51244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6493" y="1358948"/>
            <a:ext cx="1269332" cy="436983"/>
          </a:xfrm>
          <a:prstGeom prst="rect">
            <a:avLst/>
          </a:prstGeom>
        </p:spPr>
      </p:pic>
    </p:spTree>
    <p:extLst>
      <p:ext uri="{BB962C8B-B14F-4D97-AF65-F5344CB8AC3E}">
        <p14:creationId xmlns:p14="http://schemas.microsoft.com/office/powerpoint/2010/main" val="2088654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228449</TotalTime>
  <Words>39323</Words>
  <Application>Microsoft Office PowerPoint</Application>
  <PresentationFormat>Widescreen</PresentationFormat>
  <Paragraphs>1739</Paragraphs>
  <Slides>145</Slides>
  <Notes>93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等线</vt:lpstr>
      <vt:lpstr>等线 Light</vt:lpstr>
      <vt:lpstr>Arial</vt:lpstr>
      <vt:lpstr>Calibri</vt:lpstr>
      <vt:lpstr>Calibri Light</vt:lpstr>
      <vt:lpstr>Office Theme</vt:lpstr>
      <vt:lpstr>机器学习入门</vt:lpstr>
      <vt:lpstr>议程</vt:lpstr>
      <vt:lpstr>机器学习项目的大致流程</vt:lpstr>
      <vt:lpstr>机器学习处理流程</vt:lpstr>
      <vt:lpstr>一个反复迭代的过程（针对通用ML项目）</vt:lpstr>
      <vt:lpstr>Continue…..</vt:lpstr>
      <vt:lpstr>Continue…..</vt:lpstr>
      <vt:lpstr>Continue…..</vt:lpstr>
      <vt:lpstr>训练集，验证集和测试集</vt:lpstr>
      <vt:lpstr>训练集，验证集和测试集</vt:lpstr>
      <vt:lpstr>Continue…..</vt:lpstr>
      <vt:lpstr>Continue……</vt:lpstr>
      <vt:lpstr>Continue……</vt:lpstr>
      <vt:lpstr>机器学习三部曲之特征工程</vt:lpstr>
      <vt:lpstr>什么是特征？</vt:lpstr>
      <vt:lpstr>连续特征和category特征（非常非常重要）</vt:lpstr>
      <vt:lpstr>Tips</vt:lpstr>
      <vt:lpstr>Continue……</vt:lpstr>
      <vt:lpstr>Continue……</vt:lpstr>
      <vt:lpstr>什么是好的特征？</vt:lpstr>
      <vt:lpstr>特征工程概览（下图是广义的特征工程）</vt:lpstr>
      <vt:lpstr>Continue……</vt:lpstr>
      <vt:lpstr>特征工程之数据预处理---------字符串特征转换为数字特征</vt:lpstr>
      <vt:lpstr>Continue……</vt:lpstr>
      <vt:lpstr>特征工程之数据预处理-------异常值处理</vt:lpstr>
      <vt:lpstr>Continue….</vt:lpstr>
      <vt:lpstr>特征工程之数据预处理-------缺失值处理</vt:lpstr>
      <vt:lpstr>Continue….</vt:lpstr>
      <vt:lpstr>Continue……</vt:lpstr>
      <vt:lpstr>Continue…..</vt:lpstr>
      <vt:lpstr>Continue……</vt:lpstr>
      <vt:lpstr>Continue……</vt:lpstr>
      <vt:lpstr>Continue…..</vt:lpstr>
      <vt:lpstr>Continue….</vt:lpstr>
      <vt:lpstr>特征工程之数据预处理----类别不均衡处理</vt:lpstr>
      <vt:lpstr>Continue…..</vt:lpstr>
      <vt:lpstr>Continue….</vt:lpstr>
      <vt:lpstr>特征工程之数据预处理-----特征变换</vt:lpstr>
      <vt:lpstr>连续性特征离散化</vt:lpstr>
      <vt:lpstr>Continue…..</vt:lpstr>
      <vt:lpstr>Continue…..</vt:lpstr>
      <vt:lpstr>Continue…..</vt:lpstr>
      <vt:lpstr>Continue….</vt:lpstr>
      <vt:lpstr>数值型category特征编码</vt:lpstr>
      <vt:lpstr>Continue……</vt:lpstr>
      <vt:lpstr>Continue…..</vt:lpstr>
      <vt:lpstr>Continue……</vt:lpstr>
      <vt:lpstr>Continue……</vt:lpstr>
      <vt:lpstr>Continue…..</vt:lpstr>
      <vt:lpstr>Continue….</vt:lpstr>
      <vt:lpstr>特征缩放scaling</vt:lpstr>
      <vt:lpstr>Continue……</vt:lpstr>
      <vt:lpstr>Continue…..</vt:lpstr>
      <vt:lpstr>Continue….</vt:lpstr>
      <vt:lpstr>Continue…..</vt:lpstr>
      <vt:lpstr>特征工程之特征生成</vt:lpstr>
      <vt:lpstr>Tips</vt:lpstr>
      <vt:lpstr>特征生成的常用方法</vt:lpstr>
      <vt:lpstr>Continue…….</vt:lpstr>
      <vt:lpstr>Continue……</vt:lpstr>
      <vt:lpstr>Continue……</vt:lpstr>
      <vt:lpstr>特征工程之特征选择</vt:lpstr>
      <vt:lpstr>Continue…..</vt:lpstr>
      <vt:lpstr>三种常见的特征选择方法</vt:lpstr>
      <vt:lpstr>Continue…..</vt:lpstr>
      <vt:lpstr>Continue….</vt:lpstr>
      <vt:lpstr>特征工程之特征降维</vt:lpstr>
      <vt:lpstr>Continue……</vt:lpstr>
      <vt:lpstr>Continue….</vt:lpstr>
      <vt:lpstr>Continue….</vt:lpstr>
      <vt:lpstr>Continue….</vt:lpstr>
      <vt:lpstr>Continue……</vt:lpstr>
      <vt:lpstr>Continue….</vt:lpstr>
      <vt:lpstr>Continue…..</vt:lpstr>
      <vt:lpstr>Continue…..</vt:lpstr>
      <vt:lpstr>Continue….</vt:lpstr>
      <vt:lpstr>Continue…..</vt:lpstr>
      <vt:lpstr>Continue….</vt:lpstr>
      <vt:lpstr>神经网络需要做特征工程和样本工程吗？</vt:lpstr>
      <vt:lpstr>Continue…..</vt:lpstr>
      <vt:lpstr>机器学习三部曲之模型生成</vt:lpstr>
      <vt:lpstr>方差与偏差，过拟合与欠拟合</vt:lpstr>
      <vt:lpstr>Continue….</vt:lpstr>
      <vt:lpstr>Continue….</vt:lpstr>
      <vt:lpstr>Continue…..</vt:lpstr>
      <vt:lpstr>如何处理方差与偏差问题</vt:lpstr>
      <vt:lpstr>Continue…..</vt:lpstr>
      <vt:lpstr>Continue….</vt:lpstr>
      <vt:lpstr>正则化</vt:lpstr>
      <vt:lpstr>Continue….</vt:lpstr>
      <vt:lpstr>Continue….</vt:lpstr>
      <vt:lpstr>Continue…….</vt:lpstr>
      <vt:lpstr>目标函数，代价函数与损失函数</vt:lpstr>
      <vt:lpstr>分类问题与回归问题的区别</vt:lpstr>
      <vt:lpstr>分类与回归的损失函数</vt:lpstr>
      <vt:lpstr>回归loss function/cost function</vt:lpstr>
      <vt:lpstr>Continue….</vt:lpstr>
      <vt:lpstr>Continue….</vt:lpstr>
      <vt:lpstr>分类loss function/cost function</vt:lpstr>
      <vt:lpstr>评价指标分类</vt:lpstr>
      <vt:lpstr>离线评价指标</vt:lpstr>
      <vt:lpstr>分类常见的验证评价指标（后面会介绍这些指标如何计算）</vt:lpstr>
      <vt:lpstr>混淆矩阵以及延伸的评价指标</vt:lpstr>
      <vt:lpstr>Continue…</vt:lpstr>
      <vt:lpstr>回归常见的验证评价指标</vt:lpstr>
      <vt:lpstr>聚类常见的验证评价指标</vt:lpstr>
      <vt:lpstr>泛化能力评估</vt:lpstr>
      <vt:lpstr>Continue….</vt:lpstr>
      <vt:lpstr>Continue…..</vt:lpstr>
      <vt:lpstr>Continue….</vt:lpstr>
      <vt:lpstr>梯度下降法（Gradient Descent）</vt:lpstr>
      <vt:lpstr>梯度下降法算法过程（batch GD）</vt:lpstr>
      <vt:lpstr>梯度下降算法的调优</vt:lpstr>
      <vt:lpstr>Continue…..</vt:lpstr>
      <vt:lpstr>梯度下降的三种方式</vt:lpstr>
      <vt:lpstr>Continue….</vt:lpstr>
      <vt:lpstr>梯度下降算法的各种变体</vt:lpstr>
      <vt:lpstr>如何选择梯度下降算法</vt:lpstr>
      <vt:lpstr>最小二乘法，牛顿法与梯度下降法区别</vt:lpstr>
      <vt:lpstr>Continue….</vt:lpstr>
      <vt:lpstr>最大似然估计（MLE）与最小二乘估计（LSE）</vt:lpstr>
      <vt:lpstr>最大似然估计MLE与EM（期望最大化）</vt:lpstr>
      <vt:lpstr>Continue……</vt:lpstr>
      <vt:lpstr>集成学习(ensemble learning)</vt:lpstr>
      <vt:lpstr>Continue….</vt:lpstr>
      <vt:lpstr>集成学习的几种方式</vt:lpstr>
      <vt:lpstr>Continue….</vt:lpstr>
      <vt:lpstr>Continue….</vt:lpstr>
      <vt:lpstr>Continue….</vt:lpstr>
      <vt:lpstr>生成式模型与判别式模型</vt:lpstr>
      <vt:lpstr>Continue…..</vt:lpstr>
      <vt:lpstr>机器学习三部曲之模型部署，预测及监控</vt:lpstr>
      <vt:lpstr>模型部署前的工程化思考</vt:lpstr>
      <vt:lpstr>Continue….</vt:lpstr>
      <vt:lpstr>模型的导出和导入</vt:lpstr>
      <vt:lpstr>Continue…..</vt:lpstr>
      <vt:lpstr>线下训练与线上预测</vt:lpstr>
      <vt:lpstr>监控模型</vt:lpstr>
      <vt:lpstr>案例：Uber的端到端机器学习平台(详细解释见下页PPT)</vt:lpstr>
      <vt:lpstr>Continue……</vt:lpstr>
      <vt:lpstr>Continue…..</vt:lpstr>
      <vt:lpstr>机器学习框架/库简单对比</vt:lpstr>
      <vt:lpstr>常用的机器学习库/框架</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4872</cp:revision>
  <dcterms:created xsi:type="dcterms:W3CDTF">2018-08-20T14:47:13Z</dcterms:created>
  <dcterms:modified xsi:type="dcterms:W3CDTF">2022-04-11T12:00:45Z</dcterms:modified>
</cp:coreProperties>
</file>