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85" r:id="rId3"/>
    <p:sldId id="286" r:id="rId4"/>
    <p:sldId id="302" r:id="rId5"/>
    <p:sldId id="303" r:id="rId6"/>
    <p:sldId id="317" r:id="rId7"/>
    <p:sldId id="287" r:id="rId8"/>
    <p:sldId id="315" r:id="rId9"/>
    <p:sldId id="300" r:id="rId10"/>
    <p:sldId id="319" r:id="rId11"/>
    <p:sldId id="293" r:id="rId12"/>
    <p:sldId id="289" r:id="rId13"/>
    <p:sldId id="290" r:id="rId14"/>
    <p:sldId id="291" r:id="rId15"/>
    <p:sldId id="294" r:id="rId16"/>
    <p:sldId id="295" r:id="rId17"/>
    <p:sldId id="296" r:id="rId18"/>
    <p:sldId id="297" r:id="rId19"/>
    <p:sldId id="298" r:id="rId20"/>
    <p:sldId id="299" r:id="rId21"/>
    <p:sldId id="325" r:id="rId22"/>
    <p:sldId id="288" r:id="rId23"/>
    <p:sldId id="258" r:id="rId24"/>
    <p:sldId id="259" r:id="rId25"/>
    <p:sldId id="301" r:id="rId26"/>
    <p:sldId id="274" r:id="rId27"/>
    <p:sldId id="277" r:id="rId28"/>
    <p:sldId id="304" r:id="rId29"/>
    <p:sldId id="269" r:id="rId30"/>
    <p:sldId id="312" r:id="rId31"/>
    <p:sldId id="313" r:id="rId32"/>
    <p:sldId id="305" r:id="rId33"/>
    <p:sldId id="308" r:id="rId34"/>
    <p:sldId id="316" r:id="rId35"/>
    <p:sldId id="327" r:id="rId36"/>
    <p:sldId id="309" r:id="rId37"/>
    <p:sldId id="321" r:id="rId38"/>
    <p:sldId id="328" r:id="rId39"/>
    <p:sldId id="310" r:id="rId40"/>
    <p:sldId id="318" r:id="rId41"/>
    <p:sldId id="326" r:id="rId42"/>
    <p:sldId id="307" r:id="rId43"/>
    <p:sldId id="324" r:id="rId44"/>
    <p:sldId id="306" r:id="rId45"/>
    <p:sldId id="275" r:id="rId46"/>
    <p:sldId id="276" r:id="rId47"/>
    <p:sldId id="323" r:id="rId48"/>
    <p:sldId id="322" r:id="rId49"/>
    <p:sldId id="31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97" autoAdjust="0"/>
    <p:restoredTop sz="94302" autoAdjust="0"/>
  </p:normalViewPr>
  <p:slideViewPr>
    <p:cSldViewPr snapToGrid="0">
      <p:cViewPr varScale="1">
        <p:scale>
          <a:sx n="109" d="100"/>
          <a:sy n="109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D6169-664B-471B-B857-581FF88B6A21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2CDE3-E39F-45B4-BCA5-C8EF110B0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66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tensorboard/issues/2874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ltestjupter.notebook.us-east-1.sagemaker.aws/proxy/6006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2CDE3-E39F-45B4-BCA5-C8EF110B05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74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agemaker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notebook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inux console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中执行如下命令：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 –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用来查看当前的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环境，我们查看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的环境。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AutoNum type="alphaUcPeriod" startAt="2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 activate tensorflow_p36</a:t>
            </a:r>
          </a:p>
          <a:p>
            <a:pPr marL="228600" lvl="0" indent="-228600">
              <a:buAutoNum type="alphaUcPeriod" startAt="2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 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这里需要安装最新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2.2.0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版本。对于旧的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版本，在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firefox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浏览器中打开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tensorboard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后，点击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profile tab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没有显示东西（这个是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known issue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https://github.com/tensorflow/tensorboard/issues/2874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 install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==2.2.0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． 启动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tensorboard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tensorboard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logdir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/log/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tensorboard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上面的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logdir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中的目录和文件是从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S3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上下载的之前训练过程中的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tensorboard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保存的信息。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获得你的这个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sagemaker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notebook instance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对外暴露的域名：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err="1" smtClean="0">
                <a:effectLst/>
              </a:rPr>
              <a:t>aws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sagemaker</a:t>
            </a:r>
            <a:r>
              <a:rPr lang="en-US" dirty="0" smtClean="0">
                <a:effectLst/>
              </a:rPr>
              <a:t> describe-notebook-instance   --notebook-instance-name </a:t>
            </a:r>
            <a:r>
              <a:rPr lang="en-US" dirty="0" err="1" smtClean="0">
                <a:effectLst/>
              </a:rPr>
              <a:t>MLTestJupter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NotebookInstanceArn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"arn:aws:sagemaker:us-east-1:514385905925:notebook-instance/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mltestjupter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NotebookInstanceName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MLTestJupter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NotebookInstanceStatus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InService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"mltestjupter.notebook.us-east-1.sagemaker.aws",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InstanceType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"ml.m4.2xlarge",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SubnetId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"subnet-09eb3c43",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SecurityGroups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[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"sg-84c152cc"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],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RoleArn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arn:aws:iam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::514385905925:role/service-role/AmazonSageMaker-ExecutionRole-20180614T015169",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NetworkInterfaceId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"eni-0597b539fb20deec1",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LastModifiedTime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1543332280.006,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CreationTime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1534910438.621,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DirectInternetAccess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"Enabled",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VolumeSizeInGB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5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然后在浏览器中访问如下的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https://mltestjupter.notebook.us-east-1.sagemaker.aws/proxy/6006/</a:t>
            </a:r>
            <a:endParaRPr lang="en-US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注意这个时候看到的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tensorborad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profile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界面的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trace_viewer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，基本对性能剖析没有什么帮助。还不如直接用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profilterhook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生成的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文件来在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chrome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浏览器中查看。</a:t>
            </a:r>
            <a:endParaRPr lang="en-US" altLang="zh-C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另外，如果想让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tensorboard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直接访问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S3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的话，可以用如下类似的命令：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AWS_REGION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=us-east-1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tensorboard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logdir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s3://sagemaker-us-east-1-514385905925/tensorboard_keras_cifar10/logs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注意必须要提供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AWS_REGION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环境变量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，否则会出问题。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2CDE3-E39F-45B4-BCA5-C8EF110B05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2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2CDE3-E39F-45B4-BCA5-C8EF110B05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19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TF XLA</a:t>
            </a:r>
            <a:r>
              <a:rPr lang="zh-CN" altLang="en-US" dirty="0" smtClean="0"/>
              <a:t>的工作原理可以参考：</a:t>
            </a:r>
            <a:r>
              <a:rPr lang="en-US" altLang="zh-CN" dirty="0" smtClean="0"/>
              <a:t>https://blog.csdn.net/gaofeipaopaotang/article/details/80679100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2CDE3-E39F-45B4-BCA5-C8EF110B057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30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2CDE3-E39F-45B4-BCA5-C8EF110B057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44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2CDE3-E39F-45B4-BCA5-C8EF110B057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41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1C16-5A48-48E0-9DB5-7B0D91C48012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1975-4236-497F-B5CD-2D477665F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2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1C16-5A48-48E0-9DB5-7B0D91C48012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1975-4236-497F-B5CD-2D477665F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51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1C16-5A48-48E0-9DB5-7B0D91C48012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1975-4236-497F-B5CD-2D477665F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9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1C16-5A48-48E0-9DB5-7B0D91C48012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1975-4236-497F-B5CD-2D477665F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2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1C16-5A48-48E0-9DB5-7B0D91C48012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1975-4236-497F-B5CD-2D477665F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7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1C16-5A48-48E0-9DB5-7B0D91C48012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1975-4236-497F-B5CD-2D477665F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7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1C16-5A48-48E0-9DB5-7B0D91C48012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1975-4236-497F-B5CD-2D477665F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58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1C16-5A48-48E0-9DB5-7B0D91C48012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1975-4236-497F-B5CD-2D477665F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4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1C16-5A48-48E0-9DB5-7B0D91C48012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1975-4236-497F-B5CD-2D477665F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9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1C16-5A48-48E0-9DB5-7B0D91C48012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1975-4236-497F-B5CD-2D477665F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1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1C16-5A48-48E0-9DB5-7B0D91C48012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1975-4236-497F-B5CD-2D477665F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9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01C16-5A48-48E0-9DB5-7B0D91C48012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61975-4236-497F-B5CD-2D477665F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3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blogs/machine-learning/bring-your-own-pre-trained-mxnet-or-tensorflow-models-into-amazon-sagemaker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uss.pytorch.org/t/should-we-split-batch-size-according-to-ngpu-per-node-when-distributeddataparallel/72769/8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ws/sagemaker-python-sdk/blob/metrics/src/sagemaker/tensorflow/deploying_tensorflow_serving.rst#deploying-more-than-one-model-to-your-endpoint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客户项目中使用</a:t>
            </a:r>
            <a:r>
              <a:rPr lang="en-US" altLang="zh-CN" dirty="0" err="1"/>
              <a:t>Sagemaker</a:t>
            </a:r>
            <a:r>
              <a:rPr lang="zh-CN" altLang="en-US" dirty="0"/>
              <a:t>遇到的简单</a:t>
            </a:r>
            <a:r>
              <a:rPr lang="en-US" altLang="zh-CN" dirty="0"/>
              <a:t>issue</a:t>
            </a:r>
            <a:r>
              <a:rPr lang="zh-CN" altLang="en-US" dirty="0"/>
              <a:t>和</a:t>
            </a:r>
            <a:r>
              <a:rPr lang="en-US" altLang="zh-CN" dirty="0"/>
              <a:t>tips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From ML SSA TEAM</a:t>
            </a:r>
          </a:p>
          <a:p>
            <a:r>
              <a:rPr lang="zh-CN" altLang="en-US" dirty="0" smtClean="0"/>
              <a:t>王世帅</a:t>
            </a:r>
            <a:r>
              <a:rPr lang="en-US" altLang="zh-CN" dirty="0" smtClean="0"/>
              <a:t>@</a:t>
            </a:r>
          </a:p>
          <a:p>
            <a:r>
              <a:rPr lang="zh-CN" altLang="en-US" dirty="0"/>
              <a:t>郭</a:t>
            </a:r>
            <a:r>
              <a:rPr lang="zh-CN" altLang="en-US" dirty="0" smtClean="0"/>
              <a:t>韧</a:t>
            </a:r>
            <a:r>
              <a:rPr lang="en-US" altLang="zh-CN" dirty="0" smtClean="0"/>
              <a:t>@</a:t>
            </a:r>
          </a:p>
          <a:p>
            <a:r>
              <a:rPr lang="zh-CN" altLang="en-US" dirty="0"/>
              <a:t>邱</a:t>
            </a:r>
            <a:r>
              <a:rPr lang="zh-CN" altLang="en-US" dirty="0" smtClean="0"/>
              <a:t>越俊</a:t>
            </a:r>
            <a:r>
              <a:rPr lang="en-US" altLang="zh-CN" dirty="0" smtClean="0"/>
              <a:t>@</a:t>
            </a:r>
          </a:p>
          <a:p>
            <a:r>
              <a:rPr lang="zh-CN" altLang="en-US" dirty="0"/>
              <a:t>梁宇辉</a:t>
            </a:r>
            <a:r>
              <a:rPr lang="en-US" altLang="zh-CN" dirty="0"/>
              <a:t>@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7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98085"/>
          </a:xfrm>
        </p:spPr>
        <p:txBody>
          <a:bodyPr>
            <a:normAutofit/>
          </a:bodyPr>
          <a:lstStyle/>
          <a:p>
            <a:r>
              <a:rPr lang="zh-CN" altLang="en-US" dirty="0"/>
              <a:t>问：</a:t>
            </a:r>
            <a:r>
              <a:rPr lang="en-US" altLang="zh-CN" dirty="0" err="1"/>
              <a:t>Sagemaker</a:t>
            </a:r>
            <a:r>
              <a:rPr lang="zh-CN" altLang="en-US" dirty="0"/>
              <a:t>训练中，为什么训练加载的数据和预期的数据规模不一致</a:t>
            </a:r>
            <a:r>
              <a:rPr lang="zh-CN" altLang="en-US" dirty="0" smtClean="0"/>
              <a:t>？（</a:t>
            </a:r>
            <a:r>
              <a:rPr lang="en-US" altLang="zh-CN" dirty="0" smtClean="0"/>
              <a:t>from </a:t>
            </a:r>
            <a:r>
              <a:rPr lang="zh-CN" altLang="en-US" dirty="0" smtClean="0"/>
              <a:t>郭韧）</a:t>
            </a:r>
            <a:endParaRPr lang="en-US" altLang="zh-CN" dirty="0"/>
          </a:p>
          <a:p>
            <a:r>
              <a:rPr lang="zh-CN" altLang="en-US" dirty="0"/>
              <a:t>答</a:t>
            </a:r>
            <a:r>
              <a:rPr lang="zh-CN" altLang="en-US" dirty="0" smtClean="0"/>
              <a:t>：这里需要重</a:t>
            </a:r>
            <a:r>
              <a:rPr lang="zh-CN" altLang="en-US" dirty="0"/>
              <a:t>点关</a:t>
            </a:r>
            <a:r>
              <a:rPr lang="zh-CN" altLang="en-US" dirty="0" smtClean="0"/>
              <a:t>注</a:t>
            </a:r>
            <a:r>
              <a:rPr lang="en-US" altLang="zh-CN" dirty="0" err="1" smtClean="0"/>
              <a:t>Sagemaker</a:t>
            </a:r>
            <a:r>
              <a:rPr lang="en-US" altLang="zh-CN" dirty="0" smtClean="0"/>
              <a:t> estimator</a:t>
            </a:r>
            <a:r>
              <a:rPr lang="zh-CN" altLang="en-US" dirty="0"/>
              <a:t>的</a:t>
            </a:r>
            <a:r>
              <a:rPr lang="en-US" altLang="zh-CN" dirty="0"/>
              <a:t>fit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的调用。</a:t>
            </a:r>
            <a:endParaRPr lang="en-US" altLang="zh-CN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Estimator.fit</a:t>
            </a:r>
            <a:r>
              <a:rPr lang="en-US" dirty="0" smtClean="0"/>
              <a:t>(s3</a:t>
            </a:r>
            <a:r>
              <a:rPr lang="en-US" dirty="0"/>
              <a:t>://bucket/dataset/)</a:t>
            </a:r>
          </a:p>
          <a:p>
            <a:pPr lvl="2"/>
            <a:r>
              <a:rPr lang="zh-CN" altLang="en-US" b="1" dirty="0">
                <a:solidFill>
                  <a:srgbClr val="FF0000"/>
                </a:solidFill>
              </a:rPr>
              <a:t>注意一定要加最后的这个</a:t>
            </a:r>
            <a:r>
              <a:rPr lang="en-US" b="1" dirty="0">
                <a:solidFill>
                  <a:srgbClr val="FF0000"/>
                </a:solidFill>
              </a:rPr>
              <a:t>“/</a:t>
            </a:r>
            <a:r>
              <a:rPr lang="zh-CN" altLang="en-US" b="1" dirty="0" smtClean="0">
                <a:solidFill>
                  <a:srgbClr val="FF0000"/>
                </a:solidFill>
              </a:rPr>
              <a:t>” </a:t>
            </a:r>
            <a:r>
              <a:rPr lang="zh-CN" altLang="en-US" dirty="0" smtClean="0"/>
              <a:t>！ 否则</a:t>
            </a:r>
            <a:r>
              <a:rPr lang="en-US" altLang="zh-CN" dirty="0" err="1" smtClean="0"/>
              <a:t>Sagemaker</a:t>
            </a:r>
            <a:r>
              <a:rPr lang="zh-CN" altLang="en-US" dirty="0" smtClean="0"/>
              <a:t>会把这个</a:t>
            </a:r>
            <a:r>
              <a:rPr lang="en-US" altLang="zh-CN" dirty="0" smtClean="0"/>
              <a:t>S3 bucket</a:t>
            </a:r>
            <a:r>
              <a:rPr lang="zh-CN" altLang="en-US" dirty="0" smtClean="0"/>
              <a:t>下面所有以</a:t>
            </a:r>
            <a:r>
              <a:rPr lang="en-US" altLang="zh-CN" dirty="0" smtClean="0"/>
              <a:t>“</a:t>
            </a:r>
            <a:r>
              <a:rPr lang="en-US" dirty="0" smtClean="0"/>
              <a:t>dataset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字符串为前</a:t>
            </a:r>
            <a:r>
              <a:rPr lang="zh-CN" altLang="en-US" dirty="0"/>
              <a:t>缀的数</a:t>
            </a:r>
            <a:r>
              <a:rPr lang="zh-CN" altLang="en-US" dirty="0" smtClean="0"/>
              <a:t>据集都用来拟合。</a:t>
            </a:r>
            <a:endParaRPr lang="en-US" altLang="zh-CN" dirty="0"/>
          </a:p>
          <a:p>
            <a:pPr lvl="3"/>
            <a:r>
              <a:rPr lang="zh-CN" altLang="en-US" dirty="0" smtClean="0"/>
              <a:t>比如客户的</a:t>
            </a:r>
            <a:r>
              <a:rPr lang="en-US" altLang="zh-CN" dirty="0" smtClean="0"/>
              <a:t>s3</a:t>
            </a:r>
            <a:r>
              <a:rPr lang="zh-CN" altLang="en-US" dirty="0"/>
              <a:t>路径中</a:t>
            </a:r>
            <a:r>
              <a:rPr lang="zh-CN" altLang="en-US" dirty="0" smtClean="0"/>
              <a:t>有如下所示：</a:t>
            </a:r>
            <a:endParaRPr lang="en-US" altLang="zh-CN" dirty="0"/>
          </a:p>
          <a:p>
            <a:pPr lvl="4"/>
            <a:r>
              <a:rPr lang="en-US" dirty="0"/>
              <a:t>S3://bucket/dataset</a:t>
            </a:r>
            <a:endParaRPr lang="en-CN" dirty="0"/>
          </a:p>
          <a:p>
            <a:pPr lvl="4"/>
            <a:r>
              <a:rPr lang="en-US" dirty="0"/>
              <a:t>S3://bucket/dataset-all</a:t>
            </a:r>
            <a:endParaRPr lang="en-CN" dirty="0"/>
          </a:p>
          <a:p>
            <a:pPr lvl="4"/>
            <a:r>
              <a:rPr lang="en-US" dirty="0"/>
              <a:t>S3://bucket/dataset-train</a:t>
            </a:r>
            <a:endParaRPr lang="en-CN" dirty="0"/>
          </a:p>
          <a:p>
            <a:pPr lvl="3"/>
            <a:r>
              <a:rPr lang="zh-CN" altLang="en-US" dirty="0"/>
              <a:t>如果不加最后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“/”</a:t>
            </a:r>
            <a:r>
              <a:rPr lang="zh-CN" altLang="en-US" dirty="0" smtClean="0"/>
              <a:t>，预期的训</a:t>
            </a:r>
            <a:r>
              <a:rPr lang="zh-CN" altLang="en-US" dirty="0"/>
              <a:t>练数据和实际加载的数据规</a:t>
            </a:r>
            <a:r>
              <a:rPr lang="zh-CN" altLang="en-US" dirty="0" smtClean="0"/>
              <a:t>模会不</a:t>
            </a:r>
            <a:r>
              <a:rPr lang="zh-CN" altLang="en-US" dirty="0"/>
              <a:t>一</a:t>
            </a:r>
            <a:r>
              <a:rPr lang="zh-CN" altLang="en-US" dirty="0" smtClean="0"/>
              <a:t>致。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56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权限相关的</a:t>
            </a:r>
            <a:r>
              <a:rPr lang="en-US" altLang="zh-CN" dirty="0" smtClean="0"/>
              <a:t>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059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问：在使用</a:t>
            </a:r>
            <a:r>
              <a:rPr lang="en-US" altLang="zh-CN" dirty="0" err="1" smtClean="0"/>
              <a:t>Sagemaker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parameter server + TF</a:t>
            </a:r>
            <a:r>
              <a:rPr lang="zh-CN" altLang="en-US" dirty="0" smtClean="0"/>
              <a:t>分布式训练的时候，使用的</a:t>
            </a:r>
            <a:r>
              <a:rPr lang="en-US" altLang="zh-CN" dirty="0" err="1" smtClean="0"/>
              <a:t>tf.estimator</a:t>
            </a:r>
            <a:r>
              <a:rPr lang="en-US" altLang="zh-CN" dirty="0" smtClean="0"/>
              <a:t> API</a:t>
            </a:r>
            <a:r>
              <a:rPr lang="zh-CN" altLang="en-US" dirty="0" smtClean="0"/>
              <a:t>。在训练刚开始的时候，从日志中发现其中一个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一直在重试</a:t>
            </a:r>
            <a:r>
              <a:rPr lang="en-US" altLang="zh-CN" dirty="0" smtClean="0"/>
              <a:t>saving checkpoint to S3</a:t>
            </a:r>
            <a:r>
              <a:rPr lang="zh-CN" altLang="en-US" dirty="0" smtClean="0"/>
              <a:t>路径，这个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并没有打印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，另一个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则一直在打印</a:t>
            </a:r>
            <a:r>
              <a:rPr lang="en-US" altLang="zh-CN" dirty="0" smtClean="0"/>
              <a:t>step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。不正常的那个</a:t>
            </a:r>
            <a:r>
              <a:rPr lang="en-US" altLang="zh-CN" dirty="0" smtClean="0"/>
              <a:t>worker</a:t>
            </a:r>
            <a:r>
              <a:rPr lang="zh-CN" altLang="en-US" dirty="0"/>
              <a:t>的</a:t>
            </a:r>
            <a:r>
              <a:rPr lang="en-US" altLang="zh-CN" dirty="0" smtClean="0"/>
              <a:t>warning</a:t>
            </a:r>
            <a:r>
              <a:rPr lang="zh-CN" altLang="en-US" dirty="0" smtClean="0"/>
              <a:t>如下：</a:t>
            </a:r>
          </a:p>
          <a:p>
            <a:pPr lvl="1"/>
            <a:r>
              <a:rPr lang="en-US" altLang="zh-CN" dirty="0" smtClean="0"/>
              <a:t>OP_REQUIRES failed at save_restore_v2_ops.cc:220 : Aborted: All 10 retry attempts failed. The last failure: Unknown: </a:t>
            </a:r>
            <a:r>
              <a:rPr lang="en-US" altLang="zh-CN" b="1" dirty="0" err="1" smtClean="0"/>
              <a:t>AccessDenied</a:t>
            </a:r>
            <a:r>
              <a:rPr lang="en-US" altLang="zh-CN" dirty="0" smtClean="0"/>
              <a:t>: Access Denied</a:t>
            </a:r>
          </a:p>
          <a:p>
            <a:pPr lvl="1"/>
            <a:r>
              <a:rPr lang="en-US" altLang="zh-CN" dirty="0" smtClean="0"/>
              <a:t>An error was raised while a session was being created. This may be due to a preemption of a connected worker or parameter server. A new session will be created. This error may also occur due to a </a:t>
            </a:r>
            <a:r>
              <a:rPr lang="en-US" altLang="zh-CN" dirty="0" err="1" smtClean="0"/>
              <a:t>gRPC</a:t>
            </a:r>
            <a:r>
              <a:rPr lang="en-US" altLang="zh-CN" dirty="0" smtClean="0"/>
              <a:t> failure caused by high memory or network bandwidth usage in the parameter servers. If this error occurs repeatedly, try increasing the number of parameter servers assigned to the job. Error: From /</a:t>
            </a:r>
            <a:r>
              <a:rPr lang="en-US" altLang="zh-CN" dirty="0" err="1" smtClean="0"/>
              <a:t>job:ps</a:t>
            </a:r>
            <a:r>
              <a:rPr lang="en-US" altLang="zh-CN" dirty="0" smtClean="0"/>
              <a:t>/replica:0/task:1:</a:t>
            </a:r>
          </a:p>
          <a:p>
            <a:pPr lvl="1"/>
            <a:r>
              <a:rPr lang="en-US" altLang="zh-CN" b="1" dirty="0" smtClean="0"/>
              <a:t>All 10 retry attempts failed. The last failure: Unknown: </a:t>
            </a:r>
            <a:r>
              <a:rPr lang="en-US" altLang="zh-CN" b="1" dirty="0" err="1" smtClean="0"/>
              <a:t>AccessDenied</a:t>
            </a:r>
            <a:r>
              <a:rPr lang="en-US" altLang="zh-CN" b="1" dirty="0" smtClean="0"/>
              <a:t>: Access Denied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680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答：报错中有</a:t>
            </a:r>
            <a:r>
              <a:rPr lang="en-US" altLang="zh-CN" dirty="0" smtClean="0"/>
              <a:t>”</a:t>
            </a:r>
            <a:r>
              <a:rPr lang="en-US" altLang="zh-CN" b="1" dirty="0" err="1" smtClean="0"/>
              <a:t>AccessDenied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，从</a:t>
            </a:r>
            <a:r>
              <a:rPr lang="en-US" altLang="zh-CN" dirty="0" smtClean="0"/>
              <a:t>S3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IAM policy</a:t>
            </a:r>
            <a:r>
              <a:rPr lang="zh-CN" altLang="en-US" dirty="0" smtClean="0"/>
              <a:t>入手：</a:t>
            </a:r>
            <a:endParaRPr lang="en-US" altLang="zh-CN" dirty="0" smtClean="0"/>
          </a:p>
          <a:p>
            <a:pPr lvl="1"/>
            <a:r>
              <a:rPr lang="zh-CN" altLang="en-US" dirty="0"/>
              <a:t>查看了客户调用</a:t>
            </a:r>
            <a:r>
              <a:rPr lang="en-US" dirty="0" err="1" smtClean="0"/>
              <a:t>Sagemaker</a:t>
            </a:r>
            <a:r>
              <a:rPr lang="en-US" dirty="0" smtClean="0"/>
              <a:t> </a:t>
            </a:r>
            <a:r>
              <a:rPr lang="en-US" dirty="0"/>
              <a:t>API</a:t>
            </a:r>
            <a:r>
              <a:rPr lang="zh-CN" altLang="en-US" dirty="0"/>
              <a:t>的</a:t>
            </a:r>
            <a:r>
              <a:rPr lang="en-US" dirty="0"/>
              <a:t>IAM role</a:t>
            </a:r>
            <a:r>
              <a:rPr lang="zh-CN" altLang="en-US" dirty="0"/>
              <a:t>对应的</a:t>
            </a:r>
            <a:r>
              <a:rPr lang="en-US" dirty="0"/>
              <a:t>policy</a:t>
            </a:r>
            <a:r>
              <a:rPr lang="zh-CN" altLang="en-US" dirty="0"/>
              <a:t>，如下所示：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796" y="2760785"/>
            <a:ext cx="3952620" cy="379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6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0437"/>
          </a:xfrm>
        </p:spPr>
        <p:txBody>
          <a:bodyPr/>
          <a:lstStyle/>
          <a:p>
            <a:r>
              <a:rPr lang="en-US" dirty="0" smtClean="0"/>
              <a:t>Continue……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5114191"/>
          </a:xfrm>
        </p:spPr>
        <p:txBody>
          <a:bodyPr/>
          <a:lstStyle/>
          <a:p>
            <a:pPr lvl="1"/>
            <a:r>
              <a:rPr lang="zh-CN" altLang="en-US" dirty="0"/>
              <a:t>然后对照我自己的</a:t>
            </a:r>
            <a:r>
              <a:rPr lang="en-US" dirty="0"/>
              <a:t>IAM </a:t>
            </a:r>
            <a:r>
              <a:rPr lang="en-US" dirty="0" smtClean="0"/>
              <a:t>R</a:t>
            </a:r>
            <a:r>
              <a:rPr lang="en-US" altLang="zh-CN" dirty="0" smtClean="0"/>
              <a:t>ole</a:t>
            </a:r>
            <a:r>
              <a:rPr lang="zh-CN" altLang="en-US" dirty="0" smtClean="0"/>
              <a:t>的</a:t>
            </a:r>
            <a:r>
              <a:rPr lang="en-US" dirty="0"/>
              <a:t>policy</a:t>
            </a:r>
            <a:r>
              <a:rPr lang="zh-CN" altLang="en-US" dirty="0"/>
              <a:t>，发</a:t>
            </a:r>
            <a:r>
              <a:rPr lang="zh-CN" altLang="en-US" dirty="0" smtClean="0"/>
              <a:t>现比</a:t>
            </a:r>
            <a:r>
              <a:rPr lang="zh-CN" altLang="en-US" dirty="0"/>
              <a:t>客</a:t>
            </a:r>
            <a:r>
              <a:rPr lang="zh-CN" altLang="en-US" dirty="0" smtClean="0"/>
              <a:t>户的多</a:t>
            </a:r>
            <a:r>
              <a:rPr lang="zh-CN" altLang="en-US" dirty="0"/>
              <a:t>一个</a:t>
            </a:r>
            <a:r>
              <a:rPr lang="en-US" dirty="0"/>
              <a:t>action</a:t>
            </a:r>
            <a:r>
              <a:rPr lang="zh-CN" altLang="en-US" dirty="0"/>
              <a:t>：</a:t>
            </a:r>
            <a:r>
              <a:rPr lang="en-US" dirty="0"/>
              <a:t>s3:DeleteObject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另</a:t>
            </a:r>
            <a:r>
              <a:rPr lang="zh-CN" altLang="en-US" dirty="0" smtClean="0"/>
              <a:t>外，在</a:t>
            </a:r>
            <a:r>
              <a:rPr lang="zh-CN" altLang="en-US" dirty="0"/>
              <a:t>客户出问题的时候，发现那个</a:t>
            </a:r>
            <a:r>
              <a:rPr lang="en-US" dirty="0"/>
              <a:t>S3</a:t>
            </a:r>
            <a:r>
              <a:rPr lang="zh-CN" altLang="en-US" dirty="0"/>
              <a:t>的</a:t>
            </a:r>
            <a:r>
              <a:rPr lang="en-US" dirty="0"/>
              <a:t>checkpoint</a:t>
            </a:r>
            <a:r>
              <a:rPr lang="zh-CN" altLang="en-US" dirty="0"/>
              <a:t>路径之前有遗留的</a:t>
            </a:r>
            <a:r>
              <a:rPr lang="en-US" dirty="0" smtClean="0"/>
              <a:t>checkp</a:t>
            </a:r>
            <a:r>
              <a:rPr lang="en-US" altLang="zh-CN" dirty="0" smtClean="0"/>
              <a:t>o</a:t>
            </a:r>
            <a:r>
              <a:rPr lang="en-US" dirty="0" smtClean="0"/>
              <a:t>int</a:t>
            </a:r>
            <a:r>
              <a:rPr lang="zh-CN" altLang="en-US" dirty="0"/>
              <a:t>文件</a:t>
            </a:r>
            <a:r>
              <a:rPr lang="zh-CN" altLang="en-US" dirty="0" smtClean="0"/>
              <a:t>，训</a:t>
            </a:r>
            <a:r>
              <a:rPr lang="zh-CN" altLang="en-US" dirty="0"/>
              <a:t>练日志中的</a:t>
            </a:r>
            <a:r>
              <a:rPr lang="en-US" dirty="0" smtClean="0"/>
              <a:t>work</a:t>
            </a:r>
            <a:r>
              <a:rPr lang="en-US" altLang="zh-CN" dirty="0" smtClean="0"/>
              <a:t>er</a:t>
            </a:r>
            <a:r>
              <a:rPr lang="zh-CN" altLang="en-US" dirty="0" smtClean="0"/>
              <a:t>往</a:t>
            </a:r>
            <a:r>
              <a:rPr lang="zh-CN" altLang="en-US" dirty="0"/>
              <a:t>这个路径写重试失败，说没有权限</a:t>
            </a:r>
            <a:r>
              <a:rPr lang="zh-CN" altLang="en-US" dirty="0" smtClean="0"/>
              <a:t>。</a:t>
            </a:r>
            <a:r>
              <a:rPr lang="zh-CN" altLang="en-US" dirty="0"/>
              <a:t>原因</a:t>
            </a:r>
            <a:r>
              <a:rPr lang="zh-CN" altLang="en-US" dirty="0" smtClean="0"/>
              <a:t>是</a:t>
            </a:r>
            <a:r>
              <a:rPr lang="zh-CN" altLang="en-US" dirty="0"/>
              <a:t>没有办法把之前的同名文件给覆盖掉，</a:t>
            </a:r>
            <a:r>
              <a:rPr lang="zh-CN" altLang="en-US" b="1" dirty="0"/>
              <a:t>因为没有</a:t>
            </a:r>
            <a:r>
              <a:rPr lang="en-US" b="1" dirty="0" err="1"/>
              <a:t>deleteobject</a:t>
            </a:r>
            <a:r>
              <a:rPr lang="zh-CN" altLang="en-US" b="1" dirty="0"/>
              <a:t>权限</a:t>
            </a:r>
            <a:r>
              <a:rPr lang="zh-CN" altLang="en-US" dirty="0"/>
              <a:t>。加上这个权限重新跑就可以了</a:t>
            </a:r>
            <a:r>
              <a:rPr lang="zh-CN" altLang="en-US" dirty="0" smtClean="0"/>
              <a:t>。</a:t>
            </a:r>
            <a:r>
              <a:rPr lang="zh-CN" altLang="en-US" dirty="0"/>
              <a:t>建议的</a:t>
            </a:r>
            <a:r>
              <a:rPr lang="en-US" dirty="0"/>
              <a:t>IAM policy</a:t>
            </a:r>
            <a:r>
              <a:rPr lang="zh-CN" altLang="en-US" dirty="0"/>
              <a:t>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34691" y="3629891"/>
            <a:ext cx="4211782" cy="30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3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问：使用</a:t>
            </a:r>
            <a:r>
              <a:rPr lang="en-US" altLang="zh-CN" dirty="0" err="1" smtClean="0"/>
              <a:t>Sagemaker</a:t>
            </a:r>
            <a:r>
              <a:rPr lang="zh-CN" altLang="en-US" dirty="0" smtClean="0"/>
              <a:t>训练时失败，没有报错，有如下的</a:t>
            </a:r>
            <a:r>
              <a:rPr lang="en-US" altLang="zh-CN" dirty="0" smtClean="0"/>
              <a:t>warning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b="1" dirty="0"/>
              <a:t>Training with estimator made no steps.</a:t>
            </a:r>
            <a:r>
              <a:rPr lang="en-US" dirty="0"/>
              <a:t> </a:t>
            </a:r>
            <a:r>
              <a:rPr lang="en-US" b="1" dirty="0"/>
              <a:t>Perhaps input is empty or </a:t>
            </a:r>
            <a:r>
              <a:rPr lang="en-US" b="1" dirty="0" err="1"/>
              <a:t>misspecified</a:t>
            </a:r>
            <a:endParaRPr lang="en-US" dirty="0"/>
          </a:p>
          <a:p>
            <a:r>
              <a:rPr lang="zh-CN" altLang="en-US" dirty="0" smtClean="0"/>
              <a:t>答：</a:t>
            </a:r>
            <a:r>
              <a:rPr lang="zh-CN" altLang="en-US" b="1" dirty="0"/>
              <a:t>这</a:t>
            </a:r>
            <a:r>
              <a:rPr lang="zh-CN" altLang="en-US" b="1" dirty="0" smtClean="0"/>
              <a:t>个</a:t>
            </a:r>
            <a:r>
              <a:rPr lang="en-US" altLang="zh-CN" b="1" dirty="0"/>
              <a:t>warning</a:t>
            </a:r>
            <a:r>
              <a:rPr lang="zh-CN" altLang="en-US" b="1" dirty="0" smtClean="0"/>
              <a:t>提</a:t>
            </a:r>
            <a:r>
              <a:rPr lang="zh-CN" altLang="en-US" b="1" dirty="0"/>
              <a:t>示</a:t>
            </a:r>
            <a:r>
              <a:rPr lang="en-US" b="1" dirty="0"/>
              <a:t>input is empty or </a:t>
            </a:r>
            <a:r>
              <a:rPr lang="en-US" b="1" dirty="0" err="1"/>
              <a:t>misspecified</a:t>
            </a:r>
            <a:r>
              <a:rPr lang="zh-CN" altLang="en-US" dirty="0" smtClean="0"/>
              <a:t>。经过检查，发现客户的存储数据集的</a:t>
            </a:r>
            <a:r>
              <a:rPr lang="en-US" altLang="zh-CN" dirty="0" smtClean="0"/>
              <a:t>S3</a:t>
            </a:r>
            <a:r>
              <a:rPr lang="zh-CN" altLang="en-US" dirty="0" smtClean="0"/>
              <a:t>的桶没有读取权限。</a:t>
            </a:r>
            <a:endParaRPr lang="en-US" altLang="zh-CN" dirty="0" smtClean="0"/>
          </a:p>
          <a:p>
            <a:pPr lvl="1"/>
            <a:r>
              <a:rPr lang="zh-CN" altLang="en-US" dirty="0"/>
              <a:t>当</a:t>
            </a:r>
            <a:r>
              <a:rPr lang="zh-CN" altLang="en-US" dirty="0" smtClean="0"/>
              <a:t>设置了正确的权限以后，训练正常。</a:t>
            </a:r>
            <a:endParaRPr lang="en-US" altLang="zh-CN" dirty="0" smtClean="0"/>
          </a:p>
          <a:p>
            <a:pPr lvl="1"/>
            <a:r>
              <a:rPr lang="zh-CN" altLang="en-US" dirty="0"/>
              <a:t>注</a:t>
            </a:r>
            <a:r>
              <a:rPr lang="zh-CN" altLang="en-US" dirty="0" smtClean="0"/>
              <a:t>意：</a:t>
            </a:r>
            <a:r>
              <a:rPr lang="zh-CN" altLang="en-US" b="1" dirty="0" smtClean="0"/>
              <a:t>这里权</a:t>
            </a:r>
            <a:r>
              <a:rPr lang="zh-CN" altLang="en-US" b="1" dirty="0"/>
              <a:t>限设置有问题，</a:t>
            </a:r>
            <a:r>
              <a:rPr lang="en-US" b="1" dirty="0" err="1" smtClean="0"/>
              <a:t>S</a:t>
            </a:r>
            <a:r>
              <a:rPr lang="en-US" altLang="zh-CN" b="1" dirty="0" err="1" smtClean="0"/>
              <a:t>agemaker</a:t>
            </a:r>
            <a:r>
              <a:rPr lang="zh-CN" altLang="en-US" b="1" dirty="0" smtClean="0"/>
              <a:t>并没有报</a:t>
            </a:r>
            <a:r>
              <a:rPr lang="zh-CN" altLang="en-US" b="1" dirty="0"/>
              <a:t>错，但是训</a:t>
            </a:r>
            <a:r>
              <a:rPr lang="zh-CN" altLang="en-US" b="1" dirty="0" smtClean="0"/>
              <a:t>练会</a:t>
            </a:r>
            <a:r>
              <a:rPr lang="zh-CN" altLang="en-US" b="1" dirty="0"/>
              <a:t>失</a:t>
            </a:r>
            <a:r>
              <a:rPr lang="zh-CN" altLang="en-US" b="1" dirty="0" smtClean="0"/>
              <a:t>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除</a:t>
            </a:r>
            <a:r>
              <a:rPr lang="zh-CN" altLang="en-US" dirty="0"/>
              <a:t>了权限问题，可能数据集存放的路径，以及</a:t>
            </a:r>
            <a:r>
              <a:rPr lang="en-US" dirty="0"/>
              <a:t>channel</a:t>
            </a:r>
            <a:r>
              <a:rPr lang="zh-CN" altLang="en-US" dirty="0"/>
              <a:t>的名字在训练脚本中和</a:t>
            </a:r>
            <a:r>
              <a:rPr lang="en-US" dirty="0" err="1" smtClean="0"/>
              <a:t>S</a:t>
            </a:r>
            <a:r>
              <a:rPr lang="en-US" altLang="zh-CN" dirty="0" err="1" smtClean="0"/>
              <a:t>agemaker</a:t>
            </a:r>
            <a:r>
              <a:rPr lang="en-US" dirty="0" smtClean="0"/>
              <a:t> </a:t>
            </a:r>
            <a:r>
              <a:rPr lang="en-US" dirty="0"/>
              <a:t>API</a:t>
            </a:r>
            <a:r>
              <a:rPr lang="zh-CN" altLang="en-US" dirty="0"/>
              <a:t>中使用的是否一</a:t>
            </a:r>
            <a:r>
              <a:rPr lang="zh-CN" altLang="en-US" dirty="0" smtClean="0"/>
              <a:t>致可能也需</a:t>
            </a:r>
            <a:r>
              <a:rPr lang="zh-CN" altLang="en-US" dirty="0"/>
              <a:t>要检</a:t>
            </a:r>
            <a:r>
              <a:rPr lang="zh-CN" altLang="en-US" dirty="0" smtClean="0"/>
              <a:t>查一下。</a:t>
            </a:r>
            <a:endParaRPr lang="en-US" dirty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03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输入格式相关的</a:t>
            </a:r>
            <a:r>
              <a:rPr lang="en-US" altLang="zh-CN" dirty="0" smtClean="0"/>
              <a:t>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059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问：当使用</a:t>
            </a:r>
            <a:r>
              <a:rPr lang="en-US" altLang="zh-CN" dirty="0" err="1" smtClean="0"/>
              <a:t>Sagemaker</a:t>
            </a:r>
            <a:r>
              <a:rPr lang="en-US" altLang="zh-CN" dirty="0" smtClean="0"/>
              <a:t> python SDK</a:t>
            </a:r>
            <a:r>
              <a:rPr lang="zh-CN" altLang="en-US" dirty="0" smtClean="0"/>
              <a:t>来对压缩格式的</a:t>
            </a:r>
            <a:r>
              <a:rPr lang="en-US" altLang="zh-CN" dirty="0" err="1" smtClean="0"/>
              <a:t>tfrecord</a:t>
            </a:r>
            <a:r>
              <a:rPr lang="zh-CN" altLang="en-US" dirty="0" smtClean="0"/>
              <a:t>文件进行训练的时候，当前仅仅只是支持一级目录？</a:t>
            </a:r>
            <a:endParaRPr lang="en-US" altLang="zh-CN" dirty="0" smtClean="0"/>
          </a:p>
          <a:p>
            <a:r>
              <a:rPr lang="zh-CN" altLang="en-US" dirty="0" smtClean="0"/>
              <a:t>答：经过测试，即使用最新的</a:t>
            </a:r>
            <a:r>
              <a:rPr lang="en-US" altLang="zh-CN" dirty="0" err="1" smtClean="0"/>
              <a:t>Sagemaker</a:t>
            </a:r>
            <a:r>
              <a:rPr lang="en-US" altLang="zh-CN" dirty="0" smtClean="0"/>
              <a:t> python SDK</a:t>
            </a:r>
            <a:r>
              <a:rPr lang="zh-CN" altLang="en-US" dirty="0" smtClean="0"/>
              <a:t>版本，对于压缩格式的</a:t>
            </a:r>
            <a:r>
              <a:rPr lang="en-US" altLang="zh-CN" dirty="0" err="1" smtClean="0"/>
              <a:t>tfrecord</a:t>
            </a:r>
            <a:r>
              <a:rPr lang="zh-CN" altLang="en-US" dirty="0" smtClean="0"/>
              <a:t>数据集，需要把</a:t>
            </a:r>
            <a:r>
              <a:rPr lang="zh-CN" altLang="en-US" dirty="0"/>
              <a:t>所有的压缩文</a:t>
            </a:r>
            <a:r>
              <a:rPr lang="zh-CN" altLang="en-US" dirty="0" smtClean="0"/>
              <a:t>件平铺放在</a:t>
            </a:r>
            <a:r>
              <a:rPr lang="zh-CN" altLang="en-US" dirty="0"/>
              <a:t>同一级</a:t>
            </a:r>
            <a:r>
              <a:rPr lang="zh-CN" altLang="en-US" dirty="0" smtClean="0"/>
              <a:t>目</a:t>
            </a:r>
            <a:r>
              <a:rPr lang="zh-CN" altLang="en-US" dirty="0"/>
              <a:t>录中</a:t>
            </a:r>
            <a:r>
              <a:rPr lang="zh-CN" altLang="en-US" dirty="0" smtClean="0"/>
              <a:t>，然后把这</a:t>
            </a:r>
            <a:r>
              <a:rPr lang="zh-CN" altLang="en-US" dirty="0"/>
              <a:t>个目录作为</a:t>
            </a:r>
            <a:r>
              <a:rPr lang="en-US" dirty="0"/>
              <a:t>channel</a:t>
            </a:r>
            <a:r>
              <a:rPr lang="zh-CN" altLang="en-US" dirty="0"/>
              <a:t>的路</a:t>
            </a:r>
            <a:r>
              <a:rPr lang="zh-CN" altLang="en-US" dirty="0" smtClean="0"/>
              <a:t>径。</a:t>
            </a:r>
            <a:endParaRPr lang="en-US" altLang="zh-CN" dirty="0" smtClean="0"/>
          </a:p>
          <a:p>
            <a:pPr lvl="1"/>
            <a:r>
              <a:rPr lang="zh-CN" altLang="en-US" b="1" dirty="0"/>
              <a:t>这</a:t>
            </a:r>
            <a:r>
              <a:rPr lang="zh-CN" altLang="en-US" b="1" dirty="0" smtClean="0"/>
              <a:t>个限制是对于压缩的</a:t>
            </a:r>
            <a:r>
              <a:rPr lang="en-US" altLang="zh-CN" b="1" dirty="0" err="1" smtClean="0"/>
              <a:t>tfrecord</a:t>
            </a:r>
            <a:r>
              <a:rPr lang="zh-CN" altLang="en-US" b="1" dirty="0" smtClean="0"/>
              <a:t>数据集，如果不是压缩的</a:t>
            </a:r>
            <a:r>
              <a:rPr lang="en-US" altLang="zh-CN" b="1" dirty="0" err="1" smtClean="0"/>
              <a:t>tfrecord</a:t>
            </a:r>
            <a:r>
              <a:rPr lang="zh-CN" altLang="en-US" b="1" dirty="0" smtClean="0"/>
              <a:t>，那么是支持多级目录的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这</a:t>
            </a:r>
            <a:r>
              <a:rPr lang="zh-CN" altLang="en-US" dirty="0" smtClean="0"/>
              <a:t>个限制对于很多客户按天作为子目录得到的数据集很不方便，一个可行的方法如下：</a:t>
            </a:r>
            <a:endParaRPr lang="en-US" altLang="zh-CN" dirty="0" smtClean="0"/>
          </a:p>
          <a:p>
            <a:pPr lvl="2"/>
            <a:r>
              <a:rPr lang="zh-CN" altLang="en-US" b="1" dirty="0" smtClean="0"/>
              <a:t>用</a:t>
            </a:r>
            <a:r>
              <a:rPr lang="en-US" b="1" dirty="0"/>
              <a:t>manifest</a:t>
            </a:r>
            <a:r>
              <a:rPr lang="zh-CN" altLang="en-US" b="1" dirty="0"/>
              <a:t>文件来作为</a:t>
            </a:r>
            <a:r>
              <a:rPr lang="en-US" b="1" dirty="0"/>
              <a:t>workaround</a:t>
            </a:r>
            <a:r>
              <a:rPr lang="zh-CN" altLang="en-US" dirty="0"/>
              <a:t>，把训练集的每个压缩文件的路径作为</a:t>
            </a:r>
            <a:r>
              <a:rPr lang="en-US" dirty="0"/>
              <a:t>manifest</a:t>
            </a:r>
            <a:r>
              <a:rPr lang="zh-CN" altLang="en-US" dirty="0"/>
              <a:t>的一行，然后训练</a:t>
            </a:r>
            <a:r>
              <a:rPr lang="en-US" dirty="0"/>
              <a:t>channel</a:t>
            </a:r>
            <a:r>
              <a:rPr lang="zh-CN" altLang="en-US" dirty="0"/>
              <a:t>指向这个</a:t>
            </a:r>
            <a:r>
              <a:rPr lang="en-US" dirty="0"/>
              <a:t>manifest</a:t>
            </a:r>
            <a:r>
              <a:rPr lang="zh-CN" altLang="en-US" dirty="0"/>
              <a:t>文件，同样的把测试集的文件路径也放到另一个</a:t>
            </a:r>
            <a:r>
              <a:rPr lang="en-US" dirty="0"/>
              <a:t>manifest</a:t>
            </a:r>
            <a:r>
              <a:rPr lang="zh-CN" altLang="en-US" dirty="0"/>
              <a:t>文件中，然后</a:t>
            </a:r>
            <a:r>
              <a:rPr lang="en-US" dirty="0"/>
              <a:t>valid </a:t>
            </a:r>
            <a:r>
              <a:rPr lang="en-US" dirty="0" smtClean="0"/>
              <a:t>channel</a:t>
            </a:r>
            <a:r>
              <a:rPr lang="zh-CN" altLang="en-US" dirty="0"/>
              <a:t>指向</a:t>
            </a:r>
            <a:r>
              <a:rPr lang="zh-CN" altLang="en-US" dirty="0" smtClean="0"/>
              <a:t>这</a:t>
            </a:r>
            <a:r>
              <a:rPr lang="zh-CN" altLang="en-US" dirty="0"/>
              <a:t>个路</a:t>
            </a:r>
            <a:r>
              <a:rPr lang="zh-CN" altLang="en-US" dirty="0" smtClean="0"/>
              <a:t>径。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02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Sagemaker</a:t>
            </a:r>
            <a:r>
              <a:rPr lang="zh-CN" altLang="en-US" dirty="0" smtClean="0"/>
              <a:t>内建算法相关的</a:t>
            </a:r>
            <a:r>
              <a:rPr lang="en-US" altLang="zh-CN" dirty="0" smtClean="0"/>
              <a:t>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276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问：在使用</a:t>
            </a:r>
            <a:r>
              <a:rPr lang="en-US" altLang="zh-CN" dirty="0" err="1" smtClean="0"/>
              <a:t>Sagemaker</a:t>
            </a:r>
            <a:r>
              <a:rPr lang="zh-CN" altLang="en-US" dirty="0" smtClean="0"/>
              <a:t>内建算法</a:t>
            </a:r>
            <a:r>
              <a:rPr lang="en-US" altLang="zh-CN" dirty="0" smtClean="0"/>
              <a:t>Object Detection</a:t>
            </a:r>
            <a:r>
              <a:rPr lang="zh-CN" altLang="en-US" dirty="0"/>
              <a:t>训</a:t>
            </a:r>
            <a:r>
              <a:rPr lang="zh-CN" altLang="en-US" dirty="0" smtClean="0"/>
              <a:t>练后部署完，做推理时发现</a:t>
            </a:r>
            <a:r>
              <a:rPr lang="en-US" altLang="zh-CN" dirty="0" smtClean="0"/>
              <a:t>BBOX</a:t>
            </a:r>
            <a:r>
              <a:rPr lang="zh-CN" altLang="en-US" dirty="0"/>
              <a:t>总</a:t>
            </a:r>
            <a:r>
              <a:rPr lang="zh-CN" altLang="en-US" dirty="0" smtClean="0"/>
              <a:t>是</a:t>
            </a:r>
            <a:r>
              <a:rPr lang="zh-CN" altLang="en-US" b="1" dirty="0" smtClean="0"/>
              <a:t>“机智”</a:t>
            </a:r>
            <a:r>
              <a:rPr lang="zh-CN" altLang="en-US" dirty="0" smtClean="0"/>
              <a:t>地把目标物体尽量大范围框住。</a:t>
            </a:r>
            <a:endParaRPr lang="en-US" altLang="zh-CN" dirty="0" smtClean="0"/>
          </a:p>
          <a:p>
            <a:r>
              <a:rPr lang="zh-CN" altLang="en-US" dirty="0" smtClean="0"/>
              <a:t>答：目标检测推理时，我们需要</a:t>
            </a:r>
            <a:r>
              <a:rPr lang="en-US" altLang="zh-CN" dirty="0" smtClean="0"/>
              <a:t>BBOX</a:t>
            </a:r>
            <a:r>
              <a:rPr lang="zh-CN" altLang="en-US" dirty="0" smtClean="0"/>
              <a:t>尽量精准地把目标对象给框住。从现象看可能和坐标有关系：</a:t>
            </a:r>
            <a:endParaRPr lang="en-US" altLang="zh-CN" dirty="0" smtClean="0"/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检查客户提供的</a:t>
            </a:r>
            <a:r>
              <a:rPr lang="zh-CN" altLang="en-US" b="1" dirty="0">
                <a:solidFill>
                  <a:srgbClr val="FF0000"/>
                </a:solidFill>
              </a:rPr>
              <a:t>标注</a:t>
            </a:r>
            <a:r>
              <a:rPr lang="zh-CN" altLang="en-US" b="1" dirty="0" smtClean="0">
                <a:solidFill>
                  <a:srgbClr val="FF0000"/>
                </a:solidFill>
              </a:rPr>
              <a:t>中的</a:t>
            </a:r>
            <a:r>
              <a:rPr lang="en-US" altLang="zh-CN" b="1" dirty="0" smtClean="0">
                <a:solidFill>
                  <a:srgbClr val="FF0000"/>
                </a:solidFill>
              </a:rPr>
              <a:t>BBOX</a:t>
            </a:r>
            <a:r>
              <a:rPr lang="zh-CN" altLang="en-US" b="1" dirty="0" smtClean="0">
                <a:solidFill>
                  <a:srgbClr val="FF0000"/>
                </a:solidFill>
              </a:rPr>
              <a:t>是否正常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</a:t>
            </a:r>
            <a:r>
              <a:rPr lang="zh-CN" altLang="en-US" dirty="0"/>
              <a:t>于客户提供的标注是否正确，</a:t>
            </a:r>
            <a:r>
              <a:rPr lang="zh-CN" altLang="en-US" b="1" dirty="0"/>
              <a:t>我们可以通过画图可视化来大致检查一下，这个检查非常重要</a:t>
            </a:r>
            <a:r>
              <a:rPr lang="zh-CN" altLang="en-US" dirty="0"/>
              <a:t>，如果提供的标注本身就有问题（尤其是</a:t>
            </a:r>
            <a:r>
              <a:rPr lang="en-US" dirty="0"/>
              <a:t>BBOX</a:t>
            </a:r>
            <a:r>
              <a:rPr lang="zh-CN" altLang="en-US" dirty="0"/>
              <a:t>），模型效果</a:t>
            </a:r>
            <a:r>
              <a:rPr lang="zh-CN" altLang="en-US" dirty="0" smtClean="0"/>
              <a:t>不可能</a:t>
            </a:r>
            <a:r>
              <a:rPr lang="zh-CN" altLang="en-US" dirty="0"/>
              <a:t>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检</a:t>
            </a:r>
            <a:r>
              <a:rPr lang="zh-CN" altLang="en-US" b="1" dirty="0" smtClean="0">
                <a:solidFill>
                  <a:srgbClr val="FF0000"/>
                </a:solidFill>
              </a:rPr>
              <a:t>查训练时的坐标变换是否正确</a:t>
            </a:r>
            <a:r>
              <a:rPr lang="zh-CN" altLang="en-US" dirty="0" smtClean="0"/>
              <a:t>（</a:t>
            </a:r>
            <a:r>
              <a:rPr lang="zh-CN" altLang="en-US" b="1" dirty="0" smtClean="0"/>
              <a:t>这个案例中正是坐标变换不正确导致了推理时的</a:t>
            </a:r>
            <a:r>
              <a:rPr lang="en-US" altLang="zh-CN" b="1" dirty="0" smtClean="0"/>
              <a:t>BBOX</a:t>
            </a:r>
            <a:r>
              <a:rPr lang="zh-CN" altLang="en-US" b="1" dirty="0" smtClean="0"/>
              <a:t>不精准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2"/>
            <a:r>
              <a:rPr lang="en-US" altLang="zh-CN" b="1" dirty="0" err="1" smtClean="0"/>
              <a:t>Sagemaker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目标检测算法对</a:t>
            </a:r>
            <a:r>
              <a:rPr lang="en-US" altLang="zh-CN" b="1" dirty="0" smtClean="0"/>
              <a:t>BBOX</a:t>
            </a:r>
            <a:r>
              <a:rPr lang="zh-CN" altLang="en-US" b="1" dirty="0" smtClean="0"/>
              <a:t>的格式要求：</a:t>
            </a:r>
            <a:endParaRPr lang="en-US" altLang="zh-CN" b="1" dirty="0" smtClean="0"/>
          </a:p>
          <a:p>
            <a:pPr lvl="3"/>
            <a:r>
              <a:rPr lang="zh-CN" altLang="en-US" b="1" dirty="0" smtClean="0"/>
              <a:t>对于</a:t>
            </a:r>
            <a:r>
              <a:rPr lang="en-US" b="1" dirty="0" err="1" smtClean="0"/>
              <a:t>json</a:t>
            </a:r>
            <a:r>
              <a:rPr lang="zh-CN" altLang="en-US" b="1" dirty="0" smtClean="0"/>
              <a:t>格式的输入标注文件，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要求的坐标格式是：</a:t>
            </a:r>
            <a:r>
              <a:rPr lang="en-US" altLang="zh-CN" b="1" dirty="0" smtClean="0"/>
              <a:t>[</a:t>
            </a:r>
            <a:r>
              <a:rPr lang="en-US" b="1" dirty="0" smtClean="0"/>
              <a:t>top, left, width, height]</a:t>
            </a:r>
          </a:p>
          <a:p>
            <a:pPr lvl="4"/>
            <a:r>
              <a:rPr lang="zh-CN" altLang="en-US" dirty="0" smtClean="0"/>
              <a:t>如果你的数据集的标注是</a:t>
            </a:r>
            <a:r>
              <a:rPr lang="en-US" dirty="0" smtClean="0"/>
              <a:t>PASCAL VOC</a:t>
            </a:r>
            <a:r>
              <a:rPr lang="zh-CN" altLang="en-US" dirty="0" smtClean="0"/>
              <a:t>格式的（</a:t>
            </a:r>
            <a:r>
              <a:rPr lang="en-US" dirty="0" err="1" smtClean="0"/>
              <a:t>xmin</a:t>
            </a:r>
            <a:r>
              <a:rPr lang="zh-CN" altLang="en-US" dirty="0" smtClean="0"/>
              <a:t>，</a:t>
            </a:r>
            <a:r>
              <a:rPr lang="en-US" dirty="0" err="1" smtClean="0"/>
              <a:t>ymin</a:t>
            </a:r>
            <a:r>
              <a:rPr lang="zh-CN" altLang="en-US" dirty="0" smtClean="0"/>
              <a:t>，</a:t>
            </a:r>
            <a:r>
              <a:rPr lang="en-US" dirty="0" err="1" smtClean="0"/>
              <a:t>xmax</a:t>
            </a:r>
            <a:r>
              <a:rPr lang="zh-CN" altLang="en-US" dirty="0" smtClean="0"/>
              <a:t>，</a:t>
            </a:r>
            <a:r>
              <a:rPr lang="en-US" dirty="0" err="1" smtClean="0"/>
              <a:t>ymax</a:t>
            </a:r>
            <a:r>
              <a:rPr lang="zh-CN" altLang="en-US" dirty="0" smtClean="0"/>
              <a:t>）或者是</a:t>
            </a:r>
            <a:r>
              <a:rPr lang="en-US" dirty="0" smtClean="0"/>
              <a:t>COCO</a:t>
            </a:r>
            <a:r>
              <a:rPr lang="zh-CN" altLang="en-US" dirty="0" smtClean="0"/>
              <a:t>格式的（</a:t>
            </a:r>
            <a:r>
              <a:rPr lang="en-US" dirty="0" smtClean="0"/>
              <a:t>x</a:t>
            </a:r>
            <a:r>
              <a:rPr lang="zh-CN" altLang="en-US" dirty="0" smtClean="0"/>
              <a:t>，</a:t>
            </a:r>
            <a:r>
              <a:rPr lang="en-US" dirty="0" smtClean="0"/>
              <a:t>y</a:t>
            </a:r>
            <a:r>
              <a:rPr lang="zh-CN" altLang="en-US" dirty="0" smtClean="0"/>
              <a:t>，</a:t>
            </a:r>
            <a:r>
              <a:rPr lang="en-US" dirty="0" smtClean="0"/>
              <a:t>width</a:t>
            </a:r>
            <a:r>
              <a:rPr lang="zh-CN" altLang="en-US" dirty="0" smtClean="0"/>
              <a:t>，</a:t>
            </a:r>
            <a:r>
              <a:rPr lang="en-US" dirty="0" smtClean="0"/>
              <a:t>height</a:t>
            </a:r>
            <a:r>
              <a:rPr lang="zh-CN" altLang="en-US" dirty="0" smtClean="0"/>
              <a:t>），都需要做不同的转换。</a:t>
            </a:r>
            <a:endParaRPr lang="en-US" dirty="0" smtClean="0"/>
          </a:p>
          <a:p>
            <a:pPr lvl="3"/>
            <a:r>
              <a:rPr lang="zh-CN" altLang="en-US" b="1" dirty="0" smtClean="0"/>
              <a:t>对于</a:t>
            </a:r>
            <a:r>
              <a:rPr lang="en-US" b="1" dirty="0" err="1" smtClean="0"/>
              <a:t>recordIO</a:t>
            </a:r>
            <a:r>
              <a:rPr lang="zh-CN" altLang="en-US" b="1" dirty="0" smtClean="0"/>
              <a:t>格式的输入文件，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要求的坐标格式是相对坐标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[</a:t>
            </a:r>
            <a:r>
              <a:rPr lang="en-US" dirty="0" err="1" smtClean="0"/>
              <a:t>xmin</a:t>
            </a:r>
            <a:r>
              <a:rPr lang="en-US" dirty="0" smtClean="0"/>
              <a:t>/width</a:t>
            </a:r>
            <a:r>
              <a:rPr lang="zh-CN" altLang="en-US" dirty="0" smtClean="0"/>
              <a:t>，</a:t>
            </a:r>
            <a:r>
              <a:rPr lang="en-US" dirty="0" err="1" smtClean="0"/>
              <a:t>ymin</a:t>
            </a:r>
            <a:r>
              <a:rPr lang="en-US" dirty="0" smtClean="0"/>
              <a:t>/height</a:t>
            </a:r>
            <a:r>
              <a:rPr lang="zh-CN" altLang="en-US" dirty="0" smtClean="0"/>
              <a:t>，</a:t>
            </a:r>
            <a:r>
              <a:rPr lang="en-US" dirty="0" err="1" smtClean="0"/>
              <a:t>xmax</a:t>
            </a:r>
            <a:r>
              <a:rPr lang="en-US" dirty="0" smtClean="0"/>
              <a:t>/width</a:t>
            </a:r>
            <a:r>
              <a:rPr lang="zh-CN" altLang="en-US" dirty="0" smtClean="0"/>
              <a:t>，</a:t>
            </a:r>
            <a:r>
              <a:rPr lang="en-US" dirty="0" err="1" smtClean="0"/>
              <a:t>ymax</a:t>
            </a:r>
            <a:r>
              <a:rPr lang="en-US" dirty="0" smtClean="0"/>
              <a:t>/height</a:t>
            </a:r>
            <a:r>
              <a:rPr lang="en-US" altLang="zh-CN" dirty="0" smtClean="0"/>
              <a:t>]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375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Sagemaker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TF</a:t>
            </a:r>
            <a:r>
              <a:rPr lang="zh-CN" altLang="en-US" dirty="0"/>
              <a:t>相</a:t>
            </a:r>
            <a:r>
              <a:rPr lang="zh-CN" altLang="en-US" dirty="0" smtClean="0"/>
              <a:t>关的</a:t>
            </a:r>
            <a:r>
              <a:rPr lang="en-US" altLang="zh-CN" dirty="0" smtClean="0"/>
              <a:t>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8267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问：在</a:t>
            </a:r>
            <a:r>
              <a:rPr lang="en-US" altLang="zh-CN" dirty="0" err="1" smtClean="0"/>
              <a:t>Sagemaker</a:t>
            </a:r>
            <a:r>
              <a:rPr lang="zh-CN" altLang="en-US" dirty="0" smtClean="0"/>
              <a:t>中如何对</a:t>
            </a:r>
            <a:r>
              <a:rPr lang="en-US" altLang="zh-CN" dirty="0" smtClean="0"/>
              <a:t>TF</a:t>
            </a:r>
            <a:r>
              <a:rPr lang="zh-CN" altLang="en-US" dirty="0" smtClean="0"/>
              <a:t>做性能剖析？</a:t>
            </a:r>
            <a:endParaRPr lang="en-US" altLang="zh-CN" dirty="0" smtClean="0"/>
          </a:p>
          <a:p>
            <a:r>
              <a:rPr lang="zh-CN" altLang="en-US" dirty="0" smtClean="0"/>
              <a:t>答：对</a:t>
            </a:r>
            <a:r>
              <a:rPr lang="en-US" altLang="zh-CN" dirty="0" smtClean="0"/>
              <a:t>TF</a:t>
            </a:r>
            <a:r>
              <a:rPr lang="zh-CN" altLang="en-US" dirty="0" smtClean="0"/>
              <a:t>做性能剖析并可视化的方法有二种：</a:t>
            </a:r>
            <a:endParaRPr lang="en-US" altLang="zh-CN" dirty="0" smtClean="0"/>
          </a:p>
          <a:p>
            <a:pPr lvl="1"/>
            <a:r>
              <a:rPr lang="zh-CN" altLang="en-US" b="1" dirty="0"/>
              <a:t>利</a:t>
            </a:r>
            <a:r>
              <a:rPr lang="zh-CN" altLang="en-US" b="1" dirty="0" smtClean="0"/>
              <a:t>用</a:t>
            </a:r>
            <a:r>
              <a:rPr lang="en-US" altLang="zh-CN" b="1" dirty="0" err="1" smtClean="0"/>
              <a:t>tensorboard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profile</a:t>
            </a:r>
            <a:r>
              <a:rPr lang="zh-CN" altLang="en-US" b="1" dirty="0"/>
              <a:t>面</a:t>
            </a:r>
            <a:r>
              <a:rPr lang="zh-CN" altLang="en-US" b="1" dirty="0" smtClean="0"/>
              <a:t>板</a:t>
            </a:r>
            <a:endParaRPr lang="en-US" altLang="zh-CN" b="1" dirty="0" smtClean="0"/>
          </a:p>
          <a:p>
            <a:pPr lvl="2"/>
            <a:r>
              <a:rPr lang="zh-CN" altLang="en-US" dirty="0" smtClean="0"/>
              <a:t>利用</a:t>
            </a:r>
            <a:r>
              <a:rPr lang="en-US" altLang="zh-CN" dirty="0" err="1" smtClean="0"/>
              <a:t>tensorboard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profile batch</a:t>
            </a:r>
            <a:r>
              <a:rPr lang="zh-CN" altLang="en-US" dirty="0" smtClean="0"/>
              <a:t>生成的日志，最后在浏览器中访问</a:t>
            </a:r>
            <a:r>
              <a:rPr lang="en-US" altLang="zh-CN" dirty="0" err="1" smtClean="0"/>
              <a:t>tensorboard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profile</a:t>
            </a:r>
            <a:r>
              <a:rPr lang="zh-CN" altLang="en-US" dirty="0" smtClean="0"/>
              <a:t>面板，当前看到的</a:t>
            </a:r>
            <a:r>
              <a:rPr lang="en-US" altLang="zh-CN" dirty="0" smtClean="0"/>
              <a:t>profile tool</a:t>
            </a:r>
            <a:r>
              <a:rPr lang="zh-CN" altLang="en-US" dirty="0" smtClean="0"/>
              <a:t>只有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trace viewer</a:t>
            </a:r>
            <a:r>
              <a:rPr lang="zh-CN" altLang="en-US" dirty="0" smtClean="0"/>
              <a:t>。对性能剖析基本没有帮助。</a:t>
            </a:r>
            <a:endParaRPr lang="en-US" altLang="zh-CN" dirty="0" smtClean="0"/>
          </a:p>
          <a:p>
            <a:pPr lvl="2"/>
            <a:r>
              <a:rPr lang="zh-CN" altLang="en-US" dirty="0"/>
              <a:t>详</a:t>
            </a:r>
            <a:r>
              <a:rPr lang="zh-CN" altLang="en-US" dirty="0" smtClean="0"/>
              <a:t>细步骤请参考本页注释</a:t>
            </a:r>
            <a:endParaRPr lang="en-US" altLang="zh-CN" dirty="0" smtClean="0"/>
          </a:p>
          <a:p>
            <a:pPr lvl="1"/>
            <a:r>
              <a:rPr lang="zh-CN" altLang="en-US" b="1" dirty="0"/>
              <a:t>利</a:t>
            </a:r>
            <a:r>
              <a:rPr lang="zh-CN" altLang="en-US" b="1" dirty="0" smtClean="0"/>
              <a:t>用</a:t>
            </a:r>
            <a:r>
              <a:rPr lang="en-US" b="1" dirty="0" err="1"/>
              <a:t>tf.train.ProfilerHook</a:t>
            </a:r>
            <a:r>
              <a:rPr lang="zh-CN" altLang="en-US" b="1" dirty="0" smtClean="0"/>
              <a:t>生成</a:t>
            </a:r>
            <a:r>
              <a:rPr lang="en-US" altLang="zh-CN" b="1" dirty="0" smtClean="0"/>
              <a:t>JSON</a:t>
            </a:r>
            <a:r>
              <a:rPr lang="zh-CN" altLang="en-US" b="1" dirty="0" smtClean="0"/>
              <a:t>文件</a:t>
            </a:r>
            <a:r>
              <a:rPr lang="zh-CN" altLang="en-US" dirty="0" smtClean="0"/>
              <a:t>，在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浏览器中使用</a:t>
            </a:r>
            <a:r>
              <a:rPr lang="en-US" altLang="zh-CN" dirty="0" smtClean="0"/>
              <a:t>chrome://tracing</a:t>
            </a:r>
            <a:r>
              <a:rPr lang="zh-CN" altLang="en-US" dirty="0" smtClean="0"/>
              <a:t>来导入该文件来查看每个</a:t>
            </a:r>
            <a:r>
              <a:rPr lang="en-US" altLang="zh-CN" dirty="0" smtClean="0"/>
              <a:t>operation</a:t>
            </a:r>
            <a:r>
              <a:rPr lang="zh-CN" altLang="en-US" dirty="0" smtClean="0"/>
              <a:t>的耗时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 err="1" smtClean="0"/>
              <a:t>Sagemaker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profiler</a:t>
            </a:r>
            <a:r>
              <a:rPr lang="zh-CN" altLang="en-US" dirty="0" smtClean="0"/>
              <a:t>的时候，总是报错：</a:t>
            </a:r>
            <a:r>
              <a:rPr lang="en-US" altLang="zh-CN" b="1" dirty="0" smtClean="0"/>
              <a:t>CUPTI</a:t>
            </a:r>
            <a:r>
              <a:rPr lang="zh-CN" altLang="en-US" b="1" dirty="0" smtClean="0"/>
              <a:t>库不能</a:t>
            </a:r>
            <a:r>
              <a:rPr lang="en-US" altLang="zh-CN" b="1" dirty="0" smtClean="0"/>
              <a:t>load</a:t>
            </a:r>
            <a:r>
              <a:rPr lang="zh-CN" altLang="en-US" b="1" dirty="0" smtClean="0"/>
              <a:t>或者找不到符号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原因是</a:t>
            </a:r>
            <a:r>
              <a:rPr lang="en-US" altLang="zh-CN" dirty="0" err="1" smtClean="0"/>
              <a:t>Sagemaker</a:t>
            </a:r>
            <a:r>
              <a:rPr lang="zh-CN" altLang="en-US" dirty="0" smtClean="0"/>
              <a:t>的内建</a:t>
            </a:r>
            <a:r>
              <a:rPr lang="en-US" altLang="zh-CN" dirty="0" smtClean="0"/>
              <a:t>TF</a:t>
            </a:r>
            <a:r>
              <a:rPr lang="zh-CN" altLang="en-US" dirty="0" smtClean="0"/>
              <a:t>容器安装的这个库的路径并不在缺省的</a:t>
            </a:r>
            <a:r>
              <a:rPr lang="en-US" altLang="zh-CN" dirty="0" smtClean="0"/>
              <a:t>LD_LIBRARY_PATH</a:t>
            </a:r>
            <a:r>
              <a:rPr lang="zh-CN" altLang="en-US" dirty="0" smtClean="0"/>
              <a:t>中，所以在执行自己的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脚本之前就需要修改</a:t>
            </a:r>
            <a:r>
              <a:rPr lang="en-US" altLang="zh-CN" dirty="0" smtClean="0"/>
              <a:t>LD_LIBRARY_PATH</a:t>
            </a:r>
            <a:r>
              <a:rPr lang="zh-CN" altLang="en-US" dirty="0" smtClean="0"/>
              <a:t>环境变量把</a:t>
            </a:r>
            <a:r>
              <a:rPr lang="en-US" altLang="zh-CN" dirty="0" smtClean="0"/>
              <a:t>CUPTI</a:t>
            </a:r>
            <a:r>
              <a:rPr lang="zh-CN" altLang="en-US" dirty="0" smtClean="0"/>
              <a:t>库的路径加入。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最方便的方法就是把</a:t>
            </a:r>
            <a:r>
              <a:rPr lang="en-US" altLang="zh-CN" dirty="0" err="1" smtClean="0"/>
              <a:t>entry_point</a:t>
            </a:r>
            <a:r>
              <a:rPr lang="zh-CN" altLang="en-US" dirty="0" smtClean="0"/>
              <a:t>设置为一个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脚本（自己的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脚本和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脚本放在同一个路径，并设置</a:t>
            </a:r>
            <a:r>
              <a:rPr lang="en-US" altLang="zh-CN" dirty="0" err="1" smtClean="0"/>
              <a:t>source_dir</a:t>
            </a:r>
            <a:r>
              <a:rPr lang="zh-CN" altLang="en-US" dirty="0" smtClean="0"/>
              <a:t>指向这个路径），这个脚本设置</a:t>
            </a:r>
            <a:r>
              <a:rPr lang="en-US" altLang="zh-CN" dirty="0" smtClean="0"/>
              <a:t>LD_LIBRARY_PATH</a:t>
            </a:r>
            <a:r>
              <a:rPr lang="zh-CN" altLang="en-US" dirty="0" smtClean="0"/>
              <a:t>环境变量然后调用自己的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脚本，注意需要把传给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脚本的参数都传给你的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脚本。</a:t>
            </a:r>
          </a:p>
          <a:p>
            <a:pPr lvl="4"/>
            <a:r>
              <a:rPr lang="en-US" altLang="zh-CN" dirty="0" smtClean="0"/>
              <a:t>#!/bin/bash</a:t>
            </a:r>
          </a:p>
          <a:p>
            <a:pPr lvl="4"/>
            <a:r>
              <a:rPr lang="en-US" altLang="zh-CN" dirty="0" smtClean="0"/>
              <a:t>export LD_LIBRARY_PATH=$LD_LIBRARY_PATH:/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/local/cuda-10.0/extras/CUPTI/lib64</a:t>
            </a:r>
          </a:p>
          <a:p>
            <a:pPr lvl="4"/>
            <a:r>
              <a:rPr lang="en-US" altLang="zh-CN" dirty="0" smtClean="0"/>
              <a:t>python DeepFM-tfrecord-vetorized_map.py "$@"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997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7627"/>
          </a:xfrm>
        </p:spPr>
        <p:txBody>
          <a:bodyPr/>
          <a:lstStyle/>
          <a:p>
            <a:r>
              <a:rPr lang="en-US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8142"/>
            <a:ext cx="10515600" cy="505183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问：在</a:t>
            </a:r>
            <a:r>
              <a:rPr lang="en-US" altLang="zh-CN" dirty="0" err="1" smtClean="0"/>
              <a:t>Sagemaker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TF</a:t>
            </a:r>
            <a:r>
              <a:rPr lang="zh-CN" altLang="en-US" dirty="0" smtClean="0"/>
              <a:t>来训练的时候，如何设置</a:t>
            </a:r>
            <a:r>
              <a:rPr lang="en-US" altLang="zh-CN" dirty="0" err="1" smtClean="0"/>
              <a:t>tf.dataset</a:t>
            </a:r>
            <a:r>
              <a:rPr lang="en-US" altLang="zh-CN" dirty="0" smtClean="0"/>
              <a:t> batch API</a:t>
            </a:r>
            <a:r>
              <a:rPr lang="zh-CN" altLang="en-US" dirty="0" smtClean="0"/>
              <a:t>的</a:t>
            </a:r>
            <a:r>
              <a:rPr lang="en-US" dirty="0" err="1" smtClean="0"/>
              <a:t>drop_remainder</a:t>
            </a:r>
            <a:r>
              <a:rPr lang="zh-CN" altLang="en-US" dirty="0" smtClean="0"/>
              <a:t>参数？</a:t>
            </a:r>
            <a:endParaRPr lang="en-US" altLang="zh-CN" dirty="0" smtClean="0"/>
          </a:p>
          <a:p>
            <a:r>
              <a:rPr lang="zh-CN" altLang="en-US" dirty="0" smtClean="0"/>
              <a:t>答：</a:t>
            </a:r>
            <a:r>
              <a:rPr lang="zh-CN" altLang="en-US" b="1" dirty="0" smtClean="0"/>
              <a:t>使用</a:t>
            </a:r>
            <a:r>
              <a:rPr lang="en-US" altLang="zh-CN" b="1" dirty="0" smtClean="0"/>
              <a:t>TF dataset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batch API</a:t>
            </a:r>
            <a:r>
              <a:rPr lang="zh-CN" altLang="en-US" b="1" dirty="0" smtClean="0"/>
              <a:t>时，如果</a:t>
            </a:r>
            <a:r>
              <a:rPr lang="en-US" altLang="zh-CN" b="1" dirty="0" smtClean="0"/>
              <a:t>TF</a:t>
            </a:r>
            <a:r>
              <a:rPr lang="zh-CN" altLang="en-US" b="1" dirty="0" smtClean="0"/>
              <a:t>的内部实现要对这个</a:t>
            </a:r>
            <a:r>
              <a:rPr lang="en-US" altLang="zh-CN" b="1" dirty="0" smtClean="0"/>
              <a:t>batch</a:t>
            </a:r>
            <a:r>
              <a:rPr lang="zh-CN" altLang="en-US" b="1" dirty="0" smtClean="0"/>
              <a:t>的数据进行切分，这个时候可以设置</a:t>
            </a:r>
            <a:r>
              <a:rPr lang="en-US" altLang="zh-CN" b="1" dirty="0" err="1" smtClean="0"/>
              <a:t>drop_remainder</a:t>
            </a:r>
            <a:r>
              <a:rPr lang="en-US" altLang="zh-CN" b="1" dirty="0" smtClean="0"/>
              <a:t>=True</a:t>
            </a:r>
            <a:r>
              <a:rPr lang="zh-CN" altLang="en-US" b="1" dirty="0" smtClean="0"/>
              <a:t>或者把样本补齐为</a:t>
            </a:r>
            <a:r>
              <a:rPr lang="zh-CN" altLang="en-US" b="1" dirty="0"/>
              <a:t>期</a:t>
            </a:r>
            <a:r>
              <a:rPr lang="zh-CN" altLang="en-US" b="1" dirty="0" smtClean="0"/>
              <a:t>望的数量。其他情况，对于训练集也可以设置</a:t>
            </a:r>
            <a:r>
              <a:rPr lang="en-US" altLang="zh-CN" b="1" dirty="0" err="1" smtClean="0"/>
              <a:t>drop_remainder</a:t>
            </a:r>
            <a:r>
              <a:rPr lang="zh-CN" altLang="en-US" b="1" dirty="0" smtClean="0"/>
              <a:t>为</a:t>
            </a:r>
            <a:r>
              <a:rPr lang="en-US" altLang="zh-CN" b="1" dirty="0" smtClean="0"/>
              <a:t>False</a:t>
            </a:r>
            <a:r>
              <a:rPr lang="zh-CN" altLang="en-US" b="1" dirty="0" smtClean="0"/>
              <a:t>，这样不会丢掉宝贵的样本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比如在用</a:t>
            </a:r>
            <a:r>
              <a:rPr lang="en-US" altLang="zh-CN" dirty="0" err="1" smtClean="0"/>
              <a:t>tf.estimator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toweroptimizer</a:t>
            </a:r>
            <a:r>
              <a:rPr lang="zh-CN" altLang="en-US" dirty="0" smtClean="0"/>
              <a:t>进行训练的时候，如果是基于</a:t>
            </a:r>
            <a:r>
              <a:rPr lang="en-US" altLang="zh-CN" dirty="0" smtClean="0"/>
              <a:t>GPU</a:t>
            </a:r>
            <a:r>
              <a:rPr lang="zh-CN" altLang="en-US" dirty="0" smtClean="0"/>
              <a:t>来训练，</a:t>
            </a:r>
            <a:r>
              <a:rPr lang="en-US" altLang="zh-CN" dirty="0" smtClean="0"/>
              <a:t>batch size</a:t>
            </a:r>
            <a:r>
              <a:rPr lang="zh-CN" altLang="en-US" dirty="0" smtClean="0"/>
              <a:t>需要是</a:t>
            </a:r>
            <a:r>
              <a:rPr lang="en-US" altLang="zh-CN" dirty="0" smtClean="0"/>
              <a:t>GPU</a:t>
            </a:r>
            <a:r>
              <a:rPr lang="zh-CN" altLang="en-US" dirty="0" smtClean="0"/>
              <a:t>数量的倍数即所谓的</a:t>
            </a:r>
            <a:r>
              <a:rPr lang="en-US" altLang="zh-CN" dirty="0" smtClean="0"/>
              <a:t>global batch size</a:t>
            </a:r>
            <a:r>
              <a:rPr lang="zh-CN" altLang="en-US" dirty="0" smtClean="0"/>
              <a:t>，这个时候数据集尾部的数据如果不能被</a:t>
            </a:r>
            <a:r>
              <a:rPr lang="en-US" altLang="zh-CN" dirty="0" smtClean="0"/>
              <a:t>GPU</a:t>
            </a:r>
            <a:r>
              <a:rPr lang="zh-CN" altLang="en-US" dirty="0" smtClean="0"/>
              <a:t>数量整除，那么会报错。</a:t>
            </a:r>
          </a:p>
          <a:p>
            <a:pPr lvl="1"/>
            <a:r>
              <a:rPr lang="zh-CN" altLang="en-US" b="1" dirty="0" smtClean="0"/>
              <a:t>如果是验证集或者测试集，是不需要</a:t>
            </a:r>
            <a:r>
              <a:rPr lang="en-US" altLang="zh-CN" b="1" dirty="0" smtClean="0"/>
              <a:t>split batch</a:t>
            </a:r>
            <a:r>
              <a:rPr lang="zh-CN" altLang="en-US" b="1" dirty="0" smtClean="0"/>
              <a:t>的，这个时候不需要设置</a:t>
            </a:r>
            <a:r>
              <a:rPr lang="en-US" altLang="zh-CN" b="1" dirty="0" err="1" smtClean="0"/>
              <a:t>drop_remainder</a:t>
            </a:r>
            <a:r>
              <a:rPr lang="en-US" altLang="zh-CN" b="1" dirty="0" smtClean="0"/>
              <a:t>=True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之前遇到过一个案例，训练集的</a:t>
            </a:r>
            <a:r>
              <a:rPr lang="en-US" altLang="zh-CN" dirty="0" smtClean="0"/>
              <a:t>AUC</a:t>
            </a:r>
            <a:r>
              <a:rPr lang="zh-CN" altLang="en-US" dirty="0" smtClean="0"/>
              <a:t>，精确率，召回率这些</a:t>
            </a:r>
            <a:r>
              <a:rPr lang="en-US" altLang="zh-CN" dirty="0" smtClean="0"/>
              <a:t>metric</a:t>
            </a:r>
            <a:r>
              <a:rPr lang="zh-CN" altLang="en-US" dirty="0" smtClean="0"/>
              <a:t>都正常，但是验证集的这些</a:t>
            </a:r>
            <a:r>
              <a:rPr lang="en-US" altLang="zh-CN" dirty="0" smtClean="0"/>
              <a:t>metric</a:t>
            </a:r>
            <a:r>
              <a:rPr lang="zh-CN" altLang="en-US" dirty="0" smtClean="0"/>
              <a:t>每个</a:t>
            </a:r>
            <a:r>
              <a:rPr lang="en-US" altLang="zh-CN" dirty="0" smtClean="0"/>
              <a:t>epoch</a:t>
            </a:r>
            <a:r>
              <a:rPr lang="zh-CN" altLang="en-US" dirty="0" smtClean="0"/>
              <a:t>都是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zh-CN" altLang="en-US" dirty="0"/>
              <a:t>后来</a:t>
            </a:r>
            <a:r>
              <a:rPr lang="zh-CN" altLang="en-US" dirty="0" smtClean="0"/>
              <a:t>发现原因是客户的验证集的前面部分都是负例，最后一部分是几百个正例，而设置的验证集的</a:t>
            </a:r>
            <a:r>
              <a:rPr lang="en-US" altLang="zh-CN" dirty="0" smtClean="0"/>
              <a:t>batch size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2K</a:t>
            </a:r>
            <a:r>
              <a:rPr lang="zh-CN" altLang="en-US" dirty="0" smtClean="0"/>
              <a:t>，并且设置了</a:t>
            </a:r>
            <a:r>
              <a:rPr lang="en-US" altLang="zh-CN" dirty="0" err="1" smtClean="0"/>
              <a:t>drop_remainder</a:t>
            </a:r>
            <a:r>
              <a:rPr lang="en-US" altLang="zh-CN" dirty="0" smtClean="0"/>
              <a:t>=True</a:t>
            </a:r>
            <a:r>
              <a:rPr lang="zh-CN" altLang="en-US" dirty="0" smtClean="0"/>
              <a:t>，因此最后的这些所有正例刚好被忽略了，因此召回率，精确率，</a:t>
            </a:r>
            <a:r>
              <a:rPr lang="en-US" altLang="zh-CN" dirty="0" smtClean="0"/>
              <a:t>AUC</a:t>
            </a:r>
            <a:r>
              <a:rPr lang="zh-CN" altLang="en-US" dirty="0" smtClean="0"/>
              <a:t>都是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。把</a:t>
            </a:r>
            <a:r>
              <a:rPr lang="en-US" altLang="zh-CN" dirty="0" err="1" smtClean="0"/>
              <a:t>drop_remainder</a:t>
            </a:r>
            <a:r>
              <a:rPr lang="zh-CN" altLang="en-US" dirty="0" smtClean="0"/>
              <a:t>设置为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以后，这些验证集的</a:t>
            </a:r>
            <a:r>
              <a:rPr lang="en-US" altLang="zh-CN" dirty="0" smtClean="0"/>
              <a:t>metric</a:t>
            </a:r>
            <a:r>
              <a:rPr lang="zh-CN" altLang="en-US" dirty="0" smtClean="0"/>
              <a:t>就正常了。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36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375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问</a:t>
            </a:r>
            <a:r>
              <a:rPr lang="en-US" altLang="zh-CN" dirty="0" smtClean="0"/>
              <a:t>: 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Sagemaker</a:t>
            </a:r>
            <a:r>
              <a:rPr lang="zh-CN" altLang="en-US" dirty="0" smtClean="0"/>
              <a:t>中训练时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如何开启</a:t>
            </a:r>
            <a:r>
              <a:rPr lang="en-US" altLang="zh-CN" dirty="0" smtClean="0"/>
              <a:t>TF</a:t>
            </a:r>
            <a:r>
              <a:rPr lang="zh-CN" altLang="en-US" dirty="0" smtClean="0"/>
              <a:t>的</a:t>
            </a:r>
            <a:r>
              <a:rPr lang="en-US" altLang="zh-CN" dirty="0" smtClean="0"/>
              <a:t>XLA JIT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答</a:t>
            </a:r>
            <a:r>
              <a:rPr lang="en-US" altLang="zh-CN" dirty="0" smtClean="0"/>
              <a:t>: TF</a:t>
            </a:r>
            <a:r>
              <a:rPr lang="zh-CN" altLang="en-US" dirty="0" smtClean="0"/>
              <a:t>的</a:t>
            </a:r>
            <a:r>
              <a:rPr lang="en-US" altLang="zh-CN" dirty="0" smtClean="0"/>
              <a:t>XLA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,</a:t>
            </a:r>
            <a:r>
              <a:rPr lang="en-US" dirty="0"/>
              <a:t>  </a:t>
            </a:r>
            <a:r>
              <a:rPr lang="zh-CN" altLang="en-US" dirty="0" smtClean="0"/>
              <a:t>就</a:t>
            </a:r>
            <a:r>
              <a:rPr lang="zh-CN" altLang="en-US" dirty="0"/>
              <a:t>是对计算图进行高级优化，对计算图</a:t>
            </a:r>
            <a:r>
              <a:rPr lang="zh-CN" altLang="en-US" dirty="0" smtClean="0"/>
              <a:t>的</a:t>
            </a:r>
            <a:r>
              <a:rPr lang="zh-CN" altLang="en-US" dirty="0"/>
              <a:t>运算</a:t>
            </a:r>
            <a:r>
              <a:rPr lang="zh-CN" altLang="en-US" dirty="0" smtClean="0"/>
              <a:t>符</a:t>
            </a:r>
            <a:r>
              <a:rPr lang="en-US" altLang="zh-CN" dirty="0" smtClean="0"/>
              <a:t>op</a:t>
            </a:r>
            <a:r>
              <a:rPr lang="zh-CN" altLang="en-US" dirty="0" smtClean="0"/>
              <a:t>进</a:t>
            </a:r>
            <a:r>
              <a:rPr lang="zh-CN" altLang="en-US" dirty="0"/>
              <a:t>行融</a:t>
            </a:r>
            <a:r>
              <a:rPr lang="zh-CN" altLang="en-US" dirty="0" smtClean="0"/>
              <a:t>合。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dirty="0" err="1" smtClean="0"/>
              <a:t>S</a:t>
            </a:r>
            <a:r>
              <a:rPr lang="en-US" altLang="zh-CN" dirty="0" err="1" smtClean="0"/>
              <a:t>agemaker</a:t>
            </a:r>
            <a:r>
              <a:rPr lang="zh-CN" altLang="en-US" dirty="0" smtClean="0"/>
              <a:t>内建的</a:t>
            </a:r>
            <a:r>
              <a:rPr lang="en-US" dirty="0" smtClean="0"/>
              <a:t>TF 1.14 </a:t>
            </a:r>
            <a:r>
              <a:rPr lang="en-US" altLang="zh-CN" dirty="0" smtClean="0"/>
              <a:t>training container</a:t>
            </a:r>
            <a:r>
              <a:rPr lang="zh-CN" altLang="en-US" dirty="0" smtClean="0"/>
              <a:t>中使用</a:t>
            </a:r>
            <a:r>
              <a:rPr lang="en-US" dirty="0" smtClean="0"/>
              <a:t>XLA </a:t>
            </a:r>
            <a:r>
              <a:rPr lang="en-US" altLang="zh-CN" dirty="0" smtClean="0"/>
              <a:t>JIT </a:t>
            </a:r>
            <a:r>
              <a:rPr lang="en-US" dirty="0" smtClean="0"/>
              <a:t>for CPU</a:t>
            </a:r>
            <a:r>
              <a:rPr lang="zh-CN" altLang="en-US" dirty="0" smtClean="0"/>
              <a:t>用设置环境变量的方式类似如下</a:t>
            </a:r>
            <a:r>
              <a:rPr lang="en-US" altLang="zh-CN" dirty="0" smtClean="0"/>
              <a:t>:</a:t>
            </a:r>
            <a:endParaRPr lang="zh-CN" altLang="en-US" dirty="0" smtClean="0"/>
          </a:p>
          <a:p>
            <a:pPr lvl="2"/>
            <a:r>
              <a:rPr lang="en-US" altLang="zh-CN" dirty="0" smtClean="0"/>
              <a:t>#!/</a:t>
            </a:r>
            <a:r>
              <a:rPr lang="en-US" dirty="0" smtClean="0"/>
              <a:t>bin/bash</a:t>
            </a:r>
          </a:p>
          <a:p>
            <a:pPr lvl="2"/>
            <a:r>
              <a:rPr lang="en-US" dirty="0" smtClean="0"/>
              <a:t>export LD_LIBRARY_PATH=$LD_LIBRARY_PATH:/</a:t>
            </a:r>
            <a:r>
              <a:rPr lang="en-US" dirty="0" err="1" smtClean="0"/>
              <a:t>usr</a:t>
            </a:r>
            <a:r>
              <a:rPr lang="en-US" dirty="0" smtClean="0"/>
              <a:t>/local/cuda-10.0/extras/CUPTI/lib64</a:t>
            </a:r>
          </a:p>
          <a:p>
            <a:pPr lvl="2"/>
            <a:r>
              <a:rPr lang="en-US" dirty="0" smtClean="0"/>
              <a:t>export TF_XLA_FLAGS="--</a:t>
            </a:r>
            <a:r>
              <a:rPr lang="en-US" dirty="0" err="1" smtClean="0"/>
              <a:t>tf_xla_auto_jit</a:t>
            </a:r>
            <a:r>
              <a:rPr lang="en-US" dirty="0" smtClean="0"/>
              <a:t>=2 --</a:t>
            </a:r>
            <a:r>
              <a:rPr lang="en-US" dirty="0" err="1" smtClean="0"/>
              <a:t>tf_xla_cpu_global_jit</a:t>
            </a:r>
            <a:r>
              <a:rPr lang="en-US" dirty="0" smtClean="0"/>
              <a:t>"</a:t>
            </a:r>
          </a:p>
          <a:p>
            <a:pPr lvl="2"/>
            <a:r>
              <a:rPr lang="en-US" dirty="0" smtClean="0"/>
              <a:t>python DeepFM-tfrecord-vetorized_map.py "$@"</a:t>
            </a:r>
          </a:p>
          <a:p>
            <a:pPr lvl="1"/>
            <a:r>
              <a:rPr lang="zh-CN" altLang="en-US" dirty="0" smtClean="0"/>
              <a:t>或者在</a:t>
            </a:r>
            <a:r>
              <a:rPr lang="en-US" dirty="0" smtClean="0"/>
              <a:t>BYOS</a:t>
            </a:r>
            <a:r>
              <a:rPr lang="zh-CN" altLang="en-US" dirty="0" smtClean="0"/>
              <a:t>脚本中设置：</a:t>
            </a:r>
          </a:p>
          <a:p>
            <a:pPr lvl="2"/>
            <a:r>
              <a:rPr lang="en-US" dirty="0" err="1" smtClean="0"/>
              <a:t>os.environ</a:t>
            </a:r>
            <a:r>
              <a:rPr lang="en-US" dirty="0" smtClean="0"/>
              <a:t>["TF_XLA_FLAGS"] = "--</a:t>
            </a:r>
            <a:r>
              <a:rPr lang="en-US" dirty="0" err="1" smtClean="0"/>
              <a:t>tf_xla_auto_jit</a:t>
            </a:r>
            <a:r>
              <a:rPr lang="en-US" dirty="0" smtClean="0"/>
              <a:t>=2 --</a:t>
            </a:r>
            <a:r>
              <a:rPr lang="en-US" dirty="0" err="1" smtClean="0"/>
              <a:t>tf_xla_cpu_global_jit</a:t>
            </a:r>
            <a:r>
              <a:rPr lang="en-US" dirty="0" smtClean="0"/>
              <a:t>"</a:t>
            </a:r>
          </a:p>
          <a:p>
            <a:pPr lvl="1"/>
            <a:endParaRPr lang="en-US" dirty="0" smtClean="0"/>
          </a:p>
          <a:p>
            <a:pPr lvl="1"/>
            <a:r>
              <a:rPr lang="zh-CN" altLang="en-US" dirty="0" smtClean="0"/>
              <a:t>经过如上的设置后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发现训练过程不正常（前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</a:t>
            </a:r>
            <a:r>
              <a:rPr lang="en-US" dirty="0" smtClean="0"/>
              <a:t>step</a:t>
            </a:r>
            <a:r>
              <a:rPr lang="zh-CN" altLang="en-US" dirty="0" smtClean="0"/>
              <a:t>就一直卡住），但是</a:t>
            </a:r>
            <a:r>
              <a:rPr lang="en-US" dirty="0" smtClean="0"/>
              <a:t>CPU</a:t>
            </a:r>
            <a:r>
              <a:rPr lang="zh-CN" altLang="en-US" dirty="0" smtClean="0"/>
              <a:t>使用率非常高。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如果在训练脚本中设</a:t>
            </a:r>
            <a:r>
              <a:rPr lang="zh-CN" altLang="en-US" dirty="0"/>
              <a:t>置：</a:t>
            </a:r>
            <a:r>
              <a:rPr lang="en-US" dirty="0" err="1"/>
              <a:t>config.graph_options.optimizer_options.global_jit_level</a:t>
            </a:r>
            <a:r>
              <a:rPr lang="en-US" dirty="0"/>
              <a:t> = tf.OptimizerOptions.ON_1 </a:t>
            </a:r>
            <a:r>
              <a:rPr lang="zh-CN" altLang="en-US" dirty="0"/>
              <a:t>的话</a:t>
            </a:r>
            <a:r>
              <a:rPr lang="zh-CN" altLang="en-US" dirty="0" smtClean="0"/>
              <a:t>，发现</a:t>
            </a:r>
            <a:r>
              <a:rPr lang="en-US" dirty="0" smtClean="0"/>
              <a:t>XLA </a:t>
            </a:r>
            <a:r>
              <a:rPr lang="en-US" altLang="zh-CN" dirty="0" smtClean="0"/>
              <a:t>JIT </a:t>
            </a:r>
            <a:r>
              <a:rPr lang="en-US" dirty="0" smtClean="0"/>
              <a:t>FOR </a:t>
            </a:r>
            <a:r>
              <a:rPr lang="en-US" dirty="0"/>
              <a:t>CPU</a:t>
            </a:r>
            <a:r>
              <a:rPr lang="zh-CN" altLang="en-US" dirty="0"/>
              <a:t>不起作用。</a:t>
            </a:r>
            <a:endParaRPr lang="zh-CN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75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Sagemaker</a:t>
            </a:r>
            <a:r>
              <a:rPr lang="en-US" altLang="zh-CN" dirty="0" smtClean="0"/>
              <a:t> Notebook</a:t>
            </a:r>
            <a:r>
              <a:rPr lang="zh-CN" altLang="en-US" dirty="0" smtClean="0"/>
              <a:t>使用相关的</a:t>
            </a:r>
            <a:r>
              <a:rPr lang="en-US" altLang="zh-CN" dirty="0" smtClean="0"/>
              <a:t>issue</a:t>
            </a:r>
          </a:p>
          <a:p>
            <a:r>
              <a:rPr lang="en-US" altLang="zh-CN" dirty="0" err="1" smtClean="0"/>
              <a:t>Sagemaker</a:t>
            </a:r>
            <a:r>
              <a:rPr lang="en-US" altLang="zh-CN" dirty="0" smtClean="0"/>
              <a:t> </a:t>
            </a:r>
            <a:r>
              <a:rPr lang="zh-CN" altLang="en-US" dirty="0" smtClean="0"/>
              <a:t>训练时相关的</a:t>
            </a:r>
            <a:r>
              <a:rPr lang="en-US" altLang="zh-CN" dirty="0" smtClean="0"/>
              <a:t>issue</a:t>
            </a:r>
          </a:p>
          <a:p>
            <a:r>
              <a:rPr lang="en-US" altLang="zh-CN" dirty="0" err="1" smtClean="0"/>
              <a:t>Sagemaker</a:t>
            </a:r>
            <a:r>
              <a:rPr lang="en-US" altLang="zh-CN" dirty="0" smtClean="0"/>
              <a:t> </a:t>
            </a:r>
            <a:r>
              <a:rPr lang="zh-CN" altLang="en-US" dirty="0" smtClean="0"/>
              <a:t>部署模型和推理时相关的</a:t>
            </a:r>
            <a:r>
              <a:rPr lang="en-US" altLang="zh-CN" dirty="0" smtClean="0"/>
              <a:t>issue</a:t>
            </a:r>
          </a:p>
          <a:p>
            <a:r>
              <a:rPr lang="en-US" altLang="zh-CN" dirty="0" err="1" smtClean="0"/>
              <a:t>Sagemaker</a:t>
            </a:r>
            <a:r>
              <a:rPr lang="en-US" altLang="zh-CN" dirty="0" smtClean="0"/>
              <a:t> BYOC</a:t>
            </a:r>
            <a:r>
              <a:rPr lang="zh-CN" altLang="en-US" dirty="0" smtClean="0"/>
              <a:t>使用时相关的</a:t>
            </a:r>
            <a:r>
              <a:rPr lang="en-US" altLang="zh-CN" dirty="0" smtClean="0"/>
              <a:t>issue</a:t>
            </a:r>
          </a:p>
          <a:p>
            <a:r>
              <a:rPr lang="zh-CN" altLang="en-US" dirty="0"/>
              <a:t>使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Sagemaker</a:t>
            </a:r>
            <a:r>
              <a:rPr lang="zh-CN" altLang="en-US" dirty="0" smtClean="0"/>
              <a:t>的常见简单</a:t>
            </a:r>
            <a:r>
              <a:rPr lang="en-US" altLang="zh-CN" dirty="0" smtClean="0"/>
              <a:t>Tips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21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4695"/>
          </a:xfrm>
        </p:spPr>
        <p:txBody>
          <a:bodyPr>
            <a:normAutofit lnSpcReduction="10000"/>
          </a:bodyPr>
          <a:lstStyle/>
          <a:p>
            <a:pPr lvl="1"/>
            <a:r>
              <a:rPr lang="zh-CN" altLang="en-US" dirty="0"/>
              <a:t>但是貌似在</a:t>
            </a:r>
            <a:r>
              <a:rPr lang="en-US" dirty="0" err="1" smtClean="0"/>
              <a:t>S</a:t>
            </a:r>
            <a:r>
              <a:rPr lang="en-US" altLang="zh-CN" dirty="0" err="1" smtClean="0"/>
              <a:t>agemaker</a:t>
            </a:r>
            <a:r>
              <a:rPr lang="en-US" dirty="0" smtClean="0"/>
              <a:t> </a:t>
            </a:r>
            <a:r>
              <a:rPr lang="en-US" dirty="0"/>
              <a:t>TF</a:t>
            </a:r>
            <a:r>
              <a:rPr lang="zh-CN" altLang="en-US" dirty="0"/>
              <a:t>中使用</a:t>
            </a:r>
            <a:r>
              <a:rPr lang="en-US" dirty="0"/>
              <a:t>XLA </a:t>
            </a:r>
            <a:r>
              <a:rPr lang="en-US" altLang="zh-CN" dirty="0" smtClean="0"/>
              <a:t>JIT </a:t>
            </a:r>
            <a:r>
              <a:rPr lang="en-US" dirty="0" smtClean="0"/>
              <a:t>for </a:t>
            </a:r>
            <a:r>
              <a:rPr lang="en-US" dirty="0"/>
              <a:t>GPU</a:t>
            </a:r>
            <a:r>
              <a:rPr lang="zh-CN" altLang="en-US" dirty="0"/>
              <a:t>，在不设置任何</a:t>
            </a:r>
            <a:r>
              <a:rPr lang="en-US" dirty="0" smtClean="0"/>
              <a:t>XLA </a:t>
            </a:r>
            <a:r>
              <a:rPr lang="en-US" altLang="zh-CN" dirty="0" smtClean="0"/>
              <a:t>JIT</a:t>
            </a:r>
            <a:r>
              <a:rPr lang="zh-CN" altLang="en-US" dirty="0" smtClean="0"/>
              <a:t>相</a:t>
            </a:r>
            <a:r>
              <a:rPr lang="zh-CN" altLang="en-US" dirty="0"/>
              <a:t>关设置的时候，会有类似如下的日</a:t>
            </a:r>
            <a:r>
              <a:rPr lang="zh-CN" altLang="en-US" dirty="0" smtClean="0"/>
              <a:t>志</a:t>
            </a:r>
            <a:r>
              <a:rPr lang="en-US" altLang="zh-CN" dirty="0" smtClean="0"/>
              <a:t>(</a:t>
            </a:r>
            <a:r>
              <a:rPr lang="zh-CN" altLang="en-US" dirty="0"/>
              <a:t>貌似</a:t>
            </a:r>
            <a:r>
              <a:rPr lang="en-US" dirty="0"/>
              <a:t>SM TF</a:t>
            </a:r>
            <a:r>
              <a:rPr lang="zh-CN" altLang="en-US" dirty="0"/>
              <a:t>自动使用了</a:t>
            </a:r>
            <a:r>
              <a:rPr lang="en-US" dirty="0"/>
              <a:t>XLA</a:t>
            </a:r>
            <a:r>
              <a:rPr lang="en-US" altLang="zh-CN" dirty="0" smtClean="0"/>
              <a:t>)</a:t>
            </a:r>
            <a:r>
              <a:rPr lang="en-US" dirty="0" smtClean="0"/>
              <a:t>:</a:t>
            </a:r>
            <a:endParaRPr lang="en-US" dirty="0"/>
          </a:p>
          <a:p>
            <a:pPr lvl="2"/>
            <a:r>
              <a:rPr lang="en-US" dirty="0"/>
              <a:t>[1,5]&lt;</a:t>
            </a:r>
            <a:r>
              <a:rPr lang="en-US" dirty="0" err="1"/>
              <a:t>stderr</a:t>
            </a:r>
            <a:r>
              <a:rPr lang="en-US" dirty="0"/>
              <a:t>&gt;:2020-03-26 06:53:47.711133: I </a:t>
            </a:r>
            <a:r>
              <a:rPr lang="en-US" dirty="0" err="1"/>
              <a:t>tensorflow</a:t>
            </a:r>
            <a:r>
              <a:rPr lang="en-US" dirty="0"/>
              <a:t>/compiler/</a:t>
            </a:r>
            <a:r>
              <a:rPr lang="en-US" dirty="0" err="1"/>
              <a:t>xla</a:t>
            </a:r>
            <a:r>
              <a:rPr lang="en-US" dirty="0"/>
              <a:t>/service/service.cc:168] XLA service 0x64a4900 executing computations </a:t>
            </a:r>
            <a:r>
              <a:rPr lang="en-US" dirty="0" smtClean="0"/>
              <a:t>on </a:t>
            </a:r>
            <a:r>
              <a:rPr lang="en-US" dirty="0"/>
              <a:t>platform Host</a:t>
            </a:r>
            <a:r>
              <a:rPr lang="en-US" dirty="0" smtClean="0"/>
              <a:t>.</a:t>
            </a:r>
          </a:p>
          <a:p>
            <a:pPr lvl="1"/>
            <a:r>
              <a:rPr lang="zh-CN" altLang="en-US" dirty="0"/>
              <a:t>在手动设置</a:t>
            </a:r>
            <a:r>
              <a:rPr lang="en-US" dirty="0" err="1"/>
              <a:t>config.graph_options.optimizer_options.global_jit_level</a:t>
            </a:r>
            <a:r>
              <a:rPr lang="en-US" dirty="0"/>
              <a:t> = tf.OptimizerOptions.ON_1</a:t>
            </a:r>
            <a:r>
              <a:rPr lang="zh-CN" altLang="en-US" dirty="0"/>
              <a:t>以后</a:t>
            </a:r>
            <a:r>
              <a:rPr lang="zh-CN" altLang="en-US" dirty="0" smtClean="0"/>
              <a:t>，</a:t>
            </a:r>
            <a:r>
              <a:rPr lang="zh-CN" altLang="en-US" dirty="0"/>
              <a:t>使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D</a:t>
            </a:r>
            <a:r>
              <a:rPr lang="en-US" dirty="0" err="1" smtClean="0"/>
              <a:t>eep</a:t>
            </a:r>
            <a:r>
              <a:rPr lang="en-US" altLang="zh-CN" dirty="0" err="1" smtClean="0"/>
              <a:t>FM</a:t>
            </a:r>
            <a:r>
              <a:rPr lang="zh-CN" altLang="en-US" dirty="0" smtClean="0"/>
              <a:t>模型在</a:t>
            </a:r>
            <a:r>
              <a:rPr lang="en-US" dirty="0"/>
              <a:t>GPU</a:t>
            </a:r>
            <a:r>
              <a:rPr lang="zh-CN" altLang="en-US" dirty="0"/>
              <a:t>训练的时候，训练速度并没有提升，反而下降</a:t>
            </a:r>
            <a:r>
              <a:rPr lang="zh-CN" altLang="en-US" dirty="0" smtClean="0"/>
              <a:t>了。</a:t>
            </a:r>
            <a:endParaRPr lang="en-US" altLang="zh-CN" dirty="0" smtClean="0"/>
          </a:p>
          <a:p>
            <a:pPr lvl="2"/>
            <a:r>
              <a:rPr lang="zh-CN" altLang="en-US" b="1" dirty="0" smtClean="0"/>
              <a:t>这</a:t>
            </a:r>
            <a:r>
              <a:rPr lang="zh-CN" altLang="en-US" b="1" dirty="0"/>
              <a:t>个可能和训练的模型本身有关系</a:t>
            </a:r>
            <a:r>
              <a:rPr lang="zh-CN" altLang="en-US" dirty="0"/>
              <a:t>，因为</a:t>
            </a:r>
            <a:r>
              <a:rPr lang="en-US" dirty="0"/>
              <a:t>XLA JIT</a:t>
            </a:r>
            <a:r>
              <a:rPr lang="zh-CN" altLang="en-US" dirty="0"/>
              <a:t>即时编译也是需要时间开销的，如果</a:t>
            </a:r>
            <a:r>
              <a:rPr lang="en-US" dirty="0"/>
              <a:t>XLA</a:t>
            </a:r>
            <a:r>
              <a:rPr lang="zh-CN" altLang="en-US" dirty="0"/>
              <a:t>对计算</a:t>
            </a:r>
            <a:r>
              <a:rPr lang="zh-CN" altLang="en-US" dirty="0" smtClean="0"/>
              <a:t>图融</a:t>
            </a:r>
            <a:r>
              <a:rPr lang="zh-CN" altLang="en-US" dirty="0"/>
              <a:t>合的</a:t>
            </a:r>
            <a:r>
              <a:rPr lang="en-US" dirty="0"/>
              <a:t>operator</a:t>
            </a:r>
            <a:r>
              <a:rPr lang="zh-CN" altLang="en-US" dirty="0"/>
              <a:t>节省的开销小</a:t>
            </a:r>
            <a:r>
              <a:rPr lang="zh-CN" altLang="en-US" dirty="0" smtClean="0"/>
              <a:t>于一次编</a:t>
            </a:r>
            <a:r>
              <a:rPr lang="zh-CN" altLang="en-US" dirty="0"/>
              <a:t>译花费的开销，那么可能训练速度就会下降</a:t>
            </a:r>
            <a:r>
              <a:rPr lang="zh-CN" altLang="en-US" dirty="0" smtClean="0"/>
              <a:t>。</a:t>
            </a:r>
            <a:endParaRPr lang="en-US" dirty="0"/>
          </a:p>
          <a:p>
            <a:pPr lvl="3"/>
            <a:r>
              <a:rPr lang="en-US" altLang="zh-CN" dirty="0" smtClean="0"/>
              <a:t>XLA JIT</a:t>
            </a:r>
            <a:r>
              <a:rPr lang="zh-CN" altLang="en-US" dirty="0" smtClean="0"/>
              <a:t>编译后的可执行代码会被缓存在本地，因此不是每次对计算图的计算都要重新编译。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在</a:t>
            </a:r>
            <a:r>
              <a:rPr lang="en-US" altLang="zh-CN" b="1" dirty="0" smtClean="0"/>
              <a:t>TF</a:t>
            </a:r>
            <a:r>
              <a:rPr lang="zh-CN" altLang="en-US" b="1" dirty="0" smtClean="0"/>
              <a:t>中使用</a:t>
            </a:r>
            <a:r>
              <a:rPr lang="en-US" altLang="zh-CN" b="1" dirty="0" smtClean="0"/>
              <a:t>XLA JIT</a:t>
            </a:r>
            <a:r>
              <a:rPr lang="zh-CN" altLang="en-US" b="1" dirty="0" smtClean="0"/>
              <a:t>功能的时候，并不是一定可以加速模型的训练速度，需要</a:t>
            </a:r>
            <a:r>
              <a:rPr lang="en-US" altLang="zh-CN" b="1" dirty="0" smtClean="0"/>
              <a:t>case by case</a:t>
            </a:r>
            <a:r>
              <a:rPr lang="zh-CN" altLang="en-US" b="1" dirty="0" smtClean="0"/>
              <a:t>的测试。</a:t>
            </a:r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59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问：在</a:t>
            </a:r>
            <a:r>
              <a:rPr lang="en-US" altLang="zh-CN" dirty="0" err="1" smtClean="0"/>
              <a:t>Sagemaker</a:t>
            </a:r>
            <a:r>
              <a:rPr lang="zh-CN" altLang="en-US" dirty="0" smtClean="0"/>
              <a:t>中使用</a:t>
            </a:r>
            <a:r>
              <a:rPr lang="zh-CN" altLang="en-US" dirty="0"/>
              <a:t>内建</a:t>
            </a:r>
            <a:r>
              <a:rPr lang="en-US" altLang="zh-CN" dirty="0" smtClean="0"/>
              <a:t>TF1.15</a:t>
            </a:r>
            <a:r>
              <a:rPr lang="zh-CN" altLang="en-US" dirty="0" smtClean="0"/>
              <a:t>训练时，报如下奇怪的错误：</a:t>
            </a:r>
            <a:endParaRPr lang="en-US" altLang="zh-CN" dirty="0" smtClean="0"/>
          </a:p>
          <a:p>
            <a:pPr lvl="1"/>
            <a:r>
              <a:rPr lang="en-US" dirty="0"/>
              <a:t>Assign requires shapes of both tensors to match. </a:t>
            </a:r>
            <a:r>
              <a:rPr lang="en-US" b="1" dirty="0"/>
              <a:t>lhs</a:t>
            </a:r>
            <a:r>
              <a:rPr lang="en-US" dirty="0"/>
              <a:t> shape= [100000000] </a:t>
            </a:r>
            <a:r>
              <a:rPr lang="en-US" b="1" dirty="0" err="1"/>
              <a:t>rhs</a:t>
            </a:r>
            <a:r>
              <a:rPr lang="en-US" dirty="0"/>
              <a:t> shape= [91758100</a:t>
            </a:r>
            <a:r>
              <a:rPr lang="en-US" dirty="0" smtClean="0"/>
              <a:t>]</a:t>
            </a:r>
          </a:p>
          <a:p>
            <a:r>
              <a:rPr lang="zh-CN" altLang="en-US" dirty="0" smtClean="0"/>
              <a:t>答：出现如上问题的上下文：</a:t>
            </a:r>
            <a:endParaRPr lang="en-US" altLang="zh-CN" dirty="0" smtClean="0"/>
          </a:p>
          <a:p>
            <a:pPr lvl="2"/>
            <a:r>
              <a:rPr lang="zh-CN" altLang="en-US" dirty="0"/>
              <a:t>使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tf.estimator</a:t>
            </a:r>
            <a:r>
              <a:rPr lang="en-US" altLang="zh-CN" dirty="0" smtClean="0"/>
              <a:t> API + parameter server</a:t>
            </a:r>
            <a:r>
              <a:rPr lang="zh-CN" altLang="en-US" dirty="0" smtClean="0"/>
              <a:t>分布式训练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Checkponit</a:t>
            </a:r>
            <a:r>
              <a:rPr lang="zh-CN" altLang="en-US" dirty="0" smtClean="0"/>
              <a:t>的保存路径是</a:t>
            </a:r>
            <a:r>
              <a:rPr lang="en-US" altLang="zh-CN" dirty="0" smtClean="0"/>
              <a:t>S3</a:t>
            </a:r>
          </a:p>
          <a:p>
            <a:pPr lvl="2"/>
            <a:r>
              <a:rPr lang="zh-CN" altLang="en-US" dirty="0" smtClean="0"/>
              <a:t>修改了某个</a:t>
            </a:r>
            <a:r>
              <a:rPr lang="en-US" altLang="zh-CN" dirty="0" smtClean="0"/>
              <a:t>TF</a:t>
            </a:r>
            <a:r>
              <a:rPr lang="zh-CN" altLang="en-US" dirty="0" smtClean="0"/>
              <a:t>的变量的</a:t>
            </a:r>
            <a:r>
              <a:rPr lang="en-US" altLang="zh-CN" dirty="0" smtClean="0"/>
              <a:t>shape</a:t>
            </a:r>
            <a:r>
              <a:rPr lang="zh-CN" altLang="en-US" dirty="0" smtClean="0"/>
              <a:t>从</a:t>
            </a:r>
            <a:r>
              <a:rPr lang="en-US" dirty="0"/>
              <a:t>[</a:t>
            </a:r>
            <a:r>
              <a:rPr lang="en-US" dirty="0" smtClean="0"/>
              <a:t>91758100</a:t>
            </a:r>
            <a:r>
              <a:rPr lang="en-US" altLang="zh-CN" dirty="0" smtClean="0"/>
              <a:t>, 8</a:t>
            </a:r>
            <a:r>
              <a:rPr lang="en-US" dirty="0" smtClean="0"/>
              <a:t>]</a:t>
            </a:r>
            <a:r>
              <a:rPr lang="zh-CN" altLang="en-US" dirty="0" smtClean="0"/>
              <a:t>到</a:t>
            </a:r>
            <a:r>
              <a:rPr lang="en-US" dirty="0"/>
              <a:t>[</a:t>
            </a:r>
            <a:r>
              <a:rPr lang="en-US" dirty="0" smtClean="0"/>
              <a:t>100000000</a:t>
            </a:r>
            <a:r>
              <a:rPr lang="en-US" altLang="zh-CN" dirty="0" smtClean="0"/>
              <a:t>, 8</a:t>
            </a:r>
            <a:r>
              <a:rPr lang="en-US" dirty="0" smtClean="0"/>
              <a:t>]</a:t>
            </a:r>
          </a:p>
          <a:p>
            <a:pPr lvl="1"/>
            <a:r>
              <a:rPr lang="zh-CN" altLang="en-US" dirty="0"/>
              <a:t>原</a:t>
            </a:r>
            <a:r>
              <a:rPr lang="zh-CN" altLang="en-US" dirty="0" smtClean="0"/>
              <a:t>因：发现是由于</a:t>
            </a:r>
            <a:r>
              <a:rPr lang="en-US" altLang="zh-CN" dirty="0" smtClean="0"/>
              <a:t>checkpoint</a:t>
            </a:r>
            <a:r>
              <a:rPr lang="zh-CN" altLang="en-US" dirty="0" smtClean="0"/>
              <a:t>的路径没有修改，还是用的上一个训练</a:t>
            </a:r>
            <a:r>
              <a:rPr lang="en-US" altLang="zh-CN" dirty="0" smtClean="0"/>
              <a:t>job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S3</a:t>
            </a:r>
            <a:r>
              <a:rPr lang="zh-CN" altLang="en-US" dirty="0" smtClean="0"/>
              <a:t>路劲。</a:t>
            </a:r>
            <a:endParaRPr lang="en-US" altLang="zh-CN" dirty="0" smtClean="0"/>
          </a:p>
          <a:p>
            <a:pPr lvl="1"/>
            <a:r>
              <a:rPr lang="zh-CN" altLang="en-US" dirty="0"/>
              <a:t>建</a:t>
            </a:r>
            <a:r>
              <a:rPr lang="zh-CN" altLang="en-US" dirty="0" smtClean="0"/>
              <a:t>议：</a:t>
            </a:r>
            <a:r>
              <a:rPr lang="en-US" altLang="zh-CN" b="1" dirty="0" smtClean="0"/>
              <a:t>checkpoint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S3</a:t>
            </a:r>
            <a:r>
              <a:rPr lang="zh-CN" altLang="en-US" b="1" dirty="0" smtClean="0"/>
              <a:t>路径可以考虑用时间戳来拼接后缀，这样可以保证每个训练</a:t>
            </a:r>
            <a:r>
              <a:rPr lang="en-US" altLang="zh-CN" b="1" dirty="0" smtClean="0"/>
              <a:t>job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checkpoint</a:t>
            </a:r>
            <a:r>
              <a:rPr lang="zh-CN" altLang="en-US" b="1" dirty="0" smtClean="0"/>
              <a:t>用的</a:t>
            </a:r>
            <a:r>
              <a:rPr lang="en-US" altLang="zh-CN" b="1" dirty="0" smtClean="0"/>
              <a:t>S3</a:t>
            </a:r>
            <a:r>
              <a:rPr lang="zh-CN" altLang="en-US" b="1" dirty="0" smtClean="0"/>
              <a:t>路径不一样</a:t>
            </a:r>
            <a:r>
              <a:rPr lang="zh-CN" altLang="en-US" dirty="0" smtClean="0"/>
              <a:t>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38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85" y="2716440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err="1"/>
              <a:t>Sagemaker</a:t>
            </a:r>
            <a:r>
              <a:rPr lang="en-US" altLang="zh-CN" dirty="0"/>
              <a:t> </a:t>
            </a:r>
            <a:r>
              <a:rPr lang="zh-CN" altLang="en-US" dirty="0"/>
              <a:t>部署模型和推理时相关的</a:t>
            </a:r>
            <a:r>
              <a:rPr lang="en-US" altLang="zh-CN" dirty="0"/>
              <a:t>issue</a:t>
            </a:r>
          </a:p>
        </p:txBody>
      </p:sp>
    </p:spTree>
    <p:extLst>
      <p:ext uri="{BB962C8B-B14F-4D97-AF65-F5344CB8AC3E}">
        <p14:creationId xmlns:p14="http://schemas.microsoft.com/office/powerpoint/2010/main" val="3814671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问：在</a:t>
            </a:r>
            <a:r>
              <a:rPr lang="en-US" altLang="zh-CN" dirty="0" err="1" smtClean="0"/>
              <a:t>Sagemaker</a:t>
            </a:r>
            <a:r>
              <a:rPr lang="zh-CN" altLang="en-US" dirty="0" smtClean="0"/>
              <a:t>中部署自带的</a:t>
            </a:r>
            <a:r>
              <a:rPr lang="en-US" altLang="zh-CN" dirty="0" err="1" smtClean="0"/>
              <a:t>tensorflow</a:t>
            </a:r>
            <a:r>
              <a:rPr lang="zh-CN" altLang="en-US" dirty="0" smtClean="0"/>
              <a:t>模型时，如何打包模型呢？是否需要包含版本号目录呢？</a:t>
            </a:r>
            <a:endParaRPr lang="en-US" altLang="zh-CN" dirty="0" smtClean="0"/>
          </a:p>
          <a:p>
            <a:r>
              <a:rPr lang="zh-CN" altLang="en-US" dirty="0" smtClean="0"/>
              <a:t>答：这个要根据您使用的</a:t>
            </a:r>
            <a:r>
              <a:rPr lang="en-US" altLang="zh-CN" dirty="0" err="1" smtClean="0"/>
              <a:t>Sagemaker</a:t>
            </a:r>
            <a:r>
              <a:rPr lang="en-US" altLang="zh-CN" dirty="0" smtClean="0"/>
              <a:t> python SDK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来讨论（</a:t>
            </a:r>
            <a:r>
              <a:rPr lang="zh-CN" altLang="en-US" b="1" dirty="0" smtClean="0"/>
              <a:t>这里只讨论</a:t>
            </a:r>
            <a:r>
              <a:rPr lang="en-US" altLang="zh-CN" b="1" dirty="0" err="1" smtClean="0"/>
              <a:t>Sagemaker</a:t>
            </a:r>
            <a:r>
              <a:rPr lang="en-US" altLang="zh-CN" b="1" dirty="0" smtClean="0"/>
              <a:t> python </a:t>
            </a:r>
            <a:r>
              <a:rPr lang="en-US" b="1" dirty="0" smtClean="0"/>
              <a:t>SDK 1.x</a:t>
            </a:r>
            <a:r>
              <a:rPr lang="zh-CN" altLang="en-US" b="1" dirty="0" smtClean="0"/>
              <a:t>版本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如果用</a:t>
            </a:r>
            <a:r>
              <a:rPr lang="zh-CN" altLang="en-US" dirty="0"/>
              <a:t>的</a:t>
            </a:r>
            <a:r>
              <a:rPr lang="zh-CN" altLang="en-US" dirty="0" smtClean="0"/>
              <a:t>是</a:t>
            </a:r>
            <a:r>
              <a:rPr lang="en-US" dirty="0" smtClean="0"/>
              <a:t> </a:t>
            </a:r>
            <a:r>
              <a:rPr lang="en-US" dirty="0" err="1" smtClean="0"/>
              <a:t>sagemaker.tensorflow.model</a:t>
            </a:r>
            <a:r>
              <a:rPr lang="en-US" altLang="zh-CN" dirty="0" err="1" smtClean="0"/>
              <a:t>.</a:t>
            </a:r>
            <a:r>
              <a:rPr lang="en-US" dirty="0" err="1" smtClean="0"/>
              <a:t>TensorFlowModel</a:t>
            </a:r>
            <a:r>
              <a:rPr lang="en-US" dirty="0" smtClean="0"/>
              <a:t> </a:t>
            </a:r>
            <a:r>
              <a:rPr lang="en-US" dirty="0"/>
              <a:t>API</a:t>
            </a:r>
            <a:r>
              <a:rPr lang="zh-CN" altLang="en-US" dirty="0" smtClean="0"/>
              <a:t>，用这</a:t>
            </a:r>
            <a:r>
              <a:rPr lang="zh-CN" altLang="en-US" dirty="0"/>
              <a:t>个</a:t>
            </a:r>
            <a:r>
              <a:rPr lang="en-US" dirty="0"/>
              <a:t>API</a:t>
            </a:r>
            <a:r>
              <a:rPr lang="zh-CN" altLang="en-US" dirty="0"/>
              <a:t>在打包自建模型的时候需要</a:t>
            </a:r>
            <a:r>
              <a:rPr lang="zh-CN" altLang="en-US" b="1" dirty="0"/>
              <a:t>在版本号目录的上一级目录来打包</a:t>
            </a:r>
            <a:r>
              <a:rPr lang="zh-CN" altLang="en-US" dirty="0"/>
              <a:t>模</a:t>
            </a:r>
            <a:r>
              <a:rPr lang="zh-CN" altLang="en-US" dirty="0" smtClean="0"/>
              <a:t>型。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参</a:t>
            </a:r>
            <a:r>
              <a:rPr lang="zh-CN" altLang="en-US" dirty="0"/>
              <a:t>考：</a:t>
            </a:r>
            <a:r>
              <a:rPr lang="en-US" dirty="0">
                <a:hlinkClick r:id="rId2"/>
              </a:rPr>
              <a:t>https://aws.amazon.com/blogs/machine-learning/bring-your-own-pre-trained-mxnet-or-tensorflow-models-into-amazon-sagemaker/</a:t>
            </a:r>
            <a:r>
              <a:rPr lang="en-US" dirty="0"/>
              <a:t>  </a:t>
            </a:r>
          </a:p>
          <a:p>
            <a:pPr lvl="1"/>
            <a:r>
              <a:rPr lang="zh-CN" altLang="en-US" dirty="0"/>
              <a:t>如</a:t>
            </a:r>
            <a:r>
              <a:rPr lang="zh-CN" altLang="en-US" dirty="0" smtClean="0"/>
              <a:t>果使用</a:t>
            </a:r>
            <a:r>
              <a:rPr lang="en-US" dirty="0" smtClean="0"/>
              <a:t> </a:t>
            </a:r>
            <a:r>
              <a:rPr lang="en-US" dirty="0" err="1" smtClean="0"/>
              <a:t>sagemaker.tensorflow.serving</a:t>
            </a:r>
            <a:r>
              <a:rPr lang="en-US" altLang="zh-CN" dirty="0" err="1" smtClean="0"/>
              <a:t>.</a:t>
            </a:r>
            <a:r>
              <a:rPr lang="en-US" dirty="0" err="1" smtClean="0"/>
              <a:t>Model</a:t>
            </a:r>
            <a:r>
              <a:rPr lang="en-US" dirty="0" smtClean="0"/>
              <a:t> </a:t>
            </a:r>
            <a:r>
              <a:rPr lang="en-US" dirty="0"/>
              <a:t>API</a:t>
            </a:r>
            <a:r>
              <a:rPr lang="zh-CN" altLang="en-US" dirty="0" smtClean="0"/>
              <a:t>，用这</a:t>
            </a:r>
            <a:r>
              <a:rPr lang="zh-CN" altLang="en-US" dirty="0"/>
              <a:t>个</a:t>
            </a:r>
            <a:r>
              <a:rPr lang="en-US" dirty="0"/>
              <a:t>API</a:t>
            </a:r>
            <a:r>
              <a:rPr lang="zh-CN" altLang="en-US" dirty="0"/>
              <a:t>打包自建模型的时候</a:t>
            </a:r>
            <a:r>
              <a:rPr lang="zh-CN" altLang="en-US" b="1" dirty="0"/>
              <a:t>不需要带版本号目</a:t>
            </a:r>
            <a:r>
              <a:rPr lang="zh-CN" altLang="en-US" b="1" dirty="0" smtClean="0"/>
              <a:t>录</a:t>
            </a:r>
            <a:r>
              <a:rPr lang="zh-CN" altLang="en-US" dirty="0" smtClean="0"/>
              <a:t>，</a:t>
            </a:r>
            <a:r>
              <a:rPr lang="zh-CN" altLang="en-US" dirty="0"/>
              <a:t>否则可能会有问题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这个</a:t>
            </a:r>
            <a:r>
              <a:rPr lang="zh-CN" altLang="en-US" dirty="0"/>
              <a:t>世帅</a:t>
            </a:r>
            <a:r>
              <a:rPr lang="zh-CN" altLang="en-US" dirty="0" smtClean="0"/>
              <a:t>同学做过验证：从</a:t>
            </a:r>
            <a:r>
              <a:rPr lang="en-US" dirty="0" err="1"/>
              <a:t>github</a:t>
            </a:r>
            <a:r>
              <a:rPr lang="zh-CN" altLang="en-US" dirty="0"/>
              <a:t>的某个</a:t>
            </a:r>
            <a:r>
              <a:rPr lang="en-US" dirty="0"/>
              <a:t>yolov3</a:t>
            </a:r>
            <a:r>
              <a:rPr lang="zh-CN" altLang="en-US" dirty="0"/>
              <a:t>代码本地训练，然后打</a:t>
            </a:r>
            <a:r>
              <a:rPr lang="zh-CN" altLang="en-US" dirty="0" smtClean="0"/>
              <a:t>包。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390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9935"/>
          </a:xfrm>
        </p:spPr>
        <p:txBody>
          <a:bodyPr/>
          <a:lstStyle/>
          <a:p>
            <a:r>
              <a:rPr lang="zh-CN" altLang="en-US" dirty="0" smtClean="0"/>
              <a:t>问：使用</a:t>
            </a:r>
            <a:r>
              <a:rPr lang="en-US" altLang="zh-CN" dirty="0" err="1" smtClean="0"/>
              <a:t>Sagemaker</a:t>
            </a:r>
            <a:r>
              <a:rPr lang="en-US" altLang="zh-CN" dirty="0" smtClean="0"/>
              <a:t> endpoint</a:t>
            </a:r>
            <a:r>
              <a:rPr lang="zh-CN" altLang="en-US" dirty="0" smtClean="0"/>
              <a:t>的时候，推荐用</a:t>
            </a:r>
            <a:r>
              <a:rPr lang="en-US" altLang="zh-CN" dirty="0" smtClean="0"/>
              <a:t>predictor high level API</a:t>
            </a:r>
            <a:r>
              <a:rPr lang="zh-CN" altLang="en-US" dirty="0" smtClean="0"/>
              <a:t>还是</a:t>
            </a:r>
            <a:r>
              <a:rPr lang="en-US" altLang="zh-CN" dirty="0" err="1" smtClean="0"/>
              <a:t>invoke_endpoint</a:t>
            </a:r>
            <a:r>
              <a:rPr lang="en-US" altLang="zh-CN" dirty="0" smtClean="0"/>
              <a:t> boto3 low level API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答：</a:t>
            </a:r>
            <a:r>
              <a:rPr lang="zh-CN" altLang="en-US" b="1" dirty="0" smtClean="0"/>
              <a:t>生产环境建议用</a:t>
            </a:r>
            <a:r>
              <a:rPr lang="en-US" altLang="zh-CN" b="1" dirty="0" err="1" smtClean="0"/>
              <a:t>invoke_endpoint</a:t>
            </a:r>
            <a:r>
              <a:rPr lang="en-US" altLang="zh-CN" b="1" dirty="0" smtClean="0"/>
              <a:t> </a:t>
            </a:r>
            <a:r>
              <a:rPr lang="en-US" altLang="zh-CN" b="1" dirty="0" smtClean="0"/>
              <a:t>API(</a:t>
            </a:r>
            <a:r>
              <a:rPr lang="zh-CN" altLang="en-US" b="1" smtClean="0"/>
              <a:t>尤其是在旧的版本</a:t>
            </a:r>
            <a:r>
              <a:rPr lang="en-US" altLang="zh-CN" b="1" smtClean="0"/>
              <a:t>)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因为：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smtClean="0"/>
              <a:t>predictor API</a:t>
            </a:r>
            <a:r>
              <a:rPr lang="zh-CN" altLang="en-US" dirty="0" smtClean="0"/>
              <a:t>的时候，它的内部实现是会调用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get_endpoint_config_name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sagemaker</a:t>
            </a:r>
            <a:r>
              <a:rPr lang="en-US" altLang="zh-CN" dirty="0" smtClean="0"/>
              <a:t> control plane service</a:t>
            </a:r>
            <a:r>
              <a:rPr lang="zh-CN" altLang="en-US" dirty="0" smtClean="0"/>
              <a:t>交互，如果</a:t>
            </a:r>
            <a:r>
              <a:rPr lang="en-US" altLang="zh-CN" dirty="0" smtClean="0"/>
              <a:t>predictor API</a:t>
            </a:r>
            <a:r>
              <a:rPr lang="zh-CN" altLang="en-US" dirty="0" smtClean="0"/>
              <a:t>调用频繁会被</a:t>
            </a:r>
            <a:r>
              <a:rPr lang="en-US" altLang="zh-CN" dirty="0" err="1" smtClean="0"/>
              <a:t>sagemaker</a:t>
            </a:r>
            <a:r>
              <a:rPr lang="en-US" altLang="zh-CN" dirty="0" smtClean="0"/>
              <a:t> throttle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b="1" dirty="0"/>
              <a:t>对于官网中提到的访问</a:t>
            </a:r>
            <a:r>
              <a:rPr lang="en-US" b="1" dirty="0" err="1" smtClean="0"/>
              <a:t>S</a:t>
            </a:r>
            <a:r>
              <a:rPr lang="en-US" altLang="zh-CN" b="1" dirty="0" err="1" smtClean="0"/>
              <a:t>agemaker</a:t>
            </a:r>
            <a:r>
              <a:rPr lang="en-US" b="1" dirty="0" smtClean="0"/>
              <a:t> </a:t>
            </a:r>
            <a:r>
              <a:rPr lang="en-US" b="1" dirty="0"/>
              <a:t>endpoint</a:t>
            </a:r>
            <a:r>
              <a:rPr lang="zh-CN" altLang="en-US" b="1" dirty="0"/>
              <a:t>时的单个</a:t>
            </a:r>
            <a:r>
              <a:rPr lang="en-US" b="1" dirty="0"/>
              <a:t>HTTPS</a:t>
            </a:r>
            <a:r>
              <a:rPr lang="zh-CN" altLang="en-US" b="1" dirty="0"/>
              <a:t>请求的</a:t>
            </a:r>
            <a:r>
              <a:rPr lang="en-US" b="1" dirty="0"/>
              <a:t>payload</a:t>
            </a:r>
            <a:r>
              <a:rPr lang="zh-CN" altLang="en-US" b="1" dirty="0"/>
              <a:t>不超过</a:t>
            </a:r>
            <a:r>
              <a:rPr lang="en-US" b="1" dirty="0"/>
              <a:t>5MB</a:t>
            </a:r>
            <a:r>
              <a:rPr lang="zh-CN" altLang="en-US" b="1" dirty="0"/>
              <a:t>，这个貌</a:t>
            </a:r>
            <a:r>
              <a:rPr lang="zh-CN" altLang="en-US" b="1" dirty="0" smtClean="0"/>
              <a:t>似是比</a:t>
            </a:r>
            <a:r>
              <a:rPr lang="zh-CN" altLang="en-US" b="1" dirty="0"/>
              <a:t>较旧的版本的限制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/>
              <a:t>最新</a:t>
            </a:r>
            <a:r>
              <a:rPr lang="zh-CN" altLang="en-US" dirty="0" smtClean="0"/>
              <a:t>测试（</a:t>
            </a:r>
            <a:r>
              <a:rPr lang="en-US" altLang="zh-CN" dirty="0" smtClean="0"/>
              <a:t>by </a:t>
            </a:r>
            <a:r>
              <a:rPr lang="zh-CN" altLang="en-US" dirty="0"/>
              <a:t>世帅</a:t>
            </a:r>
            <a:r>
              <a:rPr lang="zh-CN" altLang="en-US" dirty="0" smtClean="0"/>
              <a:t>同学），</a:t>
            </a:r>
            <a:r>
              <a:rPr lang="zh-CN" altLang="en-US" dirty="0"/>
              <a:t>使用</a:t>
            </a:r>
            <a:r>
              <a:rPr lang="en-US" dirty="0" err="1"/>
              <a:t>sagemaker</a:t>
            </a:r>
            <a:r>
              <a:rPr lang="en-US" dirty="0"/>
              <a:t> python SDK predictor API</a:t>
            </a:r>
            <a:r>
              <a:rPr lang="zh-CN" altLang="en-US" dirty="0"/>
              <a:t>的时候确实还是</a:t>
            </a:r>
            <a:r>
              <a:rPr lang="en-US" dirty="0"/>
              <a:t>5MB</a:t>
            </a:r>
            <a:r>
              <a:rPr lang="zh-CN" altLang="en-US" dirty="0"/>
              <a:t>，但是使用</a:t>
            </a:r>
            <a:r>
              <a:rPr lang="en-US" dirty="0" err="1" smtClean="0"/>
              <a:t>invoke_en</a:t>
            </a:r>
            <a:r>
              <a:rPr lang="en-US" altLang="zh-CN" dirty="0" err="1" smtClean="0"/>
              <a:t>d</a:t>
            </a:r>
            <a:r>
              <a:rPr lang="en-US" altLang="zh-CN" dirty="0" err="1"/>
              <a:t>p</a:t>
            </a:r>
            <a:r>
              <a:rPr lang="en-US" dirty="0" err="1" smtClean="0"/>
              <a:t>oint</a:t>
            </a:r>
            <a:r>
              <a:rPr lang="en-US" dirty="0" smtClean="0"/>
              <a:t> </a:t>
            </a:r>
            <a:r>
              <a:rPr lang="en-US" dirty="0"/>
              <a:t>boto3 API</a:t>
            </a:r>
            <a:r>
              <a:rPr lang="zh-CN" altLang="en-US" dirty="0"/>
              <a:t>超过</a:t>
            </a:r>
            <a:r>
              <a:rPr lang="en-US" dirty="0"/>
              <a:t>5MB</a:t>
            </a:r>
            <a:r>
              <a:rPr lang="zh-CN" altLang="en-US" dirty="0"/>
              <a:t>也能正常工作。</a:t>
            </a:r>
            <a:endParaRPr lang="en-US" altLang="zh-C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61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017" y="255968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err="1"/>
              <a:t>Sagemaker</a:t>
            </a:r>
            <a:r>
              <a:rPr lang="en-US" altLang="zh-CN" dirty="0"/>
              <a:t> BYOC</a:t>
            </a:r>
            <a:r>
              <a:rPr lang="zh-CN" altLang="en-US" dirty="0"/>
              <a:t>使用时相关的</a:t>
            </a:r>
            <a:r>
              <a:rPr lang="en-US" altLang="zh-CN" dirty="0" smtClean="0"/>
              <a:t>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80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问</a:t>
            </a:r>
            <a:r>
              <a:rPr lang="en-US" altLang="zh-CN" dirty="0" smtClean="0"/>
              <a:t>: </a:t>
            </a:r>
            <a:r>
              <a:rPr lang="zh-CN" altLang="en-US" dirty="0" smtClean="0"/>
              <a:t>在使用</a:t>
            </a:r>
            <a:r>
              <a:rPr lang="en-US" altLang="zh-CN" dirty="0" err="1" smtClean="0"/>
              <a:t>Sagemaker</a:t>
            </a:r>
            <a:r>
              <a:rPr lang="en-US" altLang="zh-CN" dirty="0" smtClean="0"/>
              <a:t> BYOC</a:t>
            </a:r>
            <a:r>
              <a:rPr lang="zh-CN" altLang="en-US" dirty="0"/>
              <a:t>方</a:t>
            </a:r>
            <a:r>
              <a:rPr lang="zh-CN" altLang="en-US" dirty="0" smtClean="0"/>
              <a:t>式进行调试的时候，每次修改了训练脚本或者它的依赖的脚本，是否需要每次重新</a:t>
            </a:r>
            <a:r>
              <a:rPr lang="en-US" altLang="zh-CN" dirty="0" smtClean="0"/>
              <a:t>build 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image</a:t>
            </a:r>
            <a:r>
              <a:rPr lang="zh-CN" altLang="en-US" dirty="0" smtClean="0"/>
              <a:t>？是否有简单的方式？</a:t>
            </a:r>
            <a:endParaRPr lang="en-US" altLang="zh-CN" dirty="0" smtClean="0"/>
          </a:p>
          <a:p>
            <a:r>
              <a:rPr lang="zh-CN" altLang="en-US" dirty="0" smtClean="0"/>
              <a:t>答：借助</a:t>
            </a:r>
            <a:r>
              <a:rPr lang="en-US" altLang="zh-CN" dirty="0" err="1" smtClean="0"/>
              <a:t>sagemaker</a:t>
            </a:r>
            <a:r>
              <a:rPr lang="en-US" altLang="zh-CN" dirty="0" smtClean="0"/>
              <a:t> API</a:t>
            </a:r>
            <a:r>
              <a:rPr lang="zh-CN" altLang="en-US" dirty="0" smtClean="0"/>
              <a:t>的</a:t>
            </a:r>
            <a:r>
              <a:rPr lang="en-US" b="1" dirty="0" err="1"/>
              <a:t>sagemaker_program</a:t>
            </a:r>
            <a:r>
              <a:rPr lang="zh-CN" altLang="en-US" dirty="0"/>
              <a:t>和</a:t>
            </a:r>
            <a:r>
              <a:rPr lang="en-US" b="1" dirty="0" err="1"/>
              <a:t>sagemaker_submit_directory</a:t>
            </a:r>
            <a:r>
              <a:rPr lang="zh-CN" altLang="en-US" dirty="0"/>
              <a:t>这两个变</a:t>
            </a:r>
            <a:r>
              <a:rPr lang="zh-CN" altLang="en-US" dirty="0" smtClean="0"/>
              <a:t>量就可以轻松的</a:t>
            </a:r>
            <a:r>
              <a:rPr lang="zh-CN" altLang="en-US" dirty="0"/>
              <a:t>完成</a:t>
            </a:r>
            <a:r>
              <a:rPr lang="en-US" altLang="zh-CN" dirty="0" smtClean="0"/>
              <a:t>BYOC</a:t>
            </a:r>
            <a:r>
              <a:rPr lang="zh-CN" altLang="en-US" dirty="0" smtClean="0"/>
              <a:t>的调试。</a:t>
            </a:r>
            <a:endParaRPr lang="en-US" altLang="zh-CN" dirty="0" smtClean="0"/>
          </a:p>
          <a:p>
            <a:pPr lvl="1"/>
            <a:r>
              <a:rPr lang="zh-CN" altLang="en-US" dirty="0"/>
              <a:t>前者告知</a:t>
            </a:r>
            <a:r>
              <a:rPr lang="en-US" dirty="0" err="1" smtClean="0"/>
              <a:t>S</a:t>
            </a:r>
            <a:r>
              <a:rPr lang="en-US" altLang="zh-CN" dirty="0" err="1" smtClean="0"/>
              <a:t>agemaker</a:t>
            </a:r>
            <a:r>
              <a:rPr lang="zh-CN" altLang="en-US" dirty="0" smtClean="0"/>
              <a:t>把</a:t>
            </a:r>
            <a:r>
              <a:rPr lang="zh-CN" altLang="en-US" dirty="0"/>
              <a:t>这个参数的值作</a:t>
            </a:r>
            <a:r>
              <a:rPr lang="zh-CN" altLang="en-US" dirty="0" smtClean="0"/>
              <a:t>为</a:t>
            </a:r>
            <a:r>
              <a:rPr lang="en-US" altLang="zh-CN" dirty="0" smtClean="0"/>
              <a:t>user </a:t>
            </a:r>
            <a:r>
              <a:rPr lang="en-US" dirty="0" smtClean="0"/>
              <a:t>entry </a:t>
            </a:r>
            <a:r>
              <a:rPr lang="en-US" dirty="0"/>
              <a:t>point</a:t>
            </a:r>
            <a:r>
              <a:rPr lang="zh-CN" altLang="en-US" dirty="0"/>
              <a:t>，后者则是这个</a:t>
            </a:r>
            <a:r>
              <a:rPr lang="en-US" dirty="0" err="1"/>
              <a:t>entry_point</a:t>
            </a:r>
            <a:r>
              <a:rPr lang="zh-CN" altLang="en-US" dirty="0"/>
              <a:t>对应的代码以及它所依赖的代码打包后的</a:t>
            </a:r>
            <a:r>
              <a:rPr lang="en-US" dirty="0"/>
              <a:t>S3</a:t>
            </a:r>
            <a:r>
              <a:rPr lang="zh-CN" altLang="en-US" dirty="0"/>
              <a:t>路</a:t>
            </a:r>
            <a:r>
              <a:rPr lang="zh-CN" altLang="en-US" dirty="0" smtClean="0"/>
              <a:t>径。</a:t>
            </a:r>
            <a:endParaRPr lang="en-US" altLang="zh-CN" dirty="0" smtClean="0"/>
          </a:p>
          <a:p>
            <a:pPr lvl="2"/>
            <a:r>
              <a:rPr lang="zh-CN" altLang="en-US" b="1" dirty="0"/>
              <a:t>通过设置这两个参数，在调试代码的时候只是需要把修改后的代码重新打包上传就可以，而不是每次都</a:t>
            </a:r>
            <a:r>
              <a:rPr lang="en-US" b="1" dirty="0"/>
              <a:t>build </a:t>
            </a:r>
            <a:r>
              <a:rPr lang="en-US" b="1" dirty="0" err="1"/>
              <a:t>dockerfile</a:t>
            </a:r>
            <a:r>
              <a:rPr lang="zh-CN" altLang="en-US" b="1" dirty="0"/>
              <a:t>，很方便也很节省时间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jupyter</a:t>
            </a:r>
            <a:r>
              <a:rPr lang="en-US" altLang="zh-CN" dirty="0" smtClean="0"/>
              <a:t> cell</a:t>
            </a:r>
            <a:r>
              <a:rPr lang="zh-CN" altLang="en-US" dirty="0" smtClean="0"/>
              <a:t>执行类似如下的代码来打包：</a:t>
            </a:r>
            <a:endParaRPr lang="en-US" altLang="zh-CN" dirty="0" smtClean="0"/>
          </a:p>
          <a:p>
            <a:pPr lvl="2"/>
            <a:r>
              <a:rPr lang="en-US" dirty="0"/>
              <a:t>%%script bash</a:t>
            </a:r>
          </a:p>
          <a:p>
            <a:pPr lvl="2"/>
            <a:r>
              <a:rPr lang="en-US" dirty="0"/>
              <a:t>cd ../</a:t>
            </a:r>
            <a:r>
              <a:rPr lang="en-US" dirty="0" err="1"/>
              <a:t>src</a:t>
            </a:r>
            <a:endParaRPr lang="en-US" dirty="0"/>
          </a:p>
          <a:p>
            <a:pPr lvl="2"/>
            <a:r>
              <a:rPr lang="en-US" dirty="0"/>
              <a:t>tar </a:t>
            </a:r>
            <a:r>
              <a:rPr lang="en-US" dirty="0" err="1"/>
              <a:t>cvfz</a:t>
            </a:r>
            <a:r>
              <a:rPr lang="en-US" dirty="0"/>
              <a:t> sourcedir.tar.gz horovod_launcher.py BYOC-DeepFM-hvd.py</a:t>
            </a:r>
          </a:p>
          <a:p>
            <a:pPr lvl="2"/>
            <a:r>
              <a:rPr lang="en-US" dirty="0" err="1"/>
              <a:t>aws</a:t>
            </a:r>
            <a:r>
              <a:rPr lang="en-US" dirty="0"/>
              <a:t> s3 </a:t>
            </a:r>
            <a:r>
              <a:rPr lang="en-US" dirty="0" err="1"/>
              <a:t>cp</a:t>
            </a:r>
            <a:r>
              <a:rPr lang="en-US" dirty="0"/>
              <a:t> sourcedir.tar.gz s3://liang200/horovod-byoc-deepfm/training-scripts/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259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1972"/>
          </a:xfrm>
        </p:spPr>
        <p:txBody>
          <a:bodyPr/>
          <a:lstStyle/>
          <a:p>
            <a:r>
              <a:rPr lang="en-US" altLang="zh-CN" dirty="0" smtClean="0"/>
              <a:t>Continue……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911634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问：在使用</a:t>
            </a:r>
            <a:r>
              <a:rPr lang="en-US" altLang="zh-CN" dirty="0" smtClean="0"/>
              <a:t>BYOC </a:t>
            </a:r>
            <a:r>
              <a:rPr lang="en-US" altLang="zh-CN" dirty="0" err="1" smtClean="0"/>
              <a:t>horovod</a:t>
            </a:r>
            <a:r>
              <a:rPr lang="en-US" altLang="zh-CN" dirty="0" smtClean="0"/>
              <a:t> + TF</a:t>
            </a:r>
            <a:r>
              <a:rPr lang="zh-CN" altLang="en-US" dirty="0" smtClean="0"/>
              <a:t>的时候，报错如下：</a:t>
            </a:r>
            <a:endParaRPr lang="en-US" altLang="zh-CN" dirty="0" smtClean="0"/>
          </a:p>
          <a:p>
            <a:pPr lvl="1"/>
            <a:r>
              <a:rPr lang="en-US" dirty="0" smtClean="0"/>
              <a:t>[ip-10-2-88-134.ec2.internal:00162] </a:t>
            </a:r>
            <a:r>
              <a:rPr lang="en-US" dirty="0" err="1" smtClean="0"/>
              <a:t>mca_base_component_repository_open</a:t>
            </a:r>
            <a:r>
              <a:rPr lang="en-US" dirty="0" smtClean="0"/>
              <a:t>: unable to open </a:t>
            </a:r>
            <a:r>
              <a:rPr lang="en-US" dirty="0" err="1" smtClean="0"/>
              <a:t>mca_plm_rsh</a:t>
            </a:r>
            <a:r>
              <a:rPr lang="en-US" dirty="0" smtClean="0"/>
              <a:t>: /</a:t>
            </a:r>
            <a:r>
              <a:rPr lang="en-US" dirty="0" err="1" smtClean="0"/>
              <a:t>usr</a:t>
            </a:r>
            <a:r>
              <a:rPr lang="en-US" dirty="0" smtClean="0"/>
              <a:t>/local/lib/</a:t>
            </a:r>
            <a:r>
              <a:rPr lang="en-US" dirty="0" err="1" smtClean="0"/>
              <a:t>openmpi</a:t>
            </a:r>
            <a:r>
              <a:rPr lang="en-US" dirty="0" smtClean="0"/>
              <a:t>/mca_plm_rsh.so: undefined symbol: </a:t>
            </a:r>
            <a:r>
              <a:rPr lang="en-US" dirty="0" err="1" smtClean="0"/>
              <a:t>orte_tree_launch_cmd</a:t>
            </a:r>
            <a:r>
              <a:rPr lang="en-US" dirty="0" smtClean="0"/>
              <a:t> (ignored)</a:t>
            </a:r>
          </a:p>
          <a:p>
            <a:pPr lvl="1"/>
            <a:r>
              <a:rPr lang="en-US" dirty="0" smtClean="0"/>
              <a:t>[ip-10-2-88-134.ec2.internal:00162] </a:t>
            </a:r>
            <a:r>
              <a:rPr lang="en-US" dirty="0" err="1" smtClean="0"/>
              <a:t>mca_base_component_repository_open</a:t>
            </a:r>
            <a:r>
              <a:rPr lang="en-US" dirty="0" smtClean="0"/>
              <a:t>: unable to open </a:t>
            </a:r>
            <a:r>
              <a:rPr lang="en-US" dirty="0" err="1" smtClean="0"/>
              <a:t>mca_rml_oob</a:t>
            </a:r>
            <a:r>
              <a:rPr lang="en-US" dirty="0" smtClean="0"/>
              <a:t>: /</a:t>
            </a:r>
            <a:r>
              <a:rPr lang="en-US" dirty="0" err="1" smtClean="0"/>
              <a:t>usr</a:t>
            </a:r>
            <a:r>
              <a:rPr lang="en-US" dirty="0" smtClean="0"/>
              <a:t>/local/lib/</a:t>
            </a:r>
            <a:r>
              <a:rPr lang="en-US" dirty="0" err="1" smtClean="0"/>
              <a:t>openmpi</a:t>
            </a:r>
            <a:r>
              <a:rPr lang="en-US" dirty="0" smtClean="0"/>
              <a:t>/mca_rml_oob.so: undefined symbol: </a:t>
            </a:r>
            <a:r>
              <a:rPr lang="en-US" dirty="0" err="1" smtClean="0"/>
              <a:t>mca_oob_uri_req_t_class</a:t>
            </a:r>
            <a:r>
              <a:rPr lang="en-US" dirty="0" smtClean="0"/>
              <a:t> (ignored)</a:t>
            </a:r>
          </a:p>
          <a:p>
            <a:pPr lvl="1"/>
            <a:r>
              <a:rPr lang="en-US" dirty="0" smtClean="0"/>
              <a:t>[ip-10-2-88-134.ec2.internal:00162] [[64719,0],0] ORTE_ERROR_LOG: Not supported in file base/</a:t>
            </a:r>
            <a:r>
              <a:rPr lang="en-US" dirty="0" err="1" smtClean="0"/>
              <a:t>rml_base_stubs.c</a:t>
            </a:r>
            <a:r>
              <a:rPr lang="en-US" dirty="0" smtClean="0"/>
              <a:t> at line 92</a:t>
            </a:r>
          </a:p>
          <a:p>
            <a:pPr lvl="1"/>
            <a:r>
              <a:rPr lang="en-US" dirty="0" smtClean="0"/>
              <a:t>--------------------------------------------------------------------------</a:t>
            </a:r>
          </a:p>
          <a:p>
            <a:pPr lvl="1"/>
            <a:r>
              <a:rPr lang="en-US" dirty="0" smtClean="0"/>
              <a:t>It looks like </a:t>
            </a:r>
            <a:r>
              <a:rPr lang="en-US" dirty="0" err="1" smtClean="0"/>
              <a:t>orte_init</a:t>
            </a:r>
            <a:r>
              <a:rPr lang="en-US" dirty="0" smtClean="0"/>
              <a:t> failed for some reason; your parallel process is likely to abort.  There are many reasons that a parallel process can fail during </a:t>
            </a:r>
            <a:r>
              <a:rPr lang="en-US" dirty="0" err="1" smtClean="0"/>
              <a:t>orte_init</a:t>
            </a:r>
            <a:r>
              <a:rPr lang="en-US" dirty="0" smtClean="0"/>
              <a:t>; some of which are due to </a:t>
            </a:r>
            <a:r>
              <a:rPr lang="en-US" b="1" dirty="0" smtClean="0">
                <a:solidFill>
                  <a:srgbClr val="FF0000"/>
                </a:solidFill>
              </a:rPr>
              <a:t>configuration or environment problems</a:t>
            </a:r>
            <a:r>
              <a:rPr lang="en-US" dirty="0" smtClean="0"/>
              <a:t>.  This failure appears to be an internal failure;</a:t>
            </a:r>
          </a:p>
          <a:p>
            <a:pPr lvl="1"/>
            <a:r>
              <a:rPr lang="en-US" dirty="0" smtClean="0"/>
              <a:t>here's some additional information (which may only be relevant to an Open MPI developer):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orte_rml_open_mgmt_conduit</a:t>
            </a:r>
            <a:r>
              <a:rPr lang="en-US" dirty="0" smtClean="0"/>
              <a:t> failed</a:t>
            </a:r>
          </a:p>
          <a:p>
            <a:pPr lvl="1"/>
            <a:r>
              <a:rPr lang="en-US" dirty="0" smtClean="0"/>
              <a:t>  --&gt; Returned value Open messaging conduit failed (-146) instead of ORTE_SUCCESS</a:t>
            </a:r>
          </a:p>
          <a:p>
            <a:r>
              <a:rPr lang="zh-CN" altLang="en-US" dirty="0" smtClean="0"/>
              <a:t>答：从上面的报错看可能是</a:t>
            </a:r>
            <a:r>
              <a:rPr lang="zh-CN" altLang="en-US" b="1" dirty="0" smtClean="0"/>
              <a:t>配置或者环境问题</a:t>
            </a:r>
            <a:r>
              <a:rPr lang="zh-CN" altLang="en-US" dirty="0" smtClean="0"/>
              <a:t>。经过检查发现</a:t>
            </a:r>
            <a:r>
              <a:rPr lang="en-US" dirty="0" smtClean="0"/>
              <a:t>build</a:t>
            </a:r>
            <a:r>
              <a:rPr lang="zh-CN" altLang="en-US" dirty="0" smtClean="0"/>
              <a:t>的是</a:t>
            </a:r>
            <a:r>
              <a:rPr lang="en-US" dirty="0" smtClean="0"/>
              <a:t>GPU</a:t>
            </a:r>
            <a:r>
              <a:rPr lang="zh-CN" altLang="en-US" dirty="0" smtClean="0"/>
              <a:t>的</a:t>
            </a:r>
            <a:r>
              <a:rPr lang="en-US" dirty="0" err="1" smtClean="0"/>
              <a:t>docker</a:t>
            </a:r>
            <a:r>
              <a:rPr lang="en-US" dirty="0" smtClean="0"/>
              <a:t> image</a:t>
            </a:r>
            <a:r>
              <a:rPr lang="zh-CN" altLang="en-US" dirty="0" smtClean="0"/>
              <a:t>，但是训练在</a:t>
            </a:r>
            <a:r>
              <a:rPr lang="en-US" dirty="0" smtClean="0"/>
              <a:t>CPU</a:t>
            </a:r>
            <a:r>
              <a:rPr lang="zh-CN" altLang="en-US" dirty="0" smtClean="0"/>
              <a:t>实例上。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换成在</a:t>
            </a:r>
            <a:r>
              <a:rPr lang="en-US" altLang="zh-CN" dirty="0" smtClean="0"/>
              <a:t>GPU</a:t>
            </a:r>
            <a:r>
              <a:rPr lang="zh-CN" altLang="en-US" dirty="0" smtClean="0"/>
              <a:t>实例上跑</a:t>
            </a:r>
            <a:r>
              <a:rPr lang="en-US" altLang="zh-CN" dirty="0" err="1" smtClean="0"/>
              <a:t>horovod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GPU 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image</a:t>
            </a:r>
            <a:r>
              <a:rPr lang="zh-CN" altLang="en-US" dirty="0" smtClean="0"/>
              <a:t>就正常了。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508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389" y="2585811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使用</a:t>
            </a:r>
            <a:r>
              <a:rPr lang="en-US" altLang="zh-CN" dirty="0" err="1"/>
              <a:t>Sagemaker</a:t>
            </a:r>
            <a:r>
              <a:rPr lang="zh-CN" altLang="en-US" dirty="0"/>
              <a:t>的常见简单</a:t>
            </a:r>
            <a:r>
              <a:rPr lang="en-US" altLang="zh-CN" dirty="0" smtClean="0"/>
              <a:t>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876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Tips</a:t>
            </a:r>
            <a:r>
              <a:rPr lang="zh-CN" altLang="en-US" dirty="0"/>
              <a:t> </a:t>
            </a:r>
            <a:r>
              <a:rPr lang="en-US" altLang="zh-CN" dirty="0" smtClean="0"/>
              <a:t>for </a:t>
            </a:r>
            <a:r>
              <a:rPr lang="en-US" altLang="zh-CN" dirty="0" err="1" smtClean="0"/>
              <a:t>Sagemaker</a:t>
            </a:r>
            <a:r>
              <a:rPr lang="en-US" altLang="zh-CN" dirty="0" smtClean="0"/>
              <a:t> notebook</a:t>
            </a:r>
            <a:r>
              <a:rPr lang="zh-CN" altLang="en-US" dirty="0" smtClean="0"/>
              <a:t>使用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469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对于</a:t>
            </a:r>
            <a:r>
              <a:rPr lang="en-US" altLang="zh-CN" dirty="0" err="1" smtClean="0"/>
              <a:t>S</a:t>
            </a:r>
            <a:r>
              <a:rPr lang="en-US" dirty="0" err="1" smtClean="0"/>
              <a:t>agemaker</a:t>
            </a:r>
            <a:r>
              <a:rPr lang="en-US" dirty="0" smtClean="0"/>
              <a:t> </a:t>
            </a:r>
            <a:r>
              <a:rPr lang="en-US" dirty="0" err="1" smtClean="0"/>
              <a:t>jupyter</a:t>
            </a:r>
            <a:r>
              <a:rPr lang="en-US" dirty="0" smtClean="0"/>
              <a:t> </a:t>
            </a:r>
            <a:r>
              <a:rPr lang="en-US" dirty="0" err="1" smtClean="0"/>
              <a:t>pyspark</a:t>
            </a:r>
            <a:r>
              <a:rPr lang="en-US" dirty="0" smtClean="0"/>
              <a:t> kernel，</a:t>
            </a:r>
            <a:r>
              <a:rPr lang="zh-CN" altLang="en-US" dirty="0" smtClean="0"/>
              <a:t>如果在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中执行</a:t>
            </a:r>
            <a:r>
              <a:rPr lang="en-US" altLang="zh-CN" dirty="0" smtClean="0"/>
              <a:t>%</a:t>
            </a:r>
            <a:r>
              <a:rPr lang="en-US" dirty="0" err="1" smtClean="0"/>
              <a:t>pwd</a:t>
            </a:r>
            <a:r>
              <a:rPr lang="en-US" dirty="0" smtClean="0"/>
              <a:t>，</a:t>
            </a:r>
            <a:r>
              <a:rPr lang="zh-CN" altLang="en-US" dirty="0" smtClean="0"/>
              <a:t>那么和它同一个</a:t>
            </a:r>
            <a:r>
              <a:rPr lang="en-US" dirty="0" smtClean="0"/>
              <a:t>cell</a:t>
            </a:r>
            <a:r>
              <a:rPr lang="zh-CN" altLang="en-US" dirty="0" smtClean="0"/>
              <a:t>的代码将在</a:t>
            </a:r>
            <a:r>
              <a:rPr lang="en-US" dirty="0" smtClean="0"/>
              <a:t>notebook</a:t>
            </a:r>
            <a:r>
              <a:rPr lang="zh-CN" altLang="en-US" dirty="0" smtClean="0"/>
              <a:t>实例上执行；否则在</a:t>
            </a:r>
            <a:r>
              <a:rPr lang="en-US" dirty="0" smtClean="0"/>
              <a:t>spark master</a:t>
            </a:r>
            <a:r>
              <a:rPr lang="zh-CN" altLang="en-US" dirty="0" smtClean="0"/>
              <a:t>节点上执行。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S</a:t>
            </a:r>
            <a:r>
              <a:rPr lang="en-US" dirty="0" err="1" smtClean="0"/>
              <a:t>ag</a:t>
            </a:r>
            <a:r>
              <a:rPr lang="en-US" altLang="zh-CN" dirty="0" err="1" smtClean="0"/>
              <a:t>e</a:t>
            </a:r>
            <a:r>
              <a:rPr lang="en-US" dirty="0" err="1" smtClean="0"/>
              <a:t>maker</a:t>
            </a:r>
            <a:r>
              <a:rPr lang="en-US" dirty="0" smtClean="0"/>
              <a:t> </a:t>
            </a:r>
            <a:r>
              <a:rPr lang="en-US" dirty="0"/>
              <a:t>notebook</a:t>
            </a:r>
            <a:r>
              <a:rPr lang="zh-CN" altLang="en-US" dirty="0"/>
              <a:t>中运行</a:t>
            </a:r>
            <a:r>
              <a:rPr lang="en-US" dirty="0" err="1"/>
              <a:t>tensorflow</a:t>
            </a:r>
            <a:r>
              <a:rPr lang="en-US" dirty="0"/>
              <a:t> kernel</a:t>
            </a:r>
            <a:r>
              <a:rPr lang="zh-CN" altLang="en-US" dirty="0"/>
              <a:t>的时候，在使用</a:t>
            </a:r>
            <a:r>
              <a:rPr lang="en-US" dirty="0" err="1"/>
              <a:t>tflearn</a:t>
            </a:r>
            <a:r>
              <a:rPr lang="zh-CN" altLang="en-US" dirty="0"/>
              <a:t>训练模型的时候莫名其妙报错“</a:t>
            </a:r>
            <a:r>
              <a:rPr lang="en-US" dirty="0"/>
              <a:t>list index out of range</a:t>
            </a:r>
            <a:r>
              <a:rPr lang="zh-CN" altLang="en-US" dirty="0"/>
              <a:t>”</a:t>
            </a:r>
            <a:r>
              <a:rPr lang="zh-CN" altLang="en-US" dirty="0" smtClean="0"/>
              <a:t>。</a:t>
            </a:r>
            <a:r>
              <a:rPr lang="zh-CN" altLang="en-US" dirty="0"/>
              <a:t>重</a:t>
            </a:r>
            <a:r>
              <a:rPr lang="zh-CN" altLang="en-US" dirty="0" smtClean="0"/>
              <a:t>启</a:t>
            </a:r>
            <a:r>
              <a:rPr lang="en-US" altLang="zh-CN" dirty="0" err="1" smtClean="0"/>
              <a:t>jupyter</a:t>
            </a:r>
            <a:r>
              <a:rPr lang="en-US" altLang="zh-CN" dirty="0" smtClean="0"/>
              <a:t> </a:t>
            </a:r>
            <a:r>
              <a:rPr lang="en-US" dirty="0" smtClean="0"/>
              <a:t>ker</a:t>
            </a:r>
            <a:r>
              <a:rPr lang="en-US" altLang="zh-CN" dirty="0" smtClean="0"/>
              <a:t>ne</a:t>
            </a:r>
            <a:r>
              <a:rPr lang="en-US" dirty="0" smtClean="0"/>
              <a:t>l</a:t>
            </a:r>
            <a:r>
              <a:rPr lang="zh-CN" altLang="en-US" dirty="0" smtClean="0"/>
              <a:t>重新运</a:t>
            </a:r>
            <a:r>
              <a:rPr lang="zh-CN" altLang="en-US" dirty="0"/>
              <a:t>行就</a:t>
            </a:r>
            <a:r>
              <a:rPr lang="en-US" dirty="0"/>
              <a:t>OK</a:t>
            </a:r>
            <a:r>
              <a:rPr lang="zh-CN" altLang="en-US" dirty="0"/>
              <a:t>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使用</a:t>
            </a:r>
            <a:r>
              <a:rPr lang="en-US" dirty="0" err="1"/>
              <a:t>S</a:t>
            </a:r>
            <a:r>
              <a:rPr lang="en-US" altLang="zh-CN" dirty="0" err="1"/>
              <a:t>agemaker</a:t>
            </a:r>
            <a:r>
              <a:rPr lang="zh-CN" altLang="en-US" dirty="0"/>
              <a:t>的</a:t>
            </a:r>
            <a:r>
              <a:rPr lang="en-US" dirty="0" err="1"/>
              <a:t>jupyterlab</a:t>
            </a:r>
            <a:r>
              <a:rPr lang="zh-CN" altLang="en-US" dirty="0"/>
              <a:t>如果因为</a:t>
            </a:r>
            <a:r>
              <a:rPr lang="en-US" dirty="0"/>
              <a:t>AWS console</a:t>
            </a:r>
            <a:r>
              <a:rPr lang="zh-CN" altLang="en-US" dirty="0"/>
              <a:t>过期，在</a:t>
            </a:r>
            <a:r>
              <a:rPr lang="en-US" dirty="0" err="1"/>
              <a:t>jupyterlab</a:t>
            </a:r>
            <a:r>
              <a:rPr lang="zh-CN" altLang="en-US" dirty="0"/>
              <a:t>中可能会显示</a:t>
            </a:r>
            <a:r>
              <a:rPr lang="en-US" dirty="0"/>
              <a:t>no kernel</a:t>
            </a:r>
            <a:r>
              <a:rPr lang="zh-CN" altLang="en-US" dirty="0"/>
              <a:t>，这个时候重新登录一下</a:t>
            </a:r>
            <a:r>
              <a:rPr lang="en-US" dirty="0"/>
              <a:t>AWS </a:t>
            </a:r>
            <a:r>
              <a:rPr lang="en-US" dirty="0" smtClean="0"/>
              <a:t>console</a:t>
            </a:r>
            <a:r>
              <a:rPr lang="zh-CN" altLang="en-US" dirty="0" smtClean="0"/>
              <a:t>，</a:t>
            </a:r>
            <a:r>
              <a:rPr lang="zh-CN" altLang="en-US" dirty="0"/>
              <a:t>对</a:t>
            </a:r>
            <a:r>
              <a:rPr lang="en-US" dirty="0" err="1"/>
              <a:t>jupyterlab</a:t>
            </a:r>
            <a:r>
              <a:rPr lang="zh-CN" altLang="en-US" dirty="0"/>
              <a:t>页面刷新一下就可以接着使用。</a:t>
            </a:r>
            <a:endParaRPr lang="en-US" altLang="zh-CN" dirty="0"/>
          </a:p>
          <a:p>
            <a:pPr lvl="1"/>
            <a:r>
              <a:rPr lang="zh-CN" altLang="en-US" dirty="0"/>
              <a:t>不需要重头开始执行</a:t>
            </a:r>
            <a:r>
              <a:rPr lang="en-US" altLang="zh-CN" dirty="0"/>
              <a:t>cell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 smtClean="0"/>
              <a:t>类似的问题，如</a:t>
            </a:r>
            <a:r>
              <a:rPr lang="zh-CN" altLang="en-US" dirty="0"/>
              <a:t>果出现</a:t>
            </a:r>
            <a:r>
              <a:rPr lang="en-US" dirty="0" smtClean="0"/>
              <a:t>notebook</a:t>
            </a:r>
            <a:r>
              <a:rPr lang="zh-CN" altLang="en-US" dirty="0"/>
              <a:t> </a:t>
            </a:r>
            <a:r>
              <a:rPr lang="en-US" altLang="zh-CN" dirty="0" err="1" smtClean="0"/>
              <a:t>jupyter</a:t>
            </a:r>
            <a:r>
              <a:rPr lang="zh-CN" altLang="en-US" dirty="0" smtClean="0"/>
              <a:t>出</a:t>
            </a:r>
            <a:r>
              <a:rPr lang="zh-CN" altLang="en-US" dirty="0"/>
              <a:t>现</a:t>
            </a:r>
            <a:r>
              <a:rPr lang="en-US" dirty="0"/>
              <a:t>no kernel</a:t>
            </a:r>
            <a:r>
              <a:rPr lang="zh-CN" altLang="en-US" dirty="0"/>
              <a:t>提示，先</a:t>
            </a:r>
            <a:r>
              <a:rPr lang="en-US" dirty="0"/>
              <a:t>F5</a:t>
            </a:r>
            <a:r>
              <a:rPr lang="zh-CN" altLang="en-US" dirty="0"/>
              <a:t>刷新界面看是否能出现</a:t>
            </a:r>
            <a:r>
              <a:rPr lang="en-US" dirty="0"/>
              <a:t>kernel</a:t>
            </a:r>
            <a:r>
              <a:rPr lang="zh-CN" altLang="en-US" dirty="0"/>
              <a:t>，这样可以从之前的</a:t>
            </a:r>
            <a:r>
              <a:rPr lang="en-US" dirty="0"/>
              <a:t>cell</a:t>
            </a:r>
            <a:r>
              <a:rPr lang="zh-CN" altLang="en-US" dirty="0"/>
              <a:t>继续执行，不用重启</a:t>
            </a:r>
            <a:r>
              <a:rPr lang="en-US" dirty="0"/>
              <a:t>kernel</a:t>
            </a:r>
            <a:r>
              <a:rPr lang="zh-CN" altLang="en-US" dirty="0"/>
              <a:t>来重新执行。</a:t>
            </a:r>
            <a:endParaRPr lang="en-US" dirty="0"/>
          </a:p>
          <a:p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204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451" y="2638063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err="1"/>
              <a:t>Sagemaker</a:t>
            </a:r>
            <a:r>
              <a:rPr lang="en-US" altLang="zh-CN" dirty="0"/>
              <a:t> Notebook</a:t>
            </a:r>
            <a:r>
              <a:rPr lang="zh-CN" altLang="en-US" dirty="0"/>
              <a:t>使用相关的</a:t>
            </a:r>
            <a:r>
              <a:rPr lang="en-US" altLang="zh-CN" dirty="0" smtClean="0"/>
              <a:t>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46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当</a:t>
            </a:r>
            <a:r>
              <a:rPr lang="en-US" dirty="0" err="1" smtClean="0"/>
              <a:t>Sagemaker</a:t>
            </a:r>
            <a:r>
              <a:rPr lang="zh-CN" altLang="en-US" dirty="0"/>
              <a:t>的</a:t>
            </a:r>
            <a:r>
              <a:rPr lang="en-US" dirty="0" err="1" smtClean="0"/>
              <a:t>jup</a:t>
            </a:r>
            <a:r>
              <a:rPr lang="en-US" altLang="zh-CN" dirty="0" err="1" smtClean="0"/>
              <a:t>y</a:t>
            </a:r>
            <a:r>
              <a:rPr lang="en-US" dirty="0" err="1" smtClean="0"/>
              <a:t>ter</a:t>
            </a:r>
            <a:r>
              <a:rPr lang="zh-CN" altLang="en-US" dirty="0" smtClean="0"/>
              <a:t>中</a:t>
            </a:r>
            <a:r>
              <a:rPr lang="zh-CN" altLang="en-US" dirty="0"/>
              <a:t>出现</a:t>
            </a:r>
            <a:r>
              <a:rPr lang="en-US" dirty="0"/>
              <a:t>forbidden</a:t>
            </a:r>
            <a:r>
              <a:rPr lang="zh-CN" altLang="en-US" dirty="0"/>
              <a:t>，一般是因为</a:t>
            </a:r>
            <a:r>
              <a:rPr lang="en-US" dirty="0"/>
              <a:t>AWS console</a:t>
            </a:r>
            <a:r>
              <a:rPr lang="zh-CN" altLang="en-US" dirty="0"/>
              <a:t>过期了，这个时候重新登录一</a:t>
            </a:r>
            <a:r>
              <a:rPr lang="zh-CN" altLang="en-US" dirty="0" smtClean="0"/>
              <a:t>下</a:t>
            </a:r>
            <a:r>
              <a:rPr lang="en-US" altLang="zh-CN" dirty="0" smtClean="0"/>
              <a:t>AWS </a:t>
            </a:r>
            <a:r>
              <a:rPr lang="en-US" dirty="0" smtClean="0"/>
              <a:t>console</a:t>
            </a:r>
            <a:r>
              <a:rPr lang="zh-CN" altLang="en-US" dirty="0" smtClean="0"/>
              <a:t>就</a:t>
            </a:r>
            <a:r>
              <a:rPr lang="zh-CN" altLang="en-US" dirty="0"/>
              <a:t>可以了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</a:t>
            </a:r>
            <a:r>
              <a:rPr lang="zh-CN" altLang="en-US" dirty="0"/>
              <a:t>果在执行一个费时的</a:t>
            </a:r>
            <a:r>
              <a:rPr lang="en-US" dirty="0"/>
              <a:t>cell</a:t>
            </a:r>
            <a:r>
              <a:rPr lang="zh-CN" altLang="en-US" dirty="0"/>
              <a:t>的时候出现了</a:t>
            </a:r>
            <a:r>
              <a:rPr lang="en-US" dirty="0"/>
              <a:t>forbidden</a:t>
            </a:r>
            <a:r>
              <a:rPr lang="zh-CN" altLang="en-US" dirty="0"/>
              <a:t>，重新登录找到这个</a:t>
            </a:r>
            <a:r>
              <a:rPr lang="en-US" dirty="0"/>
              <a:t>cell</a:t>
            </a:r>
            <a:r>
              <a:rPr lang="zh-CN" altLang="en-US" dirty="0"/>
              <a:t>重新执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已经</a:t>
            </a:r>
            <a:r>
              <a:rPr lang="zh-CN" altLang="en-US" dirty="0" smtClean="0"/>
              <a:t>有</a:t>
            </a:r>
            <a:r>
              <a:rPr lang="zh-CN" altLang="en-US" dirty="0"/>
              <a:t>存在的某个</a:t>
            </a:r>
            <a:r>
              <a:rPr lang="en-US" dirty="0"/>
              <a:t>job</a:t>
            </a:r>
            <a:r>
              <a:rPr lang="zh-CN" altLang="en-US" dirty="0" smtClean="0"/>
              <a:t>，等待这个</a:t>
            </a:r>
            <a:r>
              <a:rPr lang="en-US" altLang="zh-CN" dirty="0" smtClean="0"/>
              <a:t>job</a:t>
            </a:r>
            <a:r>
              <a:rPr lang="zh-CN" altLang="en-US" dirty="0" smtClean="0"/>
              <a:t>结束后从下一个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执行。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</a:t>
            </a:r>
            <a:r>
              <a:rPr lang="zh-CN" altLang="en-US" dirty="0"/>
              <a:t>要从第一个</a:t>
            </a:r>
            <a:r>
              <a:rPr lang="en-US" dirty="0"/>
              <a:t>cell</a:t>
            </a:r>
            <a:r>
              <a:rPr lang="zh-CN" altLang="en-US" dirty="0"/>
              <a:t>重新跑一边，这样节省时间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在</a:t>
            </a:r>
            <a:r>
              <a:rPr lang="en-US" dirty="0" err="1"/>
              <a:t>sagemaker</a:t>
            </a:r>
            <a:r>
              <a:rPr lang="zh-CN" altLang="en-US" dirty="0"/>
              <a:t>的</a:t>
            </a:r>
            <a:r>
              <a:rPr lang="en-US" dirty="0"/>
              <a:t>notebook</a:t>
            </a:r>
            <a:r>
              <a:rPr lang="zh-CN" altLang="en-US" dirty="0"/>
              <a:t>中如果已经在运行</a:t>
            </a:r>
            <a:r>
              <a:rPr lang="en-US" dirty="0" err="1"/>
              <a:t>jupyter</a:t>
            </a:r>
            <a:r>
              <a:rPr lang="en-US" dirty="0"/>
              <a:t> kernel</a:t>
            </a:r>
            <a:r>
              <a:rPr lang="zh-CN" altLang="en-US" dirty="0"/>
              <a:t>，在中途安装</a:t>
            </a:r>
            <a:r>
              <a:rPr lang="en-US" dirty="0" err="1"/>
              <a:t>imblearn</a:t>
            </a:r>
            <a:r>
              <a:rPr lang="zh-CN" altLang="en-US" dirty="0"/>
              <a:t>库之后会报错“</a:t>
            </a:r>
            <a:r>
              <a:rPr lang="en-US" dirty="0"/>
              <a:t>cannot import name '_</a:t>
            </a:r>
            <a:r>
              <a:rPr lang="en-US" dirty="0" err="1"/>
              <a:t>astype_copy_false</a:t>
            </a:r>
            <a:r>
              <a:rPr lang="en-US" dirty="0"/>
              <a:t>'</a:t>
            </a:r>
            <a:r>
              <a:rPr lang="zh-CN" altLang="en-US" dirty="0"/>
              <a:t>”，这个时候最好是重启</a:t>
            </a:r>
            <a:r>
              <a:rPr lang="en-US" dirty="0" err="1"/>
              <a:t>jupyter</a:t>
            </a:r>
            <a:r>
              <a:rPr lang="en-US" dirty="0"/>
              <a:t> kernel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建</a:t>
            </a:r>
            <a:r>
              <a:rPr lang="zh-CN" altLang="en-US" b="1" dirty="0"/>
              <a:t>议最好在</a:t>
            </a:r>
            <a:r>
              <a:rPr lang="en-US" b="1" dirty="0" err="1"/>
              <a:t>jupyter</a:t>
            </a:r>
            <a:r>
              <a:rPr lang="en-US" b="1" dirty="0"/>
              <a:t> </a:t>
            </a:r>
            <a:r>
              <a:rPr lang="en-US" b="1" dirty="0" smtClean="0"/>
              <a:t>kernel</a:t>
            </a:r>
            <a:r>
              <a:rPr lang="zh-CN" altLang="en-US" b="1" dirty="0" smtClean="0"/>
              <a:t>的最</a:t>
            </a:r>
            <a:r>
              <a:rPr lang="zh-CN" altLang="en-US" b="1" dirty="0"/>
              <a:t>开始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cell</a:t>
            </a:r>
            <a:r>
              <a:rPr lang="zh-CN" altLang="en-US" b="1" dirty="0" smtClean="0"/>
              <a:t>就</a:t>
            </a:r>
            <a:r>
              <a:rPr lang="zh-CN" altLang="en-US" b="1" dirty="0"/>
              <a:t>把需要安装的</a:t>
            </a:r>
            <a:r>
              <a:rPr lang="en-US" b="1" dirty="0"/>
              <a:t>python</a:t>
            </a:r>
            <a:r>
              <a:rPr lang="zh-CN" altLang="en-US" b="1" dirty="0"/>
              <a:t>库装好，否则遇到这样的问题重启</a:t>
            </a:r>
            <a:r>
              <a:rPr lang="en-US" b="1" dirty="0" err="1"/>
              <a:t>jupyter</a:t>
            </a:r>
            <a:r>
              <a:rPr lang="en-US" b="1" dirty="0"/>
              <a:t> </a:t>
            </a:r>
            <a:r>
              <a:rPr lang="en-US" b="1" dirty="0" smtClean="0"/>
              <a:t>kernel</a:t>
            </a:r>
            <a:r>
              <a:rPr lang="zh-CN" altLang="en-US" b="1" dirty="0"/>
              <a:t>就</a:t>
            </a:r>
            <a:r>
              <a:rPr lang="zh-CN" altLang="en-US" b="1" dirty="0" smtClean="0"/>
              <a:t>比</a:t>
            </a:r>
            <a:r>
              <a:rPr lang="zh-CN" altLang="en-US" b="1" dirty="0"/>
              <a:t>较麻烦</a:t>
            </a:r>
            <a:r>
              <a:rPr lang="zh-CN" altLang="en-US" dirty="0"/>
              <a:t>。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990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sagemaker</a:t>
            </a:r>
            <a:r>
              <a:rPr lang="en-US" altLang="zh-CN" dirty="0" smtClean="0"/>
              <a:t> </a:t>
            </a:r>
            <a:r>
              <a:rPr lang="en-US" dirty="0" err="1" smtClean="0"/>
              <a:t>jupyter</a:t>
            </a:r>
            <a:r>
              <a:rPr lang="en-US" dirty="0" smtClean="0"/>
              <a:t> </a:t>
            </a:r>
            <a:r>
              <a:rPr lang="en-US" dirty="0"/>
              <a:t>notebook</a:t>
            </a:r>
            <a:r>
              <a:rPr lang="zh-CN" altLang="en-US" dirty="0"/>
              <a:t>中调试代码的时候遇到奇怪的问题，如果实在没有办法可以尝试重启</a:t>
            </a:r>
            <a:r>
              <a:rPr lang="en-US" dirty="0"/>
              <a:t>notebook kernel</a:t>
            </a:r>
            <a:r>
              <a:rPr lang="zh-CN" altLang="en-US" dirty="0"/>
              <a:t>的</a:t>
            </a:r>
            <a:r>
              <a:rPr lang="zh-CN" altLang="en-US" dirty="0" smtClean="0"/>
              <a:t>。</a:t>
            </a:r>
            <a:r>
              <a:rPr lang="zh-CN" altLang="en-US" dirty="0"/>
              <a:t>这</a:t>
            </a:r>
            <a:r>
              <a:rPr lang="zh-CN" altLang="en-US" dirty="0" smtClean="0"/>
              <a:t>个方法经</a:t>
            </a:r>
            <a:r>
              <a:rPr lang="zh-CN" altLang="en-US" dirty="0"/>
              <a:t>常是管用的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在</a:t>
            </a:r>
            <a:r>
              <a:rPr lang="en-US" dirty="0" err="1"/>
              <a:t>sagemaker</a:t>
            </a:r>
            <a:r>
              <a:rPr lang="zh-CN" altLang="en-US" dirty="0"/>
              <a:t>的</a:t>
            </a:r>
            <a:r>
              <a:rPr lang="en-US" dirty="0"/>
              <a:t>notebook</a:t>
            </a:r>
            <a:r>
              <a:rPr lang="zh-CN" altLang="en-US" dirty="0" smtClean="0"/>
              <a:t>中画</a:t>
            </a:r>
            <a:r>
              <a:rPr lang="zh-CN" altLang="en-US" dirty="0"/>
              <a:t>图的时候有时候不能画出来</a:t>
            </a:r>
            <a:r>
              <a:rPr lang="zh-CN" altLang="en-US" dirty="0" smtClean="0"/>
              <a:t>，重新执</a:t>
            </a:r>
            <a:r>
              <a:rPr lang="zh-CN" altLang="en-US" dirty="0"/>
              <a:t>行一遍画图的</a:t>
            </a:r>
            <a:r>
              <a:rPr lang="en-US" dirty="0"/>
              <a:t>cell</a:t>
            </a:r>
            <a:r>
              <a:rPr lang="zh-CN" altLang="en-US" dirty="0"/>
              <a:t>可能就可以显示出图像了。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6687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Tips</a:t>
            </a:r>
            <a:r>
              <a:rPr lang="zh-CN" altLang="en-US" dirty="0"/>
              <a:t> </a:t>
            </a:r>
            <a:r>
              <a:rPr lang="en-US" altLang="zh-CN" dirty="0" smtClean="0"/>
              <a:t>for </a:t>
            </a:r>
            <a:r>
              <a:rPr lang="en-US" altLang="zh-CN" dirty="0" err="1" smtClean="0"/>
              <a:t>Sagemaker</a:t>
            </a:r>
            <a:r>
              <a:rPr lang="zh-CN" altLang="en-US" dirty="0" smtClean="0"/>
              <a:t>训练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horovod</a:t>
            </a:r>
            <a:r>
              <a:rPr lang="en-US" altLang="zh-CN" dirty="0"/>
              <a:t>+</a:t>
            </a:r>
            <a:r>
              <a:rPr lang="zh-CN" altLang="en-US" dirty="0"/>
              <a:t>自动混合精度训练的时候</a:t>
            </a:r>
            <a:r>
              <a:rPr lang="en-US" altLang="zh-CN" dirty="0"/>
              <a:t>, wrapper optimizer</a:t>
            </a:r>
            <a:r>
              <a:rPr lang="zh-CN" altLang="en-US" dirty="0"/>
              <a:t>的顺序如何确定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先对</a:t>
            </a:r>
            <a:r>
              <a:rPr lang="en-US" dirty="0"/>
              <a:t>TF</a:t>
            </a:r>
            <a:r>
              <a:rPr lang="zh-CN" altLang="en-US" dirty="0"/>
              <a:t>的</a:t>
            </a:r>
            <a:r>
              <a:rPr lang="en-US" dirty="0"/>
              <a:t>optimizer</a:t>
            </a:r>
            <a:r>
              <a:rPr lang="zh-CN" altLang="en-US" dirty="0"/>
              <a:t>进行</a:t>
            </a:r>
            <a:r>
              <a:rPr lang="en-US" dirty="0" err="1"/>
              <a:t>horovod</a:t>
            </a:r>
            <a:r>
              <a:rPr lang="zh-CN" altLang="en-US" dirty="0"/>
              <a:t>的</a:t>
            </a:r>
            <a:r>
              <a:rPr lang="en-US" dirty="0"/>
              <a:t>wrapper</a:t>
            </a:r>
            <a:r>
              <a:rPr lang="zh-CN" altLang="en-US" dirty="0"/>
              <a:t>，在对</a:t>
            </a:r>
            <a:r>
              <a:rPr lang="en-US" dirty="0"/>
              <a:t>wrapper</a:t>
            </a:r>
            <a:r>
              <a:rPr lang="zh-CN" altLang="en-US" dirty="0"/>
              <a:t>后的</a:t>
            </a:r>
            <a:r>
              <a:rPr lang="en-US" dirty="0"/>
              <a:t>optimizer</a:t>
            </a:r>
            <a:r>
              <a:rPr lang="zh-CN" altLang="en-US" dirty="0"/>
              <a:t>进行</a:t>
            </a:r>
            <a:r>
              <a:rPr lang="en-US" dirty="0"/>
              <a:t>enable </a:t>
            </a:r>
            <a:r>
              <a:rPr lang="zh-CN" altLang="en-US" dirty="0"/>
              <a:t>自动混合精度训练。</a:t>
            </a:r>
            <a:endParaRPr lang="en-US" altLang="zh-CN" dirty="0"/>
          </a:p>
          <a:p>
            <a:pPr lvl="1"/>
            <a:r>
              <a:rPr lang="zh-CN" altLang="en-US" dirty="0"/>
              <a:t>代码如下所示（</a:t>
            </a:r>
            <a:r>
              <a:rPr lang="zh-CN" altLang="en-US" b="1" dirty="0"/>
              <a:t>这个也是</a:t>
            </a:r>
            <a:r>
              <a:rPr lang="en-US" b="1" dirty="0"/>
              <a:t>TF</a:t>
            </a:r>
            <a:r>
              <a:rPr lang="zh-CN" altLang="en-US" b="1" dirty="0"/>
              <a:t>建议的方式，把自动混合精度训练对应的</a:t>
            </a:r>
            <a:r>
              <a:rPr lang="en-US" b="1" dirty="0"/>
              <a:t>optimizer</a:t>
            </a:r>
            <a:r>
              <a:rPr lang="zh-CN" altLang="en-US" b="1" dirty="0"/>
              <a:t>用于最后的梯度计算</a:t>
            </a:r>
            <a:r>
              <a:rPr lang="zh-CN" altLang="en-US" dirty="0"/>
              <a:t>）：</a:t>
            </a:r>
            <a:endParaRPr lang="en-US" sz="3200" dirty="0"/>
          </a:p>
          <a:p>
            <a:pPr lvl="2"/>
            <a:r>
              <a:rPr lang="en-US" dirty="0"/>
              <a:t>        optimizer = </a:t>
            </a:r>
            <a:r>
              <a:rPr lang="en-US" dirty="0" err="1"/>
              <a:t>tf.train.AdamOptimizer</a:t>
            </a:r>
            <a:r>
              <a:rPr lang="en-US" dirty="0"/>
              <a:t>(</a:t>
            </a:r>
            <a:r>
              <a:rPr lang="en-US" dirty="0" err="1"/>
              <a:t>learning_rate</a:t>
            </a:r>
            <a:r>
              <a:rPr lang="en-US" dirty="0"/>
              <a:t> = </a:t>
            </a:r>
            <a:r>
              <a:rPr lang="en-US" dirty="0" err="1"/>
              <a:t>learning_rate</a:t>
            </a:r>
            <a:r>
              <a:rPr lang="en-US" dirty="0"/>
              <a:t> * </a:t>
            </a:r>
            <a:r>
              <a:rPr lang="en-US" dirty="0" err="1"/>
              <a:t>hvd.size</a:t>
            </a:r>
            <a:r>
              <a:rPr lang="en-US" dirty="0"/>
              <a:t>())</a:t>
            </a:r>
          </a:p>
          <a:p>
            <a:pPr lvl="2"/>
            <a:r>
              <a:rPr lang="en-US" dirty="0"/>
              <a:t>        optimizer = </a:t>
            </a:r>
            <a:r>
              <a:rPr lang="en-US" dirty="0" err="1"/>
              <a:t>hvd.DistributedOptimizer</a:t>
            </a:r>
            <a:r>
              <a:rPr lang="en-US" dirty="0"/>
              <a:t>(optimizer)</a:t>
            </a:r>
          </a:p>
          <a:p>
            <a:pPr lvl="2"/>
            <a:r>
              <a:rPr lang="en-US" dirty="0"/>
              <a:t>        optimizer = </a:t>
            </a:r>
            <a:r>
              <a:rPr lang="en-US" dirty="0" err="1"/>
              <a:t>tf.train.experimental.enable_mixed_precision_graph_rewrite</a:t>
            </a:r>
            <a:r>
              <a:rPr lang="en-US" dirty="0"/>
              <a:t>(optimizer)</a:t>
            </a:r>
          </a:p>
          <a:p>
            <a:r>
              <a:rPr lang="zh-CN" altLang="en-US" b="1" dirty="0" smtClean="0"/>
              <a:t>在</a:t>
            </a:r>
            <a:r>
              <a:rPr lang="en-US" altLang="zh-CN" b="1" dirty="0" err="1" smtClean="0"/>
              <a:t>sagemaker</a:t>
            </a:r>
            <a:r>
              <a:rPr lang="zh-CN" altLang="en-US" b="1" dirty="0" smtClean="0"/>
              <a:t>使用内建框架来训练时，可能会遇到一些奇怪的错误，这个时候可以尝试</a:t>
            </a:r>
            <a:r>
              <a:rPr lang="en-US" altLang="zh-CN" b="1" dirty="0" smtClean="0"/>
              <a:t>disable </a:t>
            </a:r>
            <a:r>
              <a:rPr lang="en-US" altLang="zh-CN" b="1" dirty="0" err="1" smtClean="0"/>
              <a:t>sagemaker</a:t>
            </a:r>
            <a:r>
              <a:rPr lang="en-US" altLang="zh-CN" b="1" dirty="0" smtClean="0"/>
              <a:t> debug</a:t>
            </a:r>
            <a:r>
              <a:rPr lang="zh-CN" altLang="en-US" b="1" dirty="0" smtClean="0"/>
              <a:t>，或者换成</a:t>
            </a:r>
            <a:r>
              <a:rPr lang="en-US" altLang="zh-CN" b="1" dirty="0" smtClean="0"/>
              <a:t>deep learning container image</a:t>
            </a:r>
            <a:r>
              <a:rPr lang="zh-CN" altLang="en-US" b="1" dirty="0" smtClean="0"/>
              <a:t>或者自定义的</a:t>
            </a:r>
            <a:r>
              <a:rPr lang="en-US" altLang="zh-CN" b="1" dirty="0" smtClean="0"/>
              <a:t>container image</a:t>
            </a:r>
            <a:r>
              <a:rPr lang="zh-CN" altLang="en-US" b="1" dirty="0" smtClean="0"/>
              <a:t>来试试</a:t>
            </a:r>
            <a:r>
              <a:rPr lang="zh-CN" altLang="en-US" dirty="0" smtClean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1384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Sagemaker</a:t>
            </a:r>
            <a:r>
              <a:rPr lang="zh-CN" altLang="en-US" dirty="0"/>
              <a:t>内建框架的训练容</a:t>
            </a:r>
            <a:r>
              <a:rPr lang="zh-CN" altLang="en-US" dirty="0" smtClean="0"/>
              <a:t>器中默</a:t>
            </a:r>
            <a:r>
              <a:rPr lang="zh-CN" altLang="en-US" dirty="0"/>
              <a:t>认会使用</a:t>
            </a:r>
            <a:r>
              <a:rPr lang="en-US" altLang="zh-CN" dirty="0"/>
              <a:t>MKL-DNN</a:t>
            </a:r>
            <a:r>
              <a:rPr lang="zh-CN" altLang="en-US" dirty="0"/>
              <a:t>库，绝大多数情况下，使用这个库会有训练加速效果，但是也听到有客户反映他们在使用</a:t>
            </a:r>
            <a:r>
              <a:rPr lang="en-US" altLang="zh-CN" dirty="0"/>
              <a:t>MKL-DNN</a:t>
            </a:r>
            <a:r>
              <a:rPr lang="zh-CN" altLang="en-US" dirty="0"/>
              <a:t>的情况下训练速度变慢。如果是在</a:t>
            </a:r>
            <a:r>
              <a:rPr lang="en-US" altLang="zh-CN" dirty="0" err="1"/>
              <a:t>Sagemaker</a:t>
            </a:r>
            <a:r>
              <a:rPr lang="zh-CN" altLang="en-US" dirty="0"/>
              <a:t>中尝试不使用</a:t>
            </a:r>
            <a:r>
              <a:rPr lang="en-US" altLang="zh-CN" dirty="0"/>
              <a:t>MKL-DNN</a:t>
            </a:r>
            <a:r>
              <a:rPr lang="zh-CN" altLang="en-US" dirty="0"/>
              <a:t>的话，简单的使用如下的配置：</a:t>
            </a:r>
            <a:endParaRPr lang="en-US" altLang="zh-CN" dirty="0"/>
          </a:p>
          <a:p>
            <a:pPr lvl="1"/>
            <a:r>
              <a:rPr lang="en-US" dirty="0" err="1"/>
              <a:t>os.environ</a:t>
            </a:r>
            <a:r>
              <a:rPr lang="en-US" dirty="0"/>
              <a:t>['TF_DISABLE_MKL'] = '1'</a:t>
            </a:r>
          </a:p>
          <a:p>
            <a:pPr lvl="1"/>
            <a:r>
              <a:rPr lang="en-US" dirty="0" err="1"/>
              <a:t>os.environ</a:t>
            </a:r>
            <a:r>
              <a:rPr lang="en-US" dirty="0"/>
              <a:t>['TF_DISABLE_POOL_ALLOCATOR'] = '1'</a:t>
            </a:r>
          </a:p>
          <a:p>
            <a:r>
              <a:rPr lang="en-US" dirty="0" err="1"/>
              <a:t>Pytorch</a:t>
            </a:r>
            <a:r>
              <a:rPr lang="zh-CN" altLang="en-US" dirty="0"/>
              <a:t>的</a:t>
            </a:r>
            <a:r>
              <a:rPr lang="en-US" dirty="0"/>
              <a:t>DP</a:t>
            </a:r>
            <a:r>
              <a:rPr lang="zh-CN" altLang="en-US" dirty="0"/>
              <a:t>和</a:t>
            </a:r>
            <a:r>
              <a:rPr lang="en-US" dirty="0"/>
              <a:t>DDP</a:t>
            </a:r>
            <a:r>
              <a:rPr lang="zh-CN" altLang="en-US" dirty="0"/>
              <a:t>对于</a:t>
            </a:r>
            <a:r>
              <a:rPr lang="en-US" dirty="0"/>
              <a:t>batch size</a:t>
            </a:r>
            <a:r>
              <a:rPr lang="zh-CN" altLang="en-US" dirty="0"/>
              <a:t>是不一样的。</a:t>
            </a:r>
            <a:endParaRPr lang="en-US" altLang="zh-CN" dirty="0"/>
          </a:p>
          <a:p>
            <a:pPr lvl="1"/>
            <a:r>
              <a:rPr lang="en-US" dirty="0"/>
              <a:t>DDP</a:t>
            </a:r>
            <a:r>
              <a:rPr lang="zh-CN" altLang="en-US" dirty="0"/>
              <a:t>多机多卡的话，设置的</a:t>
            </a:r>
            <a:r>
              <a:rPr lang="en-US" dirty="0"/>
              <a:t>batch size</a:t>
            </a:r>
            <a:r>
              <a:rPr lang="zh-CN" altLang="en-US" dirty="0"/>
              <a:t>就是单个</a:t>
            </a:r>
            <a:r>
              <a:rPr lang="en-US" dirty="0"/>
              <a:t>worker</a:t>
            </a:r>
            <a:r>
              <a:rPr lang="zh-CN" altLang="en-US" dirty="0"/>
              <a:t>进程的</a:t>
            </a:r>
            <a:r>
              <a:rPr lang="en-US" dirty="0"/>
              <a:t>batch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而对于单机多卡的</a:t>
            </a:r>
            <a:r>
              <a:rPr lang="en-US" dirty="0"/>
              <a:t>DP</a:t>
            </a:r>
            <a:r>
              <a:rPr lang="zh-CN" altLang="en-US" dirty="0"/>
              <a:t>的</a:t>
            </a:r>
            <a:r>
              <a:rPr lang="en-US" dirty="0"/>
              <a:t>batch size</a:t>
            </a:r>
            <a:r>
              <a:rPr lang="zh-CN" altLang="en-US" dirty="0"/>
              <a:t>需要除以</a:t>
            </a:r>
            <a:r>
              <a:rPr lang="en-US" dirty="0"/>
              <a:t>GPU</a:t>
            </a:r>
            <a:r>
              <a:rPr lang="zh-CN" altLang="en-US" dirty="0"/>
              <a:t>卡的数量才是每个</a:t>
            </a:r>
            <a:r>
              <a:rPr lang="en-US" dirty="0"/>
              <a:t>GPU</a:t>
            </a:r>
            <a:r>
              <a:rPr lang="zh-CN" altLang="en-US" dirty="0"/>
              <a:t>卡实际的</a:t>
            </a:r>
            <a:r>
              <a:rPr lang="en-US" dirty="0"/>
              <a:t>real batch size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 smtClean="0"/>
              <a:t>参</a:t>
            </a:r>
            <a:r>
              <a:rPr lang="zh-CN" altLang="en-US" dirty="0"/>
              <a:t>考：</a:t>
            </a:r>
            <a:r>
              <a:rPr lang="en-US" u="sng" dirty="0">
                <a:hlinkClick r:id="rId2"/>
              </a:rPr>
              <a:t>https://discuss.pytorch.org/t/should-we-split-batch-size-according-to-ngpu-per-node-when-distributeddataparallel/72769/8</a:t>
            </a:r>
            <a:endParaRPr 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952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Sagemaker</a:t>
            </a:r>
            <a:r>
              <a:rPr lang="zh-CN" altLang="en-US" dirty="0"/>
              <a:t>使</a:t>
            </a:r>
            <a:r>
              <a:rPr lang="zh-CN" altLang="en-US" dirty="0" smtClean="0"/>
              <a:t>用内建框架来训练，但是想替换框架为</a:t>
            </a:r>
            <a:r>
              <a:rPr lang="zh-CN" altLang="en-US" dirty="0"/>
              <a:t>开</a:t>
            </a:r>
            <a:r>
              <a:rPr lang="zh-CN" altLang="en-US" dirty="0" smtClean="0"/>
              <a:t>源框架版本，</a:t>
            </a:r>
            <a:r>
              <a:rPr lang="zh-CN" altLang="en-US" b="1" dirty="0" smtClean="0"/>
              <a:t>直接使用</a:t>
            </a:r>
            <a:r>
              <a:rPr lang="en-US" altLang="zh-CN" b="1" dirty="0" smtClean="0"/>
              <a:t>requirements.txt</a:t>
            </a:r>
            <a:r>
              <a:rPr lang="zh-CN" altLang="en-US" b="1" dirty="0" smtClean="0"/>
              <a:t>文件安装比如</a:t>
            </a:r>
            <a:r>
              <a:rPr lang="en-US" altLang="zh-CN" b="1" dirty="0" smtClean="0"/>
              <a:t>TF</a:t>
            </a:r>
            <a:r>
              <a:rPr lang="zh-CN" altLang="en-US" b="1" dirty="0" smtClean="0"/>
              <a:t>的某个版本，当前不生效</a:t>
            </a:r>
            <a:r>
              <a:rPr lang="zh-CN" altLang="en-US" dirty="0" smtClean="0"/>
              <a:t>（就是说并没有安装这个</a:t>
            </a:r>
            <a:r>
              <a:rPr lang="en-US" altLang="zh-CN" dirty="0" smtClean="0"/>
              <a:t>TF</a:t>
            </a:r>
            <a:r>
              <a:rPr lang="zh-CN" altLang="en-US" dirty="0" smtClean="0"/>
              <a:t>版本）。</a:t>
            </a:r>
            <a:endParaRPr lang="en-US" altLang="zh-CN" dirty="0" smtClean="0"/>
          </a:p>
          <a:p>
            <a:pPr lvl="1"/>
            <a:r>
              <a:rPr lang="zh-CN" altLang="en-US" dirty="0"/>
              <a:t>建</a:t>
            </a:r>
            <a:r>
              <a:rPr lang="zh-CN" altLang="en-US" dirty="0" smtClean="0"/>
              <a:t>议的方式可以用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脚本来安装并且该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脚本作为</a:t>
            </a:r>
            <a:r>
              <a:rPr lang="en-US" altLang="zh-CN" dirty="0" smtClean="0"/>
              <a:t>user entry point</a:t>
            </a:r>
            <a:r>
              <a:rPr lang="zh-CN" altLang="en-US" dirty="0" smtClean="0"/>
              <a:t>，类似如下的代码：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dirty="0"/>
              <a:t>#!/</a:t>
            </a:r>
            <a:r>
              <a:rPr lang="en-US" dirty="0" smtClean="0"/>
              <a:t>bin/bash</a:t>
            </a:r>
          </a:p>
          <a:p>
            <a:pPr marL="914400" lvl="2" indent="0">
              <a:buNone/>
            </a:pPr>
            <a:r>
              <a:rPr lang="en-US" dirty="0" smtClean="0"/>
              <a:t>pip </a:t>
            </a:r>
            <a:r>
              <a:rPr lang="en-US" dirty="0"/>
              <a:t>install </a:t>
            </a:r>
            <a:r>
              <a:rPr lang="en-US" dirty="0" err="1"/>
              <a:t>tensorflow</a:t>
            </a:r>
            <a:r>
              <a:rPr lang="en-US" dirty="0"/>
              <a:t>==</a:t>
            </a:r>
            <a:r>
              <a:rPr lang="en-US" dirty="0" smtClean="0"/>
              <a:t>1.15.0</a:t>
            </a:r>
          </a:p>
          <a:p>
            <a:pPr marL="914400" lvl="2" indent="0">
              <a:buNone/>
            </a:pPr>
            <a:r>
              <a:rPr lang="en-US" dirty="0" smtClean="0"/>
              <a:t>#</a:t>
            </a:r>
            <a:r>
              <a:rPr lang="zh-CN" altLang="en-US" dirty="0"/>
              <a:t>因</a:t>
            </a:r>
            <a:r>
              <a:rPr lang="zh-CN" altLang="en-US" dirty="0" smtClean="0"/>
              <a:t>为训练脚本中要使用</a:t>
            </a:r>
            <a:r>
              <a:rPr lang="en-US" altLang="zh-CN" dirty="0" smtClean="0"/>
              <a:t>pipe mode</a:t>
            </a:r>
            <a:r>
              <a:rPr lang="zh-CN" altLang="en-US" dirty="0" smtClean="0"/>
              <a:t>，所以需要安装</a:t>
            </a:r>
            <a:r>
              <a:rPr lang="en-US" altLang="zh-CN" dirty="0" err="1" smtClean="0"/>
              <a:t>sagemaker-tensorflow</a:t>
            </a:r>
            <a:r>
              <a:rPr lang="zh-CN" altLang="en-US" dirty="0" smtClean="0"/>
              <a:t>包，这个包中</a:t>
            </a:r>
            <a:r>
              <a:rPr lang="en-US" altLang="zh-CN" dirty="0" smtClean="0"/>
              <a:t>#</a:t>
            </a:r>
            <a:r>
              <a:rPr lang="zh-CN" altLang="en-US" dirty="0" smtClean="0"/>
              <a:t>会有</a:t>
            </a:r>
            <a:r>
              <a:rPr lang="en-US" altLang="zh-CN" dirty="0" err="1" smtClean="0"/>
              <a:t>PipeModeDataset</a:t>
            </a:r>
            <a:r>
              <a:rPr lang="zh-CN" altLang="en-US" dirty="0" smtClean="0"/>
              <a:t>类。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pip </a:t>
            </a:r>
            <a:r>
              <a:rPr lang="en-US" dirty="0"/>
              <a:t>install "</a:t>
            </a:r>
            <a:r>
              <a:rPr lang="en-US" dirty="0" err="1"/>
              <a:t>sagemaker-tensorflow</a:t>
            </a:r>
            <a:r>
              <a:rPr lang="en-US" dirty="0"/>
              <a:t>&gt;=1.15,&lt;</a:t>
            </a:r>
            <a:r>
              <a:rPr lang="en-US" dirty="0" smtClean="0"/>
              <a:t>1.16” </a:t>
            </a:r>
          </a:p>
          <a:p>
            <a:pPr marL="914400" lvl="2" indent="0">
              <a:buNone/>
            </a:pPr>
            <a:r>
              <a:rPr lang="en-US" dirty="0" smtClean="0"/>
              <a:t>python </a:t>
            </a:r>
            <a:r>
              <a:rPr lang="en-US" dirty="0"/>
              <a:t>train_runner1.py "$@"</a:t>
            </a:r>
          </a:p>
        </p:txBody>
      </p:sp>
    </p:spTree>
    <p:extLst>
      <p:ext uri="{BB962C8B-B14F-4D97-AF65-F5344CB8AC3E}">
        <p14:creationId xmlns:p14="http://schemas.microsoft.com/office/powerpoint/2010/main" val="30341241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059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关于是否</a:t>
            </a:r>
            <a:r>
              <a:rPr lang="en-US" altLang="zh-CN" dirty="0" smtClean="0"/>
              <a:t>disable MKL-DNN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MKL-DNN</a:t>
            </a:r>
            <a:r>
              <a:rPr lang="zh-CN" altLang="en-US" dirty="0" smtClean="0"/>
              <a:t>已知存在的一些问题：</a:t>
            </a:r>
            <a:endParaRPr lang="en-US" altLang="zh-CN" dirty="0" smtClean="0"/>
          </a:p>
          <a:p>
            <a:pPr lvl="2"/>
            <a:r>
              <a:rPr lang="zh-CN" altLang="en-US" dirty="0"/>
              <a:t>某</a:t>
            </a:r>
            <a:r>
              <a:rPr lang="zh-CN" altLang="en-US" dirty="0" smtClean="0"/>
              <a:t>些情况下，</a:t>
            </a:r>
            <a:r>
              <a:rPr lang="en-US" altLang="zh-CN" dirty="0" smtClean="0"/>
              <a:t>enable MKL-DNN</a:t>
            </a:r>
            <a:r>
              <a:rPr lang="zh-CN" altLang="en-US" dirty="0" smtClean="0"/>
              <a:t>可能会导致内存泄漏。</a:t>
            </a:r>
            <a:endParaRPr lang="en-US" altLang="zh-CN" dirty="0" smtClean="0"/>
          </a:p>
          <a:p>
            <a:pPr lvl="3"/>
            <a:r>
              <a:rPr lang="zh-CN" altLang="en-US" dirty="0"/>
              <a:t>现</a:t>
            </a:r>
            <a:r>
              <a:rPr lang="zh-CN" altLang="en-US" dirty="0" smtClean="0"/>
              <a:t>象就是</a:t>
            </a:r>
            <a:r>
              <a:rPr lang="en-US" altLang="zh-CN" dirty="0" smtClean="0"/>
              <a:t>RAM</a:t>
            </a:r>
            <a:r>
              <a:rPr lang="zh-CN" altLang="en-US" dirty="0" smtClean="0"/>
              <a:t>的使用随着</a:t>
            </a:r>
            <a:r>
              <a:rPr lang="en-US" altLang="zh-CN" dirty="0" smtClean="0"/>
              <a:t>step</a:t>
            </a:r>
            <a:r>
              <a:rPr lang="zh-CN" altLang="en-US" dirty="0" smtClean="0"/>
              <a:t>的进行不断增长</a:t>
            </a:r>
            <a:endParaRPr lang="en-US" altLang="zh-CN" dirty="0" smtClean="0"/>
          </a:p>
          <a:p>
            <a:pPr lvl="2"/>
            <a:r>
              <a:rPr lang="zh-CN" altLang="en-US" dirty="0"/>
              <a:t>某</a:t>
            </a:r>
            <a:r>
              <a:rPr lang="zh-CN" altLang="en-US" dirty="0" smtClean="0"/>
              <a:t>些情况下，</a:t>
            </a:r>
            <a:r>
              <a:rPr lang="en-US" altLang="zh-CN" dirty="0" smtClean="0"/>
              <a:t>enable MKL-DNN</a:t>
            </a:r>
            <a:r>
              <a:rPr lang="zh-CN" altLang="en-US" dirty="0" smtClean="0"/>
              <a:t>可能会使训练速度变慢。</a:t>
            </a:r>
            <a:endParaRPr lang="en-US" altLang="zh-CN" dirty="0" smtClean="0"/>
          </a:p>
          <a:p>
            <a:pPr lvl="2"/>
            <a:r>
              <a:rPr lang="zh-CN" altLang="en-US" dirty="0"/>
              <a:t>某</a:t>
            </a:r>
            <a:r>
              <a:rPr lang="zh-CN" altLang="en-US" dirty="0" smtClean="0"/>
              <a:t>些情况下，</a:t>
            </a:r>
            <a:r>
              <a:rPr lang="en-US" altLang="zh-CN" dirty="0" smtClean="0"/>
              <a:t>enable MKL-DNN</a:t>
            </a:r>
            <a:r>
              <a:rPr lang="zh-CN" altLang="en-US" dirty="0" smtClean="0"/>
              <a:t>会使推理速度变慢很多。</a:t>
            </a:r>
            <a:endParaRPr lang="en-US" altLang="zh-CN" dirty="0" smtClean="0"/>
          </a:p>
          <a:p>
            <a:pPr lvl="1"/>
            <a:r>
              <a:rPr lang="zh-CN" altLang="en-US" dirty="0"/>
              <a:t>建</a:t>
            </a:r>
            <a:r>
              <a:rPr lang="zh-CN" altLang="en-US" dirty="0" smtClean="0"/>
              <a:t>议：</a:t>
            </a:r>
            <a:endParaRPr lang="en-US" altLang="zh-CN" dirty="0" smtClean="0"/>
          </a:p>
          <a:p>
            <a:pPr lvl="2"/>
            <a:r>
              <a:rPr lang="zh-CN" altLang="en-US" dirty="0"/>
              <a:t>如</a:t>
            </a:r>
            <a:r>
              <a:rPr lang="zh-CN" altLang="en-US" dirty="0" smtClean="0"/>
              <a:t>果发现</a:t>
            </a:r>
            <a:r>
              <a:rPr lang="en-US" altLang="zh-CN" dirty="0" smtClean="0"/>
              <a:t>RAM</a:t>
            </a:r>
            <a:r>
              <a:rPr lang="zh-CN" altLang="en-US" dirty="0" smtClean="0"/>
              <a:t>的使用随着</a:t>
            </a:r>
            <a:r>
              <a:rPr lang="en-US" altLang="zh-CN" dirty="0" smtClean="0"/>
              <a:t>step</a:t>
            </a:r>
            <a:r>
              <a:rPr lang="zh-CN" altLang="en-US" dirty="0" smtClean="0"/>
              <a:t>的进行不断增长，建议</a:t>
            </a:r>
            <a:r>
              <a:rPr lang="en-US" altLang="zh-CN" dirty="0" smtClean="0"/>
              <a:t>disable MKL-DNN</a:t>
            </a:r>
            <a:r>
              <a:rPr lang="zh-CN" altLang="en-US" dirty="0" smtClean="0"/>
              <a:t>先试一下看是否内存泄漏现象消失。</a:t>
            </a:r>
            <a:endParaRPr lang="en-US" altLang="zh-CN" dirty="0" smtClean="0"/>
          </a:p>
          <a:p>
            <a:pPr lvl="2"/>
            <a:r>
              <a:rPr lang="zh-CN" altLang="en-US" b="1" dirty="0"/>
              <a:t>不</a:t>
            </a:r>
            <a:r>
              <a:rPr lang="zh-CN" altLang="en-US" b="1" dirty="0" smtClean="0"/>
              <a:t>管是在训练还是在推理时，都建议对比一下是否开启</a:t>
            </a:r>
            <a:r>
              <a:rPr lang="en-US" altLang="zh-CN" b="1" dirty="0" smtClean="0"/>
              <a:t>MKL-DNN</a:t>
            </a:r>
            <a:r>
              <a:rPr lang="zh-CN" altLang="en-US" b="1" dirty="0"/>
              <a:t>的</a:t>
            </a:r>
            <a:r>
              <a:rPr lang="zh-CN" altLang="en-US" b="1" dirty="0" smtClean="0"/>
              <a:t>速度变化对比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如何</a:t>
            </a:r>
            <a:r>
              <a:rPr lang="en-US" altLang="zh-CN" dirty="0" smtClean="0"/>
              <a:t>disable MKL-DNN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3"/>
            <a:r>
              <a:rPr lang="zh-CN" altLang="en-US" b="1" dirty="0" smtClean="0"/>
              <a:t>在</a:t>
            </a:r>
            <a:r>
              <a:rPr lang="en-US" altLang="zh-CN" b="1" dirty="0" smtClean="0"/>
              <a:t>import </a:t>
            </a:r>
            <a:r>
              <a:rPr lang="en-US" altLang="zh-CN" b="1" dirty="0" err="1" smtClean="0"/>
              <a:t>tensorflow</a:t>
            </a:r>
            <a:r>
              <a:rPr lang="zh-CN" altLang="en-US" b="1" dirty="0" smtClean="0"/>
              <a:t>之前执行如下语句：</a:t>
            </a:r>
            <a:endParaRPr lang="en-US" altLang="zh-CN" b="1" dirty="0" smtClean="0"/>
          </a:p>
          <a:p>
            <a:pPr lvl="4"/>
            <a:r>
              <a:rPr lang="en-US" altLang="zh-CN" dirty="0"/>
              <a:t>import </a:t>
            </a:r>
            <a:r>
              <a:rPr lang="en-US" altLang="zh-CN" dirty="0" err="1"/>
              <a:t>os</a:t>
            </a:r>
            <a:endParaRPr lang="en-US" altLang="zh-CN" dirty="0"/>
          </a:p>
          <a:p>
            <a:pPr lvl="4"/>
            <a:r>
              <a:rPr lang="en-US" altLang="zh-CN" dirty="0" err="1" smtClean="0"/>
              <a:t>os.environ</a:t>
            </a:r>
            <a:r>
              <a:rPr lang="en-US" altLang="zh-CN" dirty="0"/>
              <a:t>['TF_DISABLE_MKL'] = '1'</a:t>
            </a:r>
          </a:p>
          <a:p>
            <a:pPr lvl="4"/>
            <a:r>
              <a:rPr lang="en-US" altLang="zh-CN" dirty="0" err="1"/>
              <a:t>os.environ</a:t>
            </a:r>
            <a:r>
              <a:rPr lang="en-US" altLang="zh-CN" dirty="0"/>
              <a:t>['TF_DISABLE_POOL_ALLOCATOR'] = '1'</a:t>
            </a:r>
            <a:endParaRPr lang="en-US" altLang="zh-CN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810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Tips for </a:t>
            </a:r>
            <a:r>
              <a:rPr lang="en-US" altLang="zh-CN" dirty="0" err="1" smtClean="0"/>
              <a:t>Sagemaker</a:t>
            </a:r>
            <a:r>
              <a:rPr lang="en-US" altLang="zh-CN" dirty="0" smtClean="0"/>
              <a:t> API</a:t>
            </a:r>
            <a:r>
              <a:rPr lang="zh-CN" altLang="en-US" dirty="0" smtClean="0"/>
              <a:t>使用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355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通过</a:t>
            </a:r>
            <a:r>
              <a:rPr lang="en-US" dirty="0" err="1" smtClean="0"/>
              <a:t>sagemaker.estimator.Tensorflow</a:t>
            </a:r>
            <a:r>
              <a:rPr lang="en-US" dirty="0" smtClean="0"/>
              <a:t> API</a:t>
            </a:r>
            <a:r>
              <a:rPr lang="zh-CN" altLang="en-US" dirty="0" smtClean="0"/>
              <a:t>设置</a:t>
            </a:r>
            <a:r>
              <a:rPr lang="en-US" dirty="0" err="1" smtClean="0"/>
              <a:t>metric_definitions</a:t>
            </a:r>
            <a:r>
              <a:rPr lang="zh-CN" altLang="en-US" dirty="0" smtClean="0"/>
              <a:t>参数就可以在</a:t>
            </a:r>
            <a:r>
              <a:rPr lang="en-US" dirty="0" err="1" smtClean="0"/>
              <a:t>cloudwatch</a:t>
            </a:r>
            <a:r>
              <a:rPr lang="zh-CN" altLang="en-US" dirty="0" smtClean="0"/>
              <a:t>中看到指定的</a:t>
            </a:r>
            <a:r>
              <a:rPr lang="en-US" dirty="0" smtClean="0"/>
              <a:t>metric。</a:t>
            </a:r>
            <a:r>
              <a:rPr lang="zh-CN" altLang="en-US" dirty="0" smtClean="0"/>
              <a:t>但是注意 </a:t>
            </a:r>
            <a:r>
              <a:rPr lang="en-US" b="1" dirty="0" err="1" smtClean="0">
                <a:solidFill>
                  <a:srgbClr val="FF0000"/>
                </a:solidFill>
              </a:rPr>
              <a:t>metric_definitions</a:t>
            </a:r>
            <a:r>
              <a:rPr lang="zh-CN" altLang="en-US" b="1" dirty="0" smtClean="0">
                <a:solidFill>
                  <a:srgbClr val="FF0000"/>
                </a:solidFill>
              </a:rPr>
              <a:t>中的正则表达式需要根据训练日志的格式来定制</a:t>
            </a:r>
            <a:r>
              <a:rPr lang="zh-CN" altLang="en-US" dirty="0" smtClean="0"/>
              <a:t>。比如训练日志如下：</a:t>
            </a:r>
          </a:p>
          <a:p>
            <a:pPr lvl="1"/>
            <a:r>
              <a:rPr lang="en-US" altLang="zh-CN" dirty="0" smtClean="0"/>
              <a:t>[1,4]&lt;</a:t>
            </a:r>
            <a:r>
              <a:rPr lang="en-US" dirty="0" err="1" smtClean="0"/>
              <a:t>stderr</a:t>
            </a:r>
            <a:r>
              <a:rPr lang="en-US" dirty="0" smtClean="0"/>
              <a:t>&gt;:I0304 11:11:13.563941 140007887914752 basic_session_run_hooks.py:260] loss = 0.5005973, step = 15766 (16.047 sec)</a:t>
            </a:r>
          </a:p>
          <a:p>
            <a:pPr lvl="1"/>
            <a:r>
              <a:rPr lang="zh-CN" altLang="en-US" dirty="0" smtClean="0"/>
              <a:t>想要通过</a:t>
            </a:r>
            <a:r>
              <a:rPr lang="en-US" dirty="0" err="1" smtClean="0"/>
              <a:t>cloudwatch</a:t>
            </a:r>
            <a:r>
              <a:rPr lang="zh-CN" altLang="en-US" dirty="0" smtClean="0"/>
              <a:t>来把</a:t>
            </a:r>
            <a:r>
              <a:rPr lang="en-US" dirty="0" smtClean="0"/>
              <a:t>loss</a:t>
            </a:r>
            <a:r>
              <a:rPr lang="zh-CN" altLang="en-US" dirty="0" smtClean="0"/>
              <a:t>作为</a:t>
            </a:r>
            <a:r>
              <a:rPr lang="en-US" dirty="0" smtClean="0"/>
              <a:t>metric</a:t>
            </a:r>
            <a:r>
              <a:rPr lang="zh-CN" altLang="en-US" dirty="0" smtClean="0"/>
              <a:t>显示，注意</a:t>
            </a:r>
            <a:r>
              <a:rPr lang="en-US" b="1" dirty="0" smtClean="0"/>
              <a:t>metric</a:t>
            </a:r>
            <a:r>
              <a:rPr lang="zh-CN" altLang="en-US" b="1" dirty="0" smtClean="0"/>
              <a:t>的值必须是数值</a:t>
            </a:r>
            <a:r>
              <a:rPr lang="zh-CN" altLang="en-US" dirty="0" smtClean="0"/>
              <a:t>，因此</a:t>
            </a:r>
            <a:r>
              <a:rPr lang="zh-CN" altLang="en-US" b="1" dirty="0" smtClean="0"/>
              <a:t>正则表达式需要刚好能提取对应关键字的数值部分</a:t>
            </a:r>
            <a:r>
              <a:rPr lang="zh-CN" altLang="en-US" dirty="0" smtClean="0"/>
              <a:t>。那么</a:t>
            </a:r>
            <a:r>
              <a:rPr lang="en-US" dirty="0" err="1" smtClean="0"/>
              <a:t>metric_definitions</a:t>
            </a:r>
            <a:r>
              <a:rPr lang="zh-CN" altLang="en-US" dirty="0" smtClean="0"/>
              <a:t>中对应的格式如下：</a:t>
            </a:r>
          </a:p>
          <a:p>
            <a:pPr lvl="1"/>
            <a:r>
              <a:rPr lang="zh-CN" altLang="en-US" dirty="0" smtClean="0"/>
              <a:t>    </a:t>
            </a:r>
            <a:r>
              <a:rPr lang="en-US" dirty="0" err="1" smtClean="0"/>
              <a:t>metric_definitions</a:t>
            </a:r>
            <a:r>
              <a:rPr lang="en-US" dirty="0" smtClean="0"/>
              <a:t> = [</a:t>
            </a:r>
          </a:p>
          <a:p>
            <a:pPr marL="457200" lvl="1" indent="0">
              <a:buNone/>
            </a:pPr>
            <a:r>
              <a:rPr lang="en-US" dirty="0" smtClean="0"/>
              <a:t>                            {</a:t>
            </a:r>
          </a:p>
          <a:p>
            <a:pPr marL="457200" lvl="1" indent="0">
              <a:buNone/>
            </a:pPr>
            <a:r>
              <a:rPr lang="en-US" dirty="0" smtClean="0"/>
              <a:t>                            "Name": "loss",</a:t>
            </a:r>
          </a:p>
          <a:p>
            <a:pPr marL="457200" lvl="1" indent="0">
              <a:buNone/>
            </a:pPr>
            <a:r>
              <a:rPr lang="en-US" dirty="0" smtClean="0"/>
              <a:t>                            "Regex": "loss = (.*?),",</a:t>
            </a:r>
          </a:p>
          <a:p>
            <a:pPr marL="457200" lvl="1" indent="0">
              <a:buNone/>
            </a:pPr>
            <a:r>
              <a:rPr lang="en-US" dirty="0" smtClean="0"/>
              <a:t>                            }</a:t>
            </a:r>
          </a:p>
          <a:p>
            <a:pPr marL="457200" lvl="1" indent="0">
              <a:buNone/>
            </a:pPr>
            <a:r>
              <a:rPr lang="en-US" dirty="0" smtClean="0"/>
              <a:t>                         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5473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7AE12-F650-8245-8ACC-5E46861A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Continue…..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E0514-5D68-3C42-AFDB-C25F58B1C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dirty="0"/>
              <a:t>boto3</a:t>
            </a:r>
            <a:r>
              <a:rPr lang="zh-CN" altLang="en-US" dirty="0"/>
              <a:t>调用</a:t>
            </a:r>
            <a:r>
              <a:rPr lang="en-US" dirty="0" err="1"/>
              <a:t>create_training_job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启动训练任务，传入口脚本</a:t>
            </a:r>
            <a:r>
              <a:rPr lang="zh-CN" altLang="en-US" dirty="0" smtClean="0"/>
              <a:t>和相关依赖文件的</a:t>
            </a:r>
            <a:r>
              <a:rPr lang="zh-CN" altLang="en-US" dirty="0"/>
              <a:t>方法</a:t>
            </a:r>
            <a:r>
              <a:rPr lang="zh-CN" altLang="en-US" dirty="0" smtClean="0"/>
              <a:t>： （</a:t>
            </a:r>
            <a:r>
              <a:rPr lang="en-US" altLang="zh-CN" dirty="0" smtClean="0"/>
              <a:t>from </a:t>
            </a:r>
            <a:r>
              <a:rPr lang="zh-CN" altLang="en-US" dirty="0" smtClean="0"/>
              <a:t>郭韧）</a:t>
            </a:r>
            <a:endParaRPr lang="en-US" altLang="zh-CN" dirty="0"/>
          </a:p>
          <a:p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C9E1E6-37B7-5A42-8BB3-8FAA670131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74749" y="2651759"/>
            <a:ext cx="7146629" cy="38411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D8AD39B-7A32-534A-A774-0FBB76DE30DF}"/>
              </a:ext>
            </a:extLst>
          </p:cNvPr>
          <p:cNvSpPr/>
          <p:nvPr/>
        </p:nvSpPr>
        <p:spPr>
          <a:xfrm>
            <a:off x="8657927" y="2651759"/>
            <a:ext cx="340304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通过在</a:t>
            </a:r>
            <a:r>
              <a:rPr lang="en-US" sz="2800" dirty="0" err="1"/>
              <a:t>HyperParameters</a:t>
            </a:r>
            <a:r>
              <a:rPr lang="zh-CN" altLang="en-US" sz="2800" dirty="0"/>
              <a:t>字典里传入</a:t>
            </a:r>
            <a:r>
              <a:rPr lang="en-US" sz="2800" dirty="0" err="1"/>
              <a:t>sagemaker_program</a:t>
            </a:r>
            <a:r>
              <a:rPr lang="zh-CN" altLang="en-US" sz="2800" dirty="0"/>
              <a:t>参数和</a:t>
            </a:r>
            <a:r>
              <a:rPr lang="en-US" sz="2800" dirty="0" err="1"/>
              <a:t>sagemaker_submit_directory</a:t>
            </a:r>
            <a:r>
              <a:rPr lang="zh-CN" altLang="en-US" sz="2800" dirty="0"/>
              <a:t>参数来传入自己的入口脚本文件</a:t>
            </a:r>
            <a:r>
              <a:rPr lang="zh-CN" altLang="en-US" sz="2800" dirty="0" smtClean="0"/>
              <a:t>和</a:t>
            </a:r>
            <a:r>
              <a:rPr lang="zh-CN" altLang="en-US" sz="2800" dirty="0"/>
              <a:t>相</a:t>
            </a:r>
            <a:r>
              <a:rPr lang="zh-CN" altLang="en-US" sz="2800" dirty="0" smtClean="0"/>
              <a:t>关依赖文件的打包文件。</a:t>
            </a:r>
            <a:endParaRPr lang="en-CN" sz="2800" dirty="0"/>
          </a:p>
        </p:txBody>
      </p:sp>
    </p:spTree>
    <p:extLst>
      <p:ext uri="{BB962C8B-B14F-4D97-AF65-F5344CB8AC3E}">
        <p14:creationId xmlns:p14="http://schemas.microsoft.com/office/powerpoint/2010/main" val="15451235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Continue......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</a:t>
            </a:r>
            <a:r>
              <a:rPr lang="zh-CN" altLang="en-US" dirty="0" smtClean="0"/>
              <a:t>用</a:t>
            </a:r>
            <a:r>
              <a:rPr lang="en-US" altLang="zh-CN" dirty="0" smtClean="0"/>
              <a:t>low level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boto3 API </a:t>
            </a:r>
            <a:r>
              <a:rPr lang="en-US" altLang="zh-CN" dirty="0" err="1" smtClean="0"/>
              <a:t>createModel</a:t>
            </a:r>
            <a:r>
              <a:rPr lang="zh-CN" altLang="en-US" dirty="0" smtClean="0"/>
              <a:t>来部署模型时，如果想使用自己定制的代码处理输入和输出，需要设置环境变量，如下图所示：（</a:t>
            </a:r>
            <a:r>
              <a:rPr lang="en-US" altLang="zh-CN" dirty="0" smtClean="0"/>
              <a:t>from </a:t>
            </a:r>
            <a:r>
              <a:rPr lang="zh-CN" altLang="en-US" dirty="0" smtClean="0"/>
              <a:t>世帅）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27" y="3073400"/>
            <a:ext cx="991985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58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在</a:t>
            </a:r>
            <a:r>
              <a:rPr lang="en-US" dirty="0" err="1" smtClean="0"/>
              <a:t>S</a:t>
            </a:r>
            <a:r>
              <a:rPr lang="en-US" altLang="zh-CN" dirty="0" err="1" smtClean="0"/>
              <a:t>agemaker</a:t>
            </a:r>
            <a:r>
              <a:rPr lang="zh-CN" altLang="en-US" dirty="0" smtClean="0"/>
              <a:t>中使用</a:t>
            </a:r>
            <a:r>
              <a:rPr lang="en-US" dirty="0" err="1" smtClean="0"/>
              <a:t>hyperparameter</a:t>
            </a:r>
            <a:r>
              <a:rPr lang="zh-CN" altLang="en-US" dirty="0" smtClean="0"/>
              <a:t>对自己的脚本输入参数的时候，</a:t>
            </a:r>
            <a:r>
              <a:rPr lang="en-US" dirty="0" err="1" smtClean="0"/>
              <a:t>S</a:t>
            </a:r>
            <a:r>
              <a:rPr lang="en-US" altLang="zh-CN" dirty="0" err="1" smtClean="0"/>
              <a:t>agemaker</a:t>
            </a:r>
            <a:r>
              <a:rPr lang="zh-CN" altLang="en-US" dirty="0" smtClean="0"/>
              <a:t>会把所有的参数都字符串化。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</a:t>
            </a:r>
            <a:r>
              <a:rPr lang="en-US" dirty="0" smtClean="0"/>
              <a:t>https://sagemaker.readthedocs.io/en/stable/estimators.html#sagemaker.estimator.Framework </a:t>
            </a:r>
            <a:r>
              <a:rPr lang="zh-CN" altLang="en-US" dirty="0" smtClean="0"/>
              <a:t>中对</a:t>
            </a:r>
            <a:r>
              <a:rPr lang="en-US" dirty="0" err="1" smtClean="0"/>
              <a:t>hyperparameter</a:t>
            </a:r>
            <a:r>
              <a:rPr lang="zh-CN" altLang="en-US" dirty="0" smtClean="0"/>
              <a:t>参数的解释。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因此如果自己的代码中有</a:t>
            </a:r>
            <a:r>
              <a:rPr lang="en-US" dirty="0" smtClean="0"/>
              <a:t>bool</a:t>
            </a:r>
            <a:r>
              <a:rPr lang="zh-CN" altLang="en-US" dirty="0" smtClean="0"/>
              <a:t>类型的变量比如</a:t>
            </a:r>
            <a:r>
              <a:rPr lang="en-US" dirty="0" err="1" smtClean="0"/>
              <a:t>pipe_mode</a:t>
            </a:r>
            <a:r>
              <a:rPr lang="en-US" dirty="0" smtClean="0"/>
              <a:t>，</a:t>
            </a:r>
            <a:r>
              <a:rPr lang="zh-CN" altLang="en-US" dirty="0" smtClean="0"/>
              <a:t>如下所示：</a:t>
            </a:r>
          </a:p>
          <a:p>
            <a:pPr lvl="2"/>
            <a:r>
              <a:rPr lang="en-US" dirty="0" err="1" smtClean="0"/>
              <a:t>hyperparameters</a:t>
            </a:r>
            <a:r>
              <a:rPr lang="en-US" dirty="0" smtClean="0"/>
              <a:t> = {'</a:t>
            </a:r>
            <a:r>
              <a:rPr lang="en-US" dirty="0" err="1" smtClean="0"/>
              <a:t>servable_model_dir</a:t>
            </a:r>
            <a:r>
              <a:rPr lang="en-US" dirty="0" smtClean="0"/>
              <a:t>': '/opt/ml/model',                '</a:t>
            </a:r>
            <a:r>
              <a:rPr lang="en-US" dirty="0" err="1" smtClean="0"/>
              <a:t>log_steps</a:t>
            </a:r>
            <a:r>
              <a:rPr lang="en-US" dirty="0" smtClean="0"/>
              <a:t>': 100, '</a:t>
            </a:r>
            <a:r>
              <a:rPr lang="en-US" dirty="0" err="1" smtClean="0"/>
              <a:t>num_epochs</a:t>
            </a:r>
            <a:r>
              <a:rPr lang="en-US" dirty="0" smtClean="0"/>
              <a:t>': 10, '</a:t>
            </a:r>
            <a:r>
              <a:rPr lang="en-US" dirty="0" err="1" smtClean="0"/>
              <a:t>field_size</a:t>
            </a:r>
            <a:r>
              <a:rPr lang="en-US" dirty="0" smtClean="0"/>
              <a:t>': 39, '</a:t>
            </a:r>
            <a:r>
              <a:rPr lang="en-US" dirty="0" err="1" smtClean="0"/>
              <a:t>feature_size</a:t>
            </a:r>
            <a:r>
              <a:rPr lang="en-US" dirty="0" smtClean="0"/>
              <a:t>': 117581, '</a:t>
            </a:r>
            <a:r>
              <a:rPr lang="en-US" dirty="0" err="1" smtClean="0"/>
              <a:t>deep_layers</a:t>
            </a:r>
            <a:r>
              <a:rPr lang="en-US" dirty="0" smtClean="0"/>
              <a:t>': '256,128,64',</a:t>
            </a:r>
          </a:p>
          <a:p>
            <a:pPr marL="0" indent="0">
              <a:buNone/>
            </a:pPr>
            <a:r>
              <a:rPr lang="en-US" dirty="0" smtClean="0"/>
              <a:t>                 </a:t>
            </a:r>
            <a:r>
              <a:rPr lang="en-US" sz="2100" dirty="0"/>
              <a:t>'</a:t>
            </a:r>
            <a:r>
              <a:rPr lang="en-US" sz="2100" dirty="0" err="1"/>
              <a:t>batch_size</a:t>
            </a:r>
            <a:r>
              <a:rPr lang="en-US" sz="2100" dirty="0"/>
              <a:t>': </a:t>
            </a:r>
            <a:r>
              <a:rPr lang="en-US" sz="2100" dirty="0" err="1"/>
              <a:t>batch_size</a:t>
            </a:r>
            <a:r>
              <a:rPr lang="en-US" sz="2100" dirty="0"/>
              <a:t>, </a:t>
            </a:r>
            <a:r>
              <a:rPr lang="en-US" sz="2100" b="1" dirty="0">
                <a:solidFill>
                  <a:srgbClr val="FF0000"/>
                </a:solidFill>
              </a:rPr>
              <a:t>'</a:t>
            </a:r>
            <a:r>
              <a:rPr lang="en-US" sz="2100" b="1" dirty="0" err="1">
                <a:solidFill>
                  <a:srgbClr val="FF0000"/>
                </a:solidFill>
              </a:rPr>
              <a:t>pipe_mode</a:t>
            </a:r>
            <a:r>
              <a:rPr lang="en-US" sz="2100" b="1" dirty="0">
                <a:solidFill>
                  <a:srgbClr val="FF0000"/>
                </a:solidFill>
              </a:rPr>
              <a:t>': False</a:t>
            </a:r>
            <a:r>
              <a:rPr lang="en-US" sz="2100" dirty="0"/>
              <a:t>}</a:t>
            </a:r>
          </a:p>
          <a:p>
            <a:pPr lvl="1"/>
            <a:r>
              <a:rPr lang="zh-CN" altLang="en-US" dirty="0" smtClean="0"/>
              <a:t>之后在自己的代码中使用</a:t>
            </a:r>
            <a:r>
              <a:rPr lang="en-US" dirty="0" smtClean="0"/>
              <a:t>if</a:t>
            </a:r>
            <a:r>
              <a:rPr lang="zh-CN" altLang="en-US" dirty="0" smtClean="0"/>
              <a:t>条件判断，比如</a:t>
            </a:r>
            <a:r>
              <a:rPr lang="en-US" dirty="0" smtClean="0"/>
              <a:t>if not </a:t>
            </a:r>
            <a:r>
              <a:rPr lang="en-US" dirty="0" err="1" smtClean="0"/>
              <a:t>FLAGS.pipe_mode</a:t>
            </a:r>
            <a:r>
              <a:rPr lang="en-US" dirty="0" smtClean="0"/>
              <a:t>: ，</a:t>
            </a:r>
            <a:r>
              <a:rPr lang="zh-CN" altLang="en-US" dirty="0" smtClean="0"/>
              <a:t>这个时候</a:t>
            </a:r>
            <a:r>
              <a:rPr lang="en-US" dirty="0" err="1" smtClean="0"/>
              <a:t>pipe_mode</a:t>
            </a:r>
            <a:r>
              <a:rPr lang="zh-CN" altLang="en-US" dirty="0" smtClean="0"/>
              <a:t>并不是</a:t>
            </a:r>
            <a:r>
              <a:rPr lang="en-US" dirty="0" smtClean="0"/>
              <a:t>False。</a:t>
            </a:r>
          </a:p>
          <a:p>
            <a:pPr lvl="2"/>
            <a:r>
              <a:rPr lang="zh-CN" altLang="en-US" dirty="0" smtClean="0"/>
              <a:t>这里可以设置</a:t>
            </a:r>
            <a:r>
              <a:rPr lang="en-US" dirty="0" err="1" smtClean="0"/>
              <a:t>pipe_mode</a:t>
            </a:r>
            <a:r>
              <a:rPr lang="zh-CN" altLang="en-US" dirty="0" smtClean="0"/>
              <a:t>为整数变量，上面</a:t>
            </a:r>
            <a:r>
              <a:rPr lang="en-US" dirty="0" err="1" smtClean="0"/>
              <a:t>hyperparameter</a:t>
            </a:r>
            <a:r>
              <a:rPr lang="zh-CN" altLang="en-US" dirty="0" smtClean="0"/>
              <a:t>中设置</a:t>
            </a:r>
            <a:r>
              <a:rPr lang="en-US" altLang="zh-CN" dirty="0" smtClean="0"/>
              <a:t>'</a:t>
            </a:r>
            <a:r>
              <a:rPr lang="en-US" dirty="0" err="1" smtClean="0"/>
              <a:t>pipe_mode</a:t>
            </a:r>
            <a:r>
              <a:rPr lang="en-US" dirty="0" smtClean="0"/>
              <a:t>': 0 , </a:t>
            </a:r>
            <a:r>
              <a:rPr lang="zh-CN" altLang="en-US" dirty="0" smtClean="0"/>
              <a:t>然后在自己的代码中写 </a:t>
            </a:r>
            <a:r>
              <a:rPr lang="en-US" dirty="0" smtClean="0"/>
              <a:t>if </a:t>
            </a:r>
            <a:r>
              <a:rPr lang="en-US" dirty="0" err="1" smtClean="0"/>
              <a:t>FLAGS.pipe_mode</a:t>
            </a:r>
            <a:r>
              <a:rPr lang="en-US" dirty="0" smtClean="0"/>
              <a:t> == 0:</a:t>
            </a:r>
            <a:r>
              <a:rPr lang="zh-CN" altLang="en-US" dirty="0" smtClean="0"/>
              <a:t>就可以了；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或者仍然设置</a:t>
            </a:r>
            <a:r>
              <a:rPr lang="en-US" dirty="0" err="1" smtClean="0"/>
              <a:t>pipe_mode</a:t>
            </a:r>
            <a:r>
              <a:rPr lang="zh-CN" altLang="en-US" dirty="0" smtClean="0"/>
              <a:t>为</a:t>
            </a:r>
            <a:r>
              <a:rPr lang="en-US" dirty="0" smtClean="0"/>
              <a:t>bool</a:t>
            </a:r>
            <a:r>
              <a:rPr lang="zh-CN" altLang="en-US" dirty="0" smtClean="0"/>
              <a:t>变量，但是</a:t>
            </a:r>
            <a:r>
              <a:rPr lang="en-US" dirty="0" err="1" smtClean="0"/>
              <a:t>hyperparameter</a:t>
            </a:r>
            <a:r>
              <a:rPr lang="zh-CN" altLang="en-US" dirty="0" smtClean="0"/>
              <a:t>中设置</a:t>
            </a:r>
            <a:r>
              <a:rPr lang="en-US" altLang="zh-CN" dirty="0" smtClean="0"/>
              <a:t>'</a:t>
            </a:r>
            <a:r>
              <a:rPr lang="en-US" dirty="0" err="1" smtClean="0"/>
              <a:t>pipe_mode</a:t>
            </a:r>
            <a:r>
              <a:rPr lang="en-US" dirty="0" smtClean="0"/>
              <a:t>': 0</a:t>
            </a:r>
            <a:r>
              <a:rPr lang="zh-CN" altLang="en-US" dirty="0" smtClean="0"/>
              <a:t>也可以。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33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9602"/>
          </a:xfrm>
        </p:spPr>
        <p:txBody>
          <a:bodyPr/>
          <a:lstStyle/>
          <a:p>
            <a:r>
              <a:rPr lang="en-US" altLang="zh-CN" dirty="0" err="1" smtClean="0"/>
              <a:t>Sagemaekr</a:t>
            </a:r>
            <a:r>
              <a:rPr lang="en-US" altLang="zh-CN" dirty="0" smtClean="0"/>
              <a:t> notebook</a:t>
            </a:r>
            <a:r>
              <a:rPr lang="zh-CN" altLang="en-US" dirty="0" smtClean="0"/>
              <a:t>使用的</a:t>
            </a:r>
            <a:r>
              <a:rPr lang="en-US" altLang="zh-CN" dirty="0" smtClean="0"/>
              <a:t>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612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问：在使用</a:t>
            </a:r>
            <a:r>
              <a:rPr lang="en-US" altLang="zh-CN" dirty="0" err="1" smtClean="0"/>
              <a:t>Sagemaker</a:t>
            </a:r>
            <a:r>
              <a:rPr lang="en-US" altLang="zh-CN" dirty="0" smtClean="0"/>
              <a:t> notebook GPU</a:t>
            </a:r>
            <a:r>
              <a:rPr lang="zh-CN" altLang="en-US" dirty="0" smtClean="0"/>
              <a:t>实例</a:t>
            </a:r>
            <a:r>
              <a:rPr lang="zh-CN" altLang="en-US" b="1" dirty="0" smtClean="0"/>
              <a:t>进行本地训练</a:t>
            </a:r>
            <a:r>
              <a:rPr lang="zh-CN" altLang="en-US" dirty="0" smtClean="0"/>
              <a:t>的时候（</a:t>
            </a:r>
            <a:r>
              <a:rPr lang="zh-CN" altLang="en-US" sz="2400" dirty="0" smtClean="0"/>
              <a:t>或者直接在</a:t>
            </a:r>
            <a:r>
              <a:rPr lang="en-US" altLang="zh-CN" sz="2400" dirty="0" smtClean="0"/>
              <a:t>notebook</a:t>
            </a:r>
            <a:r>
              <a:rPr lang="zh-CN" altLang="en-US" sz="2400" dirty="0" smtClean="0"/>
              <a:t>上做与</a:t>
            </a:r>
            <a:r>
              <a:rPr lang="en-US" altLang="zh-CN" sz="2400" dirty="0" err="1" smtClean="0"/>
              <a:t>sagemaker</a:t>
            </a:r>
            <a:r>
              <a:rPr lang="zh-CN" altLang="en-US" sz="2400" dirty="0" smtClean="0"/>
              <a:t>无关的训练，或者使用</a:t>
            </a:r>
            <a:r>
              <a:rPr lang="en-US" altLang="zh-CN" sz="2400" dirty="0" err="1" smtClean="0"/>
              <a:t>sagemaker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local-</a:t>
            </a:r>
            <a:r>
              <a:rPr lang="en-US" altLang="zh-CN" sz="2400" dirty="0" err="1" smtClean="0"/>
              <a:t>gpu</a:t>
            </a:r>
            <a:r>
              <a:rPr lang="zh-CN" altLang="en-US" sz="2400" dirty="0" smtClean="0"/>
              <a:t>方式训练</a:t>
            </a:r>
            <a:r>
              <a:rPr lang="zh-CN" altLang="en-US" dirty="0" smtClean="0"/>
              <a:t>），</a:t>
            </a:r>
            <a:r>
              <a:rPr lang="zh-CN" altLang="en-US" b="1" dirty="0" smtClean="0"/>
              <a:t>有时候会遇到</a:t>
            </a:r>
            <a:r>
              <a:rPr lang="en-US" altLang="zh-CN" b="1" dirty="0" smtClean="0"/>
              <a:t>GPU OOM</a:t>
            </a:r>
            <a:r>
              <a:rPr lang="zh-CN" altLang="en-US" b="1" dirty="0" smtClean="0"/>
              <a:t>的问题</a:t>
            </a:r>
            <a:r>
              <a:rPr lang="zh-CN" altLang="en-US" dirty="0" smtClean="0"/>
              <a:t>，经过检查该问题和训练的模型以及</a:t>
            </a:r>
            <a:r>
              <a:rPr lang="en-US" altLang="zh-CN" dirty="0" smtClean="0"/>
              <a:t>batch size</a:t>
            </a:r>
            <a:r>
              <a:rPr lang="zh-CN" altLang="en-US" dirty="0" smtClean="0"/>
              <a:t>大小没有关系，如果解决？</a:t>
            </a:r>
            <a:endParaRPr lang="en-US" altLang="zh-CN" dirty="0" smtClean="0"/>
          </a:p>
          <a:p>
            <a:r>
              <a:rPr lang="zh-CN" altLang="en-US" dirty="0" smtClean="0"/>
              <a:t>答：检查是否有很多</a:t>
            </a:r>
            <a:r>
              <a:rPr lang="en-US" altLang="zh-CN" dirty="0" err="1" smtClean="0"/>
              <a:t>jupyter</a:t>
            </a:r>
            <a:r>
              <a:rPr lang="en-US" altLang="zh-CN" dirty="0" smtClean="0"/>
              <a:t> kernel </a:t>
            </a:r>
            <a:r>
              <a:rPr lang="zh-CN" altLang="en-US" dirty="0" smtClean="0"/>
              <a:t>没有</a:t>
            </a:r>
            <a:r>
              <a:rPr lang="en-US" altLang="zh-CN" dirty="0" smtClean="0"/>
              <a:t>shut down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原因：</a:t>
            </a:r>
            <a:r>
              <a:rPr lang="zh-CN" altLang="en-US" b="1" dirty="0" smtClean="0"/>
              <a:t>即使</a:t>
            </a:r>
            <a:r>
              <a:rPr lang="en-US" altLang="zh-CN" b="1" dirty="0" err="1" smtClean="0"/>
              <a:t>jupyter</a:t>
            </a:r>
            <a:r>
              <a:rPr lang="en-US" altLang="zh-CN" b="1" dirty="0" smtClean="0"/>
              <a:t> kernel</a:t>
            </a:r>
            <a:r>
              <a:rPr lang="zh-CN" altLang="en-US" b="1" dirty="0" smtClean="0"/>
              <a:t>没有任务在跑，仍然会占用</a:t>
            </a:r>
            <a:r>
              <a:rPr lang="en-US" altLang="zh-CN" b="1" dirty="0" smtClean="0"/>
              <a:t>GPU</a:t>
            </a:r>
            <a:r>
              <a:rPr lang="zh-CN" altLang="en-US" b="1" dirty="0" smtClean="0"/>
              <a:t>显存而不释放</a:t>
            </a:r>
            <a:r>
              <a:rPr lang="zh-CN" altLang="en-US" dirty="0" smtClean="0"/>
              <a:t>，可能会导致</a:t>
            </a:r>
            <a:r>
              <a:rPr lang="en-US" altLang="zh-CN" dirty="0" smtClean="0"/>
              <a:t>GPU</a:t>
            </a:r>
            <a:r>
              <a:rPr lang="zh-CN" altLang="en-US" dirty="0"/>
              <a:t>显</a:t>
            </a:r>
            <a:r>
              <a:rPr lang="zh-CN" altLang="en-US" dirty="0" smtClean="0"/>
              <a:t>存</a:t>
            </a:r>
            <a:r>
              <a:rPr lang="en-US" altLang="zh-CN" dirty="0" smtClean="0"/>
              <a:t>OOM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workaround</a:t>
            </a:r>
            <a:r>
              <a:rPr lang="zh-CN" altLang="en-US" dirty="0" smtClean="0"/>
              <a:t>：</a:t>
            </a:r>
            <a:r>
              <a:rPr lang="en-US" altLang="zh-CN" b="1" dirty="0" smtClean="0"/>
              <a:t>shutdown all kernel</a:t>
            </a:r>
            <a:r>
              <a:rPr lang="zh-CN" altLang="en-US" b="1" dirty="0" smtClean="0"/>
              <a:t>就可以释放</a:t>
            </a:r>
            <a:r>
              <a:rPr lang="en-US" altLang="zh-CN" b="1" dirty="0" smtClean="0"/>
              <a:t>GPU</a:t>
            </a:r>
            <a:r>
              <a:rPr lang="zh-CN" altLang="en-US" b="1" dirty="0" smtClean="0"/>
              <a:t>显存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类</a:t>
            </a:r>
            <a:r>
              <a:rPr lang="zh-CN" altLang="en-US" dirty="0" smtClean="0"/>
              <a:t>似的问题，</a:t>
            </a:r>
            <a:r>
              <a:rPr lang="zh-CN" altLang="en-US" dirty="0"/>
              <a:t>在</a:t>
            </a:r>
            <a:r>
              <a:rPr lang="en-US" dirty="0" err="1" smtClean="0"/>
              <a:t>S</a:t>
            </a:r>
            <a:r>
              <a:rPr lang="en-US" altLang="zh-CN" dirty="0" err="1" smtClean="0"/>
              <a:t>agemaker</a:t>
            </a:r>
            <a:r>
              <a:rPr lang="zh-CN" altLang="en-US" dirty="0" smtClean="0"/>
              <a:t>的</a:t>
            </a:r>
            <a:r>
              <a:rPr lang="en-US" dirty="0" smtClean="0"/>
              <a:t>n</a:t>
            </a:r>
            <a:r>
              <a:rPr lang="en-US" altLang="zh-CN" dirty="0" smtClean="0"/>
              <a:t>otebook</a:t>
            </a:r>
            <a:r>
              <a:rPr lang="zh-CN" altLang="en-US" dirty="0" smtClean="0"/>
              <a:t>中本地跑训练</a:t>
            </a:r>
            <a:r>
              <a:rPr lang="zh-CN" altLang="en-US" dirty="0"/>
              <a:t>时</a:t>
            </a:r>
            <a:r>
              <a:rPr lang="zh-CN" altLang="en-US" dirty="0" smtClean="0"/>
              <a:t>，</a:t>
            </a:r>
            <a:r>
              <a:rPr lang="zh-CN" altLang="en-US" dirty="0"/>
              <a:t>有时候遇到</a:t>
            </a:r>
            <a:r>
              <a:rPr lang="en-US" dirty="0" err="1"/>
              <a:t>jupyter</a:t>
            </a:r>
            <a:r>
              <a:rPr lang="en-US" dirty="0"/>
              <a:t> kernel</a:t>
            </a:r>
            <a:r>
              <a:rPr lang="zh-CN" altLang="en-US" dirty="0"/>
              <a:t>反应特别慢的情</a:t>
            </a:r>
            <a:r>
              <a:rPr lang="zh-CN" altLang="en-US" dirty="0" smtClean="0"/>
              <a:t>况。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这</a:t>
            </a:r>
            <a:r>
              <a:rPr lang="zh-CN" altLang="en-US" dirty="0"/>
              <a:t>个时候看一下是不是很多</a:t>
            </a:r>
            <a:r>
              <a:rPr lang="en-US" dirty="0" err="1"/>
              <a:t>jupyter</a:t>
            </a:r>
            <a:r>
              <a:rPr lang="en-US" dirty="0"/>
              <a:t> kernel</a:t>
            </a:r>
            <a:r>
              <a:rPr lang="zh-CN" altLang="en-US" dirty="0"/>
              <a:t>打开但是没有</a:t>
            </a:r>
            <a:r>
              <a:rPr lang="en-US" dirty="0"/>
              <a:t>shutdown</a:t>
            </a:r>
            <a:r>
              <a:rPr lang="zh-CN" altLang="en-US" dirty="0"/>
              <a:t>（没有</a:t>
            </a:r>
            <a:r>
              <a:rPr lang="en-US" dirty="0"/>
              <a:t>shutdown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jupyther</a:t>
            </a:r>
            <a:r>
              <a:rPr lang="en-US" altLang="zh-CN" dirty="0" smtClean="0"/>
              <a:t> </a:t>
            </a:r>
            <a:r>
              <a:rPr lang="en-US" dirty="0" smtClean="0"/>
              <a:t>kernel</a:t>
            </a:r>
            <a:r>
              <a:rPr lang="zh-CN" altLang="en-US" dirty="0"/>
              <a:t>也会占用</a:t>
            </a:r>
            <a:r>
              <a:rPr lang="en-US" dirty="0"/>
              <a:t>RAM</a:t>
            </a:r>
            <a:r>
              <a:rPr lang="zh-CN" altLang="en-US" dirty="0"/>
              <a:t>和</a:t>
            </a:r>
            <a:r>
              <a:rPr lang="en-US" dirty="0"/>
              <a:t>GPU</a:t>
            </a:r>
            <a:r>
              <a:rPr lang="zh-CN" altLang="en-US" dirty="0"/>
              <a:t>显存），直接</a:t>
            </a:r>
            <a:r>
              <a:rPr lang="en-US" dirty="0"/>
              <a:t>shutdown all kernel </a:t>
            </a:r>
            <a:r>
              <a:rPr lang="zh-CN" altLang="en-US" dirty="0"/>
              <a:t>然后在执行当前这个</a:t>
            </a:r>
            <a:r>
              <a:rPr lang="en-US" dirty="0" err="1"/>
              <a:t>jupyter</a:t>
            </a:r>
            <a:r>
              <a:rPr lang="en-US" dirty="0"/>
              <a:t> kernel</a:t>
            </a:r>
            <a:r>
              <a:rPr lang="zh-CN" altLang="en-US" dirty="0" smtClean="0"/>
              <a:t>就可能反</a:t>
            </a:r>
            <a:r>
              <a:rPr lang="zh-CN" altLang="en-US" dirty="0"/>
              <a:t>应快了。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67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</a:t>
            </a:r>
            <a:r>
              <a:rPr lang="en-US" dirty="0" err="1" smtClean="0"/>
              <a:t>Sagemaker</a:t>
            </a:r>
            <a:r>
              <a:rPr lang="en-US" dirty="0" smtClean="0"/>
              <a:t> pipe mode</a:t>
            </a:r>
            <a:r>
              <a:rPr lang="zh-CN" altLang="en-US" dirty="0" smtClean="0"/>
              <a:t>下使用</a:t>
            </a:r>
            <a:r>
              <a:rPr lang="en-US" dirty="0" err="1" smtClean="0"/>
              <a:t>horovod</a:t>
            </a:r>
            <a:r>
              <a:rPr lang="zh-CN" altLang="en-US" dirty="0" smtClean="0"/>
              <a:t>的多个</a:t>
            </a:r>
            <a:r>
              <a:rPr lang="en-US" dirty="0" smtClean="0"/>
              <a:t>worker</a:t>
            </a:r>
            <a:r>
              <a:rPr lang="zh-CN" altLang="en-US" dirty="0" smtClean="0"/>
              <a:t>进程，需要在调用</a:t>
            </a:r>
            <a:r>
              <a:rPr lang="en-US" dirty="0" err="1" smtClean="0"/>
              <a:t>Sagemaker</a:t>
            </a:r>
            <a:r>
              <a:rPr lang="zh-CN" altLang="en-US" dirty="0" smtClean="0"/>
              <a:t>的</a:t>
            </a:r>
            <a:r>
              <a:rPr lang="en-US" dirty="0" smtClean="0"/>
              <a:t>estimator fit</a:t>
            </a:r>
            <a:r>
              <a:rPr lang="zh-CN" altLang="en-US" dirty="0" smtClean="0"/>
              <a:t>的时候用多个</a:t>
            </a:r>
            <a:r>
              <a:rPr lang="en-US" dirty="0" smtClean="0"/>
              <a:t>channel，</a:t>
            </a:r>
            <a:r>
              <a:rPr lang="zh-CN" altLang="en-US" dirty="0" smtClean="0"/>
              <a:t>至少同一个训练实例的每个</a:t>
            </a:r>
            <a:r>
              <a:rPr lang="en-US" dirty="0" smtClean="0"/>
              <a:t>worker</a:t>
            </a:r>
            <a:r>
              <a:rPr lang="zh-CN" altLang="en-US" dirty="0" smtClean="0"/>
              <a:t>需要一个</a:t>
            </a:r>
            <a:r>
              <a:rPr lang="zh-CN" altLang="en-US" dirty="0"/>
              <a:t>单</a:t>
            </a:r>
            <a:r>
              <a:rPr lang="zh-CN" altLang="en-US" dirty="0" smtClean="0"/>
              <a:t>独的训练</a:t>
            </a:r>
            <a:r>
              <a:rPr lang="en-US" dirty="0" smtClean="0"/>
              <a:t>channel。</a:t>
            </a:r>
          </a:p>
          <a:p>
            <a:pPr lvl="1"/>
            <a:r>
              <a:rPr lang="zh-CN" altLang="en-US" dirty="0" smtClean="0"/>
              <a:t>从</a:t>
            </a:r>
            <a:r>
              <a:rPr lang="en-US" dirty="0" err="1" smtClean="0"/>
              <a:t>S</a:t>
            </a:r>
            <a:r>
              <a:rPr lang="en-US" altLang="zh-CN" dirty="0" err="1" smtClean="0"/>
              <a:t>agemaker</a:t>
            </a:r>
            <a:r>
              <a:rPr lang="zh-CN" altLang="en-US" dirty="0" smtClean="0"/>
              <a:t>设置的环境变量</a:t>
            </a:r>
            <a:r>
              <a:rPr lang="en-US" dirty="0" smtClean="0"/>
              <a:t>SM_CHANNELS</a:t>
            </a:r>
            <a:r>
              <a:rPr lang="zh-CN" altLang="en-US" dirty="0" smtClean="0"/>
              <a:t>可以获得当前的所有</a:t>
            </a:r>
            <a:r>
              <a:rPr lang="en-US" dirty="0" smtClean="0"/>
              <a:t>channel</a:t>
            </a:r>
            <a:r>
              <a:rPr lang="zh-CN" altLang="en-US" dirty="0" smtClean="0"/>
              <a:t>名字，之后同一个训练实例的每个</a:t>
            </a:r>
            <a:r>
              <a:rPr lang="en-US" dirty="0" smtClean="0"/>
              <a:t>worker</a:t>
            </a:r>
            <a:r>
              <a:rPr lang="zh-CN" altLang="en-US" dirty="0" smtClean="0"/>
              <a:t>用单独的</a:t>
            </a:r>
            <a:r>
              <a:rPr lang="en-US" dirty="0" smtClean="0"/>
              <a:t>channel</a:t>
            </a:r>
            <a:r>
              <a:rPr lang="zh-CN" altLang="en-US" dirty="0" smtClean="0"/>
              <a:t>来进行数据读取。</a:t>
            </a:r>
            <a:r>
              <a:rPr lang="zh-CN" altLang="en-US" b="1" dirty="0" smtClean="0"/>
              <a:t>这里</a:t>
            </a:r>
            <a:r>
              <a:rPr lang="en-US" b="1" dirty="0" smtClean="0"/>
              <a:t>channel</a:t>
            </a:r>
            <a:r>
              <a:rPr lang="zh-CN" altLang="en-US" b="1" dirty="0" smtClean="0"/>
              <a:t>名字的顺序与调用</a:t>
            </a:r>
            <a:r>
              <a:rPr lang="en-US" b="1" dirty="0" err="1" smtClean="0"/>
              <a:t>Sagemaker</a:t>
            </a:r>
            <a:r>
              <a:rPr lang="en-US" b="1" dirty="0" smtClean="0"/>
              <a:t> estimator fit</a:t>
            </a:r>
            <a:r>
              <a:rPr lang="zh-CN" altLang="en-US" b="1" dirty="0" smtClean="0"/>
              <a:t>时候写入的顺序是不同的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比如对于</a:t>
            </a:r>
            <a:r>
              <a:rPr lang="en-US" altLang="zh-CN" dirty="0" smtClean="0"/>
              <a:t>{'</a:t>
            </a:r>
            <a:r>
              <a:rPr lang="en-US" dirty="0" smtClean="0"/>
              <a:t>training':train_s3, 'training-2':train2_s3, 'evaluation': validate_s3}</a:t>
            </a:r>
            <a:r>
              <a:rPr lang="zh-CN" altLang="en-US" dirty="0" smtClean="0"/>
              <a:t>这样的三个</a:t>
            </a:r>
            <a:r>
              <a:rPr lang="en-US" dirty="0" smtClean="0"/>
              <a:t>channel，</a:t>
            </a:r>
            <a:r>
              <a:rPr lang="zh-CN" altLang="en-US" dirty="0" smtClean="0"/>
              <a:t>环境变量</a:t>
            </a:r>
            <a:r>
              <a:rPr lang="en-US" dirty="0"/>
              <a:t>SM_CHANNELS</a:t>
            </a:r>
            <a:r>
              <a:rPr lang="zh-CN" altLang="en-US" dirty="0" smtClean="0"/>
              <a:t>被</a:t>
            </a:r>
            <a:r>
              <a:rPr lang="en-US" dirty="0" err="1" smtClean="0"/>
              <a:t>S</a:t>
            </a:r>
            <a:r>
              <a:rPr lang="en-US" altLang="zh-CN" dirty="0" err="1" smtClean="0"/>
              <a:t>agemaker</a:t>
            </a:r>
            <a:r>
              <a:rPr lang="zh-CN" altLang="en-US" dirty="0" smtClean="0"/>
              <a:t>设置为</a:t>
            </a:r>
            <a:r>
              <a:rPr lang="en-US" altLang="zh-CN" dirty="0" smtClean="0"/>
              <a:t>['</a:t>
            </a:r>
            <a:r>
              <a:rPr lang="en-US" dirty="0" smtClean="0"/>
              <a:t>evaluation', 'training', 'training-2']，</a:t>
            </a:r>
            <a:r>
              <a:rPr lang="zh-CN" altLang="en-US" dirty="0" smtClean="0"/>
              <a:t>也就是说最后一个</a:t>
            </a:r>
            <a:r>
              <a:rPr lang="en-US" dirty="0" smtClean="0"/>
              <a:t>channel 'evaluation'</a:t>
            </a:r>
            <a:r>
              <a:rPr lang="zh-CN" altLang="en-US" dirty="0" smtClean="0"/>
              <a:t>出现在环境变量</a:t>
            </a:r>
            <a:r>
              <a:rPr lang="en-US" dirty="0" smtClean="0"/>
              <a:t>SM_CHANNELS</a:t>
            </a:r>
            <a:r>
              <a:rPr lang="zh-CN" altLang="en-US" dirty="0" smtClean="0"/>
              <a:t>中的第一个，其他</a:t>
            </a:r>
            <a:r>
              <a:rPr lang="en-US" dirty="0" smtClean="0"/>
              <a:t>channel</a:t>
            </a:r>
            <a:r>
              <a:rPr lang="zh-CN" altLang="en-US" dirty="0" smtClean="0"/>
              <a:t>则是按照原来顺序排列。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5746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在使用</a:t>
            </a:r>
            <a:r>
              <a:rPr lang="en-US" altLang="zh-CN" dirty="0" err="1" smtClean="0"/>
              <a:t>sagemaker</a:t>
            </a:r>
            <a:r>
              <a:rPr lang="en-US" altLang="zh-CN" dirty="0" smtClean="0"/>
              <a:t> python SDK</a:t>
            </a:r>
            <a:r>
              <a:rPr lang="zh-CN" altLang="en-US" dirty="0" smtClean="0"/>
              <a:t>创建基于内建</a:t>
            </a:r>
            <a:r>
              <a:rPr lang="en-US" altLang="zh-CN" dirty="0" smtClean="0"/>
              <a:t>TF</a:t>
            </a:r>
            <a:r>
              <a:rPr lang="zh-CN" altLang="en-US" dirty="0" smtClean="0"/>
              <a:t>容器的训练任务的时候：</a:t>
            </a:r>
            <a:endParaRPr lang="en-US" altLang="zh-CN" dirty="0" smtClean="0"/>
          </a:p>
          <a:p>
            <a:pPr lvl="1"/>
            <a:r>
              <a:rPr lang="zh-CN" altLang="en-US" dirty="0"/>
              <a:t>如</a:t>
            </a:r>
            <a:r>
              <a:rPr lang="zh-CN" altLang="en-US" dirty="0" smtClean="0"/>
              <a:t>果想使用</a:t>
            </a:r>
            <a:r>
              <a:rPr lang="en-US" altLang="zh-CN" dirty="0" smtClean="0"/>
              <a:t>TF2.2</a:t>
            </a:r>
            <a:r>
              <a:rPr lang="zh-CN" altLang="en-US" dirty="0" smtClean="0"/>
              <a:t>及以后的版本，那么</a:t>
            </a:r>
            <a:r>
              <a:rPr lang="en-US" altLang="zh-CN" dirty="0" err="1" smtClean="0"/>
              <a:t>py_version</a:t>
            </a:r>
            <a:r>
              <a:rPr lang="zh-CN" altLang="en-US" dirty="0" smtClean="0"/>
              <a:t>需要设置为</a:t>
            </a:r>
            <a:r>
              <a:rPr lang="en-US" altLang="zh-CN" dirty="0" smtClean="0"/>
              <a:t>’py37’</a:t>
            </a:r>
          </a:p>
          <a:p>
            <a:pPr lvl="1"/>
            <a:r>
              <a:rPr lang="zh-CN" altLang="en-US" dirty="0"/>
              <a:t>如</a:t>
            </a:r>
            <a:r>
              <a:rPr lang="zh-CN" altLang="en-US" dirty="0" smtClean="0"/>
              <a:t>果想使用</a:t>
            </a:r>
            <a:r>
              <a:rPr lang="en-US" altLang="zh-CN" dirty="0" smtClean="0"/>
              <a:t>TF2.1</a:t>
            </a:r>
            <a:r>
              <a:rPr lang="zh-CN" altLang="en-US" dirty="0"/>
              <a:t>及</a:t>
            </a:r>
            <a:r>
              <a:rPr lang="zh-CN" altLang="en-US" dirty="0" smtClean="0"/>
              <a:t>以前的版本，那么</a:t>
            </a:r>
            <a:r>
              <a:rPr lang="en-US" altLang="zh-CN" dirty="0" err="1"/>
              <a:t>py_version</a:t>
            </a:r>
            <a:r>
              <a:rPr lang="zh-CN" altLang="en-US" dirty="0" smtClean="0"/>
              <a:t>需要设置为</a:t>
            </a:r>
            <a:r>
              <a:rPr lang="en-US" altLang="zh-CN" dirty="0" smtClean="0"/>
              <a:t>’py3’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8243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Tips</a:t>
            </a:r>
            <a:r>
              <a:rPr lang="zh-CN" altLang="en-US" dirty="0"/>
              <a:t> </a:t>
            </a:r>
            <a:r>
              <a:rPr lang="en-US" altLang="zh-CN" dirty="0"/>
              <a:t>for </a:t>
            </a:r>
            <a:r>
              <a:rPr lang="en-US" altLang="zh-CN" dirty="0" err="1" smtClean="0"/>
              <a:t>Sagemaker</a:t>
            </a:r>
            <a:r>
              <a:rPr lang="zh-CN" altLang="en-US" dirty="0"/>
              <a:t>推理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用</a:t>
            </a:r>
            <a:r>
              <a:rPr lang="en-US" b="1" dirty="0" err="1"/>
              <a:t>S</a:t>
            </a:r>
            <a:r>
              <a:rPr lang="en-US" altLang="zh-CN" b="1" dirty="0" err="1"/>
              <a:t>agemaker</a:t>
            </a:r>
            <a:r>
              <a:rPr lang="zh-CN" altLang="en-US" b="1" dirty="0"/>
              <a:t>的内建</a:t>
            </a:r>
            <a:r>
              <a:rPr lang="en-US" b="1" dirty="0"/>
              <a:t>TFS</a:t>
            </a:r>
            <a:r>
              <a:rPr lang="zh-CN" altLang="en-US" b="1" dirty="0"/>
              <a:t>来</a:t>
            </a:r>
            <a:r>
              <a:rPr lang="en-US" b="1" dirty="0"/>
              <a:t>host</a:t>
            </a:r>
            <a:r>
              <a:rPr lang="zh-CN" altLang="en-US" b="1" dirty="0"/>
              <a:t>多个模型</a:t>
            </a:r>
            <a:r>
              <a:rPr lang="en-US" altLang="zh-CN" b="1" dirty="0"/>
              <a:t>(</a:t>
            </a:r>
            <a:r>
              <a:rPr lang="zh-CN" altLang="en-US" b="1" dirty="0"/>
              <a:t>非</a:t>
            </a:r>
            <a:r>
              <a:rPr lang="en-US" altLang="zh-CN" b="1" dirty="0"/>
              <a:t>MME):</a:t>
            </a:r>
          </a:p>
          <a:p>
            <a:pPr lvl="1"/>
            <a:r>
              <a:rPr lang="zh-CN" altLang="en-US" dirty="0"/>
              <a:t>这个</a:t>
            </a:r>
            <a:r>
              <a:rPr lang="zh-CN" altLang="en-US" dirty="0" smtClean="0"/>
              <a:t>是</a:t>
            </a:r>
            <a:r>
              <a:rPr lang="en-US" altLang="zh-CN" dirty="0" smtClean="0"/>
              <a:t>native </a:t>
            </a:r>
            <a:r>
              <a:rPr lang="en-US" dirty="0" smtClean="0"/>
              <a:t>TFS</a:t>
            </a:r>
            <a:r>
              <a:rPr lang="zh-CN" altLang="en-US" dirty="0"/>
              <a:t>本身支持的功能，不是</a:t>
            </a:r>
            <a:r>
              <a:rPr lang="en-US" dirty="0" err="1"/>
              <a:t>S</a:t>
            </a:r>
            <a:r>
              <a:rPr lang="en-US" altLang="zh-CN" dirty="0" err="1"/>
              <a:t>agemaker</a:t>
            </a:r>
            <a:r>
              <a:rPr lang="zh-CN" altLang="en-US" dirty="0"/>
              <a:t>的</a:t>
            </a:r>
            <a:r>
              <a:rPr lang="en-US" dirty="0"/>
              <a:t>multiple model </a:t>
            </a:r>
            <a:r>
              <a:rPr lang="en-US" dirty="0" smtClean="0"/>
              <a:t>endpo</a:t>
            </a:r>
            <a:r>
              <a:rPr lang="en-US" altLang="zh-CN" dirty="0" smtClean="0"/>
              <a:t>i</a:t>
            </a:r>
            <a:r>
              <a:rPr lang="en-US" dirty="0" smtClean="0"/>
              <a:t>nt</a:t>
            </a:r>
            <a:r>
              <a:rPr lang="zh-CN" altLang="en-US" dirty="0"/>
              <a:t>功能，</a:t>
            </a:r>
            <a:r>
              <a:rPr lang="en-US" dirty="0"/>
              <a:t>multiple model </a:t>
            </a:r>
            <a:r>
              <a:rPr lang="en-US" dirty="0" smtClean="0"/>
              <a:t>endpo</a:t>
            </a:r>
            <a:r>
              <a:rPr lang="en-US" altLang="zh-CN" dirty="0" smtClean="0"/>
              <a:t>i</a:t>
            </a:r>
            <a:r>
              <a:rPr lang="en-US" dirty="0" smtClean="0"/>
              <a:t>nt</a:t>
            </a:r>
            <a:r>
              <a:rPr lang="zh-CN" altLang="en-US" dirty="0"/>
              <a:t>需要对</a:t>
            </a:r>
            <a:r>
              <a:rPr lang="en-US" dirty="0"/>
              <a:t>model</a:t>
            </a:r>
            <a:r>
              <a:rPr lang="zh-CN" altLang="en-US" dirty="0"/>
              <a:t>的加载和卸载来管理以及</a:t>
            </a:r>
            <a:r>
              <a:rPr lang="en-US" dirty="0"/>
              <a:t>lazy load </a:t>
            </a:r>
            <a:r>
              <a:rPr lang="en-US" dirty="0" smtClean="0"/>
              <a:t>model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客户端调用的时候是通过在</a:t>
            </a:r>
            <a:r>
              <a:rPr lang="en-US" dirty="0" err="1"/>
              <a:t>invoke_endpoint</a:t>
            </a:r>
            <a:r>
              <a:rPr lang="en-US" dirty="0"/>
              <a:t> API</a:t>
            </a:r>
            <a:r>
              <a:rPr lang="zh-CN" altLang="en-US" dirty="0"/>
              <a:t>中设置类似</a:t>
            </a:r>
            <a:r>
              <a:rPr lang="en-US" b="1" dirty="0" err="1"/>
              <a:t>CustomAttributes</a:t>
            </a:r>
            <a:r>
              <a:rPr lang="en-US" dirty="0"/>
              <a:t> = "</a:t>
            </a:r>
            <a:r>
              <a:rPr lang="en-US" b="1" dirty="0" err="1"/>
              <a:t>tfs</a:t>
            </a:r>
            <a:r>
              <a:rPr lang="en-US" b="1" dirty="0"/>
              <a:t>-model-name</a:t>
            </a:r>
            <a:r>
              <a:rPr lang="en-US" dirty="0"/>
              <a:t>=mobilenet_v2_035_224"</a:t>
            </a:r>
            <a:r>
              <a:rPr lang="zh-CN" altLang="en-US" dirty="0"/>
              <a:t>来实现访问不同的</a:t>
            </a:r>
            <a:r>
              <a:rPr lang="en-US" dirty="0"/>
              <a:t>model</a:t>
            </a:r>
            <a:r>
              <a:rPr lang="zh-CN" altLang="en-US" dirty="0"/>
              <a:t>，只需要把</a:t>
            </a:r>
            <a:r>
              <a:rPr lang="en-US" b="1" dirty="0" err="1"/>
              <a:t>tfs</a:t>
            </a:r>
            <a:r>
              <a:rPr lang="en-US" b="1" dirty="0"/>
              <a:t>-model-name </a:t>
            </a:r>
            <a:r>
              <a:rPr lang="zh-CN" altLang="en-US" b="1" dirty="0"/>
              <a:t>设置为对应的</a:t>
            </a:r>
            <a:r>
              <a:rPr lang="en-US" b="1" dirty="0"/>
              <a:t>model name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相关代码可以参考</a:t>
            </a:r>
            <a:r>
              <a:rPr lang="en-US" altLang="zh-CN" dirty="0"/>
              <a:t>:</a:t>
            </a:r>
          </a:p>
          <a:p>
            <a:pPr lvl="2"/>
            <a:r>
              <a:rPr lang="en-US" u="sng" dirty="0">
                <a:hlinkClick r:id="rId2"/>
              </a:rPr>
              <a:t>https://github.com/aws/sagemaker-python-sdk/blob/metrics/src/sagemaker/tensorflow/deploying_tensorflow_serving.rst#deploying-more-than-one-model-to-your-endpoint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9994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Continue…..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如果使用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来推理的话，可以优先考虑</a:t>
            </a:r>
            <a:r>
              <a:rPr lang="en-US" altLang="zh-CN" dirty="0" smtClean="0"/>
              <a:t>C5</a:t>
            </a:r>
            <a:r>
              <a:rPr lang="zh-CN" altLang="en-US" dirty="0" smtClean="0"/>
              <a:t>系列：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在多个客户项目中，遇到了使用</a:t>
            </a:r>
            <a:r>
              <a:rPr lang="en-US" altLang="zh-CN" dirty="0" smtClean="0"/>
              <a:t>C5</a:t>
            </a:r>
            <a:r>
              <a:rPr lang="zh-CN" altLang="en-US" dirty="0" smtClean="0"/>
              <a:t>系列比</a:t>
            </a:r>
            <a:r>
              <a:rPr lang="en-US" altLang="zh-CN" dirty="0" smtClean="0"/>
              <a:t>M4</a:t>
            </a:r>
            <a:r>
              <a:rPr lang="zh-CN" altLang="en-US" dirty="0" smtClean="0"/>
              <a:t>系列推理速度快</a:t>
            </a:r>
            <a:r>
              <a:rPr lang="en-US" altLang="zh-CN" dirty="0" smtClean="0"/>
              <a:t>N</a:t>
            </a:r>
            <a:r>
              <a:rPr lang="zh-CN" altLang="en-US" dirty="0" smtClean="0"/>
              <a:t>多倍的情况。</a:t>
            </a:r>
            <a:endParaRPr lang="en-US" altLang="zh-CN" dirty="0" smtClean="0"/>
          </a:p>
          <a:p>
            <a:r>
              <a:rPr lang="zh-CN" altLang="en-US" dirty="0" smtClean="0"/>
              <a:t>如</a:t>
            </a:r>
            <a:r>
              <a:rPr lang="zh-CN" altLang="en-US" dirty="0"/>
              <a:t>果推理的</a:t>
            </a:r>
            <a:r>
              <a:rPr lang="en-US" altLang="zh-CN" dirty="0"/>
              <a:t>client</a:t>
            </a:r>
            <a:r>
              <a:rPr lang="zh-CN" altLang="en-US" dirty="0"/>
              <a:t>端处在与</a:t>
            </a:r>
            <a:r>
              <a:rPr lang="en-US" altLang="zh-CN" dirty="0" err="1"/>
              <a:t>SageMaker</a:t>
            </a:r>
            <a:r>
              <a:rPr lang="zh-CN" altLang="en-US" dirty="0"/>
              <a:t> </a:t>
            </a:r>
            <a:r>
              <a:rPr lang="en-US" altLang="zh-CN" dirty="0"/>
              <a:t>Endpoint</a:t>
            </a:r>
            <a:r>
              <a:rPr lang="zh-CN" altLang="en-US" dirty="0"/>
              <a:t>同一个</a:t>
            </a:r>
            <a:r>
              <a:rPr lang="en-US" altLang="zh-CN" dirty="0"/>
              <a:t>region</a:t>
            </a:r>
            <a:r>
              <a:rPr lang="zh-CN" altLang="en-US" dirty="0"/>
              <a:t>，可以用</a:t>
            </a:r>
            <a:r>
              <a:rPr lang="en-US" dirty="0" smtClean="0"/>
              <a:t>private link</a:t>
            </a:r>
            <a:r>
              <a:rPr lang="zh-CN" altLang="en-US" dirty="0"/>
              <a:t>来节省流量费用</a:t>
            </a:r>
            <a:r>
              <a:rPr lang="zh-CN" altLang="en-US" dirty="0" smtClean="0"/>
              <a:t>。（</a:t>
            </a:r>
            <a:r>
              <a:rPr lang="en-US" altLang="zh-CN" dirty="0" smtClean="0"/>
              <a:t>from </a:t>
            </a:r>
            <a:r>
              <a:rPr lang="zh-CN" altLang="en-US" dirty="0"/>
              <a:t>越</a:t>
            </a:r>
            <a:r>
              <a:rPr lang="zh-CN" altLang="en-US" dirty="0" smtClean="0"/>
              <a:t>俊）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</a:t>
            </a:r>
            <a:r>
              <a:rPr lang="zh-CN" altLang="en-US" dirty="0"/>
              <a:t>果</a:t>
            </a:r>
            <a:r>
              <a:rPr lang="en-US" dirty="0"/>
              <a:t>VPC</a:t>
            </a:r>
            <a:r>
              <a:rPr lang="zh-CN" altLang="en-US" dirty="0"/>
              <a:t>内的</a:t>
            </a:r>
            <a:r>
              <a:rPr lang="en-US" dirty="0"/>
              <a:t>client</a:t>
            </a:r>
            <a:r>
              <a:rPr lang="zh-CN" altLang="en-US" dirty="0"/>
              <a:t>直接访问</a:t>
            </a:r>
            <a:r>
              <a:rPr lang="en-US" dirty="0" err="1"/>
              <a:t>sagemaker</a:t>
            </a:r>
            <a:r>
              <a:rPr lang="en-US" dirty="0"/>
              <a:t> endpoint，</a:t>
            </a:r>
            <a:r>
              <a:rPr lang="zh-CN" altLang="en-US" dirty="0"/>
              <a:t>正常来讲是收取</a:t>
            </a:r>
            <a:r>
              <a:rPr lang="en-US" dirty="0"/>
              <a:t>Internet $0.09/GB</a:t>
            </a:r>
            <a:r>
              <a:rPr lang="zh-CN" altLang="en-US" dirty="0"/>
              <a:t>的出公网价格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</a:t>
            </a:r>
            <a:r>
              <a:rPr lang="zh-CN" altLang="en-US" dirty="0"/>
              <a:t>在</a:t>
            </a:r>
            <a:r>
              <a:rPr lang="en-US" dirty="0"/>
              <a:t>VPC</a:t>
            </a:r>
            <a:r>
              <a:rPr lang="zh-CN" altLang="en-US" dirty="0"/>
              <a:t>中开启</a:t>
            </a:r>
            <a:r>
              <a:rPr lang="en-US" dirty="0"/>
              <a:t>private link</a:t>
            </a:r>
            <a:r>
              <a:rPr lang="zh-CN" altLang="en-US" dirty="0"/>
              <a:t>后，流量费降为 </a:t>
            </a:r>
            <a:r>
              <a:rPr lang="en-US" altLang="zh-CN" dirty="0"/>
              <a:t>$0.01/</a:t>
            </a:r>
            <a:r>
              <a:rPr lang="en-US" dirty="0"/>
              <a:t>GB</a:t>
            </a:r>
            <a:r>
              <a:rPr lang="en-US" dirty="0" smtClean="0"/>
              <a:t>。</a:t>
            </a:r>
          </a:p>
          <a:p>
            <a:r>
              <a:rPr lang="zh-CN" altLang="en-US" dirty="0"/>
              <a:t>如果</a:t>
            </a:r>
            <a:r>
              <a:rPr lang="zh-CN" altLang="en-US" dirty="0" smtClean="0"/>
              <a:t>客户想在在线推理的数据后处理中（比如</a:t>
            </a:r>
            <a:r>
              <a:rPr lang="en-US" altLang="zh-CN" dirty="0" err="1" smtClean="0"/>
              <a:t>sagemaker</a:t>
            </a:r>
            <a:r>
              <a:rPr lang="zh-CN" altLang="en-US" dirty="0" smtClean="0"/>
              <a:t>中用</a:t>
            </a:r>
            <a:r>
              <a:rPr lang="en-US" altLang="zh-CN" dirty="0" smtClean="0"/>
              <a:t>TF serving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inference.py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output_handler</a:t>
            </a:r>
            <a:r>
              <a:rPr lang="zh-CN" altLang="en-US" dirty="0" smtClean="0"/>
              <a:t>函数）定制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响应码，当前是不支持的。（</a:t>
            </a:r>
            <a:r>
              <a:rPr lang="en-US" altLang="zh-CN" dirty="0" smtClean="0"/>
              <a:t>from </a:t>
            </a:r>
            <a:r>
              <a:rPr lang="zh-CN" altLang="en-US" dirty="0" smtClean="0"/>
              <a:t>越俊）</a:t>
            </a:r>
            <a:endParaRPr lang="en-US" altLang="zh-CN" dirty="0" smtClean="0"/>
          </a:p>
          <a:p>
            <a:pPr lvl="1"/>
            <a:r>
              <a:rPr lang="zh-CN" altLang="en-US" dirty="0"/>
              <a:t>即</a:t>
            </a:r>
            <a:r>
              <a:rPr lang="zh-CN" altLang="en-US" dirty="0" smtClean="0"/>
              <a:t>使能在数据后处理中能修改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响应码，但是在</a:t>
            </a:r>
            <a:r>
              <a:rPr lang="en-US" altLang="zh-CN" dirty="0" err="1" smtClean="0"/>
              <a:t>Sagemaker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内建框架的</a:t>
            </a:r>
            <a:r>
              <a:rPr lang="en-US" altLang="zh-CN" dirty="0" smtClean="0"/>
              <a:t>serving container</a:t>
            </a:r>
            <a:r>
              <a:rPr lang="zh-CN" altLang="en-US" dirty="0" smtClean="0"/>
              <a:t>的对应实现中对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的响应码是</a:t>
            </a:r>
            <a:r>
              <a:rPr lang="en-US" altLang="zh-CN" dirty="0" smtClean="0"/>
              <a:t>hard code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workaround</a:t>
            </a:r>
            <a:r>
              <a:rPr lang="zh-CN" altLang="en-US" dirty="0" smtClean="0"/>
              <a:t>：</a:t>
            </a:r>
            <a:r>
              <a:rPr lang="zh-CN" altLang="en-US" b="1" dirty="0" smtClean="0"/>
              <a:t>客户可以把需要的定制的</a:t>
            </a:r>
            <a:r>
              <a:rPr lang="en-US" altLang="zh-CN" b="1" dirty="0" smtClean="0"/>
              <a:t>HTTP</a:t>
            </a:r>
            <a:r>
              <a:rPr lang="zh-CN" altLang="en-US" b="1" dirty="0" smtClean="0"/>
              <a:t>响应码在后处理函数中放在</a:t>
            </a:r>
            <a:r>
              <a:rPr lang="en-US" altLang="zh-CN" b="1" dirty="0" smtClean="0"/>
              <a:t>HTTP body</a:t>
            </a:r>
            <a:r>
              <a:rPr lang="zh-CN" altLang="en-US" b="1" dirty="0" smtClean="0"/>
              <a:t>中</a:t>
            </a:r>
            <a:r>
              <a:rPr lang="zh-CN" altLang="en-US" dirty="0" smtClean="0"/>
              <a:t>。</a:t>
            </a:r>
            <a:endParaRPr lang="en-US" dirty="0" smtClean="0"/>
          </a:p>
          <a:p>
            <a:endParaRPr lang="en-US" altLang="zh-CN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488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Tips for </a:t>
            </a:r>
            <a:r>
              <a:rPr lang="en-US" altLang="zh-CN" dirty="0" err="1" smtClean="0"/>
              <a:t>Sagemaker</a:t>
            </a:r>
            <a:r>
              <a:rPr lang="zh-CN" altLang="en-US" dirty="0"/>
              <a:t>安全性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在客户自己的</a:t>
            </a:r>
            <a:r>
              <a:rPr lang="en-US" dirty="0"/>
              <a:t>VPC</a:t>
            </a:r>
            <a:r>
              <a:rPr lang="zh-CN" altLang="en-US" dirty="0"/>
              <a:t>中用</a:t>
            </a:r>
            <a:r>
              <a:rPr lang="en-US" dirty="0" err="1"/>
              <a:t>S</a:t>
            </a:r>
            <a:r>
              <a:rPr lang="en-US" altLang="zh-CN" dirty="0" err="1"/>
              <a:t>agemaker</a:t>
            </a:r>
            <a:r>
              <a:rPr lang="zh-CN" altLang="en-US" dirty="0"/>
              <a:t>来部署模型的话，</a:t>
            </a:r>
            <a:r>
              <a:rPr lang="zh-CN" altLang="en-US" b="1" dirty="0"/>
              <a:t>为了安全性</a:t>
            </a:r>
            <a:r>
              <a:rPr lang="zh-CN" altLang="en-US" dirty="0"/>
              <a:t>，可以利用参数</a:t>
            </a:r>
            <a:r>
              <a:rPr lang="en-US" dirty="0" err="1"/>
              <a:t>vpc_config</a:t>
            </a:r>
            <a:r>
              <a:rPr lang="zh-CN" altLang="en-US" dirty="0"/>
              <a:t>来设置子网和安全组</a:t>
            </a:r>
            <a:endParaRPr lang="en-US" altLang="zh-CN" dirty="0"/>
          </a:p>
          <a:p>
            <a:pPr lvl="1"/>
            <a:r>
              <a:rPr lang="zh-CN" altLang="en-US" b="1" dirty="0"/>
              <a:t>经过测</a:t>
            </a:r>
            <a:r>
              <a:rPr lang="zh-CN" altLang="en-US" b="1" dirty="0" smtClean="0"/>
              <a:t>试（</a:t>
            </a:r>
            <a:r>
              <a:rPr lang="en-US" altLang="zh-CN" b="1" dirty="0" smtClean="0"/>
              <a:t>by </a:t>
            </a:r>
            <a:r>
              <a:rPr lang="zh-CN" altLang="en-US" b="1" dirty="0" smtClean="0"/>
              <a:t>世帅），</a:t>
            </a:r>
            <a:r>
              <a:rPr lang="zh-CN" altLang="en-US" b="1" dirty="0"/>
              <a:t>不管是用的</a:t>
            </a:r>
            <a:r>
              <a:rPr lang="en-US" b="1" dirty="0"/>
              <a:t>public</a:t>
            </a:r>
            <a:r>
              <a:rPr lang="zh-CN" altLang="en-US" b="1" dirty="0"/>
              <a:t>子网还是</a:t>
            </a:r>
            <a:r>
              <a:rPr lang="en-US" b="1" dirty="0"/>
              <a:t>private</a:t>
            </a:r>
            <a:r>
              <a:rPr lang="zh-CN" altLang="en-US" b="1" dirty="0"/>
              <a:t>子网</a:t>
            </a:r>
            <a:r>
              <a:rPr lang="zh-CN" altLang="en-US" b="1" dirty="0" smtClean="0"/>
              <a:t>，从推理容器中访</a:t>
            </a:r>
            <a:r>
              <a:rPr lang="zh-CN" altLang="en-US" b="1" dirty="0"/>
              <a:t>问公网必须通过</a:t>
            </a:r>
            <a:r>
              <a:rPr lang="en-US" b="1" dirty="0"/>
              <a:t>VPC endpoint</a:t>
            </a:r>
            <a:r>
              <a:rPr lang="zh-CN" altLang="en-US" b="1" dirty="0"/>
              <a:t>或者</a:t>
            </a:r>
            <a:r>
              <a:rPr lang="en-US" b="1" dirty="0"/>
              <a:t>NAT</a:t>
            </a:r>
            <a:r>
              <a:rPr lang="zh-CN" altLang="en-US" b="1" dirty="0"/>
              <a:t>网关</a:t>
            </a:r>
            <a:r>
              <a:rPr lang="en-US" b="1" dirty="0"/>
              <a:t>/NAT</a:t>
            </a:r>
            <a:r>
              <a:rPr lang="zh-CN" altLang="en-US" b="1" dirty="0"/>
              <a:t>实例来</a:t>
            </a:r>
            <a:r>
              <a:rPr lang="zh-CN" altLang="en-US" b="1" dirty="0" smtClean="0"/>
              <a:t>做。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1061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Tips for </a:t>
            </a:r>
            <a:r>
              <a:rPr lang="en-US" altLang="zh-CN" dirty="0" err="1" smtClean="0"/>
              <a:t>sagemaker</a:t>
            </a:r>
            <a:r>
              <a:rPr lang="zh-CN" altLang="en-US" dirty="0" smtClean="0"/>
              <a:t>中</a:t>
            </a:r>
            <a:r>
              <a:rPr lang="en-US" altLang="zh-CN" dirty="0" smtClean="0"/>
              <a:t>container image</a:t>
            </a:r>
            <a:r>
              <a:rPr lang="zh-CN" altLang="en-US" dirty="0" smtClean="0"/>
              <a:t>的使用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</a:t>
            </a:r>
            <a:r>
              <a:rPr lang="en-US" dirty="0"/>
              <a:t>build </a:t>
            </a:r>
            <a:r>
              <a:rPr lang="en-US" dirty="0" err="1"/>
              <a:t>docker</a:t>
            </a:r>
            <a:r>
              <a:rPr lang="en-US" dirty="0"/>
              <a:t> image</a:t>
            </a:r>
            <a:r>
              <a:rPr lang="zh-CN" altLang="en-US" dirty="0"/>
              <a:t>的时候，如果</a:t>
            </a:r>
            <a:r>
              <a:rPr lang="zh-CN" altLang="en-US" dirty="0" smtClean="0"/>
              <a:t>想把</a:t>
            </a:r>
            <a:r>
              <a:rPr lang="en-US" dirty="0" err="1" smtClean="0"/>
              <a:t>sagemaker</a:t>
            </a:r>
            <a:r>
              <a:rPr lang="zh-CN" altLang="en-US" dirty="0"/>
              <a:t>的</a:t>
            </a:r>
            <a:r>
              <a:rPr lang="en-US" dirty="0" err="1"/>
              <a:t>tensorflow</a:t>
            </a:r>
            <a:r>
              <a:rPr lang="en-US" dirty="0"/>
              <a:t>-training</a:t>
            </a:r>
            <a:r>
              <a:rPr lang="zh-CN" altLang="en-US" dirty="0"/>
              <a:t>这</a:t>
            </a:r>
            <a:r>
              <a:rPr lang="zh-CN" altLang="en-US" dirty="0" smtClean="0"/>
              <a:t>个作为</a:t>
            </a:r>
            <a:r>
              <a:rPr lang="en-US" dirty="0" smtClean="0"/>
              <a:t>base 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首</a:t>
            </a:r>
            <a:r>
              <a:rPr lang="zh-CN" altLang="en-US" dirty="0" smtClean="0"/>
              <a:t>先要</a:t>
            </a:r>
            <a:r>
              <a:rPr lang="en-US" dirty="0"/>
              <a:t>pull</a:t>
            </a:r>
            <a:r>
              <a:rPr lang="zh-CN" altLang="en-US" dirty="0"/>
              <a:t>这个</a:t>
            </a:r>
            <a:r>
              <a:rPr lang="en-US" dirty="0"/>
              <a:t>image</a:t>
            </a:r>
            <a:r>
              <a:rPr lang="zh-CN" altLang="en-US" dirty="0"/>
              <a:t>，所以在本地</a:t>
            </a:r>
            <a:r>
              <a:rPr lang="en-US" dirty="0"/>
              <a:t>build image</a:t>
            </a:r>
            <a:r>
              <a:rPr lang="zh-CN" altLang="en-US" dirty="0"/>
              <a:t>的时候</a:t>
            </a:r>
            <a:r>
              <a:rPr lang="en-US" dirty="0" err="1"/>
              <a:t>ecr</a:t>
            </a:r>
            <a:r>
              <a:rPr lang="en-US" dirty="0"/>
              <a:t> login</a:t>
            </a:r>
            <a:r>
              <a:rPr lang="zh-CN" altLang="en-US" dirty="0"/>
              <a:t>的时候需要</a:t>
            </a:r>
            <a:r>
              <a:rPr lang="en-US" dirty="0"/>
              <a:t>registry-id</a:t>
            </a:r>
            <a:r>
              <a:rPr lang="zh-CN" altLang="en-US" dirty="0"/>
              <a:t>用</a:t>
            </a:r>
            <a:r>
              <a:rPr lang="en-US" dirty="0" err="1" smtClean="0"/>
              <a:t>S</a:t>
            </a:r>
            <a:r>
              <a:rPr lang="en-US" altLang="zh-CN" dirty="0" err="1" smtClean="0"/>
              <a:t>agemaker</a:t>
            </a:r>
            <a:r>
              <a:rPr lang="en-US" dirty="0" smtClean="0"/>
              <a:t> </a:t>
            </a:r>
            <a:r>
              <a:rPr lang="en-US" dirty="0"/>
              <a:t>service </a:t>
            </a:r>
            <a:r>
              <a:rPr lang="en-US" dirty="0" smtClean="0"/>
              <a:t>team</a:t>
            </a:r>
            <a:r>
              <a:rPr lang="zh-CN" altLang="en-US" dirty="0" smtClean="0"/>
              <a:t>账号的。</a:t>
            </a:r>
            <a:endParaRPr lang="en-US" altLang="zh-CN" dirty="0" smtClean="0"/>
          </a:p>
          <a:p>
            <a:pPr lvl="1"/>
            <a:r>
              <a:rPr lang="zh-CN" altLang="en-US" dirty="0"/>
              <a:t>然后</a:t>
            </a:r>
            <a:r>
              <a:rPr lang="en-US" dirty="0" smtClean="0"/>
              <a:t>build</a:t>
            </a:r>
            <a:r>
              <a:rPr lang="zh-CN" altLang="en-US" dirty="0"/>
              <a:t>完</a:t>
            </a:r>
            <a:r>
              <a:rPr lang="zh-CN" altLang="en-US" dirty="0" smtClean="0"/>
              <a:t>毕</a:t>
            </a:r>
            <a:r>
              <a:rPr lang="en-US" dirty="0" smtClean="0"/>
              <a:t>push</a:t>
            </a:r>
            <a:r>
              <a:rPr lang="zh-CN" altLang="en-US" dirty="0"/>
              <a:t>的时候，重新</a:t>
            </a:r>
            <a:r>
              <a:rPr lang="en-US" dirty="0" err="1"/>
              <a:t>ecr</a:t>
            </a:r>
            <a:r>
              <a:rPr lang="en-US" dirty="0"/>
              <a:t> login</a:t>
            </a:r>
            <a:r>
              <a:rPr lang="zh-CN" altLang="en-US" dirty="0"/>
              <a:t>的时候，不要提供这个</a:t>
            </a:r>
            <a:r>
              <a:rPr lang="en-US" dirty="0"/>
              <a:t>id</a:t>
            </a:r>
            <a:r>
              <a:rPr lang="zh-CN" altLang="en-US" dirty="0"/>
              <a:t>，默认就是用自己的</a:t>
            </a:r>
            <a:r>
              <a:rPr lang="en-US" dirty="0"/>
              <a:t>AWS</a:t>
            </a:r>
            <a:r>
              <a:rPr lang="zh-CN" altLang="en-US" dirty="0"/>
              <a:t>账号作为</a:t>
            </a:r>
            <a:r>
              <a:rPr lang="en-US" dirty="0"/>
              <a:t>id</a:t>
            </a:r>
            <a:r>
              <a:rPr lang="zh-CN" altLang="en-US" dirty="0"/>
              <a:t>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2477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当前使用</a:t>
            </a:r>
            <a:r>
              <a:rPr lang="en-US" dirty="0" err="1" smtClean="0"/>
              <a:t>sagemaker</a:t>
            </a:r>
            <a:r>
              <a:rPr lang="en-US" dirty="0" smtClean="0"/>
              <a:t> high level</a:t>
            </a:r>
            <a:r>
              <a:rPr lang="zh-CN" altLang="en-US" dirty="0" smtClean="0"/>
              <a:t>和</a:t>
            </a:r>
            <a:r>
              <a:rPr lang="en-US" dirty="0" smtClean="0"/>
              <a:t>low level</a:t>
            </a:r>
            <a:r>
              <a:rPr lang="zh-CN" altLang="en-US" dirty="0" smtClean="0"/>
              <a:t>的</a:t>
            </a:r>
            <a:r>
              <a:rPr lang="en-US" dirty="0" smtClean="0"/>
              <a:t>API</a:t>
            </a:r>
            <a:r>
              <a:rPr lang="zh-CN" altLang="en-US" dirty="0" smtClean="0"/>
              <a:t>都可以在</a:t>
            </a:r>
            <a:r>
              <a:rPr lang="en-US" dirty="0" smtClean="0"/>
              <a:t>train</a:t>
            </a:r>
            <a:r>
              <a:rPr lang="zh-CN" altLang="en-US" dirty="0" smtClean="0"/>
              <a:t>和</a:t>
            </a:r>
            <a:r>
              <a:rPr lang="en-US" dirty="0" smtClean="0"/>
              <a:t>serve</a:t>
            </a:r>
            <a:r>
              <a:rPr lang="zh-CN" altLang="en-US" dirty="0" smtClean="0"/>
              <a:t>时使用不同的</a:t>
            </a:r>
            <a:r>
              <a:rPr lang="en-US" altLang="zh-CN" dirty="0" smtClean="0"/>
              <a:t>container </a:t>
            </a:r>
            <a:r>
              <a:rPr lang="en-US" dirty="0" smtClean="0"/>
              <a:t>image，</a:t>
            </a:r>
            <a:r>
              <a:rPr lang="zh-CN" altLang="en-US" dirty="0" smtClean="0"/>
              <a:t>这个取决于你自己。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当你用任何一个</a:t>
            </a:r>
            <a:r>
              <a:rPr lang="en-US" dirty="0" smtClean="0"/>
              <a:t>high level</a:t>
            </a:r>
            <a:r>
              <a:rPr lang="zh-CN" altLang="en-US" dirty="0" smtClean="0"/>
              <a:t>的</a:t>
            </a:r>
            <a:r>
              <a:rPr lang="en-US" dirty="0" err="1" smtClean="0"/>
              <a:t>sagemaker</a:t>
            </a:r>
            <a:r>
              <a:rPr lang="zh-CN" altLang="en-US" dirty="0" smtClean="0"/>
              <a:t>的</a:t>
            </a:r>
            <a:r>
              <a:rPr lang="en-US" dirty="0" smtClean="0"/>
              <a:t>estimator</a:t>
            </a:r>
            <a:r>
              <a:rPr lang="zh-CN" altLang="en-US" dirty="0" smtClean="0"/>
              <a:t>手动设置了</a:t>
            </a:r>
            <a:r>
              <a:rPr lang="en-US" dirty="0" smtClean="0"/>
              <a:t>image，</a:t>
            </a:r>
            <a:r>
              <a:rPr lang="zh-CN" altLang="en-US" dirty="0" smtClean="0"/>
              <a:t>接着调用</a:t>
            </a:r>
            <a:r>
              <a:rPr lang="en-US" dirty="0" smtClean="0"/>
              <a:t>deploy</a:t>
            </a:r>
            <a:r>
              <a:rPr lang="zh-CN" altLang="en-US" dirty="0" smtClean="0"/>
              <a:t>后就相当于训练和</a:t>
            </a:r>
            <a:r>
              <a:rPr lang="en-US" dirty="0" smtClean="0"/>
              <a:t>serve</a:t>
            </a:r>
            <a:r>
              <a:rPr lang="zh-CN" altLang="en-US" dirty="0" smtClean="0"/>
              <a:t>都用一个</a:t>
            </a:r>
            <a:r>
              <a:rPr lang="en-US" dirty="0" smtClean="0"/>
              <a:t>image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可以用</a:t>
            </a:r>
            <a:r>
              <a:rPr lang="en-US" dirty="0" smtClean="0"/>
              <a:t>high level API  </a:t>
            </a:r>
            <a:r>
              <a:rPr lang="en-US" dirty="0" err="1" smtClean="0"/>
              <a:t>sagemaker.estimator.Estimator</a:t>
            </a:r>
            <a:r>
              <a:rPr lang="en-US" dirty="0" smtClean="0"/>
              <a:t>. </a:t>
            </a:r>
            <a:r>
              <a:rPr lang="en-US" dirty="0" err="1" smtClean="0"/>
              <a:t>create_model</a:t>
            </a:r>
            <a:r>
              <a:rPr lang="en-US" dirty="0" smtClean="0"/>
              <a:t>()</a:t>
            </a:r>
            <a:r>
              <a:rPr lang="zh-CN" altLang="en-US" dirty="0" smtClean="0"/>
              <a:t>来设置</a:t>
            </a:r>
            <a:r>
              <a:rPr lang="en-US" dirty="0" smtClean="0"/>
              <a:t>image</a:t>
            </a:r>
            <a:r>
              <a:rPr lang="zh-CN" altLang="en-US" dirty="0" smtClean="0"/>
              <a:t>参数为</a:t>
            </a:r>
            <a:r>
              <a:rPr lang="en-US" dirty="0" smtClean="0"/>
              <a:t>serve</a:t>
            </a:r>
            <a:r>
              <a:rPr lang="zh-CN" altLang="en-US" dirty="0" smtClean="0"/>
              <a:t>的</a:t>
            </a:r>
            <a:r>
              <a:rPr lang="en-US" dirty="0" smtClean="0"/>
              <a:t>image，</a:t>
            </a:r>
            <a:r>
              <a:rPr lang="zh-CN" altLang="en-US" dirty="0" smtClean="0"/>
              <a:t>这个参数不设置就仍然使用训练时的</a:t>
            </a:r>
            <a:r>
              <a:rPr lang="en-US" dirty="0" smtClean="0"/>
              <a:t>image；</a:t>
            </a:r>
          </a:p>
          <a:p>
            <a:pPr lvl="1"/>
            <a:r>
              <a:rPr lang="zh-CN" altLang="en-US" dirty="0" smtClean="0"/>
              <a:t>可以用</a:t>
            </a:r>
            <a:r>
              <a:rPr lang="en-US" dirty="0" smtClean="0"/>
              <a:t>high level API </a:t>
            </a:r>
            <a:r>
              <a:rPr lang="en-US" dirty="0" err="1" smtClean="0"/>
              <a:t>sagemaker.tensorflow.serving.Model</a:t>
            </a:r>
            <a:r>
              <a:rPr lang="en-US" dirty="0" smtClean="0"/>
              <a:t>()</a:t>
            </a:r>
            <a:r>
              <a:rPr lang="zh-CN" altLang="en-US" dirty="0" smtClean="0"/>
              <a:t>来设置</a:t>
            </a:r>
            <a:r>
              <a:rPr lang="en-US" dirty="0" smtClean="0"/>
              <a:t>image</a:t>
            </a:r>
            <a:r>
              <a:rPr lang="zh-CN" altLang="en-US" dirty="0" smtClean="0"/>
              <a:t>参数为</a:t>
            </a:r>
            <a:r>
              <a:rPr lang="en-US" dirty="0" smtClean="0"/>
              <a:t>serve</a:t>
            </a:r>
            <a:r>
              <a:rPr lang="zh-CN" altLang="en-US" dirty="0" smtClean="0"/>
              <a:t>的</a:t>
            </a:r>
            <a:r>
              <a:rPr lang="en-US" dirty="0" smtClean="0"/>
              <a:t>image，</a:t>
            </a:r>
            <a:r>
              <a:rPr lang="zh-CN" altLang="en-US" dirty="0" smtClean="0"/>
              <a:t>如果不设置，那么这个</a:t>
            </a:r>
            <a:r>
              <a:rPr lang="en-US" dirty="0" smtClean="0"/>
              <a:t>API</a:t>
            </a:r>
            <a:r>
              <a:rPr lang="zh-CN" altLang="en-US" dirty="0" smtClean="0"/>
              <a:t>就用缺省的内建的</a:t>
            </a:r>
            <a:r>
              <a:rPr lang="en-US" dirty="0" err="1" smtClean="0"/>
              <a:t>tensorflow</a:t>
            </a:r>
            <a:r>
              <a:rPr lang="en-US" dirty="0" smtClean="0"/>
              <a:t> serving image 。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dirty="0" smtClean="0"/>
              <a:t>low level API</a:t>
            </a:r>
            <a:r>
              <a:rPr lang="zh-CN" altLang="en-US" dirty="0" smtClean="0"/>
              <a:t>则需要在训练和</a:t>
            </a:r>
            <a:r>
              <a:rPr lang="en-US" dirty="0" smtClean="0"/>
              <a:t>serve</a:t>
            </a:r>
            <a:r>
              <a:rPr lang="zh-CN" altLang="en-US" dirty="0" smtClean="0"/>
              <a:t>的时候显示的</a:t>
            </a:r>
            <a:r>
              <a:rPr lang="zh-CN" altLang="en-US" dirty="0"/>
              <a:t>设置</a:t>
            </a:r>
            <a:r>
              <a:rPr lang="en-US" dirty="0" smtClean="0"/>
              <a:t>image。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6618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Tips for </a:t>
            </a:r>
            <a:r>
              <a:rPr lang="en-US" altLang="zh-CN" dirty="0" err="1" smtClean="0"/>
              <a:t>sagemaker</a:t>
            </a:r>
            <a:r>
              <a:rPr lang="zh-CN" altLang="en-US" dirty="0"/>
              <a:t>本</a:t>
            </a:r>
            <a:r>
              <a:rPr lang="zh-CN" altLang="en-US" dirty="0" smtClean="0"/>
              <a:t>地使用（</a:t>
            </a:r>
            <a:r>
              <a:rPr lang="en-US" altLang="zh-CN" dirty="0" smtClean="0"/>
              <a:t>from </a:t>
            </a:r>
            <a:r>
              <a:rPr lang="zh-CN" altLang="en-US" dirty="0"/>
              <a:t>越</a:t>
            </a:r>
            <a:r>
              <a:rPr lang="zh-CN" altLang="en-US" dirty="0" smtClean="0"/>
              <a:t>俊）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CN" dirty="0"/>
              <a:t>不少</a:t>
            </a:r>
            <a:r>
              <a:rPr lang="zh-CN" altLang="en-US" dirty="0"/>
              <a:t>客户希望在本地执行</a:t>
            </a:r>
            <a:r>
              <a:rPr lang="en-US" altLang="zh-CN" dirty="0" err="1"/>
              <a:t>SageMaker</a:t>
            </a:r>
            <a:r>
              <a:rPr lang="zh-CN" altLang="en-US" dirty="0"/>
              <a:t> </a:t>
            </a:r>
            <a:r>
              <a:rPr lang="en-US" altLang="zh-CN" dirty="0"/>
              <a:t>helper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 smtClean="0"/>
              <a:t>以</a:t>
            </a:r>
            <a:r>
              <a:rPr lang="zh-CN" altLang="en-US" dirty="0"/>
              <a:t>启动</a:t>
            </a:r>
            <a:r>
              <a:rPr lang="en-US" altLang="zh-CN" dirty="0" err="1" smtClean="0"/>
              <a:t>SageMaker</a:t>
            </a:r>
            <a:r>
              <a:rPr lang="zh-CN" altLang="en-US" dirty="0"/>
              <a:t>训练。客户只需要安装</a:t>
            </a:r>
            <a:r>
              <a:rPr lang="en-US" altLang="zh-CN" dirty="0" err="1"/>
              <a:t>SageMaker</a:t>
            </a:r>
            <a:r>
              <a:rPr lang="zh-CN" altLang="en-US" dirty="0"/>
              <a:t> </a:t>
            </a:r>
            <a:r>
              <a:rPr lang="en-US" altLang="zh-CN" dirty="0"/>
              <a:t>package</a:t>
            </a:r>
            <a:r>
              <a:rPr lang="zh-CN" altLang="en-US" dirty="0"/>
              <a:t>即可（</a:t>
            </a:r>
            <a:r>
              <a:rPr lang="en-US" dirty="0"/>
              <a:t> pip3 install </a:t>
            </a:r>
            <a:r>
              <a:rPr lang="en-US" dirty="0" err="1"/>
              <a:t>sagemaker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</a:t>
            </a:r>
            <a:r>
              <a:rPr lang="zh-CN" altLang="en-US" dirty="0"/>
              <a:t>要注意安装的</a:t>
            </a:r>
            <a:r>
              <a:rPr lang="en-US" altLang="zh-CN" dirty="0"/>
              <a:t>package</a:t>
            </a:r>
            <a:r>
              <a:rPr lang="zh-CN" altLang="en-US" dirty="0"/>
              <a:t>版本，</a:t>
            </a:r>
            <a:r>
              <a:rPr lang="en-US" altLang="zh-CN" dirty="0"/>
              <a:t>1.X</a:t>
            </a:r>
            <a:r>
              <a:rPr lang="zh-CN" altLang="en-US" dirty="0"/>
              <a:t>和</a:t>
            </a:r>
            <a:r>
              <a:rPr lang="en-US" altLang="zh-CN" dirty="0"/>
              <a:t>2.X</a:t>
            </a:r>
            <a:r>
              <a:rPr lang="zh-CN" altLang="en-US" dirty="0"/>
              <a:t>的语法有较大差异，目前</a:t>
            </a:r>
            <a:r>
              <a:rPr lang="en-US" altLang="zh-CN" dirty="0" err="1"/>
              <a:t>SageMaker</a:t>
            </a:r>
            <a:r>
              <a:rPr lang="zh-CN" altLang="en-US" dirty="0"/>
              <a:t>的</a:t>
            </a:r>
            <a:r>
              <a:rPr lang="en-US" altLang="zh-CN" dirty="0"/>
              <a:t>sample</a:t>
            </a:r>
            <a:r>
              <a:rPr lang="zh-CN" altLang="en-US" dirty="0"/>
              <a:t>基本都是</a:t>
            </a:r>
            <a:r>
              <a:rPr lang="en-US" altLang="zh-CN" dirty="0"/>
              <a:t>1.X</a:t>
            </a:r>
            <a:r>
              <a:rPr lang="zh-CN" altLang="en-US" dirty="0"/>
              <a:t>的语法。</a:t>
            </a:r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en-US" altLang="zh-CN" dirty="0" err="1"/>
              <a:t>SageMaker</a:t>
            </a:r>
            <a:r>
              <a:rPr lang="zh-CN" altLang="en-US" dirty="0"/>
              <a:t>的</a:t>
            </a:r>
            <a:r>
              <a:rPr lang="en-US" altLang="zh-CN" dirty="0"/>
              <a:t>helper</a:t>
            </a:r>
            <a:r>
              <a:rPr lang="zh-CN" altLang="en-US" dirty="0"/>
              <a:t> 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中无</a:t>
            </a:r>
            <a:r>
              <a:rPr lang="zh-CN" altLang="en-US" dirty="0"/>
              <a:t>法设置训练</a:t>
            </a:r>
            <a:r>
              <a:rPr lang="en-US" altLang="zh-CN" dirty="0"/>
              <a:t>/</a:t>
            </a:r>
            <a:r>
              <a:rPr lang="zh-CN" altLang="en-US" dirty="0"/>
              <a:t>部署所在的</a:t>
            </a:r>
            <a:r>
              <a:rPr lang="en-US" altLang="zh-CN" dirty="0"/>
              <a:t>region</a:t>
            </a:r>
            <a:r>
              <a:rPr lang="zh-CN" altLang="en-US" dirty="0"/>
              <a:t>（至少在</a:t>
            </a:r>
            <a:r>
              <a:rPr lang="en-US" altLang="zh-CN" dirty="0"/>
              <a:t>1.X</a:t>
            </a:r>
            <a:r>
              <a:rPr lang="zh-CN" altLang="en-US" dirty="0"/>
              <a:t>版本是这样）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它</a:t>
            </a:r>
            <a:r>
              <a:rPr lang="zh-CN" altLang="en-US" dirty="0"/>
              <a:t>总</a:t>
            </a:r>
            <a:r>
              <a:rPr lang="zh-CN" altLang="en-US" dirty="0" smtClean="0"/>
              <a:t>会</a:t>
            </a:r>
            <a:r>
              <a:rPr lang="zh-CN" altLang="en-US" dirty="0"/>
              <a:t>使用</a:t>
            </a:r>
            <a:r>
              <a:rPr lang="zh-CN" altLang="en-US" dirty="0" smtClean="0"/>
              <a:t>本地配置的</a:t>
            </a:r>
            <a:r>
              <a:rPr lang="en-US" altLang="zh-CN" dirty="0" err="1" smtClean="0"/>
              <a:t>aws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中</a:t>
            </a:r>
            <a:r>
              <a:rPr lang="en-US" altLang="zh-CN" dirty="0"/>
              <a:t>default</a:t>
            </a:r>
            <a:r>
              <a:rPr lang="zh-CN" altLang="en-US" dirty="0"/>
              <a:t> </a:t>
            </a:r>
            <a:r>
              <a:rPr lang="en-US" altLang="zh-CN" dirty="0"/>
              <a:t>region</a:t>
            </a:r>
            <a:r>
              <a:rPr lang="zh-CN" altLang="en-US" dirty="0"/>
              <a:t>的设</a:t>
            </a:r>
            <a:r>
              <a:rPr lang="zh-CN" altLang="en-US" dirty="0" smtClean="0"/>
              <a:t>置。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</a:t>
            </a:r>
            <a:r>
              <a:rPr lang="zh-CN" altLang="en-US" dirty="0"/>
              <a:t>果客户需要在</a:t>
            </a:r>
            <a:r>
              <a:rPr lang="en-US" altLang="zh-CN" dirty="0"/>
              <a:t>helper</a:t>
            </a:r>
            <a:r>
              <a:rPr lang="zh-CN" altLang="en-US" dirty="0"/>
              <a:t> 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中调</a:t>
            </a:r>
            <a:r>
              <a:rPr lang="zh-CN" altLang="en-US" dirty="0"/>
              <a:t>用特定</a:t>
            </a:r>
            <a:r>
              <a:rPr lang="en-US" altLang="zh-CN" dirty="0"/>
              <a:t>region</a:t>
            </a:r>
            <a:r>
              <a:rPr lang="zh-CN" altLang="en-US" dirty="0"/>
              <a:t>的</a:t>
            </a:r>
            <a:r>
              <a:rPr lang="en-US" altLang="zh-CN" dirty="0" err="1"/>
              <a:t>SageMaker</a:t>
            </a:r>
            <a:r>
              <a:rPr lang="zh-CN" altLang="en-US" dirty="0"/>
              <a:t>，只需要设置好</a:t>
            </a:r>
            <a:r>
              <a:rPr lang="en-US" altLang="zh-CN" dirty="0" err="1" smtClean="0"/>
              <a:t>aws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zh-CN" altLang="en-US" dirty="0"/>
              <a:t>文件即可。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1124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Tips for </a:t>
            </a:r>
            <a:r>
              <a:rPr lang="zh-CN" altLang="en-US" dirty="0" smtClean="0"/>
              <a:t>杂项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903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b="1" dirty="0" smtClean="0"/>
              <a:t>AWS </a:t>
            </a:r>
            <a:r>
              <a:rPr lang="en-US" b="1" dirty="0" smtClean="0"/>
              <a:t>Lambda</a:t>
            </a:r>
            <a:r>
              <a:rPr lang="zh-CN" altLang="en-US" b="1" dirty="0"/>
              <a:t>中无法直接集成</a:t>
            </a:r>
            <a:r>
              <a:rPr lang="en-US" b="1" dirty="0" err="1"/>
              <a:t>SageMaker</a:t>
            </a:r>
            <a:r>
              <a:rPr lang="en-US" b="1" dirty="0"/>
              <a:t> SDK</a:t>
            </a:r>
            <a:r>
              <a:rPr lang="zh-CN" altLang="en-US" b="1" dirty="0"/>
              <a:t> </a:t>
            </a:r>
            <a:r>
              <a:rPr lang="en-US" altLang="zh-CN" b="1" dirty="0"/>
              <a:t>1.x</a:t>
            </a:r>
            <a:r>
              <a:rPr lang="zh-CN" altLang="en-US" b="1" dirty="0"/>
              <a:t>，</a:t>
            </a:r>
            <a:r>
              <a:rPr lang="zh-CN" altLang="en-US" dirty="0"/>
              <a:t>报错为</a:t>
            </a:r>
            <a:r>
              <a:rPr lang="en-US" dirty="0" err="1"/>
              <a:t>SageMaker</a:t>
            </a:r>
            <a:r>
              <a:rPr lang="en-US" dirty="0"/>
              <a:t> SDK</a:t>
            </a:r>
            <a:r>
              <a:rPr lang="zh-CN" altLang="en-US" dirty="0"/>
              <a:t>包体超过了</a:t>
            </a:r>
            <a:r>
              <a:rPr lang="en-US" dirty="0"/>
              <a:t>Lambda</a:t>
            </a:r>
            <a:r>
              <a:rPr lang="zh-CN" altLang="en-US" dirty="0"/>
              <a:t>允许携带的最大尺寸（</a:t>
            </a:r>
            <a:r>
              <a:rPr lang="en-US" dirty="0"/>
              <a:t>50MB</a:t>
            </a:r>
            <a:r>
              <a:rPr lang="zh-CN" altLang="en-US" dirty="0" smtClean="0"/>
              <a:t>），</a:t>
            </a:r>
            <a:r>
              <a:rPr lang="zh-CN" altLang="en-US" b="1" dirty="0" smtClean="0"/>
              <a:t>可通</a:t>
            </a:r>
            <a:r>
              <a:rPr lang="zh-CN" altLang="en-US" b="1" dirty="0"/>
              <a:t>过如下方式瘦身</a:t>
            </a:r>
            <a:r>
              <a:rPr lang="en-US" b="1" dirty="0"/>
              <a:t>SDK</a:t>
            </a:r>
            <a:r>
              <a:rPr lang="zh-CN" altLang="en-US" b="1" dirty="0"/>
              <a:t>包</a:t>
            </a:r>
            <a:r>
              <a:rPr lang="zh-CN" altLang="en-US" dirty="0" smtClean="0"/>
              <a:t>：（</a:t>
            </a:r>
            <a:r>
              <a:rPr lang="en-US" altLang="zh-CN" dirty="0" smtClean="0"/>
              <a:t>from </a:t>
            </a:r>
            <a:r>
              <a:rPr lang="zh-CN" altLang="en-US" dirty="0" smtClean="0"/>
              <a:t>郭韧）</a:t>
            </a:r>
            <a:endParaRPr lang="en-CN" dirty="0"/>
          </a:p>
          <a:p>
            <a:pPr lvl="1"/>
            <a:r>
              <a:rPr lang="en-US" dirty="0"/>
              <a:t>Pip install </a:t>
            </a:r>
            <a:r>
              <a:rPr lang="en-US" dirty="0" err="1"/>
              <a:t>sagemaker</a:t>
            </a:r>
            <a:r>
              <a:rPr lang="en-US" dirty="0"/>
              <a:t> --target </a:t>
            </a:r>
            <a:r>
              <a:rPr lang="en-US" dirty="0" err="1"/>
              <a:t>sagemaker</a:t>
            </a:r>
            <a:r>
              <a:rPr lang="en-US" dirty="0"/>
              <a:t>-installation  </a:t>
            </a:r>
            <a:endParaRPr lang="en-CN" dirty="0"/>
          </a:p>
          <a:p>
            <a:pPr lvl="1"/>
            <a:r>
              <a:rPr lang="en-US" dirty="0"/>
              <a:t>Cd </a:t>
            </a:r>
            <a:r>
              <a:rPr lang="en-US" dirty="0" err="1"/>
              <a:t>sagemaker</a:t>
            </a:r>
            <a:r>
              <a:rPr lang="en-US" dirty="0"/>
              <a:t>-installation  </a:t>
            </a:r>
            <a:endParaRPr lang="en-CN" dirty="0"/>
          </a:p>
          <a:p>
            <a:pPr lvl="1"/>
            <a:r>
              <a:rPr lang="en-US" dirty="0"/>
              <a:t>Find . -type d -name “tests” -</a:t>
            </a:r>
            <a:r>
              <a:rPr lang="en-US" b="1" dirty="0"/>
              <a:t>exec</a:t>
            </a:r>
            <a:r>
              <a:rPr lang="en-US" dirty="0"/>
              <a:t> </a:t>
            </a:r>
            <a:r>
              <a:rPr lang="en-US" dirty="0" err="1"/>
              <a:t>rm</a:t>
            </a:r>
            <a:r>
              <a:rPr lang="en-US" dirty="0"/>
              <a:t> -</a:t>
            </a:r>
            <a:r>
              <a:rPr lang="en-US" dirty="0" err="1"/>
              <a:t>rfv</a:t>
            </a:r>
            <a:r>
              <a:rPr lang="en-US" dirty="0"/>
              <a:t> {} +  </a:t>
            </a:r>
            <a:endParaRPr lang="en-CN" dirty="0"/>
          </a:p>
          <a:p>
            <a:pPr lvl="1"/>
            <a:r>
              <a:rPr lang="en-US" dirty="0"/>
              <a:t>Find . -type d -name “__</a:t>
            </a:r>
            <a:r>
              <a:rPr lang="en-US" dirty="0" err="1"/>
              <a:t>pycache</a:t>
            </a:r>
            <a:r>
              <a:rPr lang="en-US" dirty="0"/>
              <a:t>__” -</a:t>
            </a:r>
            <a:r>
              <a:rPr lang="en-US" b="1" dirty="0"/>
              <a:t>exec</a:t>
            </a:r>
            <a:r>
              <a:rPr lang="en-US" dirty="0"/>
              <a:t> </a:t>
            </a:r>
            <a:r>
              <a:rPr lang="en-US" dirty="0" err="1"/>
              <a:t>rm</a:t>
            </a:r>
            <a:r>
              <a:rPr lang="en-US" dirty="0"/>
              <a:t> -</a:t>
            </a:r>
            <a:r>
              <a:rPr lang="en-US" dirty="0" err="1"/>
              <a:t>rfv</a:t>
            </a:r>
            <a:r>
              <a:rPr lang="en-US" dirty="0"/>
              <a:t> {} +  </a:t>
            </a:r>
            <a:endParaRPr lang="en-CN" dirty="0"/>
          </a:p>
          <a:p>
            <a:pPr lvl="1"/>
            <a:r>
              <a:rPr lang="en-US" dirty="0"/>
              <a:t>Zip -r sagemaker_lambda_light.zip .  </a:t>
            </a:r>
            <a:endParaRPr lang="en-CN" dirty="0"/>
          </a:p>
          <a:p>
            <a:pPr lvl="1"/>
            <a:r>
              <a:rPr lang="zh-CN" altLang="en-US" dirty="0"/>
              <a:t>将自己的</a:t>
            </a:r>
            <a:r>
              <a:rPr lang="en-US" dirty="0"/>
              <a:t>lambda_function.py</a:t>
            </a:r>
            <a:r>
              <a:rPr lang="zh-CN" altLang="en-US" dirty="0"/>
              <a:t>代码嵌入到</a:t>
            </a:r>
            <a:r>
              <a:rPr lang="en-US" dirty="0"/>
              <a:t>zip</a:t>
            </a:r>
            <a:r>
              <a:rPr lang="zh-CN" altLang="en-US" dirty="0"/>
              <a:t>中</a:t>
            </a:r>
            <a:endParaRPr lang="en-CN" dirty="0"/>
          </a:p>
          <a:p>
            <a:pPr lvl="2"/>
            <a:r>
              <a:rPr lang="en-US" dirty="0"/>
              <a:t>~/my-function$ zip -g sagemaker_lambda_light.zip lambda_function.py  </a:t>
            </a:r>
            <a:endParaRPr lang="en-CN" dirty="0"/>
          </a:p>
          <a:p>
            <a:pPr marL="914400" lvl="2" indent="0">
              <a:buNone/>
            </a:pPr>
            <a:r>
              <a:rPr lang="en-US" dirty="0" smtClean="0"/>
              <a:t>	Adding</a:t>
            </a:r>
            <a:r>
              <a:rPr lang="en-US" dirty="0"/>
              <a:t>: lambda_function.py (deflated 56%)  </a:t>
            </a:r>
            <a:endParaRPr lang="en-CN" dirty="0"/>
          </a:p>
          <a:p>
            <a:pPr lvl="1"/>
            <a:r>
              <a:rPr lang="zh-CN" altLang="en-US" dirty="0"/>
              <a:t>将新的</a:t>
            </a:r>
            <a:r>
              <a:rPr lang="en-US" dirty="0"/>
              <a:t>zip</a:t>
            </a:r>
            <a:r>
              <a:rPr lang="zh-CN" altLang="en-US" dirty="0"/>
              <a:t>包传入</a:t>
            </a:r>
            <a:r>
              <a:rPr lang="en-US" dirty="0"/>
              <a:t>Lambda</a:t>
            </a:r>
            <a:r>
              <a:rPr lang="zh-CN" altLang="en-US" dirty="0"/>
              <a:t>中</a:t>
            </a:r>
            <a:endParaRPr lang="en-CN" dirty="0"/>
          </a:p>
          <a:p>
            <a:pPr lvl="2"/>
            <a:r>
              <a:rPr lang="en-US" dirty="0"/>
              <a:t>Aws </a:t>
            </a:r>
            <a:r>
              <a:rPr lang="en-US" b="1" dirty="0"/>
              <a:t>lambda</a:t>
            </a:r>
            <a:r>
              <a:rPr lang="en-US" dirty="0"/>
              <a:t> update-function-code --function-name my-function --zip-file fileb:// sagemaker_lambda_light.zip</a:t>
            </a:r>
            <a:endParaRPr lang="en-CN" dirty="0"/>
          </a:p>
          <a:p>
            <a:pPr lvl="1"/>
            <a:r>
              <a:rPr lang="zh-CN" altLang="en-US" dirty="0"/>
              <a:t>建议：</a:t>
            </a:r>
            <a:r>
              <a:rPr lang="zh-CN" altLang="en-US" b="1" dirty="0"/>
              <a:t>在</a:t>
            </a:r>
            <a:r>
              <a:rPr lang="en-US" b="1" dirty="0"/>
              <a:t>Lambda</a:t>
            </a:r>
            <a:r>
              <a:rPr lang="zh-CN" altLang="en-US" b="1" dirty="0"/>
              <a:t>中一般不要使用</a:t>
            </a:r>
            <a:r>
              <a:rPr lang="en-US" b="1" dirty="0" err="1"/>
              <a:t>SageMaker</a:t>
            </a:r>
            <a:r>
              <a:rPr lang="en-US" b="1" dirty="0"/>
              <a:t> SDK</a:t>
            </a:r>
            <a:r>
              <a:rPr lang="zh-CN" altLang="en-US" b="1" dirty="0"/>
              <a:t> </a:t>
            </a:r>
            <a:r>
              <a:rPr lang="en-US" altLang="zh-CN" b="1" dirty="0" smtClean="0"/>
              <a:t>1.x</a:t>
            </a:r>
            <a:r>
              <a:rPr lang="zh-CN" altLang="en-US" b="1" dirty="0" smtClean="0"/>
              <a:t>（对于</a:t>
            </a:r>
            <a:r>
              <a:rPr lang="en-US" altLang="zh-CN" b="1" dirty="0" smtClean="0"/>
              <a:t>lambda</a:t>
            </a:r>
            <a:r>
              <a:rPr lang="zh-CN" altLang="en-US" b="1" dirty="0" smtClean="0"/>
              <a:t>来说，这个包太大），</a:t>
            </a:r>
            <a:r>
              <a:rPr lang="zh-CN" altLang="en-US" b="1" dirty="0"/>
              <a:t>一般用</a:t>
            </a:r>
            <a:r>
              <a:rPr lang="en-US" b="1" dirty="0"/>
              <a:t>boto3 low level API</a:t>
            </a:r>
            <a:r>
              <a:rPr lang="zh-CN" altLang="en-US" b="1" dirty="0"/>
              <a:t>调用即可。或是尝试使用</a:t>
            </a:r>
            <a:r>
              <a:rPr lang="en-US" altLang="zh-CN" b="1" dirty="0"/>
              <a:t>2.x</a:t>
            </a:r>
            <a:r>
              <a:rPr lang="zh-CN" altLang="en-US" b="1" dirty="0"/>
              <a:t> </a:t>
            </a:r>
            <a:r>
              <a:rPr lang="zh-CN" altLang="en-US" b="1" dirty="0" smtClean="0"/>
              <a:t>版本的包（这个包小一些，能满足</a:t>
            </a:r>
            <a:r>
              <a:rPr lang="en-US" altLang="zh-CN" b="1" dirty="0" smtClean="0"/>
              <a:t>lambda</a:t>
            </a:r>
            <a:r>
              <a:rPr lang="zh-CN" altLang="en-US" b="1" dirty="0" smtClean="0"/>
              <a:t>对于</a:t>
            </a:r>
            <a:r>
              <a:rPr lang="en-US" altLang="zh-CN" b="1" dirty="0" smtClean="0"/>
              <a:t>50MB</a:t>
            </a:r>
            <a:r>
              <a:rPr lang="zh-CN" altLang="en-US" b="1" dirty="0" smtClean="0"/>
              <a:t>大小的限制）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6236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529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 smtClean="0"/>
              <a:t>谢谢！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53628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4444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问：在</a:t>
            </a:r>
            <a:r>
              <a:rPr lang="en-US" altLang="zh-CN" dirty="0" err="1" smtClean="0"/>
              <a:t>Sagemaker</a:t>
            </a:r>
            <a:r>
              <a:rPr lang="en-US" altLang="zh-CN" dirty="0" smtClean="0"/>
              <a:t> notebook</a:t>
            </a:r>
            <a:r>
              <a:rPr lang="zh-CN" altLang="en-US" dirty="0" smtClean="0"/>
              <a:t>实例上跑本地训练，比如使用</a:t>
            </a:r>
            <a:r>
              <a:rPr lang="en-US" dirty="0" err="1" smtClean="0"/>
              <a:t>sklearn</a:t>
            </a:r>
            <a:r>
              <a:rPr lang="zh-CN" altLang="en-US" dirty="0" smtClean="0"/>
              <a:t>的</a:t>
            </a:r>
            <a:r>
              <a:rPr lang="en-US" dirty="0" err="1" smtClean="0"/>
              <a:t>RadiusNeighborsClassifier</a:t>
            </a:r>
            <a:r>
              <a:rPr lang="zh-CN" altLang="en-US" dirty="0" smtClean="0"/>
              <a:t>分类器做</a:t>
            </a:r>
            <a:r>
              <a:rPr lang="zh-CN" altLang="en-US" dirty="0"/>
              <a:t>预</a:t>
            </a:r>
            <a:r>
              <a:rPr lang="zh-CN" altLang="en-US" dirty="0" smtClean="0"/>
              <a:t>测调用</a:t>
            </a:r>
            <a:r>
              <a:rPr lang="en-US" altLang="zh-CN" dirty="0" smtClean="0"/>
              <a:t>API </a:t>
            </a:r>
            <a:r>
              <a:rPr lang="en-US" dirty="0" err="1" smtClean="0"/>
              <a:t>neigh.predict</a:t>
            </a:r>
            <a:r>
              <a:rPr lang="en-US" dirty="0" smtClean="0"/>
              <a:t>(</a:t>
            </a:r>
            <a:r>
              <a:rPr lang="en-US" dirty="0" err="1" smtClean="0"/>
              <a:t>xtest_std</a:t>
            </a:r>
            <a:r>
              <a:rPr lang="en-US" dirty="0" smtClean="0"/>
              <a:t>)</a:t>
            </a:r>
            <a:r>
              <a:rPr lang="zh-CN" altLang="en-US" dirty="0"/>
              <a:t>时</a:t>
            </a:r>
            <a:r>
              <a:rPr lang="zh-CN" altLang="en-US" dirty="0" smtClean="0"/>
              <a:t>，会看到提示 </a:t>
            </a:r>
            <a:r>
              <a:rPr lang="en-US" altLang="zh-CN" dirty="0" smtClean="0"/>
              <a:t>”</a:t>
            </a:r>
            <a:r>
              <a:rPr lang="en-US" b="1" dirty="0" err="1" smtClean="0"/>
              <a:t>jupyter</a:t>
            </a:r>
            <a:r>
              <a:rPr lang="en-US" b="1" dirty="0" smtClean="0"/>
              <a:t> </a:t>
            </a:r>
            <a:r>
              <a:rPr lang="en-US" b="1" dirty="0"/>
              <a:t>kernel died and automatically </a:t>
            </a:r>
            <a:r>
              <a:rPr lang="en-US" b="1" dirty="0" smtClean="0"/>
              <a:t>restart</a:t>
            </a:r>
            <a:r>
              <a:rPr lang="en-US" dirty="0" smtClean="0"/>
              <a:t>”</a:t>
            </a:r>
            <a:r>
              <a:rPr lang="zh-CN" altLang="en-US" dirty="0" smtClean="0"/>
              <a:t>，这个是为什么？</a:t>
            </a:r>
            <a:endParaRPr lang="en-US" altLang="zh-CN" dirty="0" smtClean="0"/>
          </a:p>
          <a:p>
            <a:r>
              <a:rPr lang="zh-CN" altLang="en-US" dirty="0" smtClean="0"/>
              <a:t>答：</a:t>
            </a:r>
            <a:r>
              <a:rPr lang="zh-CN" altLang="en-US" b="1" dirty="0" smtClean="0"/>
              <a:t>登录到</a:t>
            </a:r>
            <a:r>
              <a:rPr lang="en-US" altLang="zh-CN" b="1" dirty="0" err="1" smtClean="0"/>
              <a:t>sagemaker</a:t>
            </a:r>
            <a:r>
              <a:rPr lang="en-US" altLang="zh-CN" b="1" dirty="0" smtClean="0"/>
              <a:t> notebook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Linux console</a:t>
            </a:r>
            <a:r>
              <a:rPr lang="zh-CN" altLang="en-US" b="1" dirty="0" smtClean="0"/>
              <a:t>，通</a:t>
            </a:r>
            <a:r>
              <a:rPr lang="zh-CN" altLang="en-US" b="1" dirty="0"/>
              <a:t>过查看</a:t>
            </a:r>
            <a:r>
              <a:rPr lang="en-US" b="1" dirty="0" err="1" smtClean="0"/>
              <a:t>dmesg</a:t>
            </a:r>
            <a:r>
              <a:rPr lang="zh-CN" altLang="en-US" b="1" dirty="0" smtClean="0"/>
              <a:t>或者</a:t>
            </a:r>
            <a:r>
              <a:rPr lang="en-US" altLang="zh-CN" b="1" dirty="0" smtClean="0"/>
              <a:t>/</a:t>
            </a:r>
            <a:r>
              <a:rPr lang="en-US" altLang="zh-CN" b="1" dirty="0" err="1" smtClean="0"/>
              <a:t>var</a:t>
            </a:r>
            <a:r>
              <a:rPr lang="en-US" altLang="zh-CN" b="1" dirty="0" smtClean="0"/>
              <a:t>/log/messages</a:t>
            </a:r>
            <a:r>
              <a:rPr lang="zh-CN" altLang="en-US" b="1" dirty="0" smtClean="0"/>
              <a:t>文件</a:t>
            </a:r>
            <a:r>
              <a:rPr lang="zh-CN" altLang="en-US" dirty="0" smtClean="0"/>
              <a:t>可</a:t>
            </a:r>
            <a:r>
              <a:rPr lang="zh-CN" altLang="en-US" dirty="0"/>
              <a:t>以清楚的看到该进程使用的物理内</a:t>
            </a:r>
            <a:r>
              <a:rPr lang="zh-CN" altLang="en-US" dirty="0" smtClean="0"/>
              <a:t>存，发现使用的</a:t>
            </a:r>
            <a:r>
              <a:rPr lang="en-US" altLang="zh-CN" dirty="0" smtClean="0"/>
              <a:t>RAM</a:t>
            </a:r>
            <a:r>
              <a:rPr lang="zh-CN" altLang="en-US" dirty="0" smtClean="0"/>
              <a:t>太多，被</a:t>
            </a:r>
            <a:r>
              <a:rPr lang="en-US" altLang="zh-CN" dirty="0" smtClean="0"/>
              <a:t>Linux kernel</a:t>
            </a:r>
            <a:r>
              <a:rPr lang="zh-CN" altLang="en-US" dirty="0" smtClean="0"/>
              <a:t>给</a:t>
            </a:r>
            <a:r>
              <a:rPr lang="en-US" altLang="zh-CN" dirty="0" smtClean="0"/>
              <a:t>OOM killer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对于使用</a:t>
            </a:r>
            <a:r>
              <a:rPr lang="en-US" dirty="0" err="1" smtClean="0"/>
              <a:t>RadiusNeighborsClassifier</a:t>
            </a:r>
            <a:r>
              <a:rPr lang="zh-CN" altLang="en-US" dirty="0" smtClean="0"/>
              <a:t>分类器遇到的这个问题，或</a:t>
            </a:r>
            <a:r>
              <a:rPr lang="zh-CN" altLang="en-US" dirty="0"/>
              <a:t>者使用更大内存的机器或者使用更少的数据集来训</a:t>
            </a:r>
            <a:r>
              <a:rPr lang="zh-CN" altLang="en-US" dirty="0" smtClean="0"/>
              <a:t>练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因为</a:t>
            </a:r>
            <a:r>
              <a:rPr lang="en-US" dirty="0" err="1" smtClean="0"/>
              <a:t>RadiusNeighborsClassifier</a:t>
            </a:r>
            <a:r>
              <a:rPr lang="zh-CN" altLang="en-US" dirty="0"/>
              <a:t>训</a:t>
            </a:r>
            <a:r>
              <a:rPr lang="zh-CN" altLang="en-US" dirty="0" smtClean="0"/>
              <a:t>练时或者直接保存样本或者用</a:t>
            </a:r>
            <a:r>
              <a:rPr lang="en-US" altLang="zh-CN" dirty="0" smtClean="0"/>
              <a:t>KD-tree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Ball-tree</a:t>
            </a:r>
            <a:r>
              <a:rPr lang="zh-CN" altLang="en-US" dirty="0" smtClean="0"/>
              <a:t>来保存样本，因此需要大量内存。</a:t>
            </a:r>
            <a:endParaRPr lang="en-US" dirty="0"/>
          </a:p>
          <a:p>
            <a:pPr lvl="1"/>
            <a:r>
              <a:rPr lang="zh-CN" altLang="en-US" dirty="0"/>
              <a:t>类似的情况还有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sagemaker</a:t>
            </a:r>
            <a:r>
              <a:rPr lang="en-US" altLang="zh-CN" dirty="0" smtClean="0"/>
              <a:t> notebook</a:t>
            </a:r>
            <a:r>
              <a:rPr lang="zh-CN" altLang="en-US" dirty="0" smtClean="0"/>
              <a:t>上本地训</a:t>
            </a:r>
            <a:r>
              <a:rPr lang="zh-CN" altLang="en-US" dirty="0"/>
              <a:t>练一个模型的时候，运行了很长时间后最</a:t>
            </a:r>
            <a:r>
              <a:rPr lang="zh-CN" altLang="en-US" dirty="0" smtClean="0"/>
              <a:t>后</a:t>
            </a:r>
            <a:r>
              <a:rPr lang="en-US" altLang="zh-CN" dirty="0" err="1" smtClean="0"/>
              <a:t>jupyter</a:t>
            </a:r>
            <a:r>
              <a:rPr lang="en-US" altLang="zh-CN" dirty="0" smtClean="0"/>
              <a:t> </a:t>
            </a:r>
            <a:r>
              <a:rPr lang="en-US" dirty="0" smtClean="0"/>
              <a:t>kernel </a:t>
            </a:r>
            <a:r>
              <a:rPr lang="en-US" dirty="0"/>
              <a:t>died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/>
              <a:t>同</a:t>
            </a:r>
            <a:r>
              <a:rPr lang="zh-CN" altLang="en-US" dirty="0" smtClean="0"/>
              <a:t>样可以查</a:t>
            </a:r>
            <a:r>
              <a:rPr lang="zh-CN" altLang="en-US" dirty="0"/>
              <a:t>看</a:t>
            </a:r>
            <a:r>
              <a:rPr lang="en-US" dirty="0" err="1" smtClean="0"/>
              <a:t>dmesg</a:t>
            </a:r>
            <a:r>
              <a:rPr lang="zh-CN" altLang="en-US" dirty="0" smtClean="0"/>
              <a:t>看是</a:t>
            </a:r>
            <a:r>
              <a:rPr lang="zh-CN" altLang="en-US" dirty="0"/>
              <a:t>否是因为</a:t>
            </a:r>
            <a:r>
              <a:rPr lang="en-US" dirty="0"/>
              <a:t>OOM</a:t>
            </a:r>
            <a:r>
              <a:rPr lang="zh-CN" altLang="en-US" dirty="0"/>
              <a:t>了。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问：登录</a:t>
            </a:r>
            <a:r>
              <a:rPr lang="en-US" altLang="zh-CN" dirty="0" err="1" smtClean="0"/>
              <a:t>Sagemaker</a:t>
            </a:r>
            <a:r>
              <a:rPr lang="en-US" altLang="zh-CN" dirty="0" smtClean="0"/>
              <a:t> notebook</a:t>
            </a:r>
            <a:r>
              <a:rPr lang="zh-CN" altLang="en-US" dirty="0" smtClean="0"/>
              <a:t>实例的</a:t>
            </a:r>
            <a:r>
              <a:rPr lang="en-US" altLang="zh-CN" dirty="0" smtClean="0"/>
              <a:t>Linux console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clone</a:t>
            </a:r>
            <a:r>
              <a:rPr lang="zh-CN" altLang="en-US" dirty="0" smtClean="0"/>
              <a:t>代码到本地后，之后重启</a:t>
            </a:r>
            <a:r>
              <a:rPr lang="en-US" altLang="zh-CN" dirty="0" smtClean="0"/>
              <a:t>notebook</a:t>
            </a:r>
            <a:r>
              <a:rPr lang="zh-CN" altLang="en-US" dirty="0" smtClean="0"/>
              <a:t>实例，发现之前从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下载的代码不见了？（</a:t>
            </a:r>
            <a:r>
              <a:rPr lang="en-US" altLang="zh-CN" dirty="0" smtClean="0"/>
              <a:t>from </a:t>
            </a:r>
            <a:r>
              <a:rPr lang="zh-CN" altLang="en-US" dirty="0" smtClean="0"/>
              <a:t>世帅）</a:t>
            </a:r>
            <a:endParaRPr lang="en-US" altLang="zh-CN" dirty="0" smtClean="0"/>
          </a:p>
          <a:p>
            <a:r>
              <a:rPr lang="zh-CN" altLang="en-US" dirty="0" smtClean="0"/>
              <a:t>答：登录到</a:t>
            </a:r>
            <a:r>
              <a:rPr lang="en-US" altLang="zh-CN" dirty="0" err="1" smtClean="0"/>
              <a:t>Sagemaker</a:t>
            </a:r>
            <a:r>
              <a:rPr lang="en-US" altLang="zh-CN" dirty="0" smtClean="0"/>
              <a:t> notebook</a:t>
            </a:r>
            <a:r>
              <a:rPr lang="zh-CN" altLang="en-US" dirty="0" smtClean="0"/>
              <a:t>实例的</a:t>
            </a:r>
            <a:r>
              <a:rPr lang="en-US" altLang="zh-CN" dirty="0" smtClean="0"/>
              <a:t>Linux terminal console</a:t>
            </a:r>
            <a:r>
              <a:rPr lang="zh-CN" altLang="en-US" dirty="0" smtClean="0"/>
              <a:t>后的缺省路径是</a:t>
            </a:r>
            <a:r>
              <a:rPr lang="en-US" dirty="0"/>
              <a:t>/</a:t>
            </a:r>
            <a:r>
              <a:rPr lang="en-US" dirty="0" smtClean="0"/>
              <a:t>home/ec2-user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clone</a:t>
            </a:r>
            <a:r>
              <a:rPr lang="zh-CN" altLang="en-US" dirty="0" smtClean="0"/>
              <a:t>下载的代码到了这个路径，而这个路径并不是可持久化的路径。</a:t>
            </a:r>
            <a:endParaRPr lang="en-US" altLang="zh-CN" dirty="0" smtClean="0"/>
          </a:p>
          <a:p>
            <a:pPr lvl="1"/>
            <a:r>
              <a:rPr lang="zh-CN" altLang="en-US" b="1" dirty="0"/>
              <a:t>可持久</a:t>
            </a:r>
            <a:r>
              <a:rPr lang="zh-CN" altLang="en-US" b="1" dirty="0" smtClean="0"/>
              <a:t>化的路径是</a:t>
            </a:r>
            <a:r>
              <a:rPr lang="en-US" b="1" dirty="0"/>
              <a:t>/</a:t>
            </a:r>
            <a:r>
              <a:rPr lang="en-US" b="1" dirty="0" smtClean="0"/>
              <a:t>home/ec2-user/</a:t>
            </a:r>
            <a:r>
              <a:rPr lang="en-US" b="1" dirty="0" err="1" smtClean="0"/>
              <a:t>SageMaker</a:t>
            </a:r>
            <a:endParaRPr lang="en-US" b="1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081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" y="2860130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err="1"/>
              <a:t>Sagemaker</a:t>
            </a:r>
            <a:r>
              <a:rPr lang="en-US" altLang="zh-CN" dirty="0"/>
              <a:t> </a:t>
            </a:r>
            <a:r>
              <a:rPr lang="zh-CN" altLang="en-US" dirty="0"/>
              <a:t>训练</a:t>
            </a:r>
            <a:r>
              <a:rPr lang="zh-CN" altLang="en-US" dirty="0" smtClean="0"/>
              <a:t>时相</a:t>
            </a:r>
            <a:r>
              <a:rPr lang="zh-CN" altLang="en-US" dirty="0"/>
              <a:t>关的</a:t>
            </a:r>
            <a:r>
              <a:rPr lang="en-US" altLang="zh-CN" dirty="0" smtClean="0"/>
              <a:t>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9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Sagemaker</a:t>
            </a:r>
            <a:r>
              <a:rPr lang="zh-CN" altLang="en-US" dirty="0" smtClean="0"/>
              <a:t>路</a:t>
            </a:r>
            <a:r>
              <a:rPr lang="zh-CN" altLang="en-US" dirty="0"/>
              <a:t>径设置相关</a:t>
            </a:r>
            <a:r>
              <a:rPr lang="en-US" altLang="zh-CN" dirty="0"/>
              <a:t>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9758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问：</a:t>
            </a:r>
            <a:r>
              <a:rPr lang="en-US" altLang="zh-CN" dirty="0" err="1"/>
              <a:t>Sagemaker</a:t>
            </a:r>
            <a:r>
              <a:rPr lang="zh-CN" altLang="en-US" dirty="0"/>
              <a:t>训</a:t>
            </a:r>
            <a:r>
              <a:rPr lang="zh-CN" altLang="en-US" dirty="0" smtClean="0"/>
              <a:t>练中</a:t>
            </a:r>
            <a:r>
              <a:rPr lang="zh-CN" altLang="en-US" dirty="0"/>
              <a:t>，写在容器本地路径</a:t>
            </a:r>
            <a:r>
              <a:rPr lang="en-US" altLang="zh-CN" dirty="0" smtClean="0"/>
              <a:t>XXX</a:t>
            </a:r>
            <a:r>
              <a:rPr lang="zh-CN" altLang="en-US" dirty="0" smtClean="0"/>
              <a:t>中</a:t>
            </a:r>
            <a:r>
              <a:rPr lang="zh-CN" altLang="en-US" dirty="0"/>
              <a:t>的文件为什么最后没有在</a:t>
            </a:r>
            <a:r>
              <a:rPr lang="en-US" altLang="zh-CN" dirty="0" smtClean="0"/>
              <a:t>S3</a:t>
            </a:r>
            <a:r>
              <a:rPr lang="zh-CN" altLang="en-US" dirty="0" smtClean="0"/>
              <a:t>路</a:t>
            </a:r>
            <a:r>
              <a:rPr lang="zh-CN" altLang="en-US" dirty="0"/>
              <a:t>径中看到？</a:t>
            </a:r>
            <a:endParaRPr lang="en-US" altLang="zh-CN" dirty="0"/>
          </a:p>
          <a:p>
            <a:r>
              <a:rPr lang="zh-CN" altLang="en-US" dirty="0"/>
              <a:t>答：</a:t>
            </a:r>
            <a:r>
              <a:rPr lang="en-US" altLang="zh-CN" b="1" dirty="0" err="1"/>
              <a:t>Sagemaker</a:t>
            </a:r>
            <a:r>
              <a:rPr lang="zh-CN" altLang="en-US" b="1" dirty="0"/>
              <a:t>需要契约式编程，和这个问题相关的契约如下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b="1" dirty="0"/>
              <a:t>/opt/ml/model</a:t>
            </a:r>
            <a:r>
              <a:rPr lang="en-US" dirty="0"/>
              <a:t>-------</a:t>
            </a:r>
            <a:r>
              <a:rPr lang="zh-CN" altLang="en-US" dirty="0"/>
              <a:t>这里存放最终的模型文件</a:t>
            </a:r>
            <a:endParaRPr lang="en-US" altLang="zh-CN" dirty="0"/>
          </a:p>
          <a:p>
            <a:pPr lvl="2"/>
            <a:r>
              <a:rPr lang="zh-CN" altLang="en-US" dirty="0"/>
              <a:t>被</a:t>
            </a:r>
            <a:r>
              <a:rPr lang="en-US" altLang="zh-CN" dirty="0" err="1"/>
              <a:t>Sagemaker</a:t>
            </a:r>
            <a:r>
              <a:rPr lang="zh-CN" altLang="en-US" dirty="0"/>
              <a:t>上传时机：</a:t>
            </a:r>
            <a:r>
              <a:rPr lang="zh-CN" altLang="en-US" b="1" dirty="0"/>
              <a:t>训练结束</a:t>
            </a:r>
            <a:endParaRPr lang="en-US" altLang="zh-CN" b="1" dirty="0"/>
          </a:p>
          <a:p>
            <a:pPr lvl="2"/>
            <a:r>
              <a:rPr lang="zh-CN" altLang="en-US" dirty="0"/>
              <a:t>在模型训练结束后</a:t>
            </a:r>
            <a:r>
              <a:rPr lang="en-US" dirty="0" err="1"/>
              <a:t>S</a:t>
            </a:r>
            <a:r>
              <a:rPr lang="en-US" altLang="zh-CN" dirty="0" err="1"/>
              <a:t>agemaker</a:t>
            </a:r>
            <a:r>
              <a:rPr lang="zh-CN" altLang="en-US" dirty="0"/>
              <a:t>会把这个路径下的所有文件压缩打包为</a:t>
            </a:r>
            <a:r>
              <a:rPr lang="en-US" dirty="0"/>
              <a:t>model.tar.gz</a:t>
            </a:r>
            <a:r>
              <a:rPr lang="zh-CN" altLang="en-US" dirty="0"/>
              <a:t>并上传到你设置的</a:t>
            </a:r>
            <a:r>
              <a:rPr lang="en-US" dirty="0" err="1"/>
              <a:t>output_path</a:t>
            </a:r>
            <a:r>
              <a:rPr lang="en-US" dirty="0"/>
              <a:t> S3</a:t>
            </a:r>
            <a:r>
              <a:rPr lang="zh-CN" altLang="en-US" dirty="0"/>
              <a:t>路径或者缺省的</a:t>
            </a:r>
            <a:r>
              <a:rPr lang="en-US" dirty="0"/>
              <a:t>S3</a:t>
            </a:r>
            <a:r>
              <a:rPr lang="zh-CN" altLang="en-US" dirty="0"/>
              <a:t>路径。</a:t>
            </a:r>
            <a:endParaRPr lang="en-US" dirty="0"/>
          </a:p>
          <a:p>
            <a:pPr lvl="1"/>
            <a:r>
              <a:rPr lang="en-US" b="1" dirty="0"/>
              <a:t>/opt/ml/output/data-</a:t>
            </a:r>
            <a:r>
              <a:rPr lang="en-US" dirty="0"/>
              <a:t>------</a:t>
            </a:r>
            <a:r>
              <a:rPr lang="zh-CN" altLang="en-US" dirty="0"/>
              <a:t>这个一般存放的是训练过程中的一些和模型文件以及</a:t>
            </a:r>
            <a:r>
              <a:rPr lang="en-US" dirty="0"/>
              <a:t>checkpoint</a:t>
            </a:r>
            <a:r>
              <a:rPr lang="zh-CN" altLang="en-US" dirty="0"/>
              <a:t>没有关系的文件（比如验证集的评估结果文件）</a:t>
            </a:r>
            <a:endParaRPr lang="en-US" altLang="zh-CN" dirty="0"/>
          </a:p>
          <a:p>
            <a:pPr lvl="2"/>
            <a:r>
              <a:rPr lang="zh-CN" altLang="en-US" dirty="0"/>
              <a:t>被</a:t>
            </a:r>
            <a:r>
              <a:rPr lang="en-US" altLang="zh-CN" dirty="0" err="1"/>
              <a:t>Sagemaker</a:t>
            </a:r>
            <a:r>
              <a:rPr lang="zh-CN" altLang="en-US" dirty="0"/>
              <a:t>上传时机：</a:t>
            </a:r>
            <a:r>
              <a:rPr lang="zh-CN" altLang="en-US" b="1" dirty="0"/>
              <a:t>训练结束</a:t>
            </a:r>
            <a:endParaRPr lang="en-US" altLang="zh-CN" b="1" dirty="0"/>
          </a:p>
          <a:p>
            <a:pPr lvl="2"/>
            <a:r>
              <a:rPr lang="zh-CN" altLang="en-US" dirty="0"/>
              <a:t>在模型训练结束后</a:t>
            </a:r>
            <a:r>
              <a:rPr lang="en-US" dirty="0" err="1"/>
              <a:t>S</a:t>
            </a:r>
            <a:r>
              <a:rPr lang="en-US" altLang="zh-CN" dirty="0" err="1"/>
              <a:t>agemaker</a:t>
            </a:r>
            <a:r>
              <a:rPr lang="zh-CN" altLang="en-US" dirty="0"/>
              <a:t>会把这个路径下的所有 文件压缩打包为</a:t>
            </a:r>
            <a:r>
              <a:rPr lang="en-US" dirty="0"/>
              <a:t>output.tar.gz</a:t>
            </a:r>
            <a:r>
              <a:rPr lang="zh-CN" altLang="en-US" dirty="0"/>
              <a:t>并上传到你设置的</a:t>
            </a:r>
            <a:r>
              <a:rPr lang="en-US" dirty="0" err="1"/>
              <a:t>output_path</a:t>
            </a:r>
            <a:r>
              <a:rPr lang="en-US" dirty="0"/>
              <a:t> S3</a:t>
            </a:r>
            <a:r>
              <a:rPr lang="zh-CN" altLang="en-US" dirty="0"/>
              <a:t>路径或者缺省的</a:t>
            </a:r>
            <a:r>
              <a:rPr lang="en-US" dirty="0"/>
              <a:t>S3</a:t>
            </a:r>
            <a:r>
              <a:rPr lang="zh-CN" altLang="en-US" dirty="0"/>
              <a:t>路径。</a:t>
            </a:r>
            <a:endParaRPr lang="en-US" dirty="0"/>
          </a:p>
          <a:p>
            <a:pPr lvl="1"/>
            <a:r>
              <a:rPr lang="zh-CN" altLang="en-US" b="1" dirty="0"/>
              <a:t>配置了</a:t>
            </a:r>
            <a:r>
              <a:rPr lang="en-US" b="1" dirty="0"/>
              <a:t>checkpoint local path</a:t>
            </a:r>
            <a:r>
              <a:rPr lang="zh-CN" altLang="en-US" b="1" dirty="0"/>
              <a:t>路径的</a:t>
            </a:r>
            <a:r>
              <a:rPr lang="en-US" dirty="0"/>
              <a:t>-----</a:t>
            </a:r>
            <a:r>
              <a:rPr lang="zh-CN" altLang="en-US" dirty="0"/>
              <a:t>这个是为了让</a:t>
            </a:r>
            <a:r>
              <a:rPr lang="en-US" dirty="0" err="1"/>
              <a:t>S</a:t>
            </a:r>
            <a:r>
              <a:rPr lang="en-US" altLang="zh-CN" dirty="0" err="1"/>
              <a:t>agemaker</a:t>
            </a:r>
            <a:r>
              <a:rPr lang="zh-CN" altLang="en-US" dirty="0"/>
              <a:t>来帮助你自动上传</a:t>
            </a:r>
            <a:r>
              <a:rPr lang="en-US" dirty="0"/>
              <a:t>checkpoint</a:t>
            </a:r>
            <a:r>
              <a:rPr lang="zh-CN" altLang="en-US" dirty="0"/>
              <a:t>或者在开始训练任务前把</a:t>
            </a:r>
            <a:r>
              <a:rPr lang="en-US" dirty="0"/>
              <a:t>checkpoint</a:t>
            </a:r>
            <a:r>
              <a:rPr lang="zh-CN" altLang="en-US" dirty="0"/>
              <a:t>从</a:t>
            </a:r>
            <a:r>
              <a:rPr lang="en-US" dirty="0"/>
              <a:t>S3</a:t>
            </a:r>
            <a:r>
              <a:rPr lang="zh-CN" altLang="en-US" dirty="0"/>
              <a:t>下载到这个路径。</a:t>
            </a:r>
            <a:endParaRPr lang="en-US" altLang="zh-CN" dirty="0"/>
          </a:p>
          <a:p>
            <a:pPr lvl="2"/>
            <a:r>
              <a:rPr lang="zh-CN" altLang="en-US" dirty="0"/>
              <a:t>被</a:t>
            </a:r>
            <a:r>
              <a:rPr lang="en-US" altLang="zh-CN" dirty="0" err="1"/>
              <a:t>Sagemaker</a:t>
            </a:r>
            <a:r>
              <a:rPr lang="zh-CN" altLang="en-US" dirty="0"/>
              <a:t>上传时机：</a:t>
            </a:r>
            <a:r>
              <a:rPr lang="zh-CN" altLang="en-US" b="1" dirty="0"/>
              <a:t>训练中近实时上传</a:t>
            </a:r>
            <a:endParaRPr lang="en-US" altLang="zh-CN" b="1" dirty="0"/>
          </a:p>
          <a:p>
            <a:pPr lvl="2"/>
            <a:r>
              <a:rPr lang="zh-CN" altLang="en-US" dirty="0"/>
              <a:t>这个路径下的</a:t>
            </a:r>
            <a:r>
              <a:rPr lang="en-US" dirty="0"/>
              <a:t>checkpoint</a:t>
            </a:r>
            <a:r>
              <a:rPr lang="zh-CN" altLang="en-US" dirty="0"/>
              <a:t>上传并不是训练结束后，而是在训练过程中就会，但是这些文件并不压缩和打包。</a:t>
            </a:r>
            <a:endParaRPr lang="en-US" dirty="0"/>
          </a:p>
          <a:p>
            <a:pPr lvl="1"/>
            <a:r>
              <a:rPr lang="zh-CN" altLang="en-US" b="1" dirty="0"/>
              <a:t>配置了</a:t>
            </a:r>
            <a:r>
              <a:rPr lang="en-US" b="1" dirty="0" err="1"/>
              <a:t>tensorbaord</a:t>
            </a:r>
            <a:r>
              <a:rPr lang="en-US" b="1" dirty="0"/>
              <a:t> log local path</a:t>
            </a:r>
            <a:r>
              <a:rPr lang="zh-CN" altLang="en-US" b="1" dirty="0"/>
              <a:t>路径的</a:t>
            </a:r>
            <a:r>
              <a:rPr lang="en-US" dirty="0"/>
              <a:t>--------</a:t>
            </a:r>
            <a:r>
              <a:rPr lang="zh-CN" altLang="en-US" dirty="0"/>
              <a:t>这个是为了让</a:t>
            </a:r>
            <a:r>
              <a:rPr lang="en-US" dirty="0" err="1"/>
              <a:t>S</a:t>
            </a:r>
            <a:r>
              <a:rPr lang="en-US" altLang="zh-CN" dirty="0" err="1"/>
              <a:t>agemaker</a:t>
            </a:r>
            <a:r>
              <a:rPr lang="zh-CN" altLang="en-US" dirty="0"/>
              <a:t>来帮助你自动上传</a:t>
            </a:r>
            <a:r>
              <a:rPr lang="en-US" dirty="0" err="1"/>
              <a:t>tensorboard</a:t>
            </a:r>
            <a:r>
              <a:rPr lang="zh-CN" altLang="en-US" dirty="0"/>
              <a:t>的</a:t>
            </a:r>
            <a:r>
              <a:rPr lang="en-US" dirty="0"/>
              <a:t>log</a:t>
            </a:r>
            <a:r>
              <a:rPr lang="zh-CN" altLang="en-US" dirty="0"/>
              <a:t>到指定的</a:t>
            </a:r>
            <a:r>
              <a:rPr lang="en-US" dirty="0"/>
              <a:t>S3</a:t>
            </a:r>
            <a:r>
              <a:rPr lang="zh-CN" altLang="en-US" dirty="0"/>
              <a:t>路径。</a:t>
            </a:r>
            <a:endParaRPr lang="en-US" altLang="zh-CN" dirty="0"/>
          </a:p>
          <a:p>
            <a:pPr lvl="2"/>
            <a:r>
              <a:rPr lang="zh-CN" altLang="en-US" dirty="0"/>
              <a:t>被</a:t>
            </a:r>
            <a:r>
              <a:rPr lang="en-US" altLang="zh-CN" dirty="0" err="1"/>
              <a:t>Sagemaker</a:t>
            </a:r>
            <a:r>
              <a:rPr lang="zh-CN" altLang="en-US" dirty="0"/>
              <a:t>上传时机：</a:t>
            </a:r>
            <a:r>
              <a:rPr lang="zh-CN" altLang="en-US" b="1" dirty="0"/>
              <a:t>训练中近实时上传</a:t>
            </a:r>
            <a:endParaRPr lang="en-US" altLang="zh-CN" b="1" dirty="0"/>
          </a:p>
          <a:p>
            <a:pPr lvl="2"/>
            <a:r>
              <a:rPr lang="zh-CN" altLang="en-US" dirty="0"/>
              <a:t>这个目录下的文件也是在训练中近实时的传输到</a:t>
            </a:r>
            <a:r>
              <a:rPr lang="en-US" dirty="0"/>
              <a:t>S3</a:t>
            </a:r>
            <a:r>
              <a:rPr lang="zh-CN" altLang="en-US" dirty="0"/>
              <a:t>的（</a:t>
            </a:r>
            <a:r>
              <a:rPr lang="en-US" dirty="0" err="1"/>
              <a:t>S</a:t>
            </a:r>
            <a:r>
              <a:rPr lang="en-US" altLang="zh-CN" dirty="0" err="1"/>
              <a:t>agemaker</a:t>
            </a:r>
            <a:r>
              <a:rPr lang="en-US" dirty="0"/>
              <a:t> python SDK</a:t>
            </a:r>
            <a:r>
              <a:rPr lang="zh-CN" altLang="en-US" dirty="0"/>
              <a:t>文档中有提到的）。</a:t>
            </a:r>
            <a:endParaRPr lang="en-US" dirty="0"/>
          </a:p>
          <a:p>
            <a:pPr lvl="1"/>
            <a:r>
              <a:rPr lang="zh-CN" altLang="en-US" b="1" dirty="0"/>
              <a:t>除了上面这些路径，训练过程中放置在其他路径下的文件，在训练结束后都会被丢弃。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86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986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问：</a:t>
            </a:r>
            <a:r>
              <a:rPr lang="en-US" altLang="zh-CN" dirty="0" err="1" smtClean="0"/>
              <a:t>Sagemaker</a:t>
            </a:r>
            <a:r>
              <a:rPr lang="en-US" altLang="zh-CN" dirty="0" smtClean="0"/>
              <a:t> API</a:t>
            </a:r>
            <a:r>
              <a:rPr lang="zh-CN" altLang="en-US" dirty="0" smtClean="0"/>
              <a:t>中的</a:t>
            </a:r>
            <a:r>
              <a:rPr lang="en-US" dirty="0" err="1" smtClean="0"/>
              <a:t>model_dir</a:t>
            </a:r>
            <a:r>
              <a:rPr lang="zh-CN" altLang="en-US" dirty="0" smtClean="0"/>
              <a:t>参数和</a:t>
            </a:r>
            <a:r>
              <a:rPr lang="en-US" dirty="0" err="1" smtClean="0"/>
              <a:t>output_path</a:t>
            </a:r>
            <a:r>
              <a:rPr lang="zh-CN" altLang="en-US" dirty="0"/>
              <a:t>参数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sagemaker</a:t>
            </a:r>
            <a:r>
              <a:rPr lang="zh-CN" altLang="en-US" dirty="0" smtClean="0"/>
              <a:t>传递给自定义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脚本的命令行参数</a:t>
            </a:r>
            <a:r>
              <a:rPr lang="en-US" dirty="0"/>
              <a:t>--</a:t>
            </a:r>
            <a:r>
              <a:rPr lang="en-US" dirty="0" err="1" smtClean="0"/>
              <a:t>model_dir</a:t>
            </a:r>
            <a:r>
              <a:rPr lang="zh-CN" altLang="en-US" dirty="0" smtClean="0"/>
              <a:t>，容器本地路径</a:t>
            </a:r>
            <a:r>
              <a:rPr lang="en-US" altLang="zh-CN" dirty="0" smtClean="0"/>
              <a:t>”/opt/ml/model”</a:t>
            </a:r>
            <a:r>
              <a:rPr lang="zh-CN" altLang="en-US" dirty="0" smtClean="0"/>
              <a:t>之间什么关系？如何使用这些参数？</a:t>
            </a:r>
            <a:endParaRPr lang="en-US" altLang="zh-CN" dirty="0" smtClean="0"/>
          </a:p>
          <a:p>
            <a:r>
              <a:rPr lang="zh-CN" altLang="en-US" dirty="0" smtClean="0"/>
              <a:t>答：</a:t>
            </a:r>
            <a:r>
              <a:rPr lang="zh-CN" altLang="en-US" b="1" dirty="0" smtClean="0"/>
              <a:t>这些个参数容易让客户发生错乱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Sagemaker</a:t>
            </a:r>
            <a:r>
              <a:rPr lang="en-US" altLang="zh-CN" dirty="0" smtClean="0"/>
              <a:t> API</a:t>
            </a:r>
            <a:r>
              <a:rPr lang="zh-CN" altLang="en-US" dirty="0" smtClean="0"/>
              <a:t>中设置的</a:t>
            </a:r>
            <a:r>
              <a:rPr lang="en-US" dirty="0" err="1" smtClean="0"/>
              <a:t>output_path</a:t>
            </a:r>
            <a:r>
              <a:rPr lang="zh-CN" altLang="en-US" dirty="0" smtClean="0"/>
              <a:t>参数和</a:t>
            </a:r>
            <a:r>
              <a:rPr lang="en-US" dirty="0" err="1" smtClean="0"/>
              <a:t>model_dir</a:t>
            </a:r>
            <a:r>
              <a:rPr lang="zh-CN" altLang="en-US" dirty="0" smtClean="0"/>
              <a:t>参数以及是否使用</a:t>
            </a:r>
            <a:r>
              <a:rPr lang="en-US" altLang="zh-CN" dirty="0" smtClean="0"/>
              <a:t>MPI</a:t>
            </a:r>
            <a:r>
              <a:rPr lang="zh-CN" altLang="en-US" dirty="0" smtClean="0"/>
              <a:t>做分布式训练，是否是</a:t>
            </a:r>
            <a:r>
              <a:rPr lang="en-US" altLang="zh-CN" dirty="0" smtClean="0"/>
              <a:t>local mode</a:t>
            </a:r>
            <a:r>
              <a:rPr lang="zh-CN" altLang="en-US" dirty="0" smtClean="0"/>
              <a:t>方式等因素会影响最终传入的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训练脚本的</a:t>
            </a:r>
            <a:r>
              <a:rPr lang="en-US" dirty="0" smtClean="0"/>
              <a:t>--</a:t>
            </a:r>
            <a:r>
              <a:rPr lang="en-US" dirty="0" err="1" smtClean="0"/>
              <a:t>model_dir</a:t>
            </a:r>
            <a:r>
              <a:rPr lang="zh-CN" altLang="en-US" dirty="0" smtClean="0"/>
              <a:t>命令行参数的值。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在最新的</a:t>
            </a:r>
            <a:r>
              <a:rPr lang="en-US" altLang="zh-CN" dirty="0" err="1" smtClean="0"/>
              <a:t>Sagemaker</a:t>
            </a:r>
            <a:r>
              <a:rPr lang="en-US" altLang="zh-CN" dirty="0" smtClean="0"/>
              <a:t> python SDK 2.x</a:t>
            </a:r>
            <a:r>
              <a:rPr lang="zh-CN" altLang="en-US" dirty="0" smtClean="0"/>
              <a:t>版本中，可以把</a:t>
            </a:r>
            <a:r>
              <a:rPr lang="en-US" altLang="zh-CN" dirty="0" err="1" smtClean="0"/>
              <a:t>model_dir</a:t>
            </a:r>
            <a:r>
              <a:rPr lang="zh-CN" altLang="en-US" dirty="0" smtClean="0"/>
              <a:t>参数设置为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来告诉</a:t>
            </a:r>
            <a:r>
              <a:rPr lang="en-US" altLang="zh-CN" dirty="0" err="1" smtClean="0"/>
              <a:t>Sagemaker</a:t>
            </a:r>
            <a:r>
              <a:rPr lang="zh-CN" altLang="en-US" dirty="0" smtClean="0"/>
              <a:t>不要传递命令行参数</a:t>
            </a:r>
            <a:r>
              <a:rPr lang="en-US" dirty="0" smtClean="0"/>
              <a:t>--</a:t>
            </a:r>
            <a:r>
              <a:rPr lang="en-US" dirty="0" err="1" smtClean="0"/>
              <a:t>model_dir</a:t>
            </a:r>
            <a:r>
              <a:rPr lang="zh-CN" altLang="en-US" dirty="0" smtClean="0"/>
              <a:t>给自定义训练的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脚本。</a:t>
            </a:r>
            <a:endParaRPr lang="en-US" altLang="zh-CN" dirty="0" smtClean="0"/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不</a:t>
            </a:r>
            <a:r>
              <a:rPr lang="zh-CN" altLang="en-US" b="1" dirty="0">
                <a:solidFill>
                  <a:srgbClr val="FF0000"/>
                </a:solidFill>
              </a:rPr>
              <a:t>建</a:t>
            </a:r>
            <a:r>
              <a:rPr lang="zh-CN" altLang="en-US" b="1" dirty="0" smtClean="0">
                <a:solidFill>
                  <a:srgbClr val="FF0000"/>
                </a:solidFill>
              </a:rPr>
              <a:t>议在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Sagemaker</a:t>
            </a:r>
            <a:r>
              <a:rPr lang="en-US" altLang="zh-CN" b="1" dirty="0" smtClean="0">
                <a:solidFill>
                  <a:srgbClr val="FF0000"/>
                </a:solidFill>
              </a:rPr>
              <a:t> API</a:t>
            </a:r>
            <a:r>
              <a:rPr lang="zh-CN" altLang="en-US" b="1" dirty="0" smtClean="0">
                <a:solidFill>
                  <a:srgbClr val="FF0000"/>
                </a:solidFill>
              </a:rPr>
              <a:t>中设置</a:t>
            </a:r>
            <a:r>
              <a:rPr lang="en-US" altLang="zh-CN" b="1" dirty="0" err="1" smtClean="0">
                <a:solidFill>
                  <a:srgbClr val="FF0000"/>
                </a:solidFill>
              </a:rPr>
              <a:t>model_dir</a:t>
            </a:r>
            <a:r>
              <a:rPr lang="zh-CN" altLang="en-US" b="1" dirty="0" smtClean="0">
                <a:solidFill>
                  <a:srgbClr val="FF0000"/>
                </a:solidFill>
              </a:rPr>
              <a:t>参数</a:t>
            </a:r>
            <a:endParaRPr lang="en-US" altLang="zh-CN" dirty="0" smtClean="0"/>
          </a:p>
          <a:p>
            <a:pPr lvl="2"/>
            <a:r>
              <a:rPr lang="zh-CN" altLang="en-US" dirty="0"/>
              <a:t>在训练脚本</a:t>
            </a:r>
            <a:r>
              <a:rPr lang="zh-CN" altLang="en-US" dirty="0" smtClean="0"/>
              <a:t>中把最终模型文件保存到路径</a:t>
            </a:r>
            <a:r>
              <a:rPr lang="en-US" altLang="zh-CN" dirty="0" smtClean="0"/>
              <a:t>/opt/ml/model</a:t>
            </a:r>
            <a:r>
              <a:rPr lang="zh-CN" altLang="en-US" dirty="0" smtClean="0"/>
              <a:t>下就好。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Checkpoint</a:t>
            </a:r>
            <a:r>
              <a:rPr lang="zh-CN" altLang="en-US" dirty="0" smtClean="0"/>
              <a:t>文件的话用专门的参数来设置保存方式。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1031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13005</TotalTime>
  <Words>8715</Words>
  <Application>Microsoft Office PowerPoint</Application>
  <PresentationFormat>Widescreen</PresentationFormat>
  <Paragraphs>374</Paragraphs>
  <Slides>49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等线</vt:lpstr>
      <vt:lpstr>等线 Light</vt:lpstr>
      <vt:lpstr>Arial</vt:lpstr>
      <vt:lpstr>Calibri</vt:lpstr>
      <vt:lpstr>Calibri Light</vt:lpstr>
      <vt:lpstr>Office Theme</vt:lpstr>
      <vt:lpstr>客户项目中使用Sagemaker遇到的简单issue和tips</vt:lpstr>
      <vt:lpstr>概览</vt:lpstr>
      <vt:lpstr>Sagemaker Notebook使用相关的issue</vt:lpstr>
      <vt:lpstr>Sagemaekr notebook使用的issue</vt:lpstr>
      <vt:lpstr>Continue…..</vt:lpstr>
      <vt:lpstr>Continue…..</vt:lpstr>
      <vt:lpstr>Sagemaker 训练时相关的issue</vt:lpstr>
      <vt:lpstr>Sagemaker路径设置相关issue</vt:lpstr>
      <vt:lpstr>Continue…..</vt:lpstr>
      <vt:lpstr>Continue…..</vt:lpstr>
      <vt:lpstr>权限相关的issue</vt:lpstr>
      <vt:lpstr>Continue…..</vt:lpstr>
      <vt:lpstr>Continue……</vt:lpstr>
      <vt:lpstr>Continue…..</vt:lpstr>
      <vt:lpstr>输入格式相关的issue</vt:lpstr>
      <vt:lpstr>Sagemaker内建算法相关的issue</vt:lpstr>
      <vt:lpstr>Sagemaker使用TF相关的issue</vt:lpstr>
      <vt:lpstr>Continue…..</vt:lpstr>
      <vt:lpstr>Continue…..</vt:lpstr>
      <vt:lpstr>Continue…..</vt:lpstr>
      <vt:lpstr>Continue…..</vt:lpstr>
      <vt:lpstr>Sagemaker 部署模型和推理时相关的issue</vt:lpstr>
      <vt:lpstr>Continue</vt:lpstr>
      <vt:lpstr>Continue……</vt:lpstr>
      <vt:lpstr>Sagemaker BYOC使用时相关的issue</vt:lpstr>
      <vt:lpstr>Continue…..</vt:lpstr>
      <vt:lpstr>Continue……</vt:lpstr>
      <vt:lpstr>使用Sagemaker的常见简单Tips</vt:lpstr>
      <vt:lpstr>Tips for Sagemaker notebook使用</vt:lpstr>
      <vt:lpstr>Continue…..</vt:lpstr>
      <vt:lpstr>Continue…..</vt:lpstr>
      <vt:lpstr>Tips for Sagemaker训练</vt:lpstr>
      <vt:lpstr>Continue……</vt:lpstr>
      <vt:lpstr>Continue….</vt:lpstr>
      <vt:lpstr>Continue…..</vt:lpstr>
      <vt:lpstr>Tips for Sagemaker API使用</vt:lpstr>
      <vt:lpstr>Continue…..</vt:lpstr>
      <vt:lpstr>Continue......</vt:lpstr>
      <vt:lpstr>Continue……</vt:lpstr>
      <vt:lpstr>Continue…..</vt:lpstr>
      <vt:lpstr>Continue……</vt:lpstr>
      <vt:lpstr>Tips for Sagemaker推理</vt:lpstr>
      <vt:lpstr>Continue….. </vt:lpstr>
      <vt:lpstr>Tips for Sagemaker安全性</vt:lpstr>
      <vt:lpstr>Tips for sagemaker中container image的使用</vt:lpstr>
      <vt:lpstr>Continue…..</vt:lpstr>
      <vt:lpstr>Tips for sagemaker本地使用（from 越俊）</vt:lpstr>
      <vt:lpstr>Tips for 杂项</vt:lpstr>
      <vt:lpstr>谢谢！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Liang, Yuhui</dc:creator>
  <cp:lastModifiedBy>Liang, Yuhui</cp:lastModifiedBy>
  <cp:revision>426</cp:revision>
  <dcterms:created xsi:type="dcterms:W3CDTF">2020-10-10T11:09:26Z</dcterms:created>
  <dcterms:modified xsi:type="dcterms:W3CDTF">2021-04-14T11:05:21Z</dcterms:modified>
</cp:coreProperties>
</file>