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FA3B-83A1-439F-9E16-AAF464A109B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6B8B-99D8-4C18-A79D-E8ECC807E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sorflow/tensorflow/blob/r1.15/tensorflow/core/platform/posix/posix_file_system.cc" TargetMode="External"/><Relationship Id="rId3" Type="http://schemas.openxmlformats.org/officeDocument/2006/relationships/hyperlink" Target="https://github.com/tensorflow/tensorflow/blob/r1.15/tensorflow/python/data/ops/dataset_ops.py#L1612-L1999" TargetMode="External"/><Relationship Id="rId7" Type="http://schemas.openxmlformats.org/officeDocument/2006/relationships/hyperlink" Target="https://github.com/tensorflow/tensorflow/blob/r1.15/tensorflow/core/platform/posix/env.c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tensorflow/tensorflow/blob/r1.15/tensorflow/core/kernels/data/tf_record_dataset_op.cc" TargetMode="External"/><Relationship Id="rId5" Type="http://schemas.openxmlformats.org/officeDocument/2006/relationships/hyperlink" Target="https://github.com/tensorflow/tensorflow/blob/r1.15/tensorflow/core/kernels/data/cache_dataset_ops.cc" TargetMode="External"/><Relationship Id="rId4" Type="http://schemas.openxmlformats.org/officeDocument/2006/relationships/hyperlink" Target="https://github.com/tensorflow/tensorflow/blob/r1.15/tensorflow/python/framework/op_def_library.p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Tf.data.tfrecorddataset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dataset,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之后调用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cache(filename)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把数据集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在硬盘中，是否会使用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？类似的问题，如果使用的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来读取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本地文件系统中的文件，是否会使用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呢？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https://github.com/tensorflow/tensorflow/blob/r1.15/tensorflow/python/data/ops/dataset_ops.py#L1612-L1999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cache() 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注意这里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tensorflow.python.ops.gen_dataset_ops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是生成的代码，在安装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的时候会生成这个代码。具体在我的环境中这个代码的位置是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/home/ec2-user/anaconda3/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/tensorflow_p36/lib/python3.6/site-packages/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/python/ops/ gen_dataset_ops.py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（先通过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show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安装的路径，然后找到上面对应的路径）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gen_dataset_ops.cache_dataset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_op_def_library._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apply_op_helper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op_def_library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的代码对应的在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https://github.com/tensorflow/tensorflow/blob/r1.15/tensorflow/python/framework/op_def_library.py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中，它会调用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在计算图上创建一个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op_type_name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可以在文件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https://github.com/tensorflow/tensorflow/blob/r1.15/tensorflow/core/kernels/data/cache_dataset_ops.cc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中找到，如下所示：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REGISTER_KERNEL_BUILDER(Name("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").Device(DEVICE_CPU),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CachedatasetOP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对应的代码参考：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https://github.com/tensorflow/tensorflow/blob/r1.15/tensorflow/core/kernels/data/cache_dataset_ops.cc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，这里里面涉及到文件的操作都和变量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这里我们考察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，根据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https://github.com/tensorflow/tensorflow/blob/r1.15/tensorflow/core/kernels/data/tf_record_dataset_op.cc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从本地文件系统读取文件，这个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https://github.com/tensorflow/tensorflow/blob/r1.15/tensorflow/core/platform/posix/env.cc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PosixEnv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，对应到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https://github.com/tensorflow/tensorflow/blob/r1.15/tensorflow/core/platform/posix/posix_file_system.cc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而在这里面所有涉及读写文件时调用的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系统调用都没有设置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O_DIRECT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来启用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IO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，因此对于前端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TFrecorddataset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在读文件时或者调用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dataset.cache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(filename)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把文件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在硬盘中时，都是会用到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（这个结论对于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TF1.15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以及最新的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TF2.3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都是一样的）。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训练的时候，对于大数据集一定要注意，当前实例上的数据集如果和实例的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差不多，很可能会因为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而挂掉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而且从实验也表明，确实是这样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6B8B-99D8-4C18-A79D-E8ECC807E2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7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正常的日志参考如下（使用</a:t>
            </a:r>
            <a:r>
              <a:rPr lang="en-US" altLang="zh-CN" dirty="0" err="1" smtClean="0"/>
              <a:t>tf.estimator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的情况）：</a:t>
            </a:r>
            <a:endParaRPr lang="en-US" altLang="zh-CN" dirty="0" smtClean="0"/>
          </a:p>
          <a:p>
            <a:pPr lvl="1"/>
            <a:r>
              <a:rPr lang="en-US" dirty="0" smtClean="0"/>
              <a:t>I0317 13:45:05.493547 140587113436928 basic_session_run_hooks.py:262] loss = 0.69646865, step = 1</a:t>
            </a:r>
          </a:p>
          <a:p>
            <a:pPr lvl="1"/>
            <a:r>
              <a:rPr lang="en-US" dirty="0" smtClean="0"/>
              <a:t>I0317 13:53:47.497896 140587113436928 basic_session_run_hooks.py:606] </a:t>
            </a:r>
            <a:r>
              <a:rPr lang="en-US" b="1" dirty="0" smtClean="0"/>
              <a:t>Saving checkpoints for 88 into </a:t>
            </a:r>
            <a:r>
              <a:rPr lang="en-US" dirty="0" smtClean="0"/>
              <a:t>s3://liang200/deepfm-dataset-tfrecord-vectorized_map9081201333622334489875ullCPUbyTowerDropsmaller11110/model.ckpt</a:t>
            </a:r>
            <a:r>
              <a:rPr lang="en-US" b="1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I0317 13:54:08.917733 140587113436928 evaluation.py:255] </a:t>
            </a:r>
            <a:r>
              <a:rPr lang="en-US" b="1" dirty="0" smtClean="0"/>
              <a:t>Starting evaluation at</a:t>
            </a:r>
            <a:r>
              <a:rPr lang="en-US" dirty="0" smtClean="0"/>
              <a:t> 2020-03-17T13:54:08Z</a:t>
            </a:r>
          </a:p>
          <a:p>
            <a:pPr lvl="1"/>
            <a:r>
              <a:rPr lang="en-US" dirty="0" smtClean="0"/>
              <a:t>I0317 13:54:09.268356 140587113436928 saver.py:1286] </a:t>
            </a:r>
            <a:r>
              <a:rPr lang="en-US" b="1" dirty="0" smtClean="0"/>
              <a:t>Restoring parameters from </a:t>
            </a:r>
            <a:r>
              <a:rPr lang="en-US" dirty="0" smtClean="0"/>
              <a:t>s3://liang200/deepfm-dataset-tfrecord-vectorized_map9081201333622334489875ullCPUbyTowerDropsmaller11110/model.ckpt-88</a:t>
            </a:r>
          </a:p>
          <a:p>
            <a:pPr lvl="1"/>
            <a:r>
              <a:rPr lang="en-US" dirty="0" smtClean="0"/>
              <a:t>I0317 14:03:30.263931 140587113436928 evaluation.py:275] </a:t>
            </a:r>
            <a:r>
              <a:rPr lang="en-US" b="1" dirty="0" smtClean="0"/>
              <a:t>Finished evaluation at</a:t>
            </a:r>
            <a:r>
              <a:rPr lang="en-US" dirty="0" smtClean="0"/>
              <a:t> 2020-03-17-14:03:30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6B8B-99D8-4C18-A79D-E8ECC807E2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build_model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wide_columns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deep_columns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self._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build_feature_cols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['TF_CONFIG'])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["task"]["index"]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print("index is ", index)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每个训练实例都会有一个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server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进程，所以每个实例都需要一个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filter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['/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tf_config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["task"]["type"])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'master':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device_filters.append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job:master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else: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worker_index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job:worker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/task:' +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(index)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device_filters.append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worker_index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tf.estimator.RunConfig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save_checkpoints_steps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3000,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keep_checkpoint_max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['SM_NUM_CPUS'])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={}".format(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["KMP_AFFINITY"]=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verbose,disabled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["KMP_AFFINITY"]= "granularity=fine,compact,1,0"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["KMP_AFFINITY"]= "granularity=fine,verbose,scatter,1,0"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['OMP_NUM_THREADS']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os.environ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['KMP_SETTINGS'] = '1'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runconfig.replace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session_config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tf.ConfigProto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allow_soft_placement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={'CPU':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intra_op_parallelism_threads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inter_op_parallelism_threads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num_cpus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device_filters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m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tf.estimator.DNNLinearCombinedClassifier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linear_feature_columns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wide_columns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dnn_feature_columns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deep_columns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dnn_optimizer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tf.train.ProximalAdagradOptimizer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learning_rate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self.learning_rate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dnn_hidden_units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self.hidden_units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loss_reduction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losses.Reduction.SUM_OVER_BATCH_SIZE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model_dir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model_dir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    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上面修改完了之后，在训练的时候一定要调用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tf.estimator.train_and_evaluate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self.model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train_spec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eval_spec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，如果调用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tf.estimator.train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的话，会在开始训练的时候就一直卡住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（这也是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 issue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6B8B-99D8-4C18-A79D-E8ECC807E2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4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3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2C60-0CC5-4DEC-8C36-0EB7F4D2E963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98A1-EE51-4131-82A6-19DDBC1D2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issues/2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nkedin/TonY/pull/120/fil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ssuehub.io/?label%5b%5d=comp:dist-str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issues/41898" TargetMode="External"/><Relationship Id="rId2" Type="http://schemas.openxmlformats.org/officeDocument/2006/relationships/hyperlink" Target="https://stackoverflow.com/questions/63034145/warningtensorflowefficient-allreduce-is-not-supported-for-1-indexedsl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SageMaker</a:t>
            </a:r>
            <a:r>
              <a:rPr lang="en-US" dirty="0" smtClean="0"/>
              <a:t> Debug case with customer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liangaws</a:t>
            </a:r>
            <a:r>
              <a:rPr lang="en-US" dirty="0" smtClean="0"/>
              <a:t>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结：</a:t>
            </a:r>
            <a:endParaRPr lang="en-US" altLang="zh-CN" dirty="0" smtClean="0"/>
          </a:p>
          <a:p>
            <a:pPr lvl="1"/>
            <a:r>
              <a:rPr lang="zh-CN" altLang="en-US" dirty="0"/>
              <a:t>发</a:t>
            </a:r>
            <a:r>
              <a:rPr lang="zh-CN" altLang="en-US" dirty="0" smtClean="0"/>
              <a:t>现在去掉</a:t>
            </a:r>
            <a:r>
              <a:rPr lang="en-US" altLang="zh-CN" dirty="0" smtClean="0"/>
              <a:t>session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以后，跑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分布式训练正常。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为什么会导致这个问题呢？</a:t>
            </a:r>
            <a:endParaRPr lang="en-US" altLang="zh-CN" dirty="0" smtClean="0"/>
          </a:p>
          <a:p>
            <a:pPr lvl="2"/>
            <a:r>
              <a:rPr lang="zh-CN" altLang="en-US" dirty="0"/>
              <a:t>同</a:t>
            </a:r>
            <a:r>
              <a:rPr lang="zh-CN" altLang="en-US" dirty="0" smtClean="0"/>
              <a:t>样借助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找到类似的</a:t>
            </a:r>
            <a:r>
              <a:rPr lang="en-US" altLang="zh-CN" dirty="0" smtClean="0"/>
              <a:t>known issue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r>
              <a:rPr lang="zh-CN" altLang="en-US" b="1" dirty="0" smtClean="0">
                <a:solidFill>
                  <a:srgbClr val="FF0000"/>
                </a:solidFill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</a:rPr>
              <a:t>google</a:t>
            </a:r>
            <a:r>
              <a:rPr lang="zh-CN" altLang="en-US" b="1" dirty="0">
                <a:solidFill>
                  <a:srgbClr val="FF0000"/>
                </a:solidFill>
              </a:rPr>
              <a:t>搜索</a:t>
            </a:r>
            <a:r>
              <a:rPr lang="zh-CN" altLang="en-US" b="1" dirty="0" smtClean="0">
                <a:solidFill>
                  <a:srgbClr val="FF0000"/>
                </a:solidFill>
              </a:rPr>
              <a:t>的时候输入的关键字很重要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用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parameter server master worker hung</a:t>
            </a:r>
            <a:r>
              <a:rPr lang="zh-CN" altLang="en-US" dirty="0" smtClean="0"/>
              <a:t>”搜不到什么有用的信息；用“</a:t>
            </a:r>
            <a:r>
              <a:rPr lang="en-US" altLang="zh-CN" dirty="0" smtClean="0"/>
              <a:t>master worker hung</a:t>
            </a:r>
            <a:r>
              <a:rPr lang="zh-CN" altLang="en-US" dirty="0" smtClean="0"/>
              <a:t>”也看不到什么有用的信息；只有用“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master worker hung</a:t>
            </a:r>
            <a:r>
              <a:rPr lang="zh-CN" altLang="en-US" dirty="0" smtClean="0"/>
              <a:t>”才搜到有用的信息。</a:t>
            </a:r>
            <a:endParaRPr lang="en-US" altLang="zh-CN" dirty="0" smtClean="0"/>
          </a:p>
          <a:p>
            <a:pPr lvl="2"/>
            <a:r>
              <a:rPr lang="zh-CN" altLang="en-US" dirty="0"/>
              <a:t>类似的问题可以参考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://github.com/tensorflow/tensorflow/issues/21745</a:t>
            </a:r>
            <a:r>
              <a:rPr lang="en-US" dirty="0"/>
              <a:t> </a:t>
            </a:r>
            <a:r>
              <a:rPr lang="zh-CN" altLang="en-US" dirty="0"/>
              <a:t>，</a:t>
            </a: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github.com/linkedin/TonY/pull/120/files</a:t>
            </a:r>
            <a:endParaRPr lang="en-US" u="sng" dirty="0" smtClean="0"/>
          </a:p>
          <a:p>
            <a:pPr lvl="1"/>
            <a:r>
              <a:rPr lang="zh-CN" altLang="en-US" dirty="0"/>
              <a:t>如何</a:t>
            </a:r>
            <a:r>
              <a:rPr lang="en-US" altLang="zh-CN" dirty="0"/>
              <a:t>fix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在</a:t>
            </a:r>
            <a:r>
              <a:rPr lang="zh-CN" altLang="en-US" b="1" dirty="0"/>
              <a:t>代码中手动设置</a:t>
            </a:r>
            <a:r>
              <a:rPr lang="en-US" b="1" dirty="0"/>
              <a:t>device filter</a:t>
            </a:r>
            <a:r>
              <a:rPr lang="zh-CN" altLang="en-US" dirty="0"/>
              <a:t>，</a:t>
            </a:r>
            <a:r>
              <a:rPr lang="en-US" dirty="0"/>
              <a:t>master worker</a:t>
            </a:r>
            <a:r>
              <a:rPr lang="zh-CN" altLang="en-US" dirty="0"/>
              <a:t>的</a:t>
            </a:r>
            <a:r>
              <a:rPr lang="en-US" dirty="0"/>
              <a:t>device filter</a:t>
            </a:r>
            <a:r>
              <a:rPr lang="zh-CN" altLang="en-US" dirty="0"/>
              <a:t>和</a:t>
            </a:r>
            <a:r>
              <a:rPr lang="en-US" dirty="0"/>
              <a:t>non master worker</a:t>
            </a:r>
            <a:r>
              <a:rPr lang="zh-CN" altLang="en-US" dirty="0"/>
              <a:t>的</a:t>
            </a:r>
            <a:r>
              <a:rPr lang="en-US" dirty="0"/>
              <a:t>device filter</a:t>
            </a:r>
            <a:r>
              <a:rPr lang="zh-CN" altLang="en-US" dirty="0"/>
              <a:t>是不同的，具</a:t>
            </a:r>
            <a:r>
              <a:rPr lang="zh-CN" altLang="en-US" dirty="0" smtClean="0"/>
              <a:t>体参考本页注释中的代码。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SM TF</a:t>
            </a:r>
            <a:r>
              <a:rPr lang="zh-CN" altLang="en-US" dirty="0"/>
              <a:t>训练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TF</a:t>
            </a:r>
            <a:r>
              <a:rPr lang="zh-CN" altLang="en-US" dirty="0" smtClean="0"/>
              <a:t>会一直</a:t>
            </a:r>
            <a:r>
              <a:rPr lang="en-US" altLang="zh-CN" dirty="0" smtClean="0"/>
              <a:t>hung</a:t>
            </a:r>
            <a:r>
              <a:rPr lang="zh-CN" altLang="en-US" dirty="0" smtClean="0"/>
              <a:t>住，并且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使用率一直为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这个问题是必现的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上下文：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 TF2.1 + enable eager + 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Mirrorstrategy</a:t>
            </a:r>
            <a:r>
              <a:rPr lang="en-US" altLang="zh-CN" dirty="0" smtClean="0"/>
              <a:t> + GPU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(p3.16xlarge)</a:t>
            </a:r>
          </a:p>
          <a:p>
            <a:r>
              <a:rPr lang="zh-CN" altLang="en-US" dirty="0" smtClean="0"/>
              <a:t>分析过程回放：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首先思考：</a:t>
            </a:r>
            <a:endParaRPr lang="en-US" altLang="zh-CN" dirty="0"/>
          </a:p>
          <a:p>
            <a:pPr lvl="2"/>
            <a:r>
              <a:rPr lang="en-US" altLang="zh-CN" dirty="0" smtClean="0"/>
              <a:t>GPU</a:t>
            </a:r>
            <a:r>
              <a:rPr lang="zh-CN" altLang="en-US" dirty="0"/>
              <a:t>没</a:t>
            </a:r>
            <a:r>
              <a:rPr lang="zh-CN" altLang="en-US" dirty="0" smtClean="0"/>
              <a:t>有使用率会不会和使用了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的某些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有关系？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个问题之前的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训练脚本代码是否出现过？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  <a:r>
              <a:rPr lang="zh-CN" altLang="en-US" dirty="0" smtClean="0"/>
              <a:t>看看？</a:t>
            </a:r>
            <a:endParaRPr lang="en-US" altLang="zh-CN" dirty="0" smtClean="0"/>
          </a:p>
          <a:p>
            <a:pPr lvl="2"/>
            <a:r>
              <a:rPr lang="zh-CN" altLang="en-US" dirty="0"/>
              <a:t>有</a:t>
            </a:r>
            <a:r>
              <a:rPr lang="zh-CN" altLang="en-US" dirty="0" smtClean="0"/>
              <a:t>用的信息太少，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基本用不了。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943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然后尝试一些想法：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Disable 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训练正常吗？（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实例来训练正常吗？（</a:t>
            </a:r>
            <a:r>
              <a:rPr lang="en-US" altLang="zh-CN" dirty="0" smtClean="0"/>
              <a:t>OK</a:t>
            </a:r>
            <a:r>
              <a:rPr lang="zh-CN" altLang="en-US" dirty="0"/>
              <a:t>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逐行对比一下两个训练脚本的差别？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Feature column</a:t>
            </a:r>
            <a:r>
              <a:rPr lang="zh-CN" altLang="en-US" dirty="0" smtClean="0"/>
              <a:t>使用的字段不同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TF.dataset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的使用不同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Tf.keras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的设置不同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......</a:t>
            </a:r>
          </a:p>
          <a:p>
            <a:pPr lvl="2"/>
            <a:r>
              <a:rPr lang="zh-CN" altLang="en-US" dirty="0" smtClean="0"/>
              <a:t>从对比来看，最大的可能是</a:t>
            </a:r>
            <a:r>
              <a:rPr lang="en-US" altLang="zh-CN" dirty="0" smtClean="0"/>
              <a:t>callback</a:t>
            </a:r>
            <a:r>
              <a:rPr lang="zh-CN" altLang="en-US" dirty="0" smtClean="0"/>
              <a:t>的参数设置：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老版本的客户训练脚本中的</a:t>
            </a:r>
            <a:r>
              <a:rPr lang="en-US" altLang="zh-CN" dirty="0" err="1" smtClean="0"/>
              <a:t>tf.keras.callbacks.TensorBoard</a:t>
            </a:r>
            <a:r>
              <a:rPr lang="zh-CN" altLang="en-US" dirty="0" smtClean="0"/>
              <a:t>没有设置</a:t>
            </a:r>
            <a:r>
              <a:rPr lang="en-US" altLang="zh-CN" dirty="0" err="1" smtClean="0"/>
              <a:t>profile_batch</a:t>
            </a:r>
            <a:r>
              <a:rPr lang="zh-CN" altLang="en-US" dirty="0" smtClean="0"/>
              <a:t>参数，使用的默认的</a:t>
            </a:r>
            <a:r>
              <a:rPr lang="en-US" altLang="zh-CN" dirty="0" err="1" smtClean="0"/>
              <a:t>profile_batch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2.</a:t>
            </a:r>
          </a:p>
          <a:p>
            <a:pPr lvl="3"/>
            <a:r>
              <a:rPr lang="zh-CN" altLang="en-US" dirty="0"/>
              <a:t>出问</a:t>
            </a:r>
            <a:r>
              <a:rPr lang="zh-CN" altLang="en-US" dirty="0" smtClean="0"/>
              <a:t>题的训练脚本的代码中的</a:t>
            </a:r>
            <a:r>
              <a:rPr lang="en-US" altLang="zh-CN" dirty="0" err="1" smtClean="0"/>
              <a:t>profile_batch</a:t>
            </a:r>
            <a:r>
              <a:rPr lang="zh-CN" altLang="en-US" dirty="0" smtClean="0"/>
              <a:t>设置的为</a:t>
            </a:r>
            <a:r>
              <a:rPr lang="en-US" altLang="zh-CN" dirty="0" smtClean="0"/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在当前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的上下文下，在使用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训练的时候，把</a:t>
            </a:r>
            <a:r>
              <a:rPr lang="en-US" altLang="zh-CN" dirty="0" err="1" smtClean="0"/>
              <a:t>profile_batch</a:t>
            </a:r>
            <a:r>
              <a:rPr lang="zh-CN" altLang="en-US" dirty="0" smtClean="0"/>
              <a:t>只要设置不是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就可以正常训练。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个又是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一般做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的性能剖析看</a:t>
            </a:r>
            <a:r>
              <a:rPr lang="en-US" b="1" dirty="0"/>
              <a:t>profile</a:t>
            </a:r>
            <a:r>
              <a:rPr lang="zh-CN" altLang="en-US" b="1" dirty="0"/>
              <a:t>也不会看第一个</a:t>
            </a:r>
            <a:r>
              <a:rPr lang="en-US" b="1" dirty="0"/>
              <a:t>step/batch</a:t>
            </a:r>
            <a:r>
              <a:rPr lang="zh-CN" altLang="en-US" b="1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</a:t>
            </a:r>
            <a:r>
              <a:rPr lang="zh-CN" altLang="en-US" dirty="0"/>
              <a:t>一个</a:t>
            </a:r>
            <a:r>
              <a:rPr lang="en-US" dirty="0"/>
              <a:t>step TF</a:t>
            </a:r>
            <a:r>
              <a:rPr lang="zh-CN" altLang="en-US" dirty="0"/>
              <a:t>会干很多准备工作，所以第一个</a:t>
            </a:r>
            <a:r>
              <a:rPr lang="en-US" dirty="0"/>
              <a:t>step</a:t>
            </a:r>
            <a:r>
              <a:rPr lang="zh-CN" altLang="en-US" dirty="0"/>
              <a:t>会比以后的</a:t>
            </a:r>
            <a:r>
              <a:rPr lang="en-US" dirty="0"/>
              <a:t>step</a:t>
            </a:r>
            <a:r>
              <a:rPr lang="zh-CN" altLang="en-US" dirty="0"/>
              <a:t>慢的多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从这个角度来说，设置的</a:t>
            </a:r>
            <a:r>
              <a:rPr lang="en-US" altLang="zh-CN" dirty="0" err="1" smtClean="0"/>
              <a:t>profile_batch</a:t>
            </a:r>
            <a:r>
              <a:rPr lang="zh-CN" altLang="en-US" dirty="0" smtClean="0"/>
              <a:t>也不应该为</a:t>
            </a:r>
            <a:r>
              <a:rPr lang="en-US" altLang="zh-CN" dirty="0" smtClean="0"/>
              <a:t>1.</a:t>
            </a:r>
          </a:p>
          <a:p>
            <a:pPr lvl="3"/>
            <a:endParaRPr lang="en-US" dirty="0"/>
          </a:p>
          <a:p>
            <a:pPr lvl="1"/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8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3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TF2.X +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跑多机多卡分布式训练，遇到各种错误。</a:t>
            </a:r>
            <a:endParaRPr lang="en-US" altLang="zh-CN" dirty="0" smtClean="0"/>
          </a:p>
          <a:p>
            <a:r>
              <a:rPr lang="zh-CN" altLang="en-US" dirty="0" smtClean="0"/>
              <a:t>分析过程回放：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参考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官方文档修改代码去</a:t>
            </a:r>
            <a:r>
              <a:rPr lang="en-US" altLang="zh-CN" dirty="0" smtClean="0"/>
              <a:t>bind GPU</a:t>
            </a:r>
            <a:r>
              <a:rPr lang="zh-CN" altLang="en-US" dirty="0" smtClean="0"/>
              <a:t>到每个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，报错如下：</a:t>
            </a:r>
            <a:endParaRPr lang="en-US" altLang="zh-CN" dirty="0" smtClean="0"/>
          </a:p>
          <a:p>
            <a:pPr lvl="2"/>
            <a:r>
              <a:rPr lang="en-US" b="1" dirty="0"/>
              <a:t>Physical devices cannot be modified after being </a:t>
            </a:r>
            <a:r>
              <a:rPr lang="en-US" b="1" dirty="0" smtClean="0"/>
              <a:t>initialized</a:t>
            </a:r>
          </a:p>
          <a:p>
            <a:pPr lvl="2"/>
            <a:r>
              <a:rPr lang="en-US" altLang="zh-CN" dirty="0" smtClean="0"/>
              <a:t>How to fix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把</a:t>
            </a:r>
            <a:r>
              <a:rPr lang="en-US" altLang="zh-CN" b="1" dirty="0" smtClean="0"/>
              <a:t>bind GPU</a:t>
            </a:r>
            <a:r>
              <a:rPr lang="zh-CN" altLang="en-US" b="1" dirty="0" smtClean="0"/>
              <a:t>的代码放在训练脚本的最开始，尤其是在其他</a:t>
            </a:r>
            <a:r>
              <a:rPr lang="en-US" altLang="zh-CN" b="1" dirty="0" smtClean="0"/>
              <a:t>TF</a:t>
            </a:r>
            <a:r>
              <a:rPr lang="zh-CN" altLang="en-US" b="1" dirty="0"/>
              <a:t>代</a:t>
            </a:r>
            <a:r>
              <a:rPr lang="zh-CN" altLang="en-US" b="1" dirty="0" smtClean="0"/>
              <a:t>码的前面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修</a:t>
            </a:r>
            <a:r>
              <a:rPr lang="zh-CN" altLang="en-US" dirty="0" smtClean="0"/>
              <a:t>改后重新跑，新的报错如下：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Empty dataset for rank/worker</a:t>
            </a:r>
          </a:p>
          <a:p>
            <a:pPr lvl="2"/>
            <a:r>
              <a:rPr lang="zh-CN" altLang="en-US" dirty="0"/>
              <a:t>通</a:t>
            </a:r>
            <a:r>
              <a:rPr lang="zh-CN" altLang="en-US" dirty="0" smtClean="0"/>
              <a:t>过查看训练脚本，发现如下代码：</a:t>
            </a:r>
            <a:endParaRPr lang="en-US" altLang="zh-CN" dirty="0" smtClean="0"/>
          </a:p>
          <a:p>
            <a:pPr lvl="3"/>
            <a:r>
              <a:rPr lang="en-US" dirty="0"/>
              <a:t> for </a:t>
            </a:r>
            <a:r>
              <a:rPr lang="en-US" dirty="0" err="1"/>
              <a:t>idx</a:t>
            </a:r>
            <a:r>
              <a:rPr lang="en-US" dirty="0"/>
              <a:t>, </a:t>
            </a:r>
            <a:r>
              <a:rPr lang="en-US" dirty="0" err="1"/>
              <a:t>input_pattern</a:t>
            </a:r>
            <a:r>
              <a:rPr lang="en-US" dirty="0"/>
              <a:t> in enumerate(</a:t>
            </a:r>
            <a:r>
              <a:rPr lang="en-US" dirty="0" err="1"/>
              <a:t>train_file_list</a:t>
            </a:r>
            <a:r>
              <a:rPr lang="en-US" dirty="0"/>
              <a:t>):</a:t>
            </a:r>
          </a:p>
          <a:p>
            <a:pPr lvl="3"/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b="1" dirty="0" err="1"/>
              <a:t>idx</a:t>
            </a:r>
            <a:r>
              <a:rPr lang="en-US" b="1" dirty="0"/>
              <a:t> % </a:t>
            </a:r>
            <a:r>
              <a:rPr lang="en-US" b="1" dirty="0" err="1"/>
              <a:t>hvd.size</a:t>
            </a:r>
            <a:r>
              <a:rPr lang="en-US" b="1" dirty="0"/>
              <a:t>() == </a:t>
            </a:r>
            <a:r>
              <a:rPr lang="en-US" b="1" dirty="0" err="1"/>
              <a:t>hvd.rank</a:t>
            </a:r>
            <a:r>
              <a:rPr lang="en-US" b="1" dirty="0"/>
              <a:t>():</a:t>
            </a:r>
          </a:p>
          <a:p>
            <a:pPr lvl="3"/>
            <a:r>
              <a:rPr lang="en-US" dirty="0"/>
              <a:t>            </a:t>
            </a:r>
            <a:r>
              <a:rPr lang="en-US" dirty="0" err="1"/>
              <a:t>input_train_files.append</a:t>
            </a:r>
            <a:r>
              <a:rPr lang="en-US" dirty="0"/>
              <a:t>(</a:t>
            </a:r>
            <a:r>
              <a:rPr lang="en-US" dirty="0" err="1"/>
              <a:t>train_file_list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 smtClean="0"/>
              <a:t>])</a:t>
            </a:r>
          </a:p>
          <a:p>
            <a:pPr lvl="3"/>
            <a:r>
              <a:rPr lang="zh-CN" altLang="en-US" dirty="0"/>
              <a:t>手</a:t>
            </a:r>
            <a:r>
              <a:rPr lang="zh-CN" altLang="en-US" dirty="0" smtClean="0"/>
              <a:t>动做文件级别的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的时候，如果文件数量小于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数量，那么就会有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没有数据集来进行训练。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workaround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把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数量变小或者把文件数量变大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接着</a:t>
            </a:r>
            <a:r>
              <a:rPr lang="zh-CN" altLang="en-US" dirty="0" smtClean="0"/>
              <a:t>修改了代码后，发现刚开始训练一会就</a:t>
            </a:r>
            <a:r>
              <a:rPr lang="en-US" altLang="zh-CN" dirty="0" smtClean="0"/>
              <a:t>hung</a:t>
            </a:r>
            <a:r>
              <a:rPr lang="zh-CN" altLang="en-US" dirty="0" smtClean="0"/>
              <a:t>住了，如下图所示：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2339975"/>
            <a:ext cx="9836331" cy="412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 smtClean="0"/>
              <a:t>这里的训练集的文件数量是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数量是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个。也就是说一定有一些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拿到的文件个数比其他的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多。</a:t>
            </a:r>
            <a:endParaRPr lang="en-US" altLang="zh-CN" dirty="0" smtClean="0"/>
          </a:p>
          <a:p>
            <a:pPr lvl="1"/>
            <a:r>
              <a:rPr lang="zh-CN" altLang="en-US" dirty="0"/>
              <a:t>另</a:t>
            </a:r>
            <a:r>
              <a:rPr lang="zh-CN" altLang="en-US" dirty="0" smtClean="0"/>
              <a:t>外，这里使用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hvd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的路径设置的是</a:t>
            </a:r>
            <a:r>
              <a:rPr lang="en-US" altLang="zh-CN" dirty="0" smtClean="0"/>
              <a:t>S3</a:t>
            </a:r>
            <a:r>
              <a:rPr lang="zh-CN" altLang="en-US" dirty="0" smtClean="0"/>
              <a:t>的路径，去</a:t>
            </a:r>
            <a:r>
              <a:rPr lang="en-US" altLang="zh-CN" dirty="0" smtClean="0"/>
              <a:t>S3</a:t>
            </a:r>
            <a:r>
              <a:rPr lang="zh-CN" altLang="en-US" dirty="0" smtClean="0"/>
              <a:t>检查一下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上传的情况：发现很多带有</a:t>
            </a:r>
            <a:r>
              <a:rPr lang="en-US" altLang="zh-CN" dirty="0" smtClean="0"/>
              <a:t>part-XXXX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2"/>
            <a:r>
              <a:rPr lang="zh-CN" altLang="en-US" dirty="0"/>
              <a:t>带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part-XXX</a:t>
            </a:r>
            <a:r>
              <a:rPr lang="zh-CN" altLang="en-US" dirty="0" smtClean="0"/>
              <a:t>的文件是因为</a:t>
            </a:r>
            <a:r>
              <a:rPr lang="en-US" altLang="zh-CN" dirty="0" smtClean="0"/>
              <a:t>TF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S3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multipart upload</a:t>
            </a:r>
            <a:r>
              <a:rPr lang="zh-CN" altLang="en-US" dirty="0" smtClean="0"/>
              <a:t>功能，正常传完之后会把多个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合并为一个</a:t>
            </a:r>
            <a:r>
              <a:rPr lang="zh-CN" altLang="en-US" dirty="0"/>
              <a:t>分</a:t>
            </a:r>
            <a:r>
              <a:rPr lang="zh-CN" altLang="en-US" dirty="0" smtClean="0"/>
              <a:t>片的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分片</a:t>
            </a:r>
            <a:r>
              <a:rPr lang="en-US" altLang="zh-CN" b="1" dirty="0" smtClean="0"/>
              <a:t>checkpoint</a:t>
            </a:r>
            <a:r>
              <a:rPr lang="zh-CN" altLang="en-US" b="1" dirty="0" smtClean="0"/>
              <a:t>的数量等于训练实例的数量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解决思路：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尝试</a:t>
            </a:r>
            <a:r>
              <a:rPr lang="en-US" altLang="zh-CN" dirty="0" smtClean="0"/>
              <a:t>Checkpoint path</a:t>
            </a:r>
            <a:r>
              <a:rPr lang="zh-CN" altLang="en-US" dirty="0" smtClean="0"/>
              <a:t>不要设置为</a:t>
            </a:r>
            <a:r>
              <a:rPr lang="en-US" altLang="zh-CN" dirty="0" smtClean="0"/>
              <a:t>S3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3"/>
            <a:r>
              <a:rPr lang="zh-CN" altLang="en-US" dirty="0"/>
              <a:t>即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checkpoint path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S3</a:t>
            </a:r>
            <a:r>
              <a:rPr lang="zh-CN" altLang="en-US" dirty="0" smtClean="0"/>
              <a:t>路径能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也是不建议的，在这个组合下用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路径最好。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尝试让每个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的数据集尽量差不多。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经过尝试，</a:t>
            </a:r>
            <a:r>
              <a:rPr lang="zh-CN" altLang="en-US" b="1" dirty="0" smtClean="0"/>
              <a:t>发现就是因为</a:t>
            </a:r>
            <a:r>
              <a:rPr lang="en-US" altLang="zh-CN" b="1" dirty="0" smtClean="0"/>
              <a:t>worker</a:t>
            </a:r>
            <a:r>
              <a:rPr lang="zh-CN" altLang="en-US" b="1" dirty="0" smtClean="0"/>
              <a:t>的数据集不均衡导致的</a:t>
            </a:r>
            <a:r>
              <a:rPr lang="en-US" altLang="zh-CN" b="1" dirty="0" smtClean="0"/>
              <a:t>hung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9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104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092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必须</a:t>
            </a:r>
            <a:r>
              <a:rPr lang="zh-CN" altLang="en-US" b="1" dirty="0" smtClean="0"/>
              <a:t>要熟悉</a:t>
            </a:r>
            <a:r>
              <a:rPr lang="en-US" altLang="zh-CN" b="1" dirty="0" smtClean="0"/>
              <a:t>TF API</a:t>
            </a:r>
            <a:r>
              <a:rPr lang="zh-CN" altLang="en-US" b="1" dirty="0" smtClean="0"/>
              <a:t>和分布式训练的原理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在客户项目中遇到的绝大部分都是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的坑，所以一定要对</a:t>
            </a:r>
            <a:r>
              <a:rPr lang="en-US" altLang="zh-CN" dirty="0" smtClean="0"/>
              <a:t>TF API</a:t>
            </a:r>
            <a:r>
              <a:rPr lang="zh-CN" altLang="en-US" dirty="0" smtClean="0"/>
              <a:t>熟悉起来。</a:t>
            </a:r>
            <a:endParaRPr lang="en-US" altLang="zh-CN" dirty="0" smtClean="0"/>
          </a:p>
          <a:p>
            <a:pPr lvl="1"/>
            <a:r>
              <a:rPr lang="zh-CN" altLang="en-US" dirty="0"/>
              <a:t>一个收集了很多</a:t>
            </a:r>
            <a:r>
              <a:rPr lang="en-US" dirty="0"/>
              <a:t>TF</a:t>
            </a:r>
            <a:r>
              <a:rPr lang="zh-CN" altLang="en-US" dirty="0"/>
              <a:t>的</a:t>
            </a:r>
            <a:r>
              <a:rPr lang="en-US" dirty="0"/>
              <a:t>issue</a:t>
            </a:r>
            <a:r>
              <a:rPr lang="zh-CN" altLang="en-US" dirty="0"/>
              <a:t>的网站：</a:t>
            </a:r>
            <a:r>
              <a:rPr lang="en-US" u="sng" dirty="0">
                <a:hlinkClick r:id="rId2"/>
              </a:rPr>
              <a:t>http://issuehub.io/?label[]=comp%3Adist-strat</a:t>
            </a:r>
            <a:endParaRPr lang="en-US" altLang="zh-CN" dirty="0" smtClean="0"/>
          </a:p>
          <a:p>
            <a:r>
              <a:rPr lang="zh-CN" altLang="en-US" b="1" dirty="0" smtClean="0"/>
              <a:t>向客户了解上下文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问题是否必现；</a:t>
            </a:r>
            <a:endParaRPr lang="en-US" altLang="zh-CN" dirty="0" smtClean="0"/>
          </a:p>
          <a:p>
            <a:pPr lvl="1"/>
            <a:r>
              <a:rPr lang="zh-CN" altLang="en-US" dirty="0"/>
              <a:t>是</a:t>
            </a:r>
            <a:r>
              <a:rPr lang="zh-CN" altLang="en-US" dirty="0" smtClean="0"/>
              <a:t>否旧版本的训练脚本也有这样的问题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使用了那些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</a:p>
          <a:p>
            <a:pPr lvl="1"/>
            <a:r>
              <a:rPr lang="zh-CN" altLang="en-US" dirty="0" smtClean="0"/>
              <a:t>和数据集大小是否有关</a:t>
            </a:r>
            <a:endParaRPr lang="en-US" altLang="zh-CN" dirty="0" smtClean="0"/>
          </a:p>
          <a:p>
            <a:r>
              <a:rPr lang="zh-CN" altLang="en-US" b="1" dirty="0" smtClean="0"/>
              <a:t>对症下药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遇到问题时，</a:t>
            </a:r>
            <a:r>
              <a:rPr lang="zh-CN" altLang="en-US" b="1" dirty="0" smtClean="0"/>
              <a:t>首先要从现象入手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仔</a:t>
            </a:r>
            <a:r>
              <a:rPr lang="zh-CN" altLang="en-US" dirty="0" smtClean="0"/>
              <a:t>细查看比如</a:t>
            </a:r>
            <a:r>
              <a:rPr lang="zh-CN" altLang="en-US" b="1" dirty="0" smtClean="0"/>
              <a:t>监控图，训练日志和训练代码来挖掘有用信息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以考虑设置一些</a:t>
            </a:r>
            <a:r>
              <a:rPr lang="en-US" altLang="zh-CN" dirty="0" smtClean="0"/>
              <a:t>TF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的更详细的</a:t>
            </a:r>
            <a:r>
              <a:rPr lang="en-US" altLang="zh-CN" dirty="0" smtClean="0"/>
              <a:t>debug tag</a:t>
            </a:r>
            <a:r>
              <a:rPr lang="zh-CN" altLang="en-US" dirty="0" smtClean="0"/>
              <a:t>来看是否能获得有用的信息。</a:t>
            </a:r>
            <a:endParaRPr lang="en-US" altLang="zh-CN" dirty="0" smtClean="0"/>
          </a:p>
          <a:p>
            <a:r>
              <a:rPr lang="en-US" altLang="zh-CN" b="1" dirty="0" smtClean="0"/>
              <a:t>Google</a:t>
            </a:r>
            <a:r>
              <a:rPr lang="zh-CN" altLang="en-US" b="1" dirty="0" smtClean="0"/>
              <a:t>先行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在尝试可能的想法之前要先去</a:t>
            </a:r>
            <a:r>
              <a:rPr lang="en-US" altLang="zh-CN" b="1" dirty="0" smtClean="0"/>
              <a:t>Google</a:t>
            </a:r>
            <a:r>
              <a:rPr lang="zh-CN" altLang="en-US" b="1" dirty="0" smtClean="0"/>
              <a:t>看看是否有类似的问题，</a:t>
            </a:r>
            <a:r>
              <a:rPr lang="en-US" altLang="zh-CN" b="1" dirty="0" smtClean="0"/>
              <a:t>Google</a:t>
            </a:r>
            <a:r>
              <a:rPr lang="zh-CN" altLang="en-US" b="1" dirty="0" smtClean="0"/>
              <a:t>的输入关键字要非常谨慎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尝试实验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查看</a:t>
            </a:r>
            <a:r>
              <a:rPr lang="en-US" altLang="zh-CN" b="1" dirty="0" smtClean="0"/>
              <a:t>TF</a:t>
            </a:r>
            <a:r>
              <a:rPr lang="zh-CN" altLang="en-US" b="1" dirty="0" smtClean="0"/>
              <a:t>源代码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不到有用的信息，可以开始尝试可能的想法，甚至可能需要去查看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的源代码（包括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的前端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的后端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题描述：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中训练时，发现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的使用率总是有规律的回落到</a:t>
            </a:r>
            <a:r>
              <a:rPr lang="en-US" altLang="zh-CN" b="1" dirty="0" smtClean="0"/>
              <a:t>0</a:t>
            </a:r>
            <a:r>
              <a:rPr lang="zh-CN" altLang="en-US" dirty="0" smtClean="0"/>
              <a:t>，而且经常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的时候要持续很多分钟（这个问题是必现的）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如下图所示：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5" y="3118159"/>
            <a:ext cx="9347273" cy="338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Runtime</a:t>
            </a:r>
            <a:r>
              <a:rPr lang="zh-CN" altLang="en-US" dirty="0" smtClean="0"/>
              <a:t>上下文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SM TF2.1 + enable eager + 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Mirrorstrategy</a:t>
            </a:r>
            <a:r>
              <a:rPr lang="en-US" altLang="zh-CN" dirty="0" smtClean="0"/>
              <a:t> + GPU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(p3.16xlarge)</a:t>
            </a:r>
          </a:p>
          <a:p>
            <a:r>
              <a:rPr lang="zh-CN" altLang="en-US" dirty="0" smtClean="0"/>
              <a:t>分析过程回放：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先从现象入手：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GPU</a:t>
            </a:r>
            <a:r>
              <a:rPr lang="zh-CN" altLang="en-US" dirty="0" smtClean="0"/>
              <a:t>使用率有规律的回落到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3"/>
            <a:r>
              <a:rPr lang="zh-CN" altLang="en-US" dirty="0"/>
              <a:t>是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之间吗？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GPU</a:t>
            </a:r>
            <a:r>
              <a:rPr lang="zh-CN" altLang="en-US" dirty="0" smtClean="0"/>
              <a:t>使用率回落到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以后总是要持续很多分钟？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TF</a:t>
            </a:r>
            <a:r>
              <a:rPr lang="zh-CN" altLang="en-US" dirty="0" smtClean="0"/>
              <a:t>在这段时间可能在干什么？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CPU</a:t>
            </a:r>
            <a:r>
              <a:rPr lang="zh-CN" altLang="en-US" dirty="0" smtClean="0"/>
              <a:t>这段时间使用率如何？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查看训练日志有什么发现吗？</a:t>
            </a:r>
            <a:endParaRPr lang="en-US" dirty="0" smtClean="0"/>
          </a:p>
          <a:p>
            <a:pPr lvl="1"/>
            <a:r>
              <a:rPr lang="zh-CN" altLang="en-US" dirty="0" smtClean="0"/>
              <a:t>然后尝试一些想法：</a:t>
            </a:r>
            <a:endParaRPr lang="en-US" altLang="zh-CN" dirty="0" smtClean="0"/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的版本有关？</a:t>
            </a:r>
            <a:endParaRPr lang="en-US" altLang="zh-CN" dirty="0" smtClean="0"/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否和</a:t>
            </a:r>
            <a:r>
              <a:rPr lang="en-US" altLang="zh-CN" dirty="0" smtClean="0"/>
              <a:t>eager</a:t>
            </a:r>
            <a:r>
              <a:rPr lang="zh-CN" altLang="en-US" dirty="0" smtClean="0"/>
              <a:t>有关？</a:t>
            </a:r>
            <a:endParaRPr lang="en-US" altLang="zh-CN" dirty="0" smtClean="0"/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否和</a:t>
            </a:r>
            <a:r>
              <a:rPr lang="en-US" altLang="zh-CN" dirty="0" smtClean="0"/>
              <a:t>SM</a:t>
            </a:r>
            <a:r>
              <a:rPr lang="zh-CN" altLang="en-US" dirty="0" smtClean="0"/>
              <a:t>内建的</a:t>
            </a:r>
            <a:r>
              <a:rPr lang="en-US" altLang="zh-CN" dirty="0" smtClean="0"/>
              <a:t>TF container</a:t>
            </a:r>
            <a:r>
              <a:rPr lang="zh-CN" altLang="en-US" dirty="0" smtClean="0"/>
              <a:t>有关？</a:t>
            </a:r>
            <a:endParaRPr lang="en-US" altLang="zh-CN" dirty="0" smtClean="0"/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否换成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实例就可以？</a:t>
            </a:r>
            <a:endParaRPr lang="en-US" altLang="zh-CN" dirty="0" smtClean="0"/>
          </a:p>
          <a:p>
            <a:pPr lvl="2"/>
            <a:r>
              <a:rPr lang="zh-CN" altLang="en-US" b="1" dirty="0"/>
              <a:t>是</a:t>
            </a:r>
            <a:r>
              <a:rPr lang="zh-CN" altLang="en-US" b="1" dirty="0" smtClean="0"/>
              <a:t>否和</a:t>
            </a:r>
            <a:r>
              <a:rPr lang="en-US" altLang="zh-CN" b="1" dirty="0" err="1" smtClean="0"/>
              <a:t>mirrorstrategy</a:t>
            </a:r>
            <a:r>
              <a:rPr lang="zh-CN" altLang="en-US" b="1" dirty="0" smtClean="0"/>
              <a:t>有关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结：</a:t>
            </a:r>
            <a:endParaRPr lang="en-US" altLang="zh-CN" dirty="0" smtClean="0"/>
          </a:p>
          <a:p>
            <a:pPr lvl="1"/>
            <a:r>
              <a:rPr lang="zh-CN" altLang="en-US" dirty="0"/>
              <a:t>经过</a:t>
            </a:r>
            <a:r>
              <a:rPr lang="zh-CN" altLang="en-US" dirty="0" smtClean="0"/>
              <a:t>前面的尝试，不使用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训练的话，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使用率正常。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Mirrorstrategy</a:t>
            </a:r>
            <a:r>
              <a:rPr lang="zh-CN" altLang="en-US" dirty="0" smtClean="0"/>
              <a:t>的坑多果然名不虚传，如何</a:t>
            </a:r>
            <a:r>
              <a:rPr lang="en-US" altLang="zh-CN" dirty="0" smtClean="0"/>
              <a:t>fix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用什么关键字来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类似的问题呢？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还得从训练日志入手，仔细查看所有可疑的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，发现如下的信息：</a:t>
            </a:r>
            <a:endParaRPr lang="en-US" altLang="zh-CN" dirty="0" smtClean="0"/>
          </a:p>
          <a:p>
            <a:pPr lvl="3"/>
            <a:r>
              <a:rPr lang="en-US" altLang="zh-CN" b="1" dirty="0" err="1" smtClean="0"/>
              <a:t>WARNING:tensorflow</a:t>
            </a:r>
            <a:r>
              <a:rPr lang="en-US" altLang="zh-CN" b="1" dirty="0" smtClean="0"/>
              <a:t>: Efficient </a:t>
            </a:r>
            <a:r>
              <a:rPr lang="en-US" altLang="zh-CN" b="1" dirty="0" err="1" smtClean="0"/>
              <a:t>allreduce</a:t>
            </a:r>
            <a:r>
              <a:rPr lang="en-US" altLang="zh-CN" b="1" dirty="0" smtClean="0"/>
              <a:t> is not supported for 74 </a:t>
            </a:r>
            <a:r>
              <a:rPr lang="en-US" altLang="zh-CN" b="1" dirty="0" err="1" smtClean="0"/>
              <a:t>IndexedSlices</a:t>
            </a:r>
            <a:endParaRPr lang="en-US" altLang="zh-CN" b="1" dirty="0" smtClean="0"/>
          </a:p>
          <a:p>
            <a:pPr lvl="3"/>
            <a:r>
              <a:rPr lang="en-US" altLang="zh-CN" b="1" dirty="0" err="1" smtClean="0"/>
              <a:t>INFO:tensorflow:Reduce</a:t>
            </a:r>
            <a:r>
              <a:rPr lang="en-US" altLang="zh-CN" b="1" dirty="0" smtClean="0"/>
              <a:t> to /</a:t>
            </a:r>
            <a:r>
              <a:rPr lang="en-US" altLang="zh-CN" b="1" dirty="0" err="1" smtClean="0"/>
              <a:t>job:localhost</a:t>
            </a:r>
            <a:r>
              <a:rPr lang="en-US" altLang="zh-CN" b="1" dirty="0" smtClean="0"/>
              <a:t>/replica:0/task:0/device:CPU:0 </a:t>
            </a:r>
            <a:r>
              <a:rPr lang="en-US" altLang="zh-CN" dirty="0" smtClean="0"/>
              <a:t>then broadcast to ('/</a:t>
            </a:r>
            <a:r>
              <a:rPr lang="en-US" altLang="zh-CN" dirty="0" err="1" smtClean="0"/>
              <a:t>job:localhost</a:t>
            </a:r>
            <a:r>
              <a:rPr lang="en-US" altLang="zh-CN" dirty="0" smtClean="0"/>
              <a:t>/replica:0/task:0/device:CPU:0',).</a:t>
            </a:r>
          </a:p>
          <a:p>
            <a:pPr lvl="2"/>
            <a:r>
              <a:rPr lang="zh-CN" altLang="en-US" dirty="0" smtClean="0"/>
              <a:t>最后根据“</a:t>
            </a:r>
            <a:r>
              <a:rPr lang="en-US" altLang="zh-CN" b="1" dirty="0" smtClean="0"/>
              <a:t>Efficient </a:t>
            </a:r>
            <a:r>
              <a:rPr lang="en-US" altLang="zh-CN" b="1" dirty="0" err="1" smtClean="0"/>
              <a:t>allreduce</a:t>
            </a:r>
            <a:r>
              <a:rPr lang="en-US" altLang="zh-CN" b="1" dirty="0" smtClean="0"/>
              <a:t> is not supported for xxx </a:t>
            </a:r>
            <a:r>
              <a:rPr lang="en-US" altLang="zh-CN" b="1" dirty="0" err="1" smtClean="0"/>
              <a:t>IndexedSlices</a:t>
            </a:r>
            <a:r>
              <a:rPr lang="zh-CN" altLang="en-US" dirty="0" smtClean="0"/>
              <a:t>”来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找到类似的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known issue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u="sng" dirty="0">
                <a:hlinkClick r:id="rId2"/>
              </a:rPr>
              <a:t>https://stackoverflow.com/questions/63034145/warningtensorflowefficient-allreduce-is-not-supported-for-1-indexedslices</a:t>
            </a:r>
            <a:r>
              <a:rPr lang="en-US" dirty="0"/>
              <a:t> </a:t>
            </a:r>
            <a:r>
              <a:rPr lang="zh-CN" altLang="en-US" dirty="0"/>
              <a:t>， </a:t>
            </a: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github.com/tensorflow/tensorflow/issues/41898</a:t>
            </a:r>
            <a:r>
              <a:rPr lang="en-US" u="sng" dirty="0" smtClean="0"/>
              <a:t>   </a:t>
            </a:r>
          </a:p>
          <a:p>
            <a:pPr lvl="2"/>
            <a:r>
              <a:rPr lang="en-US" altLang="zh-CN" dirty="0"/>
              <a:t>Workaround for this issue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Disable </a:t>
            </a:r>
            <a:r>
              <a:rPr lang="en-US" altLang="zh-CN" dirty="0" err="1" smtClean="0"/>
              <a:t>mirrorstrategy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  for </a:t>
            </a:r>
            <a:r>
              <a:rPr lang="zh-CN" altLang="en-US" dirty="0" smtClean="0"/>
              <a:t>单机多卡</a:t>
            </a:r>
            <a:endParaRPr lang="en-US" altLang="zh-CN" dirty="0"/>
          </a:p>
          <a:p>
            <a:pPr lvl="3"/>
            <a:endParaRPr lang="en-US" u="sng" dirty="0" smtClean="0"/>
          </a:p>
          <a:p>
            <a:pPr marL="1371600" lvl="3" indent="0">
              <a:buNone/>
            </a:pPr>
            <a:endParaRPr lang="en-US" u="sng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问题描述：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中训练时，</a:t>
            </a:r>
            <a:r>
              <a:rPr lang="en-US" dirty="0"/>
              <a:t> </a:t>
            </a:r>
            <a:r>
              <a:rPr lang="en-US" dirty="0" smtClean="0"/>
              <a:t>TF</a:t>
            </a:r>
            <a:r>
              <a:rPr lang="zh-CN" altLang="en-US" dirty="0" smtClean="0"/>
              <a:t>进程莫名其妙就退出了，没有任何错误或者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信息（</a:t>
            </a:r>
            <a:r>
              <a:rPr lang="zh-CN" altLang="en-US" b="1" dirty="0" smtClean="0"/>
              <a:t>这个问题是必现的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上下文：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 TF2.1 + enable eager + 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disable </a:t>
            </a:r>
            <a:r>
              <a:rPr lang="en-US" altLang="zh-CN" dirty="0" err="1" smtClean="0"/>
              <a:t>Mirrorstrategy</a:t>
            </a:r>
            <a:r>
              <a:rPr lang="en-US" altLang="zh-CN" dirty="0" smtClean="0"/>
              <a:t> + CPU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(c5.18xlarge)</a:t>
            </a:r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file mode</a:t>
            </a:r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用了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dataset API </a:t>
            </a:r>
            <a:r>
              <a:rPr lang="en-US" altLang="zh-CN" dirty="0" err="1" smtClean="0"/>
              <a:t>tfrecorddataset</a:t>
            </a:r>
            <a:endParaRPr lang="en-US" altLang="zh-CN" dirty="0" smtClean="0"/>
          </a:p>
          <a:p>
            <a:pPr lvl="1"/>
            <a:r>
              <a:rPr lang="zh-CN" altLang="en-US" dirty="0"/>
              <a:t>没</a:t>
            </a:r>
            <a:r>
              <a:rPr lang="zh-CN" altLang="en-US" dirty="0" smtClean="0"/>
              <a:t>有使用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cache API</a:t>
            </a:r>
            <a:r>
              <a:rPr lang="zh-CN" altLang="en-US" dirty="0" smtClean="0"/>
              <a:t>把数据集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在内存。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客户使用的数据集大概是</a:t>
            </a:r>
            <a:r>
              <a:rPr lang="en-US" altLang="zh-CN" dirty="0" smtClean="0"/>
              <a:t>500GB.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分析过程回放：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先思考：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的监控图看看，是否有有用信息？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看起来都正常。</a:t>
            </a:r>
            <a:endParaRPr lang="en-US" altLang="zh-CN" dirty="0" smtClean="0"/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否可以增加一些</a:t>
            </a:r>
            <a:r>
              <a:rPr lang="en-US" altLang="zh-CN" dirty="0" smtClean="0"/>
              <a:t>debug tag</a:t>
            </a:r>
            <a:r>
              <a:rPr lang="zh-CN" altLang="en-US" dirty="0" smtClean="0"/>
              <a:t>到代码中，看看是否日志中能获得更多的有用信息？</a:t>
            </a:r>
            <a:endParaRPr lang="en-US" altLang="zh-CN" dirty="0" smtClean="0"/>
          </a:p>
          <a:p>
            <a:pPr lvl="2"/>
            <a:r>
              <a:rPr lang="en-US" altLang="zh-CN" b="1" dirty="0" smtClean="0"/>
              <a:t>TF</a:t>
            </a:r>
            <a:r>
              <a:rPr lang="zh-CN" altLang="en-US" b="1" dirty="0" smtClean="0"/>
              <a:t>读写文件是</a:t>
            </a:r>
            <a:r>
              <a:rPr lang="en-US" altLang="zh-CN" b="1" dirty="0" smtClean="0"/>
              <a:t>Direct IO</a:t>
            </a:r>
            <a:r>
              <a:rPr lang="zh-CN" altLang="en-US" b="1" dirty="0" smtClean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TF</a:t>
            </a:r>
            <a:r>
              <a:rPr lang="zh-CN" altLang="en-US" dirty="0" smtClean="0"/>
              <a:t>的官方文档以及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都找不到这个的确认。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然后尝试下面想法：</a:t>
            </a:r>
            <a:endParaRPr lang="en-US" altLang="zh-CN" dirty="0" smtClean="0"/>
          </a:p>
          <a:p>
            <a:pPr lvl="2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SM file mode</a:t>
            </a:r>
            <a:r>
              <a:rPr lang="zh-CN" altLang="en-US" dirty="0" smtClean="0"/>
              <a:t>对小数据集（远小于</a:t>
            </a:r>
            <a:r>
              <a:rPr lang="en-US" altLang="zh-CN" dirty="0" smtClean="0"/>
              <a:t>c5.18xlarge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大小）是否能复现？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SM pipe mode</a:t>
            </a:r>
            <a:r>
              <a:rPr lang="zh-CN" altLang="en-US" dirty="0" smtClean="0"/>
              <a:t>对客户当前数据集是否能复现？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4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Pipe mode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file mode</a:t>
            </a:r>
            <a:r>
              <a:rPr lang="zh-CN" altLang="en-US" dirty="0" smtClean="0"/>
              <a:t>的话，相当于训练实例的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的小</a:t>
            </a:r>
            <a:r>
              <a:rPr lang="zh-CN" altLang="en-US" dirty="0"/>
              <a:t>数</a:t>
            </a:r>
            <a:r>
              <a:rPr lang="zh-CN" altLang="en-US" dirty="0" smtClean="0"/>
              <a:t>据集是</a:t>
            </a:r>
            <a:r>
              <a:rPr lang="en-US" altLang="zh-CN" dirty="0" smtClean="0"/>
              <a:t>OK</a:t>
            </a:r>
            <a:r>
              <a:rPr lang="zh-CN" altLang="en-US" dirty="0" smtClean="0"/>
              <a:t>的，大数据集必现。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小数据集和大数据集区别在哪里？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大与小的差别。</a:t>
            </a:r>
            <a:endParaRPr lang="en-US" altLang="zh-CN" dirty="0" smtClean="0"/>
          </a:p>
          <a:p>
            <a:pPr lvl="2"/>
            <a:r>
              <a:rPr lang="zh-CN" altLang="en-US" dirty="0"/>
              <a:t>数</a:t>
            </a:r>
            <a:r>
              <a:rPr lang="zh-CN" altLang="en-US" dirty="0" smtClean="0"/>
              <a:t>据肯定不同。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条路子来验证：</a:t>
            </a:r>
            <a:endParaRPr lang="en-US" altLang="zh-CN" dirty="0" smtClean="0"/>
          </a:p>
          <a:p>
            <a:pPr lvl="2"/>
            <a:r>
              <a:rPr lang="zh-CN" altLang="en-US" dirty="0"/>
              <a:t>通</a:t>
            </a:r>
            <a:r>
              <a:rPr lang="zh-CN" altLang="en-US" dirty="0" smtClean="0"/>
              <a:t>过代码来验证大数据集的所有的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文件是否有问题。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查看</a:t>
            </a:r>
            <a:r>
              <a:rPr lang="en-US" altLang="zh-CN" b="1" dirty="0" smtClean="0">
                <a:solidFill>
                  <a:srgbClr val="FF0000"/>
                </a:solidFill>
              </a:rPr>
              <a:t>TF</a:t>
            </a:r>
            <a:r>
              <a:rPr lang="zh-CN" altLang="en-US" b="1" dirty="0" smtClean="0">
                <a:solidFill>
                  <a:srgbClr val="FF0000"/>
                </a:solidFill>
              </a:rPr>
              <a:t>的源代码看是否它读写文件是</a:t>
            </a:r>
            <a:r>
              <a:rPr lang="en-US" altLang="zh-CN" b="1" dirty="0" smtClean="0">
                <a:solidFill>
                  <a:srgbClr val="FF0000"/>
                </a:solidFill>
              </a:rPr>
              <a:t>direct IO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/>
              <a:t>通</a:t>
            </a:r>
            <a:r>
              <a:rPr lang="zh-CN" altLang="en-US" dirty="0" smtClean="0"/>
              <a:t>过查看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前端代码和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的后端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代码，发现</a:t>
            </a:r>
            <a:r>
              <a:rPr lang="en-US" altLang="zh-CN" dirty="0" smtClean="0"/>
              <a:t>TF</a:t>
            </a:r>
            <a:r>
              <a:rPr lang="zh-CN" altLang="en-US" dirty="0" smtClean="0"/>
              <a:t>读写文件不是</a:t>
            </a:r>
            <a:r>
              <a:rPr lang="en-US" altLang="zh-CN" dirty="0" smtClean="0"/>
              <a:t>direct IO</a:t>
            </a:r>
            <a:r>
              <a:rPr lang="zh-CN" altLang="en-US" dirty="0" smtClean="0"/>
              <a:t>的，也就是读写文件都会用到</a:t>
            </a:r>
            <a:r>
              <a:rPr lang="en-US" altLang="zh-CN" dirty="0" smtClean="0"/>
              <a:t>Linux kernel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Linux kernel</a:t>
            </a:r>
            <a:r>
              <a:rPr lang="zh-CN" altLang="en-US" dirty="0" smtClean="0"/>
              <a:t>对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的使用基本上是贪婪的，即使在用户态的程序来申请单个物理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的时候，可用的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紧张也可能不会回收</a:t>
            </a:r>
            <a:r>
              <a:rPr lang="en-US" altLang="zh-CN" dirty="0" smtClean="0"/>
              <a:t>page cache</a:t>
            </a:r>
            <a:r>
              <a:rPr lang="zh-CN" altLang="en-US" dirty="0" smtClean="0"/>
              <a:t>，从而造成</a:t>
            </a:r>
            <a:r>
              <a:rPr lang="en-US" altLang="zh-CN" dirty="0" smtClean="0"/>
              <a:t>OOM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议的正确姿势：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file mode</a:t>
            </a:r>
            <a:r>
              <a:rPr lang="zh-CN" altLang="en-US" dirty="0" smtClean="0"/>
              <a:t>的时候，需要保证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到每台训练实例上的数据集大小比单个实例的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小；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pipe mode</a:t>
            </a:r>
            <a:r>
              <a:rPr lang="zh-CN" altLang="en-US" dirty="0" smtClean="0"/>
              <a:t>的时候，若满足上面这个条件，则可以利用</a:t>
            </a:r>
            <a:r>
              <a:rPr lang="en-US" altLang="zh-CN" dirty="0" smtClean="0"/>
              <a:t>cache API</a:t>
            </a:r>
            <a:r>
              <a:rPr lang="zh-CN" altLang="en-US" dirty="0" smtClean="0"/>
              <a:t>把数据集缓存在用户态内存从第二个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开始加速训练。</a:t>
            </a:r>
            <a:endParaRPr lang="en-US" altLang="zh-CN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问题描述：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中跑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分布式训练，不管是用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实例，</a:t>
            </a:r>
            <a:r>
              <a:rPr lang="en-US" altLang="zh-CN" dirty="0" smtClean="0"/>
              <a:t>master worker</a:t>
            </a:r>
            <a:r>
              <a:rPr lang="zh-CN" altLang="en-US" dirty="0" smtClean="0"/>
              <a:t>会一直</a:t>
            </a:r>
            <a:r>
              <a:rPr lang="en-US" altLang="zh-CN" dirty="0" smtClean="0"/>
              <a:t>hung</a:t>
            </a:r>
            <a:r>
              <a:rPr lang="zh-CN" altLang="en-US" dirty="0" smtClean="0"/>
              <a:t>住（</a:t>
            </a:r>
            <a:r>
              <a:rPr lang="zh-CN" altLang="en-US" b="1" dirty="0" smtClean="0"/>
              <a:t>这个问题是必现的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  <a:r>
              <a:rPr lang="zh-CN" altLang="en-US" dirty="0" smtClean="0"/>
              <a:t>上下文：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 TF1.15 + enable eager + parameter server</a:t>
            </a:r>
            <a:r>
              <a:rPr lang="zh-CN" altLang="en-US" dirty="0" smtClean="0"/>
              <a:t>分布式训练 </a:t>
            </a:r>
            <a:r>
              <a:rPr lang="en-US" altLang="zh-CN" dirty="0" smtClean="0"/>
              <a:t>+</a:t>
            </a:r>
            <a:r>
              <a:rPr lang="en-US" altLang="zh-CN" dirty="0"/>
              <a:t> </a:t>
            </a:r>
            <a:r>
              <a:rPr lang="en-US" altLang="zh-CN" dirty="0" smtClean="0"/>
              <a:t>TF</a:t>
            </a:r>
            <a:r>
              <a:rPr lang="zh-CN" altLang="en-US" dirty="0" smtClean="0"/>
              <a:t>内建的</a:t>
            </a:r>
            <a:r>
              <a:rPr lang="en-US" dirty="0" err="1" smtClean="0"/>
              <a:t>DNNlinearcombinedclassifier</a:t>
            </a:r>
            <a:endParaRPr lang="en-US" dirty="0"/>
          </a:p>
          <a:p>
            <a:pPr lvl="1"/>
            <a:r>
              <a:rPr lang="en-US" dirty="0"/>
              <a:t>master worker</a:t>
            </a:r>
            <a:r>
              <a:rPr lang="zh-CN" altLang="en-US" dirty="0"/>
              <a:t>会一直</a:t>
            </a:r>
            <a:r>
              <a:rPr lang="en-US" dirty="0"/>
              <a:t>hung</a:t>
            </a:r>
            <a:r>
              <a:rPr lang="zh-CN" altLang="en-US" dirty="0"/>
              <a:t>住，而</a:t>
            </a:r>
            <a:r>
              <a:rPr lang="en-US" dirty="0"/>
              <a:t>non master worker</a:t>
            </a:r>
            <a:r>
              <a:rPr lang="zh-CN" altLang="en-US" dirty="0"/>
              <a:t>这个时候是训练完毕的状</a:t>
            </a:r>
            <a:r>
              <a:rPr lang="zh-CN" altLang="en-US" dirty="0" smtClean="0"/>
              <a:t>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8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分析过程回放：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首先从现象入手：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Master worker</a:t>
            </a:r>
            <a:r>
              <a:rPr lang="zh-CN" altLang="en-US" dirty="0" smtClean="0"/>
              <a:t>在干什么收尾工作呢？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Checkpoint</a:t>
            </a:r>
            <a:r>
              <a:rPr lang="zh-CN" altLang="en-US" dirty="0" smtClean="0"/>
              <a:t>保存？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做验证集评估？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</a:t>
            </a:r>
            <a:r>
              <a:rPr lang="en-US" altLang="zh-CN" dirty="0" smtClean="0"/>
              <a:t>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的坑吗？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然后尝试下面一些想法：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不用</a:t>
            </a:r>
            <a:r>
              <a:rPr lang="en-US" altLang="zh-CN" dirty="0" smtClean="0"/>
              <a:t>parameter server</a:t>
            </a:r>
            <a:r>
              <a:rPr lang="zh-CN" altLang="en-US" dirty="0" smtClean="0"/>
              <a:t>单机训练正常吗？</a:t>
            </a:r>
            <a:endParaRPr lang="en-US" altLang="zh-CN" dirty="0" smtClean="0"/>
          </a:p>
          <a:p>
            <a:pPr lvl="2"/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horovod</a:t>
            </a:r>
            <a:r>
              <a:rPr lang="zh-CN" altLang="en-US" dirty="0" smtClean="0"/>
              <a:t>跑分布式多机训练正常吗？</a:t>
            </a:r>
            <a:endParaRPr lang="en-US" altLang="zh-CN" dirty="0" smtClean="0"/>
          </a:p>
          <a:p>
            <a:pPr lvl="2"/>
            <a:r>
              <a:rPr lang="zh-CN" altLang="en-US" dirty="0"/>
              <a:t>因</a:t>
            </a:r>
            <a:r>
              <a:rPr lang="zh-CN" altLang="en-US" dirty="0" smtClean="0"/>
              <a:t>为某些</a:t>
            </a:r>
            <a:r>
              <a:rPr lang="en-US" altLang="zh-CN" dirty="0" smtClean="0"/>
              <a:t>TF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session </a:t>
            </a:r>
            <a:r>
              <a:rPr lang="en-US" altLang="zh-CN" dirty="0" err="1" smtClean="0"/>
              <a:t>config</a:t>
            </a:r>
            <a:r>
              <a:rPr lang="zh-CN" altLang="en-US" dirty="0"/>
              <a:t>导</a:t>
            </a:r>
            <a:r>
              <a:rPr lang="zh-CN" altLang="en-US" dirty="0" smtClean="0"/>
              <a:t>致的吗？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3533</Words>
  <Application>Microsoft Office PowerPoint</Application>
  <PresentationFormat>Widescreen</PresentationFormat>
  <Paragraphs>238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SageMaker Debug case with customer</vt:lpstr>
      <vt:lpstr>Issue 1</vt:lpstr>
      <vt:lpstr>Continue…..</vt:lpstr>
      <vt:lpstr>Continue…..</vt:lpstr>
      <vt:lpstr>Issue 2</vt:lpstr>
      <vt:lpstr>Continue…..</vt:lpstr>
      <vt:lpstr>Continue…..</vt:lpstr>
      <vt:lpstr>Issue 3</vt:lpstr>
      <vt:lpstr>Continue…..</vt:lpstr>
      <vt:lpstr>Continue……</vt:lpstr>
      <vt:lpstr>Issue 4</vt:lpstr>
      <vt:lpstr>Continue…..</vt:lpstr>
      <vt:lpstr>Continue…..</vt:lpstr>
      <vt:lpstr>Issue 5</vt:lpstr>
      <vt:lpstr>Continue……</vt:lpstr>
      <vt:lpstr>Continue….</vt:lpstr>
      <vt:lpstr>总结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SageMaker Debug case with customer</dc:title>
  <dc:creator>Liang, Yuhui</dc:creator>
  <cp:lastModifiedBy>Liang, Yuhui</cp:lastModifiedBy>
  <cp:revision>178</cp:revision>
  <dcterms:created xsi:type="dcterms:W3CDTF">2020-08-25T13:59:05Z</dcterms:created>
  <dcterms:modified xsi:type="dcterms:W3CDTF">2020-12-01T15:02:03Z</dcterms:modified>
</cp:coreProperties>
</file>