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055" autoAdjust="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AFA3B-83A1-439F-9E16-AAF464A109BE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6B8B-99D8-4C18-A79D-E8ECC807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2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ensorflow/tensorflow/blob/r1.15/tensorflow/core/platform/posix/posix_file_system.cc" TargetMode="External"/><Relationship Id="rId3" Type="http://schemas.openxmlformats.org/officeDocument/2006/relationships/hyperlink" Target="https://github.com/tensorflow/tensorflow/blob/r1.15/tensorflow/python/data/ops/dataset_ops.py#L1612-L1999" TargetMode="External"/><Relationship Id="rId7" Type="http://schemas.openxmlformats.org/officeDocument/2006/relationships/hyperlink" Target="https://github.com/tensorflow/tensorflow/blob/r1.15/tensorflow/core/platform/posix/env.cc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tensorflow/tensorflow/blob/r1.15/tensorflow/core/kernels/data/tf_record_dataset_op.cc" TargetMode="External"/><Relationship Id="rId5" Type="http://schemas.openxmlformats.org/officeDocument/2006/relationships/hyperlink" Target="https://github.com/tensorflow/tensorflow/blob/r1.15/tensorflow/core/kernels/data/cache_dataset_ops.cc" TargetMode="External"/><Relationship Id="rId4" Type="http://schemas.openxmlformats.org/officeDocument/2006/relationships/hyperlink" Target="https://github.com/tensorflow/tensorflow/blob/r1.15/tensorflow/python/framework/op_def_library.py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Tf.data.tfrecorddataset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dataset, 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之后调用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cache(filename) 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把数据集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在硬盘中，是否会使用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kernel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cache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？类似的问题，如果使用的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tfrecorddataset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来读取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本地文件系统中的文件，是否会使用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cache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呢？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参考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https://github.com/tensorflow/tensorflow/blob/r1.15/tensorflow/python/data/ops/dataset_ops.py#L1612-L1999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cache() -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CacheDataset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()-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gen_dataset_ops.cache_dataset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注意这里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tensorflow.python.ops.gen_dataset_ops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是生成的代码，在安装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的时候会生成这个代码。具体在我的环境中这个代码的位置是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/home/ec2-user/anaconda3/envs/tensorflow_p36/lib/python3.6/site-packages/tensorflow/python/ops/gen_dataset_ops.py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（先通过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 show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找到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安装的路径，然后找到上面对应的路径）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gen_dataset_ops.cache_dataset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()-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_op_def_library._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apply_op_helper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设置了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CacheDataset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op_def_library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的代码对应的在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https://github.com/tensorflow/tensorflow/blob/r1.15/tensorflow/python/framework/op_def_library.py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中，它会调用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create_op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在计算图上创建一个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op_type_name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cacheDataset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对应的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CacheDatasetOp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CacheDatasetOp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和这个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可以在文件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https://github.com/tensorflow/tensorflow/blob/r1.15/tensorflow/core/kernels/data/cache_dataset_ops.cc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中找到，如下所示：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REGISTER_KERNEL_BUILDER(Name("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CacheDataset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").Device(DEVICE_CPU),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CacheDatasetOp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CachedatasetOP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对应的代码参考：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https://github.com/tensorflow/tensorflow/blob/r1.15/tensorflow/core/kernels/data/cache_dataset_ops.cc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，这里里面涉及到文件的操作都和变量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有关。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这里我们考察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tfrecorddataset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，根据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https://github.com/tensorflow/tensorflow/blob/r1.15/tensorflow/core/kernels/data/tf_record_dataset_op.cc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tfrecorddataset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从本地文件系统读取文件，这个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https://github.com/tensorflow/tensorflow/blob/r1.15/tensorflow/core/platform/posix/env.cc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PosixEnv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，对应到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posix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的文件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https://github.com/tensorflow/tensorflow/blob/r1.15/tensorflow/core/platform/posix/posix_file_system.cc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而在这里面所有涉及读写文件时调用的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系统调用都没有设置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O_DIRECT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来启用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IO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，因此对于前端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TFrecorddataset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在读文件时或者调用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dataset.cache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(filename)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把文件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在硬盘中时，都是会用到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cache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（这个结论对于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TF1.15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以及最新的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TF2.3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都是一样的）。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因此在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训练的时候，对于大数据集一定要注意，当前实例上的数据集如果和实例的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差不多，很可能会因为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OOM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而挂掉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。（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而且从实验也表明，确实是这样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C6B8B-99D8-4C18-A79D-E8ECC807E2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7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正常的日志参考如下（使用</a:t>
            </a:r>
            <a:r>
              <a:rPr lang="en-US" altLang="zh-CN" dirty="0" err="1"/>
              <a:t>tf.estimator</a:t>
            </a:r>
            <a:r>
              <a:rPr lang="en-US" altLang="zh-CN" dirty="0"/>
              <a:t> API</a:t>
            </a:r>
            <a:r>
              <a:rPr lang="zh-CN" altLang="en-US" dirty="0"/>
              <a:t>的情况）：</a:t>
            </a:r>
            <a:endParaRPr lang="en-US" altLang="zh-CN" dirty="0"/>
          </a:p>
          <a:p>
            <a:pPr lvl="1"/>
            <a:r>
              <a:rPr lang="en-US" dirty="0"/>
              <a:t>I0317 13:45:05.493547 140587113436928 basic_session_run_hooks.py:262] loss = 0.69646865, step = 1</a:t>
            </a:r>
          </a:p>
          <a:p>
            <a:pPr lvl="1"/>
            <a:r>
              <a:rPr lang="en-US" dirty="0"/>
              <a:t>I0317 13:53:47.497896 140587113436928 basic_session_run_hooks.py:606] </a:t>
            </a:r>
            <a:r>
              <a:rPr lang="en-US" b="1" dirty="0"/>
              <a:t>Saving checkpoints for 88 into </a:t>
            </a:r>
            <a:r>
              <a:rPr lang="en-US" dirty="0"/>
              <a:t>s3://liang200/deepfm-dataset-tfrecord-vectorized_map9081201333622334489875ullCPUbyTowerDropsmaller11110/model.ckpt</a:t>
            </a:r>
            <a:r>
              <a:rPr lang="en-US" b="1" dirty="0"/>
              <a:t>.</a:t>
            </a:r>
            <a:endParaRPr lang="en-US" dirty="0"/>
          </a:p>
          <a:p>
            <a:pPr lvl="1"/>
            <a:r>
              <a:rPr lang="en-US" dirty="0"/>
              <a:t>I0317 13:54:08.917733 140587113436928 evaluation.py:255] </a:t>
            </a:r>
            <a:r>
              <a:rPr lang="en-US" b="1" dirty="0"/>
              <a:t>Starting evaluation at</a:t>
            </a:r>
            <a:r>
              <a:rPr lang="en-US" dirty="0"/>
              <a:t> 2020-03-17T13:54:08Z</a:t>
            </a:r>
          </a:p>
          <a:p>
            <a:pPr lvl="1"/>
            <a:r>
              <a:rPr lang="en-US" dirty="0"/>
              <a:t>I0317 13:54:09.268356 140587113436928 saver.py:1286] </a:t>
            </a:r>
            <a:r>
              <a:rPr lang="en-US" b="1" dirty="0"/>
              <a:t>Restoring parameters from </a:t>
            </a:r>
            <a:r>
              <a:rPr lang="en-US" dirty="0"/>
              <a:t>s3://liang200/deepfm-dataset-tfrecord-vectorized_map9081201333622334489875ullCPUbyTowerDropsmaller11110/model.ckpt-88</a:t>
            </a:r>
          </a:p>
          <a:p>
            <a:pPr lvl="1"/>
            <a:r>
              <a:rPr lang="en-US" dirty="0"/>
              <a:t>I0317 14:03:30.263931 140587113436928 evaluation.py:275] </a:t>
            </a:r>
            <a:r>
              <a:rPr lang="en-US" b="1" dirty="0"/>
              <a:t>Finished evaluation at</a:t>
            </a:r>
            <a:r>
              <a:rPr lang="en-US" dirty="0"/>
              <a:t> 2020-03-17-14:03:30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C6B8B-99D8-4C18-A79D-E8ECC807E2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53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build_model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(self,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model_dir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wide_columns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deep_columns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self._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build_feature_cols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tf_config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json.loads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os.environ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['TF_CONFIG'])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print("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tf_config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",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tf_config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=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tf_config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["task"]["index"]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print("index is ", index)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#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每个训练实例都会有一个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server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进程，所以每个实例都需要一个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 filter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device_filters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['/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job:ps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']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if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tf_config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["task"]["type"])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'master':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device_filters.append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job:master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else: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worker_index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'/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job:worker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/task:' +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(index)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device_filters.append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worker_index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runconfig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tf.estimator.RunConfig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save_checkpoints_steps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3000,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keep_checkpoint_max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num_cpus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os.environ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['SM_NUM_CPUS'])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print("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num_cpus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={}".format(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num_cpus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os.environ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["KMP_AFFINITY"]=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verbose,disabled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#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os.environ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["KMP_AFFINITY"]= "granularity=fine,compact,1,0"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#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os.environ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["KMP_AFFINITY"]= "granularity=fine,verbose,scatter,1,0"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os.environ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['OMP_NUM_THREADS']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num_cpus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os.environ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['KMP_SETTINGS'] = '1'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runconfig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runconfig.replace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session_config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tf.ConfigProto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allow_soft_placement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=True,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                          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device_count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={'CPU':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num_cpus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                          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intra_op_parallelism_threads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num_cpus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                          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inter_op_parallelism_threads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num_cpus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                                 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device_filters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device_filters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m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tf.estimator.DNNLinearCombinedClassifier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linear_feature_columns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wide_columns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        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dnn_feature_columns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deep_columns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        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dnn_optimizer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tf.train.ProximalAdagradOptimizer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learning_rate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self.learning_rate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        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dnn_hidden_units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self.hidden_units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        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runconfig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        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loss_reduction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losses.Reduction.SUM_OVER_BATCH_SIZE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        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model_dir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model_dir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                )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return m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上面修改完了之后，在训练的时候一定要调用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tf.estimator.train_and_evaluate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self.model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train_spec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eval_spec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API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，如果调用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tf.estimator.train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的话，会在开始训练的时候就一直卡住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（这也是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known issue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还遇到过一个例子，使用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tf1.X+tf.estimator+PS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训练的时候，没有设置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 config/session config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，并且使用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tf.estimator.train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的话，在开始训练的时候就一直卡住，换成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tf.estimator.train_and_evaluate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self.model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train_spec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eval_spec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API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后就工作正常。</a:t>
            </a:r>
            <a:endParaRPr lang="en-US" altLang="zh-C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C6B8B-99D8-4C18-A79D-E8ECC807E2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47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C60-0CC5-4DEC-8C36-0EB7F4D2E963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98A1-EE51-4131-82A6-19DDBC1D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C60-0CC5-4DEC-8C36-0EB7F4D2E963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98A1-EE51-4131-82A6-19DDBC1D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C60-0CC5-4DEC-8C36-0EB7F4D2E963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98A1-EE51-4131-82A6-19DDBC1D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9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C60-0CC5-4DEC-8C36-0EB7F4D2E963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98A1-EE51-4131-82A6-19DDBC1D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6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C60-0CC5-4DEC-8C36-0EB7F4D2E963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98A1-EE51-4131-82A6-19DDBC1D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6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C60-0CC5-4DEC-8C36-0EB7F4D2E963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98A1-EE51-4131-82A6-19DDBC1D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C60-0CC5-4DEC-8C36-0EB7F4D2E963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98A1-EE51-4131-82A6-19DDBC1D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4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C60-0CC5-4DEC-8C36-0EB7F4D2E963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98A1-EE51-4131-82A6-19DDBC1D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2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C60-0CC5-4DEC-8C36-0EB7F4D2E963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98A1-EE51-4131-82A6-19DDBC1D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C60-0CC5-4DEC-8C36-0EB7F4D2E963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98A1-EE51-4131-82A6-19DDBC1D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2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C60-0CC5-4DEC-8C36-0EB7F4D2E963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98A1-EE51-4131-82A6-19DDBC1D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3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2C60-0CC5-4DEC-8C36-0EB7F4D2E963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F98A1-EE51-4131-82A6-19DDBC1D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6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/issues/2174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inkedin/TonY/pull/120/file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issuehub.io/?label%5b%5d=comp:dist-stra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/issues/41898" TargetMode="External"/><Relationship Id="rId2" Type="http://schemas.openxmlformats.org/officeDocument/2006/relationships/hyperlink" Target="https://stackoverflow.com/questions/63034145/warningtensorflowefficient-allreduce-is-not-supported-for-1-indexedslic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SageMaker</a:t>
            </a:r>
            <a:r>
              <a:rPr lang="en-US" dirty="0"/>
              <a:t> Debug case with customer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liangaws</a:t>
            </a:r>
            <a:r>
              <a:rPr lang="en-US" dirty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1737601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小结：</a:t>
            </a:r>
            <a:endParaRPr lang="en-US" altLang="zh-CN" dirty="0"/>
          </a:p>
          <a:p>
            <a:pPr lvl="1"/>
            <a:r>
              <a:rPr lang="zh-CN" altLang="en-US" dirty="0"/>
              <a:t>发现在去掉</a:t>
            </a:r>
            <a:r>
              <a:rPr lang="en-US" altLang="zh-CN" dirty="0"/>
              <a:t>session </a:t>
            </a:r>
            <a:r>
              <a:rPr lang="en-US" altLang="zh-CN" dirty="0" err="1"/>
              <a:t>config</a:t>
            </a:r>
            <a:r>
              <a:rPr lang="zh-CN" altLang="en-US" dirty="0"/>
              <a:t>以后，跑</a:t>
            </a:r>
            <a:r>
              <a:rPr lang="en-US" altLang="zh-CN" dirty="0"/>
              <a:t>parameter server</a:t>
            </a:r>
            <a:r>
              <a:rPr lang="zh-CN" altLang="en-US" dirty="0"/>
              <a:t>分布式训练正常。</a:t>
            </a:r>
            <a:endParaRPr lang="en-US" altLang="zh-CN" dirty="0"/>
          </a:p>
          <a:p>
            <a:pPr lvl="1"/>
            <a:r>
              <a:rPr lang="en-US" altLang="zh-CN" dirty="0"/>
              <a:t>Session </a:t>
            </a:r>
            <a:r>
              <a:rPr lang="en-US" altLang="zh-CN" dirty="0" err="1"/>
              <a:t>config</a:t>
            </a:r>
            <a:r>
              <a:rPr lang="zh-CN" altLang="en-US" dirty="0"/>
              <a:t>为什么会导致这个问题呢？</a:t>
            </a:r>
            <a:endParaRPr lang="en-US" altLang="zh-CN" dirty="0"/>
          </a:p>
          <a:p>
            <a:pPr lvl="2"/>
            <a:r>
              <a:rPr lang="zh-CN" altLang="en-US" dirty="0"/>
              <a:t>同样借助</a:t>
            </a:r>
            <a:r>
              <a:rPr lang="en-US" altLang="zh-CN" dirty="0"/>
              <a:t>google</a:t>
            </a:r>
            <a:r>
              <a:rPr lang="zh-CN" altLang="en-US" dirty="0"/>
              <a:t>找到类似的</a:t>
            </a:r>
            <a:r>
              <a:rPr lang="en-US" altLang="zh-CN" dirty="0"/>
              <a:t>known issue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r>
              <a:rPr lang="zh-CN" altLang="en-US" dirty="0"/>
              <a:t>注意：</a:t>
            </a:r>
            <a:r>
              <a:rPr lang="zh-CN" altLang="en-US" b="1" dirty="0">
                <a:solidFill>
                  <a:srgbClr val="FF0000"/>
                </a:solidFill>
              </a:rPr>
              <a:t>用</a:t>
            </a:r>
            <a:r>
              <a:rPr lang="en-US" altLang="zh-CN" b="1" dirty="0">
                <a:solidFill>
                  <a:srgbClr val="FF0000"/>
                </a:solidFill>
              </a:rPr>
              <a:t>google</a:t>
            </a:r>
            <a:r>
              <a:rPr lang="zh-CN" altLang="en-US" b="1" dirty="0">
                <a:solidFill>
                  <a:srgbClr val="FF0000"/>
                </a:solidFill>
              </a:rPr>
              <a:t>搜索的时候输入的关键字很重要</a:t>
            </a:r>
            <a:r>
              <a:rPr lang="zh-CN" altLang="en-US" dirty="0"/>
              <a:t>。</a:t>
            </a:r>
            <a:endParaRPr lang="en-US" altLang="zh-CN" dirty="0"/>
          </a:p>
          <a:p>
            <a:pPr lvl="4"/>
            <a:r>
              <a:rPr lang="zh-CN" altLang="en-US" dirty="0"/>
              <a:t>用</a:t>
            </a:r>
            <a:r>
              <a:rPr lang="en-US" altLang="zh-CN" dirty="0"/>
              <a:t>“</a:t>
            </a:r>
            <a:r>
              <a:rPr lang="en-US" altLang="zh-CN" dirty="0" err="1"/>
              <a:t>Tensorflow</a:t>
            </a:r>
            <a:r>
              <a:rPr lang="en-US" altLang="zh-CN" dirty="0"/>
              <a:t> parameter server master worker hung</a:t>
            </a:r>
            <a:r>
              <a:rPr lang="zh-CN" altLang="en-US" dirty="0"/>
              <a:t>”搜不到什么有用的信息；用“</a:t>
            </a:r>
            <a:r>
              <a:rPr lang="en-US" altLang="zh-CN" dirty="0"/>
              <a:t>master worker hung</a:t>
            </a:r>
            <a:r>
              <a:rPr lang="zh-CN" altLang="en-US" dirty="0"/>
              <a:t>”也看不到什么有用的信息；只有用“</a:t>
            </a:r>
            <a:r>
              <a:rPr lang="en-US" altLang="zh-CN" dirty="0" err="1"/>
              <a:t>tensorflow</a:t>
            </a:r>
            <a:r>
              <a:rPr lang="en-US" altLang="zh-CN" dirty="0"/>
              <a:t> master worker hung</a:t>
            </a:r>
            <a:r>
              <a:rPr lang="zh-CN" altLang="en-US" dirty="0"/>
              <a:t>”才搜到有用的信息。</a:t>
            </a:r>
            <a:endParaRPr lang="en-US" altLang="zh-CN" dirty="0"/>
          </a:p>
          <a:p>
            <a:pPr lvl="2"/>
            <a:r>
              <a:rPr lang="zh-CN" altLang="en-US" dirty="0"/>
              <a:t>类似的问题可以参考：</a:t>
            </a:r>
            <a:endParaRPr lang="en-US" altLang="zh-CN" dirty="0"/>
          </a:p>
          <a:p>
            <a:pPr lvl="3"/>
            <a:r>
              <a:rPr lang="en-US" u="sng" dirty="0">
                <a:hlinkClick r:id="rId3"/>
              </a:rPr>
              <a:t>https://github.com/tensorflow/tensorflow/issues/21745</a:t>
            </a:r>
            <a:r>
              <a:rPr lang="en-US" dirty="0"/>
              <a:t> </a:t>
            </a:r>
            <a:r>
              <a:rPr lang="zh-CN" altLang="en-US" dirty="0"/>
              <a:t>，</a:t>
            </a:r>
            <a:r>
              <a:rPr lang="en-US" u="sng" dirty="0">
                <a:hlinkClick r:id="rId4"/>
              </a:rPr>
              <a:t>https://github.com/linkedin/TonY/pull/120/files</a:t>
            </a:r>
            <a:endParaRPr lang="en-US" u="sng" dirty="0"/>
          </a:p>
          <a:p>
            <a:pPr lvl="1"/>
            <a:r>
              <a:rPr lang="zh-CN" altLang="en-US" dirty="0"/>
              <a:t>如何</a:t>
            </a:r>
            <a:r>
              <a:rPr lang="en-US" altLang="zh-CN" dirty="0"/>
              <a:t>fix</a:t>
            </a:r>
            <a:r>
              <a:rPr lang="zh-CN" altLang="en-US" dirty="0"/>
              <a:t>？</a:t>
            </a:r>
            <a:endParaRPr lang="en-US" altLang="zh-CN" dirty="0"/>
          </a:p>
          <a:p>
            <a:pPr lvl="2"/>
            <a:r>
              <a:rPr lang="zh-CN" altLang="en-US" b="1" dirty="0"/>
              <a:t>在代码中手动设置</a:t>
            </a:r>
            <a:r>
              <a:rPr lang="en-US" b="1" dirty="0"/>
              <a:t>device filter</a:t>
            </a:r>
            <a:r>
              <a:rPr lang="zh-CN" altLang="en-US" dirty="0"/>
              <a:t>，</a:t>
            </a:r>
            <a:r>
              <a:rPr lang="en-US" dirty="0"/>
              <a:t>master worker</a:t>
            </a:r>
            <a:r>
              <a:rPr lang="zh-CN" altLang="en-US" dirty="0"/>
              <a:t>的</a:t>
            </a:r>
            <a:r>
              <a:rPr lang="en-US" dirty="0"/>
              <a:t>device filter</a:t>
            </a:r>
            <a:r>
              <a:rPr lang="zh-CN" altLang="en-US" dirty="0"/>
              <a:t>和</a:t>
            </a:r>
            <a:r>
              <a:rPr lang="en-US" dirty="0"/>
              <a:t>non master worker</a:t>
            </a:r>
            <a:r>
              <a:rPr lang="zh-CN" altLang="en-US" dirty="0"/>
              <a:t>的</a:t>
            </a:r>
            <a:r>
              <a:rPr lang="en-US" dirty="0"/>
              <a:t>device filter</a:t>
            </a:r>
            <a:r>
              <a:rPr lang="zh-CN" altLang="en-US" dirty="0"/>
              <a:t>是不同的，具体参考本页注释中的代码。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3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问题描述：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SM TF</a:t>
            </a:r>
            <a:r>
              <a:rPr lang="zh-CN" altLang="en-US" dirty="0"/>
              <a:t>训练时，</a:t>
            </a:r>
            <a:r>
              <a:rPr lang="en-US" altLang="zh-CN" dirty="0"/>
              <a:t>TF</a:t>
            </a:r>
            <a:r>
              <a:rPr lang="zh-CN" altLang="en-US" dirty="0"/>
              <a:t>会一直</a:t>
            </a:r>
            <a:r>
              <a:rPr lang="en-US" altLang="zh-CN" dirty="0"/>
              <a:t>hung</a:t>
            </a:r>
            <a:r>
              <a:rPr lang="zh-CN" altLang="en-US" dirty="0"/>
              <a:t>住，并且</a:t>
            </a:r>
            <a:r>
              <a:rPr lang="en-US" altLang="zh-CN" dirty="0"/>
              <a:t>GPU</a:t>
            </a:r>
            <a:r>
              <a:rPr lang="zh-CN" altLang="en-US" dirty="0"/>
              <a:t>使用率一直为</a:t>
            </a:r>
            <a:r>
              <a:rPr lang="en-US" altLang="zh-CN" dirty="0"/>
              <a:t>0</a:t>
            </a:r>
            <a:r>
              <a:rPr lang="zh-CN" altLang="en-US" dirty="0"/>
              <a:t>（</a:t>
            </a:r>
            <a:r>
              <a:rPr lang="zh-CN" altLang="en-US" b="1" dirty="0"/>
              <a:t>这个问题是必现的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Runtime</a:t>
            </a:r>
            <a:r>
              <a:rPr lang="zh-CN" altLang="en-US" dirty="0"/>
              <a:t>上下文：</a:t>
            </a:r>
            <a:endParaRPr lang="en-US" altLang="zh-CN" dirty="0"/>
          </a:p>
          <a:p>
            <a:pPr lvl="1"/>
            <a:r>
              <a:rPr lang="en-US" altLang="zh-CN" dirty="0"/>
              <a:t>SM TF2.1 + enable eager +  </a:t>
            </a:r>
            <a:r>
              <a:rPr lang="en-US" altLang="zh-CN" dirty="0" err="1"/>
              <a:t>tf.keras</a:t>
            </a:r>
            <a:r>
              <a:rPr lang="en-US" altLang="zh-CN" dirty="0"/>
              <a:t> + </a:t>
            </a:r>
            <a:r>
              <a:rPr lang="en-US" altLang="zh-CN" dirty="0" err="1"/>
              <a:t>Mirrorstrategy</a:t>
            </a:r>
            <a:r>
              <a:rPr lang="en-US" altLang="zh-CN" dirty="0"/>
              <a:t> + GPU</a:t>
            </a:r>
            <a:r>
              <a:rPr lang="zh-CN" altLang="en-US" dirty="0"/>
              <a:t>实例</a:t>
            </a:r>
            <a:r>
              <a:rPr lang="en-US" altLang="zh-CN" dirty="0"/>
              <a:t>(p3.16xlarge)</a:t>
            </a:r>
          </a:p>
          <a:p>
            <a:r>
              <a:rPr lang="zh-CN" altLang="en-US" dirty="0"/>
              <a:t>分析过程回放：</a:t>
            </a:r>
            <a:endParaRPr lang="en-US" altLang="zh-CN" dirty="0"/>
          </a:p>
          <a:p>
            <a:pPr lvl="1"/>
            <a:r>
              <a:rPr lang="zh-CN" altLang="en-US" dirty="0"/>
              <a:t>首先思考：</a:t>
            </a:r>
            <a:endParaRPr lang="en-US" altLang="zh-CN" dirty="0"/>
          </a:p>
          <a:p>
            <a:pPr lvl="2"/>
            <a:r>
              <a:rPr lang="en-US" altLang="zh-CN" dirty="0"/>
              <a:t>GPU</a:t>
            </a:r>
            <a:r>
              <a:rPr lang="zh-CN" altLang="en-US" dirty="0"/>
              <a:t>没有使用率会不会和使用了</a:t>
            </a:r>
            <a:r>
              <a:rPr lang="en-US" altLang="zh-CN" dirty="0"/>
              <a:t>TF</a:t>
            </a:r>
            <a:r>
              <a:rPr lang="zh-CN" altLang="en-US" dirty="0"/>
              <a:t>的某些</a:t>
            </a:r>
            <a:r>
              <a:rPr lang="en-US" altLang="zh-CN" dirty="0"/>
              <a:t>feature</a:t>
            </a:r>
            <a:r>
              <a:rPr lang="zh-CN" altLang="en-US" dirty="0"/>
              <a:t>有关系？</a:t>
            </a:r>
            <a:endParaRPr lang="en-US" altLang="zh-CN" dirty="0"/>
          </a:p>
          <a:p>
            <a:pPr lvl="2"/>
            <a:r>
              <a:rPr lang="zh-CN" altLang="en-US" dirty="0"/>
              <a:t>这个问题之前的</a:t>
            </a:r>
            <a:r>
              <a:rPr lang="en-US" altLang="zh-CN" dirty="0"/>
              <a:t>TF</a:t>
            </a:r>
            <a:r>
              <a:rPr lang="zh-CN" altLang="en-US" dirty="0"/>
              <a:t>训练脚本代码是否出现过？</a:t>
            </a:r>
            <a:endParaRPr lang="en-US" altLang="zh-CN" dirty="0"/>
          </a:p>
          <a:p>
            <a:pPr lvl="1"/>
            <a:r>
              <a:rPr lang="en-US" altLang="zh-CN" dirty="0"/>
              <a:t>Google</a:t>
            </a:r>
            <a:r>
              <a:rPr lang="zh-CN" altLang="en-US" dirty="0"/>
              <a:t>看看？</a:t>
            </a:r>
            <a:endParaRPr lang="en-US" altLang="zh-CN" dirty="0"/>
          </a:p>
          <a:p>
            <a:pPr lvl="2"/>
            <a:r>
              <a:rPr lang="zh-CN" altLang="en-US" dirty="0"/>
              <a:t>有用的信息太少，</a:t>
            </a:r>
            <a:r>
              <a:rPr lang="en-US" altLang="zh-CN" dirty="0"/>
              <a:t>google</a:t>
            </a:r>
            <a:r>
              <a:rPr lang="zh-CN" altLang="en-US" dirty="0"/>
              <a:t>基本用不了。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943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然后尝试一些想法：</a:t>
            </a:r>
            <a:endParaRPr lang="en-US" altLang="zh-CN" dirty="0"/>
          </a:p>
          <a:p>
            <a:pPr lvl="2"/>
            <a:r>
              <a:rPr lang="en-US" altLang="zh-CN" dirty="0"/>
              <a:t>Disable </a:t>
            </a:r>
            <a:r>
              <a:rPr lang="en-US" altLang="zh-CN" dirty="0" err="1"/>
              <a:t>Mirrorstrategy</a:t>
            </a:r>
            <a:r>
              <a:rPr lang="zh-CN" altLang="en-US" dirty="0"/>
              <a:t>训练正常吗？（</a:t>
            </a:r>
            <a:r>
              <a:rPr lang="en-US" altLang="zh-CN" dirty="0"/>
              <a:t>OK</a:t>
            </a:r>
            <a:r>
              <a:rPr lang="zh-CN" altLang="en-US" dirty="0"/>
              <a:t>的）</a:t>
            </a:r>
            <a:endParaRPr lang="en-US" altLang="zh-CN" dirty="0"/>
          </a:p>
          <a:p>
            <a:pPr lvl="2"/>
            <a:r>
              <a:rPr lang="zh-CN" altLang="en-US" dirty="0"/>
              <a:t>用</a:t>
            </a:r>
            <a:r>
              <a:rPr lang="en-US" altLang="zh-CN" dirty="0"/>
              <a:t>CPU</a:t>
            </a:r>
            <a:r>
              <a:rPr lang="zh-CN" altLang="en-US" dirty="0"/>
              <a:t>实例来训练正常吗？（</a:t>
            </a:r>
            <a:r>
              <a:rPr lang="en-US" altLang="zh-CN" dirty="0"/>
              <a:t>OK</a:t>
            </a:r>
            <a:r>
              <a:rPr lang="zh-CN" altLang="en-US" dirty="0"/>
              <a:t>的）</a:t>
            </a:r>
            <a:endParaRPr lang="en-US" altLang="zh-CN" dirty="0"/>
          </a:p>
          <a:p>
            <a:pPr lvl="2"/>
            <a:r>
              <a:rPr lang="zh-CN" altLang="en-US" dirty="0"/>
              <a:t>逐行对比一下两个训练脚本的差别？</a:t>
            </a:r>
            <a:endParaRPr lang="en-US" altLang="zh-CN" dirty="0"/>
          </a:p>
          <a:p>
            <a:pPr lvl="3"/>
            <a:r>
              <a:rPr lang="en-US" altLang="zh-CN" dirty="0"/>
              <a:t>Feature column</a:t>
            </a:r>
            <a:r>
              <a:rPr lang="zh-CN" altLang="en-US" dirty="0"/>
              <a:t>使用的字段不同</a:t>
            </a:r>
            <a:endParaRPr lang="en-US" altLang="zh-CN" dirty="0"/>
          </a:p>
          <a:p>
            <a:pPr lvl="3"/>
            <a:r>
              <a:rPr lang="en-US" altLang="zh-CN" dirty="0" err="1"/>
              <a:t>TF.dataset</a:t>
            </a:r>
            <a:r>
              <a:rPr lang="en-US" altLang="zh-CN" dirty="0"/>
              <a:t> API</a:t>
            </a:r>
            <a:r>
              <a:rPr lang="zh-CN" altLang="en-US" dirty="0"/>
              <a:t>的使用不同</a:t>
            </a:r>
            <a:endParaRPr lang="en-US" altLang="zh-CN" dirty="0"/>
          </a:p>
          <a:p>
            <a:pPr lvl="3"/>
            <a:r>
              <a:rPr lang="en-US" altLang="zh-CN" dirty="0" err="1"/>
              <a:t>Tf.keras</a:t>
            </a:r>
            <a:r>
              <a:rPr lang="zh-CN" altLang="en-US" dirty="0"/>
              <a:t>使用的</a:t>
            </a:r>
            <a:r>
              <a:rPr lang="en-US" altLang="zh-CN" dirty="0"/>
              <a:t>callback</a:t>
            </a:r>
            <a:r>
              <a:rPr lang="zh-CN" altLang="en-US" dirty="0"/>
              <a:t>的设置不同</a:t>
            </a:r>
            <a:endParaRPr lang="en-US" altLang="zh-CN" dirty="0"/>
          </a:p>
          <a:p>
            <a:pPr lvl="3"/>
            <a:r>
              <a:rPr lang="en-US" altLang="zh-CN" dirty="0"/>
              <a:t>......</a:t>
            </a:r>
          </a:p>
          <a:p>
            <a:pPr lvl="2"/>
            <a:r>
              <a:rPr lang="zh-CN" altLang="en-US" dirty="0"/>
              <a:t>从对比来看，最大的可能是</a:t>
            </a:r>
            <a:r>
              <a:rPr lang="en-US" altLang="zh-CN" dirty="0"/>
              <a:t>callback</a:t>
            </a:r>
            <a:r>
              <a:rPr lang="zh-CN" altLang="en-US" dirty="0"/>
              <a:t>的参数设置：</a:t>
            </a:r>
            <a:endParaRPr lang="en-US" altLang="zh-CN" dirty="0"/>
          </a:p>
          <a:p>
            <a:pPr lvl="3"/>
            <a:r>
              <a:rPr lang="zh-CN" altLang="en-US" dirty="0"/>
              <a:t>老版本的客户训练脚本中的</a:t>
            </a:r>
            <a:r>
              <a:rPr lang="en-US" altLang="zh-CN" dirty="0" err="1"/>
              <a:t>tf.keras.callbacks.TensorBoard</a:t>
            </a:r>
            <a:r>
              <a:rPr lang="zh-CN" altLang="en-US" dirty="0"/>
              <a:t>没有设置</a:t>
            </a:r>
            <a:r>
              <a:rPr lang="en-US" altLang="zh-CN" dirty="0" err="1"/>
              <a:t>profile_batch</a:t>
            </a:r>
            <a:r>
              <a:rPr lang="zh-CN" altLang="en-US" dirty="0"/>
              <a:t>参数，使用的默认的</a:t>
            </a:r>
            <a:r>
              <a:rPr lang="en-US" altLang="zh-CN" dirty="0" err="1"/>
              <a:t>profile_batch</a:t>
            </a:r>
            <a:r>
              <a:rPr lang="zh-CN" altLang="en-US" dirty="0"/>
              <a:t>值为</a:t>
            </a:r>
            <a:r>
              <a:rPr lang="en-US" altLang="zh-CN" dirty="0"/>
              <a:t>2.</a:t>
            </a:r>
          </a:p>
          <a:p>
            <a:pPr lvl="3"/>
            <a:r>
              <a:rPr lang="zh-CN" altLang="en-US" dirty="0"/>
              <a:t>出问题的训练脚本的代码中的</a:t>
            </a:r>
            <a:r>
              <a:rPr lang="en-US" altLang="zh-CN" dirty="0" err="1"/>
              <a:t>profile_batch</a:t>
            </a:r>
            <a:r>
              <a:rPr lang="zh-CN" altLang="en-US" dirty="0"/>
              <a:t>设置的为</a:t>
            </a:r>
            <a:r>
              <a:rPr lang="en-US" altLang="zh-CN" dirty="0"/>
              <a:t>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73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小结：</a:t>
            </a:r>
            <a:endParaRPr lang="en-US" altLang="zh-CN" dirty="0"/>
          </a:p>
          <a:p>
            <a:pPr lvl="1"/>
            <a:r>
              <a:rPr lang="zh-CN" altLang="en-US" dirty="0"/>
              <a:t>在当前</a:t>
            </a:r>
            <a:r>
              <a:rPr lang="en-US" altLang="zh-CN" dirty="0"/>
              <a:t>runtime</a:t>
            </a:r>
            <a:r>
              <a:rPr lang="zh-CN" altLang="en-US" dirty="0"/>
              <a:t>的上下文下，在使用</a:t>
            </a:r>
            <a:r>
              <a:rPr lang="en-US" altLang="zh-CN" dirty="0"/>
              <a:t>GPU</a:t>
            </a:r>
            <a:r>
              <a:rPr lang="zh-CN" altLang="en-US" dirty="0"/>
              <a:t>训练的时候，把</a:t>
            </a:r>
            <a:r>
              <a:rPr lang="en-US" altLang="zh-CN" dirty="0" err="1"/>
              <a:t>profile_batch</a:t>
            </a:r>
            <a:r>
              <a:rPr lang="zh-CN" altLang="en-US" dirty="0"/>
              <a:t>只要设置不是</a:t>
            </a:r>
            <a:r>
              <a:rPr lang="en-US" altLang="zh-CN" dirty="0"/>
              <a:t>1</a:t>
            </a:r>
            <a:r>
              <a:rPr lang="zh-CN" altLang="en-US" dirty="0"/>
              <a:t>就可以正常训练。</a:t>
            </a:r>
            <a:endParaRPr lang="en-US" altLang="zh-CN" dirty="0"/>
          </a:p>
          <a:p>
            <a:pPr lvl="2"/>
            <a:r>
              <a:rPr lang="zh-CN" altLang="en-US" dirty="0"/>
              <a:t>这个又是</a:t>
            </a:r>
            <a:r>
              <a:rPr lang="en-US" altLang="zh-CN" dirty="0"/>
              <a:t>TF</a:t>
            </a:r>
            <a:r>
              <a:rPr lang="zh-CN" altLang="en-US" dirty="0"/>
              <a:t>的问题。</a:t>
            </a:r>
            <a:endParaRPr lang="en-US" altLang="zh-CN" dirty="0"/>
          </a:p>
          <a:p>
            <a:pPr lvl="1"/>
            <a:r>
              <a:rPr lang="zh-CN" altLang="en-US" dirty="0"/>
              <a:t>注意：</a:t>
            </a:r>
            <a:endParaRPr lang="en-US" altLang="zh-CN" dirty="0"/>
          </a:p>
          <a:p>
            <a:pPr lvl="2"/>
            <a:r>
              <a:rPr lang="zh-CN" altLang="en-US" b="1" dirty="0"/>
              <a:t>一般做</a:t>
            </a:r>
            <a:r>
              <a:rPr lang="en-US" altLang="zh-CN" b="1" dirty="0"/>
              <a:t>TF</a:t>
            </a:r>
            <a:r>
              <a:rPr lang="zh-CN" altLang="en-US" b="1" dirty="0"/>
              <a:t>的性能剖析看</a:t>
            </a:r>
            <a:r>
              <a:rPr lang="en-US" b="1" dirty="0"/>
              <a:t>profile</a:t>
            </a:r>
            <a:r>
              <a:rPr lang="zh-CN" altLang="en-US" b="1" dirty="0"/>
              <a:t>也不会看第一个</a:t>
            </a:r>
            <a:r>
              <a:rPr lang="en-US" b="1" dirty="0"/>
              <a:t>step/batch</a:t>
            </a:r>
            <a:r>
              <a:rPr lang="zh-CN" altLang="en-US" b="1" dirty="0"/>
              <a:t>的</a:t>
            </a:r>
            <a:r>
              <a:rPr lang="zh-CN" altLang="en-US" dirty="0"/>
              <a:t>。</a:t>
            </a:r>
            <a:endParaRPr lang="en-US" altLang="zh-CN" dirty="0"/>
          </a:p>
          <a:p>
            <a:pPr lvl="3"/>
            <a:r>
              <a:rPr lang="zh-CN" altLang="en-US" dirty="0"/>
              <a:t>第一个</a:t>
            </a:r>
            <a:r>
              <a:rPr lang="en-US" dirty="0"/>
              <a:t>step TF</a:t>
            </a:r>
            <a:r>
              <a:rPr lang="zh-CN" altLang="en-US" dirty="0"/>
              <a:t>会干很多准备工作，所以第一个</a:t>
            </a:r>
            <a:r>
              <a:rPr lang="en-US" dirty="0"/>
              <a:t>step</a:t>
            </a:r>
            <a:r>
              <a:rPr lang="zh-CN" altLang="en-US" dirty="0"/>
              <a:t>会比以后的</a:t>
            </a:r>
            <a:r>
              <a:rPr lang="en-US" dirty="0"/>
              <a:t>step</a:t>
            </a:r>
            <a:r>
              <a:rPr lang="zh-CN" altLang="en-US" dirty="0"/>
              <a:t>慢的多。</a:t>
            </a:r>
            <a:endParaRPr lang="en-US" altLang="zh-CN" dirty="0"/>
          </a:p>
          <a:p>
            <a:pPr lvl="3"/>
            <a:r>
              <a:rPr lang="zh-CN" altLang="en-US" dirty="0"/>
              <a:t>从这个角度来说，设置的</a:t>
            </a:r>
            <a:r>
              <a:rPr lang="en-US" altLang="zh-CN" dirty="0" err="1"/>
              <a:t>profile_batch</a:t>
            </a:r>
            <a:r>
              <a:rPr lang="zh-CN" altLang="en-US" dirty="0"/>
              <a:t>也不应该为</a:t>
            </a:r>
            <a:r>
              <a:rPr lang="en-US" altLang="zh-CN" dirty="0"/>
              <a:t>1.</a:t>
            </a:r>
          </a:p>
          <a:p>
            <a:pPr lvl="3"/>
            <a:endParaRPr lang="en-US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8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436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问题描述：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TF2.X + </a:t>
            </a:r>
            <a:r>
              <a:rPr lang="en-US" altLang="zh-CN" dirty="0" err="1"/>
              <a:t>tf.keras</a:t>
            </a:r>
            <a:r>
              <a:rPr lang="en-US" altLang="zh-CN" dirty="0"/>
              <a:t> + </a:t>
            </a:r>
            <a:r>
              <a:rPr lang="en-US" altLang="zh-CN" dirty="0" err="1"/>
              <a:t>horovod</a:t>
            </a:r>
            <a:r>
              <a:rPr lang="zh-CN" altLang="en-US" dirty="0"/>
              <a:t>跑多机多卡分布式训练，遇到各种错误。</a:t>
            </a:r>
            <a:endParaRPr lang="en-US" altLang="zh-CN" dirty="0"/>
          </a:p>
          <a:p>
            <a:r>
              <a:rPr lang="zh-CN" altLang="en-US" dirty="0"/>
              <a:t>分析过程回放：</a:t>
            </a:r>
            <a:endParaRPr lang="en-US" altLang="zh-CN" dirty="0"/>
          </a:p>
          <a:p>
            <a:pPr lvl="1"/>
            <a:r>
              <a:rPr lang="zh-CN" altLang="en-US" dirty="0"/>
              <a:t>首先参考</a:t>
            </a:r>
            <a:r>
              <a:rPr lang="en-US" altLang="zh-CN" dirty="0" err="1"/>
              <a:t>horovod</a:t>
            </a:r>
            <a:r>
              <a:rPr lang="zh-CN" altLang="en-US" dirty="0"/>
              <a:t>官方文档修改代码去</a:t>
            </a:r>
            <a:r>
              <a:rPr lang="en-US" altLang="zh-CN" dirty="0"/>
              <a:t>bind GPU</a:t>
            </a:r>
            <a:r>
              <a:rPr lang="zh-CN" altLang="en-US" dirty="0"/>
              <a:t>到每个</a:t>
            </a:r>
            <a:r>
              <a:rPr lang="en-US" altLang="zh-CN" dirty="0"/>
              <a:t>worker</a:t>
            </a:r>
            <a:r>
              <a:rPr lang="zh-CN" altLang="en-US" dirty="0"/>
              <a:t>，报错如下：</a:t>
            </a:r>
            <a:endParaRPr lang="en-US" altLang="zh-CN" dirty="0"/>
          </a:p>
          <a:p>
            <a:pPr lvl="2"/>
            <a:r>
              <a:rPr lang="en-US" b="1" dirty="0"/>
              <a:t>Physical devices cannot be modified after being initialized</a:t>
            </a:r>
          </a:p>
          <a:p>
            <a:pPr lvl="2"/>
            <a:r>
              <a:rPr lang="en-US" altLang="zh-CN" dirty="0"/>
              <a:t>How to fix</a:t>
            </a:r>
            <a:r>
              <a:rPr lang="zh-CN" altLang="en-US" dirty="0"/>
              <a:t>：</a:t>
            </a:r>
            <a:r>
              <a:rPr lang="zh-CN" altLang="en-US" b="1" dirty="0"/>
              <a:t>把</a:t>
            </a:r>
            <a:r>
              <a:rPr lang="en-US" altLang="zh-CN" b="1" dirty="0"/>
              <a:t>bind GPU</a:t>
            </a:r>
            <a:r>
              <a:rPr lang="zh-CN" altLang="en-US" b="1" dirty="0"/>
              <a:t>的代码放在训练脚本的最开始，尤其是在其他</a:t>
            </a:r>
            <a:r>
              <a:rPr lang="en-US" altLang="zh-CN" b="1" dirty="0"/>
              <a:t>TF</a:t>
            </a:r>
            <a:r>
              <a:rPr lang="zh-CN" altLang="en-US" b="1" dirty="0"/>
              <a:t>代码的前面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修改后重新跑，新的报错如下：</a:t>
            </a:r>
            <a:endParaRPr lang="en-US" altLang="zh-CN" dirty="0"/>
          </a:p>
          <a:p>
            <a:pPr lvl="2"/>
            <a:r>
              <a:rPr lang="en-US" altLang="zh-CN" b="1" dirty="0"/>
              <a:t>Empty dataset for rank/worker</a:t>
            </a:r>
          </a:p>
          <a:p>
            <a:pPr lvl="2"/>
            <a:r>
              <a:rPr lang="zh-CN" altLang="en-US" dirty="0"/>
              <a:t>通过查看训练脚本，发现如下代码：</a:t>
            </a:r>
            <a:endParaRPr lang="en-US" altLang="zh-CN" dirty="0"/>
          </a:p>
          <a:p>
            <a:pPr lvl="3"/>
            <a:r>
              <a:rPr lang="en-US" dirty="0"/>
              <a:t> for </a:t>
            </a:r>
            <a:r>
              <a:rPr lang="en-US" dirty="0" err="1"/>
              <a:t>idx</a:t>
            </a:r>
            <a:r>
              <a:rPr lang="en-US" dirty="0"/>
              <a:t>, </a:t>
            </a:r>
            <a:r>
              <a:rPr lang="en-US" dirty="0" err="1"/>
              <a:t>input_pattern</a:t>
            </a:r>
            <a:r>
              <a:rPr lang="en-US" dirty="0"/>
              <a:t> in enumerate(</a:t>
            </a:r>
            <a:r>
              <a:rPr lang="en-US" dirty="0" err="1"/>
              <a:t>train_file_list</a:t>
            </a:r>
            <a:r>
              <a:rPr lang="en-US" dirty="0"/>
              <a:t>):</a:t>
            </a:r>
          </a:p>
          <a:p>
            <a:pPr lvl="3"/>
            <a:r>
              <a:rPr lang="en-US" dirty="0"/>
              <a:t>        </a:t>
            </a:r>
            <a:r>
              <a:rPr lang="en-US" b="1" dirty="0"/>
              <a:t>if </a:t>
            </a:r>
            <a:r>
              <a:rPr lang="en-US" b="1" dirty="0" err="1"/>
              <a:t>idx</a:t>
            </a:r>
            <a:r>
              <a:rPr lang="en-US" b="1" dirty="0"/>
              <a:t> % </a:t>
            </a:r>
            <a:r>
              <a:rPr lang="en-US" b="1" dirty="0" err="1"/>
              <a:t>hvd.size</a:t>
            </a:r>
            <a:r>
              <a:rPr lang="en-US" b="1" dirty="0"/>
              <a:t>() == </a:t>
            </a:r>
            <a:r>
              <a:rPr lang="en-US" b="1" dirty="0" err="1"/>
              <a:t>hvd.rank</a:t>
            </a:r>
            <a:r>
              <a:rPr lang="en-US" b="1" dirty="0"/>
              <a:t>():</a:t>
            </a:r>
          </a:p>
          <a:p>
            <a:pPr lvl="3"/>
            <a:r>
              <a:rPr lang="en-US" dirty="0"/>
              <a:t>            </a:t>
            </a:r>
            <a:r>
              <a:rPr lang="en-US" dirty="0" err="1"/>
              <a:t>input_train_files.append</a:t>
            </a:r>
            <a:r>
              <a:rPr lang="en-US" dirty="0"/>
              <a:t>(</a:t>
            </a:r>
            <a:r>
              <a:rPr lang="en-US" dirty="0" err="1"/>
              <a:t>train_file_list</a:t>
            </a:r>
            <a:r>
              <a:rPr lang="en-US" dirty="0"/>
              <a:t>[</a:t>
            </a:r>
            <a:r>
              <a:rPr lang="en-US" dirty="0" err="1"/>
              <a:t>idx</a:t>
            </a:r>
            <a:r>
              <a:rPr lang="en-US" dirty="0"/>
              <a:t>])</a:t>
            </a:r>
          </a:p>
          <a:p>
            <a:pPr lvl="3"/>
            <a:r>
              <a:rPr lang="zh-CN" altLang="en-US" dirty="0"/>
              <a:t>手动做文件级别的</a:t>
            </a:r>
            <a:r>
              <a:rPr lang="en-US" altLang="zh-CN" dirty="0"/>
              <a:t>shard</a:t>
            </a:r>
            <a:r>
              <a:rPr lang="zh-CN" altLang="en-US" dirty="0"/>
              <a:t>的时候，如果文件数量小于</a:t>
            </a:r>
            <a:r>
              <a:rPr lang="en-US" altLang="zh-CN" dirty="0"/>
              <a:t>worker</a:t>
            </a:r>
            <a:r>
              <a:rPr lang="zh-CN" altLang="en-US" dirty="0"/>
              <a:t>数量，那么就会有</a:t>
            </a:r>
            <a:r>
              <a:rPr lang="en-US" altLang="zh-CN" dirty="0"/>
              <a:t>worker</a:t>
            </a:r>
            <a:r>
              <a:rPr lang="zh-CN" altLang="en-US" dirty="0"/>
              <a:t>没有数据集来进行训练。</a:t>
            </a:r>
            <a:endParaRPr lang="en-US" altLang="zh-CN" dirty="0"/>
          </a:p>
          <a:p>
            <a:pPr lvl="2"/>
            <a:r>
              <a:rPr lang="en-US" altLang="zh-CN" dirty="0"/>
              <a:t>workaround</a:t>
            </a:r>
            <a:r>
              <a:rPr lang="zh-CN" altLang="en-US" dirty="0"/>
              <a:t>：</a:t>
            </a:r>
            <a:r>
              <a:rPr lang="zh-CN" altLang="en-US" b="1" dirty="0"/>
              <a:t>把</a:t>
            </a:r>
            <a:r>
              <a:rPr lang="en-US" altLang="zh-CN" b="1" dirty="0"/>
              <a:t>worker</a:t>
            </a:r>
            <a:r>
              <a:rPr lang="zh-CN" altLang="en-US" b="1" dirty="0"/>
              <a:t>数量变小或者把文件数量变大</a:t>
            </a:r>
            <a:r>
              <a:rPr lang="zh-CN" altLang="en-US" dirty="0"/>
              <a:t>。</a:t>
            </a:r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6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接着修改了代码后，发现刚开始训练一会就</a:t>
            </a:r>
            <a:r>
              <a:rPr lang="en-US" altLang="zh-CN" dirty="0"/>
              <a:t>hung</a:t>
            </a:r>
            <a:r>
              <a:rPr lang="zh-CN" altLang="en-US" dirty="0"/>
              <a:t>住了，如下图所示：</a:t>
            </a: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6" y="2339975"/>
            <a:ext cx="9836331" cy="412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14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zh-CN" altLang="en-US" dirty="0"/>
              <a:t>这里的训练集的文件数量是</a:t>
            </a:r>
            <a:r>
              <a:rPr lang="en-US" altLang="zh-CN" dirty="0"/>
              <a:t>11</a:t>
            </a:r>
            <a:r>
              <a:rPr lang="zh-CN" altLang="en-US" dirty="0"/>
              <a:t>个，</a:t>
            </a:r>
            <a:r>
              <a:rPr lang="en-US" altLang="zh-CN" dirty="0"/>
              <a:t>worker</a:t>
            </a:r>
            <a:r>
              <a:rPr lang="zh-CN" altLang="en-US" dirty="0"/>
              <a:t>数量是</a:t>
            </a:r>
            <a:r>
              <a:rPr lang="en-US" altLang="zh-CN" dirty="0"/>
              <a:t>8</a:t>
            </a:r>
            <a:r>
              <a:rPr lang="zh-CN" altLang="en-US" dirty="0"/>
              <a:t>个。也就是说一定有一些</a:t>
            </a:r>
            <a:r>
              <a:rPr lang="en-US" altLang="zh-CN" dirty="0"/>
              <a:t>worker</a:t>
            </a:r>
            <a:r>
              <a:rPr lang="zh-CN" altLang="en-US" dirty="0"/>
              <a:t>拿到的文件个数比其他的</a:t>
            </a:r>
            <a:r>
              <a:rPr lang="en-US" altLang="zh-CN" dirty="0"/>
              <a:t>worker</a:t>
            </a:r>
            <a:r>
              <a:rPr lang="zh-CN" altLang="en-US" dirty="0"/>
              <a:t>多。</a:t>
            </a:r>
            <a:endParaRPr lang="en-US" altLang="zh-CN" dirty="0"/>
          </a:p>
          <a:p>
            <a:pPr lvl="1"/>
            <a:r>
              <a:rPr lang="zh-CN" altLang="en-US" dirty="0"/>
              <a:t>另外，这里使用</a:t>
            </a:r>
            <a:r>
              <a:rPr lang="en-US" altLang="zh-CN" dirty="0" err="1"/>
              <a:t>tf.keras</a:t>
            </a:r>
            <a:r>
              <a:rPr lang="en-US" altLang="zh-CN" dirty="0"/>
              <a:t> + </a:t>
            </a:r>
            <a:r>
              <a:rPr lang="en-US" altLang="zh-CN" dirty="0" err="1"/>
              <a:t>hvd</a:t>
            </a:r>
            <a:r>
              <a:rPr lang="zh-CN" altLang="en-US" dirty="0"/>
              <a:t>的时候，</a:t>
            </a:r>
            <a:r>
              <a:rPr lang="en-US" altLang="zh-CN" dirty="0"/>
              <a:t>checkpoint</a:t>
            </a:r>
            <a:r>
              <a:rPr lang="zh-CN" altLang="en-US" dirty="0"/>
              <a:t>的路径设置的是</a:t>
            </a:r>
            <a:r>
              <a:rPr lang="en-US" altLang="zh-CN" dirty="0"/>
              <a:t>S3</a:t>
            </a:r>
            <a:r>
              <a:rPr lang="zh-CN" altLang="en-US" dirty="0"/>
              <a:t>的路径，去</a:t>
            </a:r>
            <a:r>
              <a:rPr lang="en-US" altLang="zh-CN" dirty="0"/>
              <a:t>S3</a:t>
            </a:r>
            <a:r>
              <a:rPr lang="zh-CN" altLang="en-US" dirty="0"/>
              <a:t>检查一下</a:t>
            </a:r>
            <a:r>
              <a:rPr lang="en-US" altLang="zh-CN" dirty="0"/>
              <a:t>checkpoint</a:t>
            </a:r>
            <a:r>
              <a:rPr lang="zh-CN" altLang="en-US" dirty="0"/>
              <a:t>上传的情况：发现很多带有</a:t>
            </a:r>
            <a:r>
              <a:rPr lang="en-US" altLang="zh-CN" dirty="0"/>
              <a:t>part-XXXX</a:t>
            </a:r>
            <a:r>
              <a:rPr lang="zh-CN" altLang="en-US" dirty="0"/>
              <a:t>的</a:t>
            </a:r>
            <a:r>
              <a:rPr lang="en-US" altLang="zh-CN" dirty="0"/>
              <a:t>checkpoint</a:t>
            </a:r>
            <a:r>
              <a:rPr lang="zh-CN" altLang="en-US" dirty="0"/>
              <a:t>文件。</a:t>
            </a:r>
            <a:endParaRPr lang="en-US" altLang="zh-CN" dirty="0"/>
          </a:p>
          <a:p>
            <a:pPr lvl="2"/>
            <a:r>
              <a:rPr lang="zh-CN" altLang="en-US" dirty="0"/>
              <a:t>带有</a:t>
            </a:r>
            <a:r>
              <a:rPr lang="en-US" altLang="zh-CN" dirty="0"/>
              <a:t>part-XXX</a:t>
            </a:r>
            <a:r>
              <a:rPr lang="zh-CN" altLang="en-US" dirty="0"/>
              <a:t>的文件是因为</a:t>
            </a:r>
            <a:r>
              <a:rPr lang="en-US" altLang="zh-CN" dirty="0"/>
              <a:t>TF</a:t>
            </a:r>
            <a:r>
              <a:rPr lang="zh-CN" altLang="en-US" dirty="0"/>
              <a:t>使用了</a:t>
            </a:r>
            <a:r>
              <a:rPr lang="en-US" altLang="zh-CN" dirty="0"/>
              <a:t>S3</a:t>
            </a:r>
            <a:r>
              <a:rPr lang="zh-CN" altLang="en-US" dirty="0"/>
              <a:t>的</a:t>
            </a:r>
            <a:r>
              <a:rPr lang="en-US" altLang="zh-CN" dirty="0"/>
              <a:t>multipart upload</a:t>
            </a:r>
            <a:r>
              <a:rPr lang="zh-CN" altLang="en-US" dirty="0"/>
              <a:t>功能，正常传完之后会把多个</a:t>
            </a:r>
            <a:r>
              <a:rPr lang="en-US" altLang="zh-CN" dirty="0"/>
              <a:t>part</a:t>
            </a:r>
            <a:r>
              <a:rPr lang="zh-CN" altLang="en-US" dirty="0"/>
              <a:t>合并为一个</a:t>
            </a:r>
            <a:r>
              <a:rPr lang="en-US" altLang="zh-CN" dirty="0"/>
              <a:t>checkpoint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解决思路：</a:t>
            </a:r>
            <a:endParaRPr lang="en-US" altLang="zh-CN" dirty="0"/>
          </a:p>
          <a:p>
            <a:pPr lvl="2"/>
            <a:r>
              <a:rPr lang="zh-CN" altLang="en-US" dirty="0"/>
              <a:t>尝试</a:t>
            </a:r>
            <a:r>
              <a:rPr lang="en-US" altLang="zh-CN" dirty="0"/>
              <a:t>Checkpoint path</a:t>
            </a:r>
            <a:r>
              <a:rPr lang="zh-CN" altLang="en-US" dirty="0"/>
              <a:t>不要设置为</a:t>
            </a:r>
            <a:r>
              <a:rPr lang="en-US" altLang="zh-CN" dirty="0"/>
              <a:t>S3</a:t>
            </a:r>
            <a:r>
              <a:rPr lang="zh-CN" altLang="en-US" dirty="0"/>
              <a:t>路径</a:t>
            </a:r>
            <a:endParaRPr lang="en-US" altLang="zh-CN" dirty="0"/>
          </a:p>
          <a:p>
            <a:pPr lvl="3"/>
            <a:r>
              <a:rPr lang="zh-CN" altLang="en-US" dirty="0"/>
              <a:t>即使</a:t>
            </a:r>
            <a:r>
              <a:rPr lang="en-US" altLang="zh-CN" dirty="0"/>
              <a:t>checkpoint path</a:t>
            </a:r>
            <a:r>
              <a:rPr lang="zh-CN" altLang="en-US" dirty="0"/>
              <a:t>为</a:t>
            </a:r>
            <a:r>
              <a:rPr lang="en-US" altLang="zh-CN" dirty="0"/>
              <a:t>S3</a:t>
            </a:r>
            <a:r>
              <a:rPr lang="zh-CN" altLang="en-US" dirty="0"/>
              <a:t>路径能</a:t>
            </a:r>
            <a:r>
              <a:rPr lang="en-US" altLang="zh-CN" dirty="0"/>
              <a:t>work</a:t>
            </a:r>
            <a:r>
              <a:rPr lang="zh-CN" altLang="en-US" dirty="0"/>
              <a:t>也是不建议的，在这个组合下用</a:t>
            </a:r>
            <a:r>
              <a:rPr lang="en-US" altLang="zh-CN" dirty="0"/>
              <a:t>local</a:t>
            </a:r>
            <a:r>
              <a:rPr lang="zh-CN" altLang="en-US" dirty="0"/>
              <a:t>路径最好（在使用</a:t>
            </a:r>
            <a:r>
              <a:rPr lang="en-US" altLang="zh-CN" dirty="0" err="1"/>
              <a:t>tf.keras</a:t>
            </a:r>
            <a:r>
              <a:rPr lang="zh-CN" altLang="en-US" dirty="0"/>
              <a:t>的时候，不管使用</a:t>
            </a:r>
            <a:r>
              <a:rPr lang="en-US" altLang="zh-CN" dirty="0"/>
              <a:t>parameter server</a:t>
            </a:r>
            <a:r>
              <a:rPr lang="zh-CN" altLang="en-US" dirty="0"/>
              <a:t>还是用</a:t>
            </a:r>
            <a:r>
              <a:rPr lang="en-US" altLang="zh-CN" dirty="0" err="1"/>
              <a:t>horovod</a:t>
            </a:r>
            <a:r>
              <a:rPr lang="zh-CN" altLang="en-US" dirty="0"/>
              <a:t>分布式训练，</a:t>
            </a:r>
            <a:r>
              <a:rPr lang="en-US" altLang="zh-CN" dirty="0"/>
              <a:t>checkpoint</a:t>
            </a:r>
            <a:r>
              <a:rPr lang="zh-CN" altLang="en-US" dirty="0"/>
              <a:t>路径设置为</a:t>
            </a:r>
            <a:r>
              <a:rPr lang="en-US" altLang="zh-CN" dirty="0"/>
              <a:t>local path</a:t>
            </a:r>
            <a:r>
              <a:rPr lang="zh-CN" altLang="en-US" dirty="0"/>
              <a:t>都可以；但是对于</a:t>
            </a:r>
            <a:r>
              <a:rPr lang="en-US" altLang="zh-CN" dirty="0" err="1"/>
              <a:t>tf.estimator</a:t>
            </a:r>
            <a:r>
              <a:rPr lang="en-US" altLang="zh-CN" dirty="0"/>
              <a:t> API</a:t>
            </a:r>
            <a:r>
              <a:rPr lang="zh-CN" altLang="en-US" dirty="0"/>
              <a:t>，使用</a:t>
            </a:r>
            <a:r>
              <a:rPr lang="en-US" altLang="zh-CN" dirty="0" err="1"/>
              <a:t>horovod</a:t>
            </a:r>
            <a:r>
              <a:rPr lang="zh-CN" altLang="en-US" dirty="0"/>
              <a:t>训练时的</a:t>
            </a:r>
            <a:r>
              <a:rPr lang="en-US" altLang="zh-CN" dirty="0" err="1"/>
              <a:t>checkpiont</a:t>
            </a:r>
            <a:r>
              <a:rPr lang="zh-CN" altLang="en-US" dirty="0"/>
              <a:t>路径可以设置为</a:t>
            </a:r>
            <a:r>
              <a:rPr lang="en-US" altLang="zh-CN" dirty="0"/>
              <a:t>local path</a:t>
            </a:r>
            <a:r>
              <a:rPr lang="zh-CN" altLang="en-US" dirty="0"/>
              <a:t>，但是用</a:t>
            </a:r>
            <a:r>
              <a:rPr lang="en-US" altLang="zh-CN" dirty="0"/>
              <a:t>parameter sever</a:t>
            </a:r>
            <a:r>
              <a:rPr lang="zh-CN" altLang="en-US" dirty="0"/>
              <a:t>训练时</a:t>
            </a:r>
            <a:r>
              <a:rPr lang="en-US" altLang="zh-CN" dirty="0" err="1"/>
              <a:t>checkpiont</a:t>
            </a:r>
            <a:r>
              <a:rPr lang="zh-CN" altLang="en-US" dirty="0"/>
              <a:t>路径必须是可以</a:t>
            </a:r>
            <a:r>
              <a:rPr lang="en-US" altLang="zh-CN" dirty="0"/>
              <a:t>shared</a:t>
            </a:r>
            <a:r>
              <a:rPr lang="zh-CN" altLang="en-US" dirty="0"/>
              <a:t>比如</a:t>
            </a:r>
            <a:r>
              <a:rPr lang="en-US" altLang="zh-CN" dirty="0"/>
              <a:t>S3</a:t>
            </a:r>
            <a:r>
              <a:rPr lang="zh-CN" altLang="en-US" dirty="0"/>
              <a:t>路径或者</a:t>
            </a:r>
            <a:r>
              <a:rPr lang="en-US" altLang="zh-CN" dirty="0"/>
              <a:t>EF/NFS</a:t>
            </a:r>
            <a:r>
              <a:rPr lang="zh-CN" altLang="en-US" dirty="0"/>
              <a:t>路径）。</a:t>
            </a:r>
            <a:endParaRPr lang="en-US" altLang="zh-CN" dirty="0"/>
          </a:p>
          <a:p>
            <a:pPr lvl="2"/>
            <a:r>
              <a:rPr lang="zh-CN" altLang="en-US" dirty="0"/>
              <a:t>尝试让每个</a:t>
            </a:r>
            <a:r>
              <a:rPr lang="en-US" altLang="zh-CN" dirty="0"/>
              <a:t>worker</a:t>
            </a:r>
            <a:r>
              <a:rPr lang="zh-CN" altLang="en-US" dirty="0"/>
              <a:t>的数据集大小尽量差不多。</a:t>
            </a:r>
            <a:endParaRPr lang="en-US" altLang="zh-CN" dirty="0"/>
          </a:p>
          <a:p>
            <a:pPr lvl="3"/>
            <a:r>
              <a:rPr lang="zh-CN" altLang="en-US" dirty="0"/>
              <a:t>经过尝试，</a:t>
            </a:r>
            <a:r>
              <a:rPr lang="zh-CN" altLang="en-US" b="1" dirty="0"/>
              <a:t>发现就是因为</a:t>
            </a:r>
            <a:r>
              <a:rPr lang="en-US" altLang="zh-CN" b="1" dirty="0"/>
              <a:t>worker</a:t>
            </a:r>
            <a:r>
              <a:rPr lang="zh-CN" altLang="en-US" b="1" dirty="0"/>
              <a:t>的数据集不均衡导致的</a:t>
            </a:r>
            <a:r>
              <a:rPr lang="en-US" altLang="zh-CN" b="1" dirty="0"/>
              <a:t>hung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99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7104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70923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1" dirty="0"/>
              <a:t>必须要熟悉</a:t>
            </a:r>
            <a:r>
              <a:rPr lang="en-US" altLang="zh-CN" b="1" dirty="0"/>
              <a:t>TF API</a:t>
            </a:r>
            <a:r>
              <a:rPr lang="zh-CN" altLang="en-US" b="1" dirty="0"/>
              <a:t>和分布式训练的原理</a:t>
            </a:r>
            <a:endParaRPr lang="en-US" altLang="zh-CN" b="1" dirty="0"/>
          </a:p>
          <a:p>
            <a:pPr lvl="1"/>
            <a:r>
              <a:rPr lang="zh-CN" altLang="en-US" dirty="0"/>
              <a:t>在客户项目中遇到的绝大部分都是</a:t>
            </a:r>
            <a:r>
              <a:rPr lang="en-US" altLang="zh-CN" dirty="0"/>
              <a:t>TF</a:t>
            </a:r>
            <a:r>
              <a:rPr lang="zh-CN" altLang="en-US" dirty="0"/>
              <a:t>的坑，所以一定要对</a:t>
            </a:r>
            <a:r>
              <a:rPr lang="en-US" altLang="zh-CN" dirty="0"/>
              <a:t>TF API</a:t>
            </a:r>
            <a:r>
              <a:rPr lang="zh-CN" altLang="en-US" dirty="0"/>
              <a:t>熟悉起来。</a:t>
            </a:r>
            <a:endParaRPr lang="en-US" altLang="zh-CN" dirty="0"/>
          </a:p>
          <a:p>
            <a:pPr lvl="1"/>
            <a:r>
              <a:rPr lang="zh-CN" altLang="en-US" dirty="0"/>
              <a:t>一个收集了很多</a:t>
            </a:r>
            <a:r>
              <a:rPr lang="en-US" dirty="0"/>
              <a:t>TF</a:t>
            </a:r>
            <a:r>
              <a:rPr lang="zh-CN" altLang="en-US" dirty="0"/>
              <a:t>的</a:t>
            </a:r>
            <a:r>
              <a:rPr lang="en-US" dirty="0"/>
              <a:t>issue</a:t>
            </a:r>
            <a:r>
              <a:rPr lang="zh-CN" altLang="en-US" dirty="0"/>
              <a:t>的网站：</a:t>
            </a:r>
            <a:r>
              <a:rPr lang="en-US" u="sng" dirty="0">
                <a:hlinkClick r:id="rId2"/>
              </a:rPr>
              <a:t>http://issuehub.io/?label[]=comp%3Adist-strat</a:t>
            </a:r>
            <a:endParaRPr lang="en-US" altLang="zh-CN" dirty="0"/>
          </a:p>
          <a:p>
            <a:r>
              <a:rPr lang="zh-CN" altLang="en-US" b="1" dirty="0"/>
              <a:t>向客户了解上下文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问题是否必现；</a:t>
            </a:r>
            <a:endParaRPr lang="en-US" altLang="zh-CN" dirty="0"/>
          </a:p>
          <a:p>
            <a:pPr lvl="1"/>
            <a:r>
              <a:rPr lang="zh-CN" altLang="en-US" dirty="0"/>
              <a:t>是否旧版本的训练脚本也有这样的问题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使用了那些</a:t>
            </a:r>
            <a:r>
              <a:rPr lang="en-US" altLang="zh-CN" dirty="0"/>
              <a:t>TF</a:t>
            </a:r>
            <a:r>
              <a:rPr lang="zh-CN" altLang="en-US" dirty="0"/>
              <a:t>的</a:t>
            </a:r>
            <a:r>
              <a:rPr lang="en-US" altLang="zh-CN" dirty="0"/>
              <a:t>feature</a:t>
            </a:r>
            <a:r>
              <a:rPr lang="zh-CN" altLang="en-US" dirty="0"/>
              <a:t>以及</a:t>
            </a:r>
            <a:r>
              <a:rPr lang="en-US" altLang="zh-CN" dirty="0"/>
              <a:t>SM</a:t>
            </a:r>
            <a:r>
              <a:rPr lang="zh-CN" altLang="en-US" dirty="0"/>
              <a:t>的</a:t>
            </a:r>
            <a:r>
              <a:rPr lang="en-US" altLang="zh-CN" dirty="0"/>
              <a:t>feature</a:t>
            </a:r>
          </a:p>
          <a:p>
            <a:pPr lvl="1"/>
            <a:r>
              <a:rPr lang="zh-CN" altLang="en-US" dirty="0"/>
              <a:t>和数据集大小是否有关</a:t>
            </a:r>
            <a:endParaRPr lang="en-US" altLang="zh-CN" dirty="0"/>
          </a:p>
          <a:p>
            <a:r>
              <a:rPr lang="zh-CN" altLang="en-US" b="1" dirty="0"/>
              <a:t>对症下药</a:t>
            </a:r>
            <a:endParaRPr lang="en-US" altLang="zh-CN" b="1" dirty="0"/>
          </a:p>
          <a:p>
            <a:pPr lvl="1"/>
            <a:r>
              <a:rPr lang="zh-CN" altLang="en-US" dirty="0"/>
              <a:t>遇到问题时，</a:t>
            </a:r>
            <a:r>
              <a:rPr lang="zh-CN" altLang="en-US" b="1" dirty="0"/>
              <a:t>首先要从现象入手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仔细查看比如</a:t>
            </a:r>
            <a:r>
              <a:rPr lang="zh-CN" altLang="en-US" b="1" dirty="0"/>
              <a:t>监控图，训练日志和训练代码来挖掘有用信息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可以考虑设置一些</a:t>
            </a:r>
            <a:r>
              <a:rPr lang="en-US" altLang="zh-CN" dirty="0"/>
              <a:t>TF</a:t>
            </a:r>
            <a:r>
              <a:rPr lang="zh-CN" altLang="en-US" dirty="0"/>
              <a:t>和</a:t>
            </a:r>
            <a:r>
              <a:rPr lang="en-US" altLang="zh-CN" dirty="0"/>
              <a:t>SM</a:t>
            </a:r>
            <a:r>
              <a:rPr lang="zh-CN" altLang="en-US" dirty="0"/>
              <a:t>的更详细的</a:t>
            </a:r>
            <a:r>
              <a:rPr lang="en-US" altLang="zh-CN" dirty="0"/>
              <a:t>debug tag</a:t>
            </a:r>
            <a:r>
              <a:rPr lang="zh-CN" altLang="en-US" dirty="0"/>
              <a:t>来看是否能获得有用的信息。</a:t>
            </a:r>
            <a:endParaRPr lang="en-US" altLang="zh-CN" dirty="0"/>
          </a:p>
          <a:p>
            <a:r>
              <a:rPr lang="en-US" altLang="zh-CN" b="1" dirty="0"/>
              <a:t>Google</a:t>
            </a:r>
            <a:r>
              <a:rPr lang="zh-CN" altLang="en-US" b="1" dirty="0"/>
              <a:t>先行</a:t>
            </a:r>
            <a:endParaRPr lang="en-US" altLang="zh-CN" b="1" dirty="0"/>
          </a:p>
          <a:p>
            <a:pPr lvl="1"/>
            <a:r>
              <a:rPr lang="zh-CN" altLang="en-US" b="1" dirty="0"/>
              <a:t>在尝试可能的想法之前要先去</a:t>
            </a:r>
            <a:r>
              <a:rPr lang="en-US" altLang="zh-CN" b="1" dirty="0"/>
              <a:t>Google</a:t>
            </a:r>
            <a:r>
              <a:rPr lang="zh-CN" altLang="en-US" b="1" dirty="0"/>
              <a:t>看看是否有类似的问题，</a:t>
            </a:r>
            <a:r>
              <a:rPr lang="en-US" altLang="zh-CN" b="1" dirty="0"/>
              <a:t>Google</a:t>
            </a:r>
            <a:r>
              <a:rPr lang="zh-CN" altLang="en-US" b="1" dirty="0"/>
              <a:t>的输入关键字要非常谨慎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尝试实验 </a:t>
            </a:r>
            <a:r>
              <a:rPr lang="en-US" altLang="zh-CN" b="1" dirty="0"/>
              <a:t>+ </a:t>
            </a:r>
            <a:r>
              <a:rPr lang="zh-CN" altLang="en-US" b="1" dirty="0"/>
              <a:t>查看</a:t>
            </a:r>
            <a:r>
              <a:rPr lang="en-US" altLang="zh-CN" b="1" dirty="0"/>
              <a:t>TF</a:t>
            </a:r>
            <a:r>
              <a:rPr lang="zh-CN" altLang="en-US" b="1" dirty="0"/>
              <a:t>源代码</a:t>
            </a:r>
            <a:endParaRPr lang="en-US" altLang="zh-CN" b="1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Google</a:t>
            </a:r>
            <a:r>
              <a:rPr lang="zh-CN" altLang="en-US" dirty="0"/>
              <a:t>不到有用的信息，可以开始尝试可能的想法，甚至可能需要去查看</a:t>
            </a:r>
            <a:r>
              <a:rPr lang="en-US" altLang="zh-CN" dirty="0"/>
              <a:t>TF</a:t>
            </a:r>
            <a:r>
              <a:rPr lang="zh-CN" altLang="en-US" dirty="0"/>
              <a:t>的源代码（包括</a:t>
            </a:r>
            <a:r>
              <a:rPr lang="en-US" altLang="zh-CN" dirty="0"/>
              <a:t>TF</a:t>
            </a:r>
            <a:r>
              <a:rPr lang="zh-CN" altLang="en-US" dirty="0"/>
              <a:t>的前端</a:t>
            </a:r>
            <a:r>
              <a:rPr lang="en-US" altLang="zh-CN" dirty="0"/>
              <a:t>python</a:t>
            </a:r>
            <a:r>
              <a:rPr lang="zh-CN" altLang="en-US" dirty="0"/>
              <a:t>代码和</a:t>
            </a:r>
            <a:r>
              <a:rPr lang="en-US" altLang="zh-CN" dirty="0"/>
              <a:t>TF</a:t>
            </a:r>
            <a:r>
              <a:rPr lang="zh-CN" altLang="en-US" dirty="0"/>
              <a:t>的后端</a:t>
            </a:r>
            <a:r>
              <a:rPr lang="en-US" altLang="zh-CN" dirty="0"/>
              <a:t>C++</a:t>
            </a:r>
            <a:r>
              <a:rPr lang="zh-CN" altLang="en-US" dirty="0"/>
              <a:t>代码）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6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问题描述：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TF</a:t>
            </a:r>
            <a:r>
              <a:rPr lang="zh-CN" altLang="en-US" dirty="0"/>
              <a:t>在</a:t>
            </a:r>
            <a:r>
              <a:rPr lang="en-US" altLang="zh-CN" dirty="0"/>
              <a:t>SM</a:t>
            </a:r>
            <a:r>
              <a:rPr lang="zh-CN" altLang="en-US" dirty="0"/>
              <a:t>中训练时，发现</a:t>
            </a:r>
            <a:r>
              <a:rPr lang="en-US" altLang="zh-CN" b="1" dirty="0"/>
              <a:t>GPU</a:t>
            </a:r>
            <a:r>
              <a:rPr lang="zh-CN" altLang="en-US" b="1" dirty="0"/>
              <a:t>的使用率总是有规律的回落到</a:t>
            </a:r>
            <a:r>
              <a:rPr lang="en-US" altLang="zh-CN" b="1" dirty="0"/>
              <a:t>0</a:t>
            </a:r>
            <a:r>
              <a:rPr lang="zh-CN" altLang="en-US" dirty="0"/>
              <a:t>，而且经常</a:t>
            </a:r>
            <a:r>
              <a:rPr lang="zh-CN" altLang="en-US" b="1" dirty="0"/>
              <a:t>在</a:t>
            </a:r>
            <a:r>
              <a:rPr lang="en-US" altLang="zh-CN" b="1" dirty="0"/>
              <a:t>0</a:t>
            </a:r>
            <a:r>
              <a:rPr lang="zh-CN" altLang="en-US" b="1" dirty="0"/>
              <a:t>的时候要持续很多分钟（这个问题是必现的）</a:t>
            </a:r>
            <a:r>
              <a:rPr lang="zh-CN" altLang="en-US" dirty="0"/>
              <a:t>。</a:t>
            </a:r>
            <a:r>
              <a:rPr lang="en-US" altLang="zh-CN" dirty="0"/>
              <a:t> </a:t>
            </a:r>
            <a:r>
              <a:rPr lang="zh-CN" altLang="en-US" dirty="0"/>
              <a:t>如下图所示：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35" y="3118159"/>
            <a:ext cx="9347273" cy="338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4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Runtime</a:t>
            </a:r>
            <a:r>
              <a:rPr lang="zh-CN" altLang="en-US" dirty="0"/>
              <a:t>上下文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SM TF2.1 + enable eager +  </a:t>
            </a:r>
            <a:r>
              <a:rPr lang="en-US" altLang="zh-CN" dirty="0" err="1"/>
              <a:t>tf.keras</a:t>
            </a:r>
            <a:r>
              <a:rPr lang="en-US" altLang="zh-CN" dirty="0"/>
              <a:t> + </a:t>
            </a:r>
            <a:r>
              <a:rPr lang="en-US" altLang="zh-CN" dirty="0" err="1"/>
              <a:t>Mirrorstrategy</a:t>
            </a:r>
            <a:r>
              <a:rPr lang="en-US" altLang="zh-CN" dirty="0"/>
              <a:t> + GPU</a:t>
            </a:r>
            <a:r>
              <a:rPr lang="zh-CN" altLang="en-US" dirty="0"/>
              <a:t>实例</a:t>
            </a:r>
            <a:r>
              <a:rPr lang="en-US" altLang="zh-CN" dirty="0"/>
              <a:t>(p3.16xlarge)</a:t>
            </a:r>
          </a:p>
          <a:p>
            <a:r>
              <a:rPr lang="zh-CN" altLang="en-US" dirty="0"/>
              <a:t>分析过程回放：</a:t>
            </a:r>
            <a:endParaRPr lang="en-US" altLang="zh-CN" dirty="0"/>
          </a:p>
          <a:p>
            <a:pPr lvl="1"/>
            <a:r>
              <a:rPr lang="zh-CN" altLang="en-US" dirty="0"/>
              <a:t>首先从现象入手：</a:t>
            </a:r>
            <a:endParaRPr lang="en-US" altLang="zh-CN" dirty="0"/>
          </a:p>
          <a:p>
            <a:pPr lvl="2"/>
            <a:r>
              <a:rPr lang="en-US" altLang="zh-CN" dirty="0"/>
              <a:t>GPU</a:t>
            </a:r>
            <a:r>
              <a:rPr lang="zh-CN" altLang="en-US" dirty="0"/>
              <a:t>使用率有规律的回落到</a:t>
            </a:r>
            <a:r>
              <a:rPr lang="en-US" altLang="zh-CN" dirty="0"/>
              <a:t>0</a:t>
            </a:r>
            <a:r>
              <a:rPr lang="zh-CN" altLang="en-US" dirty="0"/>
              <a:t>？</a:t>
            </a:r>
            <a:endParaRPr lang="en-US" altLang="zh-CN" dirty="0"/>
          </a:p>
          <a:p>
            <a:pPr lvl="3"/>
            <a:r>
              <a:rPr lang="zh-CN" altLang="en-US" dirty="0"/>
              <a:t>是两个</a:t>
            </a:r>
            <a:r>
              <a:rPr lang="en-US" altLang="zh-CN" dirty="0"/>
              <a:t>epoch</a:t>
            </a:r>
            <a:r>
              <a:rPr lang="zh-CN" altLang="en-US" dirty="0"/>
              <a:t>之间吗？</a:t>
            </a:r>
            <a:endParaRPr lang="en-US" altLang="zh-CN" dirty="0"/>
          </a:p>
          <a:p>
            <a:pPr lvl="2"/>
            <a:r>
              <a:rPr lang="en-US" altLang="zh-CN" dirty="0"/>
              <a:t>GPU</a:t>
            </a:r>
            <a:r>
              <a:rPr lang="zh-CN" altLang="en-US" dirty="0"/>
              <a:t>使用率回落到</a:t>
            </a:r>
            <a:r>
              <a:rPr lang="en-US" altLang="zh-CN" dirty="0"/>
              <a:t>0</a:t>
            </a:r>
            <a:r>
              <a:rPr lang="zh-CN" altLang="en-US" dirty="0"/>
              <a:t>以后总是要持续很多分钟？</a:t>
            </a:r>
            <a:endParaRPr lang="en-US" altLang="zh-CN" dirty="0"/>
          </a:p>
          <a:p>
            <a:pPr lvl="3"/>
            <a:r>
              <a:rPr lang="en-US" altLang="zh-CN" dirty="0"/>
              <a:t>TF</a:t>
            </a:r>
            <a:r>
              <a:rPr lang="zh-CN" altLang="en-US" dirty="0"/>
              <a:t>在这段时间可能在干什么？</a:t>
            </a:r>
            <a:endParaRPr lang="en-US" altLang="zh-CN" dirty="0"/>
          </a:p>
          <a:p>
            <a:pPr lvl="3"/>
            <a:r>
              <a:rPr lang="en-US" altLang="zh-CN" dirty="0"/>
              <a:t>CPU</a:t>
            </a:r>
            <a:r>
              <a:rPr lang="zh-CN" altLang="en-US" dirty="0"/>
              <a:t>这段时间使用率如何？</a:t>
            </a:r>
            <a:endParaRPr lang="en-US" altLang="zh-CN" dirty="0"/>
          </a:p>
          <a:p>
            <a:pPr lvl="2"/>
            <a:r>
              <a:rPr lang="zh-CN" altLang="en-US" dirty="0"/>
              <a:t>查看训练日志有什么发现吗？</a:t>
            </a:r>
            <a:endParaRPr lang="en-US" dirty="0"/>
          </a:p>
          <a:p>
            <a:pPr lvl="1"/>
            <a:r>
              <a:rPr lang="zh-CN" altLang="en-US" dirty="0"/>
              <a:t>然后尝试一些想法：</a:t>
            </a:r>
            <a:endParaRPr lang="en-US" altLang="zh-CN" dirty="0"/>
          </a:p>
          <a:p>
            <a:pPr lvl="2"/>
            <a:r>
              <a:rPr lang="zh-CN" altLang="en-US" dirty="0"/>
              <a:t>是否和</a:t>
            </a:r>
            <a:r>
              <a:rPr lang="en-US" altLang="zh-CN" dirty="0"/>
              <a:t>TF</a:t>
            </a:r>
            <a:r>
              <a:rPr lang="zh-CN" altLang="en-US" dirty="0"/>
              <a:t>的版本有关？</a:t>
            </a:r>
            <a:endParaRPr lang="en-US" altLang="zh-CN" dirty="0"/>
          </a:p>
          <a:p>
            <a:pPr lvl="2"/>
            <a:r>
              <a:rPr lang="zh-CN" altLang="en-US" dirty="0"/>
              <a:t>是否和</a:t>
            </a:r>
            <a:r>
              <a:rPr lang="en-US" altLang="zh-CN" dirty="0"/>
              <a:t>eager</a:t>
            </a:r>
            <a:r>
              <a:rPr lang="zh-CN" altLang="en-US" dirty="0"/>
              <a:t>有关？</a:t>
            </a:r>
            <a:endParaRPr lang="en-US" altLang="zh-CN" dirty="0"/>
          </a:p>
          <a:p>
            <a:pPr lvl="2"/>
            <a:r>
              <a:rPr lang="zh-CN" altLang="en-US" dirty="0"/>
              <a:t>是否和</a:t>
            </a:r>
            <a:r>
              <a:rPr lang="en-US" altLang="zh-CN" dirty="0"/>
              <a:t>SM</a:t>
            </a:r>
            <a:r>
              <a:rPr lang="zh-CN" altLang="en-US" dirty="0"/>
              <a:t>内建的</a:t>
            </a:r>
            <a:r>
              <a:rPr lang="en-US" altLang="zh-CN" dirty="0"/>
              <a:t>TF container</a:t>
            </a:r>
            <a:r>
              <a:rPr lang="zh-CN" altLang="en-US" dirty="0"/>
              <a:t>有关？</a:t>
            </a:r>
            <a:endParaRPr lang="en-US" altLang="zh-CN" dirty="0"/>
          </a:p>
          <a:p>
            <a:pPr lvl="2"/>
            <a:r>
              <a:rPr lang="zh-CN" altLang="en-US" dirty="0"/>
              <a:t>是否换成</a:t>
            </a:r>
            <a:r>
              <a:rPr lang="en-US" altLang="zh-CN" dirty="0"/>
              <a:t>CPU</a:t>
            </a:r>
            <a:r>
              <a:rPr lang="zh-CN" altLang="en-US" dirty="0"/>
              <a:t>实例就可以？</a:t>
            </a:r>
            <a:endParaRPr lang="en-US" altLang="zh-CN" dirty="0"/>
          </a:p>
          <a:p>
            <a:pPr lvl="2"/>
            <a:r>
              <a:rPr lang="zh-CN" altLang="en-US" b="1" dirty="0"/>
              <a:t>是否和</a:t>
            </a:r>
            <a:r>
              <a:rPr lang="en-US" altLang="zh-CN" b="1" dirty="0" err="1"/>
              <a:t>mirrorstrategy</a:t>
            </a:r>
            <a:r>
              <a:rPr lang="zh-CN" altLang="en-US" b="1" dirty="0"/>
              <a:t>有关</a:t>
            </a:r>
            <a:r>
              <a:rPr lang="zh-CN" altLang="en-US" dirty="0"/>
              <a:t>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0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小结：</a:t>
            </a:r>
            <a:endParaRPr lang="en-US" altLang="zh-CN" dirty="0"/>
          </a:p>
          <a:p>
            <a:pPr lvl="1"/>
            <a:r>
              <a:rPr lang="zh-CN" altLang="en-US" dirty="0"/>
              <a:t>经过前面的尝试，不使用</a:t>
            </a:r>
            <a:r>
              <a:rPr lang="en-US" altLang="zh-CN" dirty="0" err="1"/>
              <a:t>mirrorstrategy</a:t>
            </a:r>
            <a:r>
              <a:rPr lang="zh-CN" altLang="en-US" dirty="0"/>
              <a:t>训练的话，</a:t>
            </a:r>
            <a:r>
              <a:rPr lang="en-US" altLang="zh-CN" dirty="0"/>
              <a:t>GPU</a:t>
            </a:r>
            <a:r>
              <a:rPr lang="zh-CN" altLang="en-US" dirty="0"/>
              <a:t>使用率正常。</a:t>
            </a:r>
            <a:endParaRPr lang="en-US" altLang="zh-CN" dirty="0"/>
          </a:p>
          <a:p>
            <a:pPr lvl="1"/>
            <a:r>
              <a:rPr lang="en-US" altLang="zh-CN" dirty="0" err="1"/>
              <a:t>Mirrorstrategy</a:t>
            </a:r>
            <a:r>
              <a:rPr lang="zh-CN" altLang="en-US" dirty="0"/>
              <a:t>的坑多果然名不虚传，如何</a:t>
            </a:r>
            <a:r>
              <a:rPr lang="en-US" altLang="zh-CN" dirty="0"/>
              <a:t>fix</a:t>
            </a:r>
            <a:r>
              <a:rPr lang="zh-CN" altLang="en-US" dirty="0"/>
              <a:t>呢？</a:t>
            </a:r>
            <a:endParaRPr lang="en-US" altLang="zh-CN" dirty="0"/>
          </a:p>
          <a:p>
            <a:pPr lvl="2"/>
            <a:r>
              <a:rPr lang="zh-CN" altLang="en-US" dirty="0"/>
              <a:t>用什么关键字来</a:t>
            </a:r>
            <a:r>
              <a:rPr lang="en-US" altLang="zh-CN" dirty="0"/>
              <a:t>google</a:t>
            </a:r>
            <a:r>
              <a:rPr lang="zh-CN" altLang="en-US" dirty="0"/>
              <a:t>类似的问题呢？</a:t>
            </a:r>
            <a:endParaRPr lang="en-US" altLang="zh-CN" dirty="0"/>
          </a:p>
          <a:p>
            <a:pPr lvl="2"/>
            <a:r>
              <a:rPr lang="zh-CN" altLang="en-US" dirty="0"/>
              <a:t>还得从训练日志入手，仔细查看所有可疑的</a:t>
            </a:r>
            <a:r>
              <a:rPr lang="en-US" altLang="zh-CN" dirty="0"/>
              <a:t>warning</a:t>
            </a:r>
            <a:r>
              <a:rPr lang="zh-CN" altLang="en-US" dirty="0"/>
              <a:t>和</a:t>
            </a:r>
            <a:r>
              <a:rPr lang="en-US" altLang="zh-CN" dirty="0"/>
              <a:t>info</a:t>
            </a:r>
            <a:r>
              <a:rPr lang="zh-CN" altLang="en-US" dirty="0"/>
              <a:t>，发现如下的信息：</a:t>
            </a:r>
            <a:endParaRPr lang="en-US" altLang="zh-CN" dirty="0"/>
          </a:p>
          <a:p>
            <a:pPr lvl="3"/>
            <a:r>
              <a:rPr lang="en-US" altLang="zh-CN" b="1" dirty="0" err="1"/>
              <a:t>WARNING:tensorflow</a:t>
            </a:r>
            <a:r>
              <a:rPr lang="en-US" altLang="zh-CN" b="1" dirty="0"/>
              <a:t>: Efficient </a:t>
            </a:r>
            <a:r>
              <a:rPr lang="en-US" altLang="zh-CN" b="1" dirty="0" err="1"/>
              <a:t>allreduce</a:t>
            </a:r>
            <a:r>
              <a:rPr lang="en-US" altLang="zh-CN" b="1" dirty="0"/>
              <a:t> is not supported for 74 </a:t>
            </a:r>
            <a:r>
              <a:rPr lang="en-US" altLang="zh-CN" b="1" dirty="0" err="1"/>
              <a:t>IndexedSlices</a:t>
            </a:r>
            <a:endParaRPr lang="en-US" altLang="zh-CN" b="1" dirty="0"/>
          </a:p>
          <a:p>
            <a:pPr lvl="3"/>
            <a:r>
              <a:rPr lang="en-US" altLang="zh-CN" b="1" dirty="0" err="1"/>
              <a:t>INFO:tensorflow:Reduce</a:t>
            </a:r>
            <a:r>
              <a:rPr lang="en-US" altLang="zh-CN" b="1" dirty="0"/>
              <a:t> to /</a:t>
            </a:r>
            <a:r>
              <a:rPr lang="en-US" altLang="zh-CN" b="1" dirty="0" err="1"/>
              <a:t>job:localhost</a:t>
            </a:r>
            <a:r>
              <a:rPr lang="en-US" altLang="zh-CN" b="1" dirty="0"/>
              <a:t>/replica:0/task:0/device:CPU:0 </a:t>
            </a:r>
            <a:r>
              <a:rPr lang="en-US" altLang="zh-CN" dirty="0"/>
              <a:t>then broadcast to ('/</a:t>
            </a:r>
            <a:r>
              <a:rPr lang="en-US" altLang="zh-CN" dirty="0" err="1"/>
              <a:t>job:localhost</a:t>
            </a:r>
            <a:r>
              <a:rPr lang="en-US" altLang="zh-CN" dirty="0"/>
              <a:t>/replica:0/task:0/device:CPU:0',).</a:t>
            </a:r>
          </a:p>
          <a:p>
            <a:pPr lvl="2"/>
            <a:r>
              <a:rPr lang="zh-CN" altLang="en-US" dirty="0"/>
              <a:t>最后根据“</a:t>
            </a:r>
            <a:r>
              <a:rPr lang="en-US" altLang="zh-CN" b="1" dirty="0"/>
              <a:t>Efficient </a:t>
            </a:r>
            <a:r>
              <a:rPr lang="en-US" altLang="zh-CN" b="1" dirty="0" err="1"/>
              <a:t>allreduce</a:t>
            </a:r>
            <a:r>
              <a:rPr lang="en-US" altLang="zh-CN" b="1" dirty="0"/>
              <a:t> is not supported for xxx </a:t>
            </a:r>
            <a:r>
              <a:rPr lang="en-US" altLang="zh-CN" b="1" dirty="0" err="1"/>
              <a:t>IndexedSlices</a:t>
            </a:r>
            <a:r>
              <a:rPr lang="zh-CN" altLang="en-US" dirty="0"/>
              <a:t>”来</a:t>
            </a:r>
            <a:r>
              <a:rPr lang="en-US" altLang="zh-CN" dirty="0"/>
              <a:t>google</a:t>
            </a:r>
            <a:r>
              <a:rPr lang="zh-CN" altLang="en-US" dirty="0"/>
              <a:t>找到类似的</a:t>
            </a:r>
            <a:r>
              <a:rPr lang="en-US" altLang="zh-CN" dirty="0"/>
              <a:t>TF</a:t>
            </a:r>
            <a:r>
              <a:rPr lang="zh-CN" altLang="en-US" dirty="0"/>
              <a:t>的</a:t>
            </a:r>
            <a:r>
              <a:rPr lang="en-US" altLang="zh-CN" dirty="0"/>
              <a:t>known issue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r>
              <a:rPr lang="en-US" u="sng" dirty="0">
                <a:hlinkClick r:id="rId2"/>
              </a:rPr>
              <a:t>https://stackoverflow.com/questions/63034145/warningtensorflowefficient-allreduce-is-not-supported-for-1-indexedslices</a:t>
            </a:r>
            <a:r>
              <a:rPr lang="en-US" dirty="0"/>
              <a:t> </a:t>
            </a:r>
            <a:r>
              <a:rPr lang="zh-CN" altLang="en-US" dirty="0"/>
              <a:t>， </a:t>
            </a:r>
            <a:r>
              <a:rPr lang="en-US" u="sng" dirty="0">
                <a:hlinkClick r:id="rId3"/>
              </a:rPr>
              <a:t>https://github.com/tensorflow/tensorflow/issues/41898</a:t>
            </a:r>
            <a:r>
              <a:rPr lang="en-US" u="sng" dirty="0"/>
              <a:t>   </a:t>
            </a:r>
          </a:p>
          <a:p>
            <a:pPr lvl="2"/>
            <a:r>
              <a:rPr lang="en-US" altLang="zh-CN" dirty="0"/>
              <a:t>Workaround for this issue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r>
              <a:rPr lang="en-US" altLang="zh-CN" dirty="0"/>
              <a:t>Disable </a:t>
            </a:r>
            <a:r>
              <a:rPr lang="en-US" altLang="zh-CN" dirty="0" err="1"/>
              <a:t>mirrorstrategy</a:t>
            </a:r>
            <a:endParaRPr lang="en-US" altLang="zh-CN" dirty="0"/>
          </a:p>
          <a:p>
            <a:pPr lvl="3"/>
            <a:r>
              <a:rPr lang="zh-CN" altLang="en-US" dirty="0"/>
              <a:t>用</a:t>
            </a:r>
            <a:r>
              <a:rPr lang="en-US" altLang="zh-CN" dirty="0"/>
              <a:t> </a:t>
            </a:r>
            <a:r>
              <a:rPr lang="en-US" altLang="zh-CN" dirty="0" err="1"/>
              <a:t>horovod</a:t>
            </a:r>
            <a:r>
              <a:rPr lang="en-US" altLang="zh-CN" dirty="0"/>
              <a:t>  for </a:t>
            </a:r>
            <a:r>
              <a:rPr lang="zh-CN" altLang="en-US" dirty="0"/>
              <a:t>单机多卡</a:t>
            </a:r>
            <a:endParaRPr lang="en-US" altLang="zh-CN" dirty="0"/>
          </a:p>
          <a:p>
            <a:pPr lvl="3"/>
            <a:endParaRPr lang="en-US" u="sng" dirty="0"/>
          </a:p>
          <a:p>
            <a:pPr marL="1371600" lvl="3" indent="0">
              <a:buNone/>
            </a:pPr>
            <a:endParaRPr lang="en-US" u="sng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0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问题描述：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TF</a:t>
            </a:r>
            <a:r>
              <a:rPr lang="zh-CN" altLang="en-US" dirty="0"/>
              <a:t>在</a:t>
            </a:r>
            <a:r>
              <a:rPr lang="en-US" altLang="zh-CN" dirty="0"/>
              <a:t>SM</a:t>
            </a:r>
            <a:r>
              <a:rPr lang="zh-CN" altLang="en-US" dirty="0"/>
              <a:t>中训练时，</a:t>
            </a:r>
            <a:r>
              <a:rPr lang="en-US" dirty="0"/>
              <a:t> TF</a:t>
            </a:r>
            <a:r>
              <a:rPr lang="zh-CN" altLang="en-US" dirty="0"/>
              <a:t>进程莫名其妙就退出了，没有任何错误或者</a:t>
            </a:r>
            <a:r>
              <a:rPr lang="en-US" altLang="zh-CN" dirty="0"/>
              <a:t>stack</a:t>
            </a:r>
            <a:r>
              <a:rPr lang="zh-CN" altLang="en-US" dirty="0"/>
              <a:t>信息（</a:t>
            </a:r>
            <a:r>
              <a:rPr lang="zh-CN" altLang="en-US" b="1" dirty="0"/>
              <a:t>这个问题是必现的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en-US" altLang="zh-CN" dirty="0"/>
              <a:t>Runtime</a:t>
            </a:r>
            <a:r>
              <a:rPr lang="zh-CN" altLang="en-US" dirty="0"/>
              <a:t>上下文：</a:t>
            </a:r>
            <a:endParaRPr lang="en-US" altLang="zh-CN" dirty="0"/>
          </a:p>
          <a:p>
            <a:pPr lvl="1"/>
            <a:r>
              <a:rPr lang="en-US" altLang="zh-CN" dirty="0"/>
              <a:t>SM TF2.1 + enable eager +  </a:t>
            </a:r>
            <a:r>
              <a:rPr lang="en-US" altLang="zh-CN" dirty="0" err="1"/>
              <a:t>tf.keras</a:t>
            </a:r>
            <a:r>
              <a:rPr lang="en-US" altLang="zh-CN" dirty="0"/>
              <a:t> + disable </a:t>
            </a:r>
            <a:r>
              <a:rPr lang="en-US" altLang="zh-CN" dirty="0" err="1"/>
              <a:t>Mirrorstrategy</a:t>
            </a:r>
            <a:r>
              <a:rPr lang="en-US" altLang="zh-CN" dirty="0"/>
              <a:t> + CPU</a:t>
            </a:r>
            <a:r>
              <a:rPr lang="zh-CN" altLang="en-US" dirty="0"/>
              <a:t>实例</a:t>
            </a:r>
            <a:r>
              <a:rPr lang="en-US" altLang="zh-CN" dirty="0"/>
              <a:t>(c5.18xlarge)</a:t>
            </a:r>
          </a:p>
          <a:p>
            <a:pPr lvl="1"/>
            <a:r>
              <a:rPr lang="zh-CN" altLang="en-US" dirty="0"/>
              <a:t>使用了</a:t>
            </a:r>
            <a:r>
              <a:rPr lang="en-US" altLang="zh-CN" dirty="0"/>
              <a:t>SM</a:t>
            </a:r>
            <a:r>
              <a:rPr lang="zh-CN" altLang="en-US" dirty="0"/>
              <a:t>的</a:t>
            </a:r>
            <a:r>
              <a:rPr lang="en-US" altLang="zh-CN" dirty="0"/>
              <a:t>file mode</a:t>
            </a:r>
          </a:p>
          <a:p>
            <a:pPr lvl="1"/>
            <a:r>
              <a:rPr lang="zh-CN" altLang="en-US" dirty="0"/>
              <a:t>使用了</a:t>
            </a:r>
            <a:r>
              <a:rPr lang="en-US" altLang="zh-CN" dirty="0"/>
              <a:t>TF</a:t>
            </a:r>
            <a:r>
              <a:rPr lang="zh-CN" altLang="en-US" dirty="0"/>
              <a:t>的</a:t>
            </a:r>
            <a:r>
              <a:rPr lang="en-US" altLang="zh-CN" dirty="0"/>
              <a:t>dataset API </a:t>
            </a:r>
            <a:r>
              <a:rPr lang="en-US" altLang="zh-CN" dirty="0" err="1"/>
              <a:t>tfrecorddataset</a:t>
            </a:r>
            <a:endParaRPr lang="en-US" altLang="zh-CN" dirty="0"/>
          </a:p>
          <a:p>
            <a:pPr lvl="1"/>
            <a:r>
              <a:rPr lang="zh-CN" altLang="en-US" dirty="0"/>
              <a:t>没有使用</a:t>
            </a:r>
            <a:r>
              <a:rPr lang="en-US" altLang="zh-CN" dirty="0"/>
              <a:t>dataset</a:t>
            </a:r>
            <a:r>
              <a:rPr lang="zh-CN" altLang="en-US" dirty="0"/>
              <a:t>的</a:t>
            </a:r>
            <a:r>
              <a:rPr lang="en-US" altLang="zh-CN" dirty="0"/>
              <a:t>cache API</a:t>
            </a:r>
            <a:r>
              <a:rPr lang="zh-CN" altLang="en-US" dirty="0"/>
              <a:t>把数据集</a:t>
            </a:r>
            <a:r>
              <a:rPr lang="en-US" altLang="zh-CN" dirty="0"/>
              <a:t>cache</a:t>
            </a:r>
            <a:r>
              <a:rPr lang="zh-CN" altLang="en-US" dirty="0"/>
              <a:t>在内存。</a:t>
            </a:r>
            <a:endParaRPr lang="en-US" altLang="zh-CN" dirty="0"/>
          </a:p>
          <a:p>
            <a:pPr lvl="1"/>
            <a:r>
              <a:rPr lang="zh-CN" altLang="en-US" dirty="0"/>
              <a:t>客户使用的数据集大概是</a:t>
            </a:r>
            <a:r>
              <a:rPr lang="en-US" altLang="zh-CN" dirty="0"/>
              <a:t>500GB.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7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分析过程回放：</a:t>
            </a:r>
            <a:endParaRPr lang="en-US" altLang="zh-CN" dirty="0"/>
          </a:p>
          <a:p>
            <a:pPr lvl="1"/>
            <a:r>
              <a:rPr lang="zh-CN" altLang="en-US" dirty="0"/>
              <a:t>首先思考：</a:t>
            </a:r>
            <a:endParaRPr lang="en-US" altLang="zh-CN" dirty="0"/>
          </a:p>
          <a:p>
            <a:pPr lvl="2"/>
            <a:r>
              <a:rPr lang="zh-CN" altLang="en-US" dirty="0"/>
              <a:t>从</a:t>
            </a:r>
            <a:r>
              <a:rPr lang="en-US" altLang="zh-CN" dirty="0"/>
              <a:t>SM</a:t>
            </a:r>
            <a:r>
              <a:rPr lang="zh-CN" altLang="en-US" dirty="0"/>
              <a:t>的监控图看看，是否有有用信息？</a:t>
            </a:r>
            <a:endParaRPr lang="en-US" altLang="zh-CN" dirty="0"/>
          </a:p>
          <a:p>
            <a:pPr lvl="3"/>
            <a:r>
              <a:rPr lang="en-US" altLang="zh-CN" dirty="0"/>
              <a:t>CPU</a:t>
            </a:r>
            <a:r>
              <a:rPr lang="zh-CN" altLang="en-US" dirty="0"/>
              <a:t>，</a:t>
            </a:r>
            <a:r>
              <a:rPr lang="en-US" altLang="zh-CN" dirty="0"/>
              <a:t>memory</a:t>
            </a:r>
            <a:r>
              <a:rPr lang="zh-CN" altLang="en-US" dirty="0"/>
              <a:t>，</a:t>
            </a:r>
            <a:r>
              <a:rPr lang="en-US" altLang="zh-CN" dirty="0"/>
              <a:t>disk</a:t>
            </a:r>
            <a:r>
              <a:rPr lang="zh-CN" altLang="en-US" dirty="0"/>
              <a:t>看起来都正常。</a:t>
            </a:r>
            <a:endParaRPr lang="en-US" altLang="zh-CN" dirty="0"/>
          </a:p>
          <a:p>
            <a:pPr lvl="2"/>
            <a:r>
              <a:rPr lang="zh-CN" altLang="en-US" dirty="0"/>
              <a:t>是否可以增加一些</a:t>
            </a:r>
            <a:r>
              <a:rPr lang="en-US" altLang="zh-CN" dirty="0"/>
              <a:t>debug tag</a:t>
            </a:r>
            <a:r>
              <a:rPr lang="zh-CN" altLang="en-US" dirty="0"/>
              <a:t>到代码中，看看是否日志中能获得更多的有用信息？</a:t>
            </a:r>
            <a:endParaRPr lang="en-US" altLang="zh-CN" dirty="0"/>
          </a:p>
          <a:p>
            <a:pPr lvl="2"/>
            <a:r>
              <a:rPr lang="en-US" altLang="zh-CN" b="1" dirty="0"/>
              <a:t>TF</a:t>
            </a:r>
            <a:r>
              <a:rPr lang="zh-CN" altLang="en-US" b="1" dirty="0"/>
              <a:t>读写文件是</a:t>
            </a:r>
            <a:r>
              <a:rPr lang="en-US" altLang="zh-CN" b="1" dirty="0"/>
              <a:t>Direct IO</a:t>
            </a:r>
            <a:r>
              <a:rPr lang="zh-CN" altLang="en-US" b="1" dirty="0"/>
              <a:t>吗</a:t>
            </a:r>
            <a:r>
              <a:rPr lang="zh-CN" altLang="en-US" dirty="0"/>
              <a:t>？</a:t>
            </a:r>
            <a:endParaRPr lang="en-US" altLang="zh-CN" dirty="0"/>
          </a:p>
          <a:p>
            <a:pPr lvl="3"/>
            <a:r>
              <a:rPr lang="en-US" altLang="zh-CN" dirty="0"/>
              <a:t>TF</a:t>
            </a:r>
            <a:r>
              <a:rPr lang="zh-CN" altLang="en-US" dirty="0"/>
              <a:t>的官方文档以及</a:t>
            </a:r>
            <a:r>
              <a:rPr lang="en-US" altLang="zh-CN" dirty="0"/>
              <a:t>google</a:t>
            </a:r>
            <a:r>
              <a:rPr lang="zh-CN" altLang="en-US" dirty="0"/>
              <a:t>都找不到这个的确认。</a:t>
            </a:r>
            <a:endParaRPr lang="en-US" altLang="zh-CN" dirty="0"/>
          </a:p>
          <a:p>
            <a:pPr lvl="1"/>
            <a:r>
              <a:rPr lang="zh-CN" altLang="en-US" dirty="0"/>
              <a:t>然后尝试下面想法：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SM file mode</a:t>
            </a:r>
            <a:r>
              <a:rPr lang="zh-CN" altLang="en-US" dirty="0"/>
              <a:t>对小数据集（远小于</a:t>
            </a:r>
            <a:r>
              <a:rPr lang="en-US" altLang="zh-CN" dirty="0"/>
              <a:t>c5.18xlarge</a:t>
            </a:r>
            <a:r>
              <a:rPr lang="zh-CN" altLang="en-US" dirty="0"/>
              <a:t>的</a:t>
            </a:r>
            <a:r>
              <a:rPr lang="en-US" altLang="zh-CN" dirty="0"/>
              <a:t>RAM</a:t>
            </a:r>
            <a:r>
              <a:rPr lang="zh-CN" altLang="en-US" dirty="0"/>
              <a:t>大小）是否能复现？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SM pipe mode</a:t>
            </a:r>
            <a:r>
              <a:rPr lang="zh-CN" altLang="en-US" dirty="0"/>
              <a:t>对客户当前数据集是否能复现？</a:t>
            </a:r>
            <a:endParaRPr lang="en-US" altLang="zh-CN" dirty="0"/>
          </a:p>
          <a:p>
            <a:pPr lvl="2"/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42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小结：</a:t>
            </a:r>
            <a:endParaRPr lang="en-US" altLang="zh-CN" dirty="0"/>
          </a:p>
          <a:p>
            <a:pPr lvl="1"/>
            <a:r>
              <a:rPr lang="en-US" altLang="zh-CN" dirty="0"/>
              <a:t>Pipe mode</a:t>
            </a:r>
            <a:r>
              <a:rPr lang="zh-CN" altLang="en-US" dirty="0"/>
              <a:t>是</a:t>
            </a:r>
            <a:r>
              <a:rPr lang="en-US" altLang="zh-CN" dirty="0"/>
              <a:t>OK</a:t>
            </a:r>
            <a:r>
              <a:rPr lang="zh-CN" altLang="en-US" dirty="0"/>
              <a:t>的</a:t>
            </a:r>
            <a:r>
              <a:rPr lang="en-US" altLang="zh-CN" dirty="0"/>
              <a:t>; file mode</a:t>
            </a:r>
            <a:r>
              <a:rPr lang="zh-CN" altLang="en-US" dirty="0"/>
              <a:t>的话，相对于训练实例的</a:t>
            </a:r>
            <a:r>
              <a:rPr lang="en-US" altLang="zh-CN" dirty="0"/>
              <a:t>RAM</a:t>
            </a:r>
            <a:r>
              <a:rPr lang="zh-CN" altLang="en-US" dirty="0"/>
              <a:t>的小数据集是</a:t>
            </a:r>
            <a:r>
              <a:rPr lang="en-US" altLang="zh-CN" dirty="0"/>
              <a:t>OK</a:t>
            </a:r>
            <a:r>
              <a:rPr lang="zh-CN" altLang="en-US" dirty="0"/>
              <a:t>的，大数据集必现。</a:t>
            </a:r>
            <a:endParaRPr lang="en-US" altLang="zh-CN" dirty="0"/>
          </a:p>
          <a:p>
            <a:pPr lvl="1"/>
            <a:r>
              <a:rPr lang="zh-CN" altLang="en-US" dirty="0"/>
              <a:t>小数据集和大数据集区别在哪里？</a:t>
            </a:r>
            <a:endParaRPr lang="en-US" altLang="zh-CN" dirty="0"/>
          </a:p>
          <a:p>
            <a:pPr lvl="2"/>
            <a:r>
              <a:rPr lang="zh-CN" altLang="en-US" dirty="0"/>
              <a:t>大与小的差别。</a:t>
            </a:r>
            <a:endParaRPr lang="en-US" altLang="zh-CN" dirty="0"/>
          </a:p>
          <a:p>
            <a:pPr lvl="2"/>
            <a:r>
              <a:rPr lang="zh-CN" altLang="en-US" dirty="0"/>
              <a:t>数据肯定不同。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条路子来验证：</a:t>
            </a:r>
            <a:endParaRPr lang="en-US" altLang="zh-CN" dirty="0"/>
          </a:p>
          <a:p>
            <a:pPr lvl="2"/>
            <a:r>
              <a:rPr lang="zh-CN" altLang="en-US" dirty="0"/>
              <a:t>通过代码来验证大数据集的所有的</a:t>
            </a:r>
            <a:r>
              <a:rPr lang="en-US" altLang="zh-CN" dirty="0" err="1"/>
              <a:t>tfrecord</a:t>
            </a:r>
            <a:r>
              <a:rPr lang="zh-CN" altLang="en-US" dirty="0"/>
              <a:t>文件是否有问题。</a:t>
            </a:r>
            <a:endParaRPr lang="en-US" altLang="zh-CN" dirty="0"/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查看</a:t>
            </a:r>
            <a:r>
              <a:rPr lang="en-US" altLang="zh-CN" b="1" dirty="0">
                <a:solidFill>
                  <a:srgbClr val="FF0000"/>
                </a:solidFill>
              </a:rPr>
              <a:t>TF</a:t>
            </a:r>
            <a:r>
              <a:rPr lang="zh-CN" altLang="en-US" b="1" dirty="0">
                <a:solidFill>
                  <a:srgbClr val="FF0000"/>
                </a:solidFill>
              </a:rPr>
              <a:t>的源代码看是否它读写文件是</a:t>
            </a:r>
            <a:r>
              <a:rPr lang="en-US" altLang="zh-CN" b="1" dirty="0">
                <a:solidFill>
                  <a:srgbClr val="FF0000"/>
                </a:solidFill>
              </a:rPr>
              <a:t>direct IO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zh-CN" altLang="en-US" dirty="0"/>
              <a:t>。</a:t>
            </a:r>
            <a:endParaRPr lang="en-US" altLang="zh-CN" dirty="0"/>
          </a:p>
          <a:p>
            <a:pPr lvl="3"/>
            <a:r>
              <a:rPr lang="zh-CN" altLang="en-US" dirty="0"/>
              <a:t>通过查看</a:t>
            </a:r>
            <a:r>
              <a:rPr lang="en-US" altLang="zh-CN" dirty="0"/>
              <a:t>TF</a:t>
            </a:r>
            <a:r>
              <a:rPr lang="zh-CN" altLang="en-US" dirty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前端代码和</a:t>
            </a:r>
            <a:r>
              <a:rPr lang="en-US" altLang="zh-CN" dirty="0"/>
              <a:t>TF</a:t>
            </a:r>
            <a:r>
              <a:rPr lang="zh-CN" altLang="en-US" dirty="0"/>
              <a:t>的后端</a:t>
            </a:r>
            <a:r>
              <a:rPr lang="en-US" altLang="zh-CN" dirty="0"/>
              <a:t>C++</a:t>
            </a:r>
            <a:r>
              <a:rPr lang="zh-CN" altLang="en-US" dirty="0"/>
              <a:t>代码，发现</a:t>
            </a:r>
            <a:r>
              <a:rPr lang="en-US" altLang="zh-CN" dirty="0"/>
              <a:t>TF</a:t>
            </a:r>
            <a:r>
              <a:rPr lang="zh-CN" altLang="en-US" dirty="0"/>
              <a:t>读写文件不是</a:t>
            </a:r>
            <a:r>
              <a:rPr lang="en-US" altLang="zh-CN" dirty="0"/>
              <a:t>direct IO</a:t>
            </a:r>
            <a:r>
              <a:rPr lang="zh-CN" altLang="en-US" dirty="0"/>
              <a:t>的，也就是读写文件都会用到</a:t>
            </a:r>
            <a:r>
              <a:rPr lang="en-US" altLang="zh-CN" dirty="0"/>
              <a:t>Linux kernel</a:t>
            </a:r>
            <a:r>
              <a:rPr lang="zh-CN" altLang="en-US" dirty="0"/>
              <a:t>的</a:t>
            </a:r>
            <a:r>
              <a:rPr lang="en-US" altLang="zh-CN" dirty="0"/>
              <a:t>page cache</a:t>
            </a:r>
            <a:r>
              <a:rPr lang="zh-CN" altLang="en-US" dirty="0"/>
              <a:t>，而</a:t>
            </a:r>
            <a:r>
              <a:rPr lang="en-US" altLang="zh-CN" dirty="0"/>
              <a:t>Linux kernel</a:t>
            </a:r>
            <a:r>
              <a:rPr lang="zh-CN" altLang="en-US" dirty="0"/>
              <a:t>对</a:t>
            </a:r>
            <a:r>
              <a:rPr lang="en-US" altLang="zh-CN" dirty="0"/>
              <a:t>page cache</a:t>
            </a:r>
            <a:r>
              <a:rPr lang="zh-CN" altLang="en-US" dirty="0"/>
              <a:t>的使用基本上是贪婪的，当用户态的程序来申请单个物理</a:t>
            </a:r>
            <a:r>
              <a:rPr lang="en-US" altLang="zh-CN" dirty="0"/>
              <a:t>page</a:t>
            </a:r>
            <a:r>
              <a:rPr lang="zh-CN" altLang="en-US" dirty="0"/>
              <a:t>的时候，如果可用的</a:t>
            </a:r>
            <a:r>
              <a:rPr lang="en-US" altLang="zh-CN" dirty="0"/>
              <a:t>RAM</a:t>
            </a:r>
            <a:r>
              <a:rPr lang="zh-CN" altLang="en-US" dirty="0"/>
              <a:t>很少，</a:t>
            </a:r>
            <a:r>
              <a:rPr lang="en-US" altLang="zh-CN" dirty="0"/>
              <a:t>Linux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可能不能及时的</a:t>
            </a:r>
            <a:r>
              <a:rPr lang="en-US" altLang="zh-CN" dirty="0"/>
              <a:t>reclaim</a:t>
            </a:r>
            <a:r>
              <a:rPr lang="zh-CN" altLang="en-US" dirty="0"/>
              <a:t>物理页面出来，从而可能导致</a:t>
            </a:r>
            <a:r>
              <a:rPr lang="en-US" altLang="zh-CN" dirty="0"/>
              <a:t>OOM</a:t>
            </a:r>
            <a:r>
              <a:rPr lang="zh-CN" altLang="en-US" dirty="0"/>
              <a:t>发生。</a:t>
            </a:r>
            <a:endParaRPr lang="en-US" altLang="zh-CN" dirty="0"/>
          </a:p>
          <a:p>
            <a:pPr lvl="1"/>
            <a:r>
              <a:rPr lang="zh-CN" altLang="en-US" dirty="0"/>
              <a:t>建议的正确姿势：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file mode</a:t>
            </a:r>
            <a:r>
              <a:rPr lang="zh-CN" altLang="en-US" dirty="0"/>
              <a:t>的时候，需要保证</a:t>
            </a:r>
            <a:r>
              <a:rPr lang="en-US" altLang="zh-CN" dirty="0"/>
              <a:t>shard</a:t>
            </a:r>
            <a:r>
              <a:rPr lang="zh-CN" altLang="en-US" dirty="0"/>
              <a:t>到每台训练实例上的数据集大小比单个实例的</a:t>
            </a:r>
            <a:r>
              <a:rPr lang="en-US" altLang="zh-CN" dirty="0"/>
              <a:t>RAM</a:t>
            </a:r>
            <a:r>
              <a:rPr lang="zh-CN" altLang="en-US" dirty="0"/>
              <a:t>小；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pipe mode</a:t>
            </a:r>
            <a:r>
              <a:rPr lang="zh-CN" altLang="en-US" dirty="0"/>
              <a:t>的时候，若满足上面这个条件，则可以利用</a:t>
            </a:r>
            <a:r>
              <a:rPr lang="en-US" altLang="zh-CN" dirty="0"/>
              <a:t>cache API</a:t>
            </a:r>
            <a:r>
              <a:rPr lang="zh-CN" altLang="en-US" dirty="0"/>
              <a:t>把数据集缓存在用户态内存从第二个</a:t>
            </a:r>
            <a:r>
              <a:rPr lang="en-US" altLang="zh-CN" dirty="0"/>
              <a:t>epoch</a:t>
            </a:r>
            <a:r>
              <a:rPr lang="zh-CN" altLang="en-US" dirty="0"/>
              <a:t>开始加速训练。</a:t>
            </a:r>
            <a:endParaRPr lang="en-US" altLang="zh-CN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1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问题描述：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SM</a:t>
            </a:r>
            <a:r>
              <a:rPr lang="zh-CN" altLang="en-US" dirty="0"/>
              <a:t>中跑</a:t>
            </a:r>
            <a:r>
              <a:rPr lang="en-US" altLang="zh-CN" dirty="0"/>
              <a:t>parameter server</a:t>
            </a:r>
            <a:r>
              <a:rPr lang="zh-CN" altLang="en-US" dirty="0"/>
              <a:t>分布式训练，不管是用</a:t>
            </a:r>
            <a:r>
              <a:rPr lang="en-US" altLang="zh-CN" dirty="0"/>
              <a:t>CPU</a:t>
            </a:r>
            <a:r>
              <a:rPr lang="zh-CN" altLang="en-US" dirty="0"/>
              <a:t>还是</a:t>
            </a:r>
            <a:r>
              <a:rPr lang="en-US" altLang="zh-CN" dirty="0"/>
              <a:t>GPU</a:t>
            </a:r>
            <a:r>
              <a:rPr lang="zh-CN" altLang="en-US" dirty="0"/>
              <a:t>实例，</a:t>
            </a:r>
            <a:r>
              <a:rPr lang="en-US" altLang="zh-CN" dirty="0"/>
              <a:t>master worker</a:t>
            </a:r>
            <a:r>
              <a:rPr lang="zh-CN" altLang="en-US" dirty="0"/>
              <a:t>会一直</a:t>
            </a:r>
            <a:r>
              <a:rPr lang="en-US" altLang="zh-CN" dirty="0"/>
              <a:t>hung</a:t>
            </a:r>
            <a:r>
              <a:rPr lang="zh-CN" altLang="en-US" dirty="0"/>
              <a:t>住（</a:t>
            </a:r>
            <a:r>
              <a:rPr lang="zh-CN" altLang="en-US" b="1" dirty="0"/>
              <a:t>这个问题是必现的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en-US" altLang="zh-CN" dirty="0"/>
              <a:t>Runtime</a:t>
            </a:r>
            <a:r>
              <a:rPr lang="zh-CN" altLang="en-US" dirty="0"/>
              <a:t>上下文：</a:t>
            </a:r>
            <a:endParaRPr lang="en-US" altLang="zh-CN" dirty="0"/>
          </a:p>
          <a:p>
            <a:pPr lvl="1"/>
            <a:r>
              <a:rPr lang="en-US" altLang="zh-CN" dirty="0"/>
              <a:t>SM TF1.15 + enable eager + parameter server</a:t>
            </a:r>
            <a:r>
              <a:rPr lang="zh-CN" altLang="en-US" dirty="0"/>
              <a:t>分布式训练 </a:t>
            </a:r>
            <a:r>
              <a:rPr lang="en-US" altLang="zh-CN" dirty="0"/>
              <a:t>+ TF</a:t>
            </a:r>
            <a:r>
              <a:rPr lang="zh-CN" altLang="en-US" dirty="0"/>
              <a:t>内建的</a:t>
            </a:r>
            <a:r>
              <a:rPr lang="en-US" dirty="0" err="1"/>
              <a:t>DNNlinearcombinedclassifier</a:t>
            </a:r>
            <a:endParaRPr lang="en-US" dirty="0"/>
          </a:p>
          <a:p>
            <a:pPr lvl="1"/>
            <a:r>
              <a:rPr lang="en-US" dirty="0"/>
              <a:t>master worker</a:t>
            </a:r>
            <a:r>
              <a:rPr lang="zh-CN" altLang="en-US" dirty="0"/>
              <a:t>会一直</a:t>
            </a:r>
            <a:r>
              <a:rPr lang="en-US" dirty="0"/>
              <a:t>hung</a:t>
            </a:r>
            <a:r>
              <a:rPr lang="zh-CN" altLang="en-US" dirty="0"/>
              <a:t>住，而</a:t>
            </a:r>
            <a:r>
              <a:rPr lang="en-US" dirty="0"/>
              <a:t>non master worker</a:t>
            </a:r>
            <a:r>
              <a:rPr lang="zh-CN" altLang="en-US" dirty="0"/>
              <a:t>这个时候是训练完毕的状态。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8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分析过程回放：</a:t>
            </a:r>
            <a:endParaRPr lang="en-US" altLang="zh-CN" dirty="0"/>
          </a:p>
          <a:p>
            <a:pPr lvl="1"/>
            <a:r>
              <a:rPr lang="zh-CN" altLang="en-US" dirty="0"/>
              <a:t>首先从现象入手：</a:t>
            </a:r>
            <a:endParaRPr lang="en-US" altLang="zh-CN" dirty="0"/>
          </a:p>
          <a:p>
            <a:pPr lvl="2"/>
            <a:r>
              <a:rPr lang="en-US" altLang="zh-CN" dirty="0"/>
              <a:t>Master worker</a:t>
            </a:r>
            <a:r>
              <a:rPr lang="zh-CN" altLang="en-US" dirty="0"/>
              <a:t>在干什么收尾工作呢？</a:t>
            </a:r>
            <a:endParaRPr lang="en-US" altLang="zh-CN" dirty="0"/>
          </a:p>
          <a:p>
            <a:pPr lvl="3"/>
            <a:r>
              <a:rPr lang="en-US" altLang="zh-CN" dirty="0"/>
              <a:t>Checkpoint</a:t>
            </a:r>
            <a:r>
              <a:rPr lang="zh-CN" altLang="en-US" dirty="0"/>
              <a:t>保存？</a:t>
            </a:r>
            <a:endParaRPr lang="en-US" altLang="zh-CN" dirty="0"/>
          </a:p>
          <a:p>
            <a:pPr lvl="3"/>
            <a:r>
              <a:rPr lang="zh-CN" altLang="en-US" dirty="0"/>
              <a:t>做验证集评估？</a:t>
            </a:r>
            <a:endParaRPr lang="en-US" altLang="zh-CN" dirty="0"/>
          </a:p>
          <a:p>
            <a:pPr lvl="2"/>
            <a:r>
              <a:rPr lang="zh-CN" altLang="en-US" dirty="0"/>
              <a:t>是</a:t>
            </a:r>
            <a:r>
              <a:rPr lang="en-US" altLang="zh-CN" dirty="0"/>
              <a:t>TF</a:t>
            </a:r>
            <a:r>
              <a:rPr lang="zh-CN" altLang="en-US" dirty="0"/>
              <a:t>的</a:t>
            </a:r>
            <a:r>
              <a:rPr lang="en-US" altLang="zh-CN" dirty="0"/>
              <a:t>parameter server</a:t>
            </a:r>
            <a:r>
              <a:rPr lang="zh-CN" altLang="en-US" dirty="0"/>
              <a:t>的坑吗？</a:t>
            </a:r>
            <a:endParaRPr lang="en-US" altLang="zh-CN" dirty="0"/>
          </a:p>
          <a:p>
            <a:pPr lvl="1"/>
            <a:r>
              <a:rPr lang="zh-CN" altLang="en-US" dirty="0"/>
              <a:t>然后尝试下面一些想法：</a:t>
            </a:r>
            <a:endParaRPr lang="en-US" altLang="zh-CN" dirty="0"/>
          </a:p>
          <a:p>
            <a:pPr lvl="2"/>
            <a:r>
              <a:rPr lang="zh-CN" altLang="en-US" dirty="0"/>
              <a:t>不用</a:t>
            </a:r>
            <a:r>
              <a:rPr lang="en-US" altLang="zh-CN" dirty="0"/>
              <a:t>parameter server</a:t>
            </a:r>
            <a:r>
              <a:rPr lang="zh-CN" altLang="en-US" dirty="0"/>
              <a:t>单机训练正常吗？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 err="1"/>
              <a:t>horovod</a:t>
            </a:r>
            <a:r>
              <a:rPr lang="zh-CN" altLang="en-US" dirty="0"/>
              <a:t>跑分布式多机训练正常吗？</a:t>
            </a:r>
            <a:endParaRPr lang="en-US" altLang="zh-CN" dirty="0"/>
          </a:p>
          <a:p>
            <a:pPr lvl="2"/>
            <a:r>
              <a:rPr lang="zh-CN" altLang="en-US" dirty="0"/>
              <a:t>因为某些</a:t>
            </a:r>
            <a:r>
              <a:rPr lang="en-US" altLang="zh-CN" dirty="0"/>
              <a:t>TF </a:t>
            </a:r>
            <a:r>
              <a:rPr lang="en-US" altLang="zh-CN" dirty="0" err="1"/>
              <a:t>config</a:t>
            </a:r>
            <a:r>
              <a:rPr lang="zh-CN" altLang="en-US" dirty="0"/>
              <a:t>比如</a:t>
            </a:r>
            <a:r>
              <a:rPr lang="en-US" altLang="zh-CN" dirty="0"/>
              <a:t>session </a:t>
            </a:r>
            <a:r>
              <a:rPr lang="en-US" altLang="zh-CN" dirty="0" err="1"/>
              <a:t>config</a:t>
            </a:r>
            <a:r>
              <a:rPr lang="zh-CN" altLang="en-US" dirty="0"/>
              <a:t>导致的吗？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5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</TotalTime>
  <Words>4438</Words>
  <Application>Microsoft Office PowerPoint</Application>
  <PresentationFormat>Widescreen</PresentationFormat>
  <Paragraphs>239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Calibri Light</vt:lpstr>
      <vt:lpstr>Wingdings</vt:lpstr>
      <vt:lpstr>Office Theme</vt:lpstr>
      <vt:lpstr>SageMaker Debug case with customer</vt:lpstr>
      <vt:lpstr>Issue 1</vt:lpstr>
      <vt:lpstr>Continue…..</vt:lpstr>
      <vt:lpstr>Continue…..</vt:lpstr>
      <vt:lpstr>Issue 2</vt:lpstr>
      <vt:lpstr>Continue…..</vt:lpstr>
      <vt:lpstr>Continue…..</vt:lpstr>
      <vt:lpstr>Issue 3</vt:lpstr>
      <vt:lpstr>Continue…..</vt:lpstr>
      <vt:lpstr>Continue……</vt:lpstr>
      <vt:lpstr>Issue 4</vt:lpstr>
      <vt:lpstr>Continue…..</vt:lpstr>
      <vt:lpstr>Continue…..</vt:lpstr>
      <vt:lpstr>Issue 5</vt:lpstr>
      <vt:lpstr>Continue……</vt:lpstr>
      <vt:lpstr>Continue….</vt:lpstr>
      <vt:lpstr>总结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SageMaker Debug case with customer</dc:title>
  <dc:creator>Liang, Yuhui</dc:creator>
  <cp:lastModifiedBy>Liang, Yuhui</cp:lastModifiedBy>
  <cp:revision>192</cp:revision>
  <dcterms:created xsi:type="dcterms:W3CDTF">2020-08-25T13:59:05Z</dcterms:created>
  <dcterms:modified xsi:type="dcterms:W3CDTF">2022-11-21T04:00:59Z</dcterms:modified>
</cp:coreProperties>
</file>