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03" autoAdjust="0"/>
    <p:restoredTop sz="93431" autoAdjust="0"/>
  </p:normalViewPr>
  <p:slideViewPr>
    <p:cSldViewPr snapToGrid="0">
      <p:cViewPr varScale="1">
        <p:scale>
          <a:sx n="68" d="100"/>
          <a:sy n="68" d="100"/>
        </p:scale>
        <p:origin x="4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D1120-054C-42E4-A0AC-12F02D75AA8D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E6C20-D1AF-41B2-B09B-4E0D16A2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91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n/releasenotes/available-deep-learning-containers-images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如果把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 API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shuffle API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batch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间的顺序会打乱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内的多个样本的顺序不变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如果把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shuffle API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后面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batch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后面没有调用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的话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batch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间和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内的样本顺序都会打乱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如果是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shuffle—batch—cache---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调用顺序的话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那么每个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epoch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的顺序以及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内的样本都是一模一样的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不能放在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否则每个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epoch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的内存使用都在增加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shuffle API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ds.shuffle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(5,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reshuffle_each_iteration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=True)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的参数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reshuffle_each_iteration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，这个参数默认就是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True. 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这个参数会使每个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epoch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也不一样，使用这个参数会对训练速度有影响，但是能更好的对每个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epoch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shuffle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因此在需要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shuffle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同时调用的情况下，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 API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调用顺序可以考虑如下：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dataset---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cahche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--shuffle--batch—map----repeat----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prefetch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另外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如果使用的是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tf.keras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fit API,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设置了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epoch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中不要调用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如果是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mode+tf.keras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fit,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可以设置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epoch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中调用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E6C20-D1AF-41B2-B09B-4E0D16A25F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75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手动指定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 image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（或者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BYOC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或者使用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的某个已有的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learning container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https://aws.amazon.com/cn/releasenotes/available-deep-learning-containers-images/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learning container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内建框架的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不太一样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）并使用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 python SDK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sagemaker.estimator.Estimator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来训练的话，代码参考如下：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首先手动打包上传训练脚本，它依赖的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code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，配置文件，资源文件等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%%script bash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cvfz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sourcedir.tar.gz wDL_locatest-disable_eager-Copy1.py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s3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sourcedir.tar.gz s3://liang200/WDL2/training-scripts/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然后利用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sagemaker_program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参数设置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entrypoint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，利用参数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sagemaker_submit_directory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指向刚才打包的包。在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 API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中设置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image_name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 image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sagemaker.tensorflow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hyperparameters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{'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sagemaker_program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: 'wDL_locatest-disable_eager-Copy1.py',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sagemaker_submit_directory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': 's3://liang200/WDL2/training-scripts/sourcedir.tar.gz'}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wide_deep_estimator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sagemaker.estimator.Estimator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role=role,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train_max_run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=86400*3,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train_use_spot_instances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=True,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train_max_wait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=86400*3,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train_instance_count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#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train_instance_type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='ml.p3.16xlarge',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train_instance_type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='ml.c5.18xlarge',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input_mode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='Pipe',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image_name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='763104351884.dkr.ecr.us-east-1.amazonaws.com/tensorflow-training:2.1.0-cpu-py36-ubuntu18.04',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hyperparameters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hyperparameters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enable_sagemaker_metrics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=True)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E6C20-D1AF-41B2-B09B-4E0D16A25F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21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86A6-59D4-41FE-BDFC-47B719511DEE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8F90B-374D-4185-8AB6-C880F5D3E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6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86A6-59D4-41FE-BDFC-47B719511DEE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8F90B-374D-4185-8AB6-C880F5D3E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5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86A6-59D4-41FE-BDFC-47B719511DEE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8F90B-374D-4185-8AB6-C880F5D3E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1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86A6-59D4-41FE-BDFC-47B719511DEE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8F90B-374D-4185-8AB6-C880F5D3E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9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86A6-59D4-41FE-BDFC-47B719511DEE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8F90B-374D-4185-8AB6-C880F5D3E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3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86A6-59D4-41FE-BDFC-47B719511DEE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8F90B-374D-4185-8AB6-C880F5D3E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1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86A6-59D4-41FE-BDFC-47B719511DEE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8F90B-374D-4185-8AB6-C880F5D3E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2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86A6-59D4-41FE-BDFC-47B719511DEE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8F90B-374D-4185-8AB6-C880F5D3E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3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86A6-59D4-41FE-BDFC-47B719511DEE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8F90B-374D-4185-8AB6-C880F5D3E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2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86A6-59D4-41FE-BDFC-47B719511DEE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8F90B-374D-4185-8AB6-C880F5D3E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0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86A6-59D4-41FE-BDFC-47B719511DEE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8F90B-374D-4185-8AB6-C880F5D3E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4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786A6-59D4-41FE-BDFC-47B719511DEE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8F90B-374D-4185-8AB6-C880F5D3E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3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79" y="1122363"/>
            <a:ext cx="9953897" cy="2387600"/>
          </a:xfrm>
        </p:spPr>
        <p:txBody>
          <a:bodyPr/>
          <a:lstStyle/>
          <a:p>
            <a:r>
              <a:rPr lang="en-US" dirty="0"/>
              <a:t>TF2.X with SM</a:t>
            </a:r>
            <a:r>
              <a:rPr lang="zh-CN" altLang="en-US" dirty="0"/>
              <a:t>调优和踩坑小结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liangaws</a:t>
            </a:r>
            <a:r>
              <a:rPr lang="en-US" altLang="zh-CN" dirty="0"/>
              <a:t>@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65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62363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disable eager + </a:t>
            </a:r>
            <a:r>
              <a:rPr lang="en-US" altLang="zh-CN" dirty="0" err="1"/>
              <a:t>tf.keras</a:t>
            </a:r>
            <a:r>
              <a:rPr lang="en-US" altLang="zh-CN" dirty="0"/>
              <a:t> + AWS deep learning container image</a:t>
            </a:r>
            <a:r>
              <a:rPr lang="zh-CN" altLang="en-US" dirty="0"/>
              <a:t>，仍然报错：</a:t>
            </a:r>
            <a:endParaRPr lang="en-US" altLang="zh-CN" dirty="0"/>
          </a:p>
          <a:p>
            <a:pPr lvl="1"/>
            <a:r>
              <a:rPr lang="zh-CN" altLang="en-US" dirty="0"/>
              <a:t>“</a:t>
            </a:r>
            <a:r>
              <a:rPr lang="en-US" b="1" dirty="0"/>
              <a:t>When using data tensors as input to a model, you should specify the `</a:t>
            </a:r>
            <a:r>
              <a:rPr lang="en-US" b="1" dirty="0" err="1"/>
              <a:t>steps_per_epoch</a:t>
            </a:r>
            <a:r>
              <a:rPr lang="en-US" b="1" dirty="0"/>
              <a:t>` argument.</a:t>
            </a:r>
            <a:r>
              <a:rPr lang="zh-CN" altLang="en-US" dirty="0"/>
              <a:t>” </a:t>
            </a:r>
            <a:endParaRPr lang="en-US" altLang="zh-CN" dirty="0"/>
          </a:p>
          <a:p>
            <a:pPr lvl="1"/>
            <a:r>
              <a:rPr lang="zh-CN" altLang="en-US" dirty="0"/>
              <a:t>原始的</a:t>
            </a:r>
            <a:r>
              <a:rPr lang="en-US" altLang="zh-CN" dirty="0"/>
              <a:t>fit API</a:t>
            </a:r>
            <a:r>
              <a:rPr lang="zh-CN" altLang="en-US" dirty="0"/>
              <a:t>调用如下：</a:t>
            </a:r>
            <a:endParaRPr lang="en-US" altLang="zh-CN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zh-CN" altLang="en-US" b="1" dirty="0"/>
              <a:t>同样的代码在</a:t>
            </a:r>
            <a:r>
              <a:rPr lang="en-US" altLang="zh-CN" b="1" dirty="0"/>
              <a:t>enable eager</a:t>
            </a:r>
            <a:r>
              <a:rPr lang="zh-CN" altLang="en-US" b="1" dirty="0"/>
              <a:t>方式下不会有问题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Native TF2.1</a:t>
            </a:r>
            <a:r>
              <a:rPr lang="zh-CN" altLang="en-US" dirty="0"/>
              <a:t>是不是也会报错呢？</a:t>
            </a:r>
            <a:endParaRPr lang="en-US" altLang="zh-CN" dirty="0"/>
          </a:p>
          <a:p>
            <a:pPr lvl="2"/>
            <a:r>
              <a:rPr lang="zh-CN" altLang="en-US" b="1" dirty="0"/>
              <a:t>同样的代码基于</a:t>
            </a:r>
            <a:r>
              <a:rPr lang="en-US" b="1" dirty="0"/>
              <a:t>native</a:t>
            </a:r>
            <a:r>
              <a:rPr lang="zh-CN" altLang="en-US" b="1" dirty="0"/>
              <a:t>的</a:t>
            </a:r>
            <a:r>
              <a:rPr lang="en-US" b="1" dirty="0"/>
              <a:t>tensorflow2.1</a:t>
            </a:r>
            <a:r>
              <a:rPr lang="zh-CN" altLang="en-US" b="1" dirty="0"/>
              <a:t>并且</a:t>
            </a:r>
            <a:r>
              <a:rPr lang="en-US" altLang="zh-CN" b="1" dirty="0"/>
              <a:t>disable eager</a:t>
            </a:r>
            <a:r>
              <a:rPr lang="zh-CN" altLang="en-US" b="1" dirty="0"/>
              <a:t>，也是需要指定</a:t>
            </a:r>
            <a:r>
              <a:rPr lang="en-US" b="1" dirty="0" err="1"/>
              <a:t>steps_per_epoch</a:t>
            </a:r>
            <a:r>
              <a:rPr lang="zh-CN" altLang="en-US" dirty="0"/>
              <a:t>和</a:t>
            </a:r>
            <a:r>
              <a:rPr lang="en-US" dirty="0" err="1"/>
              <a:t>validation_steps</a:t>
            </a:r>
            <a:r>
              <a:rPr lang="zh-CN" altLang="en-US" dirty="0"/>
              <a:t>的。</a:t>
            </a:r>
            <a:endParaRPr lang="en-US" dirty="0"/>
          </a:p>
          <a:p>
            <a:pPr lvl="3"/>
            <a:r>
              <a:rPr lang="zh-CN" altLang="en-US" b="1" dirty="0"/>
              <a:t>有个例外</a:t>
            </a:r>
            <a:r>
              <a:rPr lang="zh-CN" altLang="en-US" dirty="0"/>
              <a:t>是如果</a:t>
            </a:r>
            <a:r>
              <a:rPr lang="en-US" dirty="0" err="1"/>
              <a:t>tf.dataset</a:t>
            </a:r>
            <a:r>
              <a:rPr lang="zh-CN" altLang="en-US" dirty="0"/>
              <a:t>是从</a:t>
            </a:r>
            <a:r>
              <a:rPr lang="en-US" dirty="0" err="1"/>
              <a:t>numpy</a:t>
            </a:r>
            <a:r>
              <a:rPr lang="zh-CN" altLang="en-US" dirty="0"/>
              <a:t>转换来的比如调用</a:t>
            </a:r>
            <a:r>
              <a:rPr lang="en-US" dirty="0" err="1"/>
              <a:t>tf.data.Dataset.from_tensor_slices</a:t>
            </a:r>
            <a:r>
              <a:rPr lang="en-US" dirty="0"/>
              <a:t>()</a:t>
            </a:r>
            <a:r>
              <a:rPr lang="zh-CN" altLang="en-US" dirty="0"/>
              <a:t>，那么不提供</a:t>
            </a:r>
            <a:r>
              <a:rPr lang="en-US" dirty="0" err="1"/>
              <a:t>steps_per_epoch</a:t>
            </a:r>
            <a:r>
              <a:rPr lang="zh-CN" altLang="en-US" dirty="0"/>
              <a:t>和</a:t>
            </a:r>
            <a:r>
              <a:rPr lang="en-US" dirty="0" err="1"/>
              <a:t>validation_steps</a:t>
            </a:r>
            <a:r>
              <a:rPr lang="zh-CN" altLang="en-US" dirty="0"/>
              <a:t>也没有问题。</a:t>
            </a:r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57162"/>
            <a:ext cx="5982789" cy="141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8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如何在</a:t>
            </a:r>
            <a:r>
              <a:rPr lang="en-US" altLang="zh-CN" dirty="0"/>
              <a:t>disable eager</a:t>
            </a:r>
            <a:r>
              <a:rPr lang="zh-CN" altLang="en-US" dirty="0"/>
              <a:t>时绕开设置</a:t>
            </a:r>
            <a:r>
              <a:rPr lang="en-US" dirty="0" err="1"/>
              <a:t>steps_per_epoch</a:t>
            </a:r>
            <a:r>
              <a:rPr lang="zh-CN" altLang="en-US" dirty="0"/>
              <a:t>和</a:t>
            </a:r>
            <a:r>
              <a:rPr lang="en-US" dirty="0" err="1"/>
              <a:t>validation_steps</a:t>
            </a:r>
            <a:r>
              <a:rPr lang="zh-CN" altLang="en-US" dirty="0"/>
              <a:t>呢？</a:t>
            </a:r>
            <a:endParaRPr lang="en-US" altLang="zh-CN" dirty="0"/>
          </a:p>
          <a:p>
            <a:pPr lvl="2"/>
            <a:r>
              <a:rPr lang="zh-CN" altLang="en-US" dirty="0"/>
              <a:t>提供</a:t>
            </a:r>
            <a:r>
              <a:rPr lang="en-US" dirty="0" err="1"/>
              <a:t>steps_per_epoch</a:t>
            </a:r>
            <a:r>
              <a:rPr lang="zh-CN" altLang="en-US" dirty="0"/>
              <a:t>和</a:t>
            </a:r>
            <a:r>
              <a:rPr lang="en-US" dirty="0" err="1"/>
              <a:t>validation_steps</a:t>
            </a:r>
            <a:r>
              <a:rPr lang="zh-CN" altLang="en-US" dirty="0"/>
              <a:t>经常是不方便的，可以这样来解决：</a:t>
            </a:r>
            <a:endParaRPr lang="en-US" altLang="zh-CN" dirty="0"/>
          </a:p>
          <a:p>
            <a:pPr lvl="3"/>
            <a:r>
              <a:rPr lang="zh-CN" altLang="en-US" dirty="0"/>
              <a:t>调用</a:t>
            </a:r>
            <a:r>
              <a:rPr lang="en-US" dirty="0" err="1"/>
              <a:t>tf.keras</a:t>
            </a:r>
            <a:r>
              <a:rPr lang="zh-CN" altLang="en-US" dirty="0"/>
              <a:t>的</a:t>
            </a:r>
            <a:r>
              <a:rPr lang="en-US" dirty="0"/>
              <a:t>fit API</a:t>
            </a:r>
            <a:r>
              <a:rPr lang="zh-CN" altLang="en-US" dirty="0"/>
              <a:t>不设置</a:t>
            </a:r>
            <a:r>
              <a:rPr lang="en-US" dirty="0" err="1"/>
              <a:t>validation_data</a:t>
            </a:r>
            <a:r>
              <a:rPr lang="zh-CN" altLang="en-US" dirty="0"/>
              <a:t>，不设置</a:t>
            </a:r>
            <a:r>
              <a:rPr lang="en-US" dirty="0" err="1"/>
              <a:t>steps_per_epoch</a:t>
            </a:r>
            <a:r>
              <a:rPr lang="zh-CN" altLang="en-US" dirty="0"/>
              <a:t>和</a:t>
            </a:r>
            <a:r>
              <a:rPr lang="en-US" dirty="0" err="1"/>
              <a:t>validation_steps</a:t>
            </a:r>
            <a:r>
              <a:rPr lang="zh-CN" altLang="en-US" dirty="0"/>
              <a:t>。</a:t>
            </a:r>
            <a:endParaRPr lang="en-US" altLang="zh-CN" dirty="0"/>
          </a:p>
          <a:p>
            <a:pPr lvl="3"/>
            <a:r>
              <a:rPr lang="zh-CN" altLang="en-US" dirty="0"/>
              <a:t>之后单独对验证集进行评估。</a:t>
            </a:r>
            <a:endParaRPr lang="en-US" altLang="zh-CN" dirty="0"/>
          </a:p>
          <a:p>
            <a:pPr lvl="2"/>
            <a:r>
              <a:rPr lang="zh-CN" altLang="en-US" dirty="0"/>
              <a:t>类似的代码如下：</a:t>
            </a:r>
            <a:br>
              <a:rPr lang="en-US" altLang="zh-CN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565" y="3609974"/>
            <a:ext cx="8571934" cy="256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50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Disable eager + </a:t>
            </a:r>
            <a:r>
              <a:rPr lang="en-US" dirty="0" err="1"/>
              <a:t>tf.keras.utils.multi_gpu_model</a:t>
            </a:r>
            <a:r>
              <a:rPr lang="en-US" dirty="0"/>
              <a:t> </a:t>
            </a:r>
            <a:r>
              <a:rPr lang="en-US" altLang="zh-CN" dirty="0"/>
              <a:t>+ AWS Deep learning container image + </a:t>
            </a:r>
            <a:r>
              <a:rPr lang="en-US" altLang="zh-CN" dirty="0" err="1"/>
              <a:t>tf.feature_column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报错（</a:t>
            </a:r>
            <a:r>
              <a:rPr lang="zh-CN" altLang="en-US" b="1" dirty="0"/>
              <a:t>也是挺奇怪的错误</a:t>
            </a:r>
            <a:r>
              <a:rPr lang="zh-CN" altLang="en-US" dirty="0"/>
              <a:t>）：</a:t>
            </a:r>
            <a:r>
              <a:rPr lang="en-US" dirty="0"/>
              <a:t>The name "</a:t>
            </a:r>
            <a:r>
              <a:rPr lang="en-US" b="1" dirty="0">
                <a:solidFill>
                  <a:srgbClr val="FF0000"/>
                </a:solidFill>
              </a:rPr>
              <a:t>model</a:t>
            </a:r>
            <a:r>
              <a:rPr lang="en-US" dirty="0"/>
              <a:t>" is used 2 times in the model. All layer names should be unique.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zh-CN" altLang="en-US" dirty="0"/>
              <a:t>通过查看代码，发现样本的字段里面确实有个字段名字为</a:t>
            </a:r>
            <a:r>
              <a:rPr lang="en-US" altLang="zh-CN" dirty="0"/>
              <a:t>”model”</a:t>
            </a:r>
            <a:r>
              <a:rPr lang="zh-CN" altLang="en-US" dirty="0"/>
              <a:t>，但是</a:t>
            </a:r>
            <a:r>
              <a:rPr lang="zh-CN" altLang="en-US" b="1" dirty="0"/>
              <a:t>为什么没有报别的字段名字有问题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zh-CN" altLang="en-US" dirty="0"/>
              <a:t>通过查看</a:t>
            </a:r>
            <a:r>
              <a:rPr lang="en-US" altLang="zh-CN" dirty="0" err="1"/>
              <a:t>model.summary</a:t>
            </a:r>
            <a:r>
              <a:rPr lang="en-US" altLang="zh-CN" dirty="0"/>
              <a:t>()</a:t>
            </a:r>
            <a:r>
              <a:rPr lang="zh-CN" altLang="en-US" dirty="0"/>
              <a:t>打印的日志，发现在</a:t>
            </a:r>
            <a:r>
              <a:rPr lang="en-US" dirty="0" err="1"/>
              <a:t>tf.keras.utils.multi_gpu_model</a:t>
            </a:r>
            <a:r>
              <a:rPr lang="zh-CN" altLang="en-US" dirty="0"/>
              <a:t>的情况下，</a:t>
            </a:r>
            <a:r>
              <a:rPr lang="en-US" altLang="zh-CN" dirty="0" err="1"/>
              <a:t>keras</a:t>
            </a:r>
            <a:r>
              <a:rPr lang="zh-CN" altLang="en-US" dirty="0"/>
              <a:t>会在模型中增加一层名字为</a:t>
            </a:r>
            <a:r>
              <a:rPr lang="en-US" altLang="zh-CN" dirty="0"/>
              <a:t>”model”</a:t>
            </a:r>
            <a:r>
              <a:rPr lang="zh-CN" altLang="en-US" dirty="0"/>
              <a:t>的</a:t>
            </a:r>
            <a:r>
              <a:rPr lang="en-US" altLang="zh-CN" dirty="0"/>
              <a:t>layer</a:t>
            </a:r>
            <a:r>
              <a:rPr lang="zh-CN" altLang="en-US" dirty="0"/>
              <a:t>，而</a:t>
            </a:r>
            <a:r>
              <a:rPr lang="en-US" altLang="zh-CN" dirty="0"/>
              <a:t>input layer</a:t>
            </a:r>
            <a:r>
              <a:rPr lang="zh-CN" altLang="en-US" dirty="0"/>
              <a:t>中已经有</a:t>
            </a:r>
            <a:r>
              <a:rPr lang="en-US" altLang="zh-CN" dirty="0"/>
              <a:t>”model”</a:t>
            </a:r>
            <a:r>
              <a:rPr lang="zh-CN" altLang="en-US" dirty="0"/>
              <a:t>名字了，因此报错了。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 err="1"/>
              <a:t>mirrostrategy</a:t>
            </a:r>
            <a:r>
              <a:rPr lang="zh-CN" altLang="en-US" dirty="0"/>
              <a:t>或者单卡训练不会有这个问题。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6722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6799"/>
          </a:xfrm>
        </p:spPr>
        <p:txBody>
          <a:bodyPr>
            <a:normAutofit lnSpcReduction="10000"/>
          </a:bodyPr>
          <a:lstStyle/>
          <a:p>
            <a:pPr lvl="1"/>
            <a:r>
              <a:rPr lang="en-US" altLang="zh-CN" dirty="0"/>
              <a:t>Native TF2.1</a:t>
            </a:r>
            <a:r>
              <a:rPr lang="zh-CN" altLang="en-US" dirty="0"/>
              <a:t>中使用</a:t>
            </a:r>
            <a:r>
              <a:rPr lang="en-US" dirty="0" err="1"/>
              <a:t>tf.keras.utils.multi_gpu_model</a:t>
            </a:r>
            <a:r>
              <a:rPr lang="zh-CN" altLang="en-US" dirty="0"/>
              <a:t>也会有类似的问题吗？</a:t>
            </a:r>
            <a:endParaRPr lang="en-US" altLang="zh-CN" dirty="0"/>
          </a:p>
          <a:p>
            <a:pPr lvl="2"/>
            <a:r>
              <a:rPr lang="zh-CN" altLang="en-US" dirty="0"/>
              <a:t>会有的。也就是说这个是实现的特点，不用</a:t>
            </a:r>
            <a:r>
              <a:rPr lang="en-US" dirty="0" err="1"/>
              <a:t>multi_gpu_model</a:t>
            </a:r>
            <a:r>
              <a:rPr lang="en-US" dirty="0"/>
              <a:t> API</a:t>
            </a:r>
            <a:r>
              <a:rPr lang="zh-CN" altLang="en-US" dirty="0"/>
              <a:t>，不会增加一个</a:t>
            </a:r>
            <a:r>
              <a:rPr lang="en-US" dirty="0"/>
              <a:t>”model”</a:t>
            </a:r>
            <a:r>
              <a:rPr lang="zh-CN" altLang="en-US" dirty="0"/>
              <a:t>的</a:t>
            </a:r>
            <a:r>
              <a:rPr lang="en-US" dirty="0"/>
              <a:t>layer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b="1" dirty="0"/>
              <a:t>有趣的是，在</a:t>
            </a:r>
            <a:r>
              <a:rPr lang="en-US" b="1" dirty="0" err="1"/>
              <a:t>juypter</a:t>
            </a:r>
            <a:r>
              <a:rPr lang="en-US" b="1" dirty="0"/>
              <a:t> notebook</a:t>
            </a:r>
            <a:r>
              <a:rPr lang="zh-CN" altLang="en-US" b="1" dirty="0"/>
              <a:t>中同一个</a:t>
            </a:r>
            <a:r>
              <a:rPr lang="en-US" altLang="zh-CN" b="1" dirty="0" err="1"/>
              <a:t>jupyter</a:t>
            </a:r>
            <a:r>
              <a:rPr lang="en-US" altLang="zh-CN" b="1" dirty="0"/>
              <a:t> kernel</a:t>
            </a:r>
            <a:r>
              <a:rPr lang="zh-CN" altLang="en-US" b="1" dirty="0"/>
              <a:t>中，执行同样的代码第一次会同样的错误，但是执行第二次第三次就正常了</a:t>
            </a:r>
            <a:r>
              <a:rPr lang="zh-CN" altLang="en-US" dirty="0"/>
              <a:t>。</a:t>
            </a:r>
            <a:endParaRPr lang="en-US" altLang="zh-CN" dirty="0"/>
          </a:p>
          <a:p>
            <a:pPr lvl="3"/>
            <a:r>
              <a:rPr lang="zh-CN" altLang="en-US" dirty="0"/>
              <a:t>这是因为执行第二次的时候，</a:t>
            </a:r>
            <a:r>
              <a:rPr lang="en-US" dirty="0"/>
              <a:t>layer</a:t>
            </a:r>
            <a:r>
              <a:rPr lang="zh-CN" altLang="en-US" dirty="0"/>
              <a:t>的名字变成了</a:t>
            </a:r>
            <a:r>
              <a:rPr lang="en-US" dirty="0"/>
              <a:t>”model_2”</a:t>
            </a:r>
            <a:r>
              <a:rPr lang="zh-CN" altLang="en-US" dirty="0"/>
              <a:t>，第三次执行的时候变成了</a:t>
            </a:r>
            <a:r>
              <a:rPr lang="en-US" dirty="0"/>
              <a:t>”model_4”</a:t>
            </a:r>
            <a:r>
              <a:rPr lang="zh-CN" altLang="en-US" dirty="0"/>
              <a:t>（数字是每次涨</a:t>
            </a:r>
            <a:r>
              <a:rPr lang="en-US" dirty="0"/>
              <a:t>2</a:t>
            </a:r>
            <a:r>
              <a:rPr lang="zh-CN" altLang="en-US" dirty="0"/>
              <a:t>个）。</a:t>
            </a:r>
            <a:endParaRPr lang="en-US" altLang="zh-CN" dirty="0"/>
          </a:p>
          <a:p>
            <a:pPr lvl="3"/>
            <a:r>
              <a:rPr lang="zh-CN" altLang="en-US" dirty="0"/>
              <a:t>但是</a:t>
            </a:r>
            <a:r>
              <a:rPr lang="en-US" dirty="0"/>
              <a:t>SM</a:t>
            </a:r>
            <a:r>
              <a:rPr lang="zh-CN" altLang="en-US" dirty="0"/>
              <a:t>中训练的时候是一次性的任务，所以每次都报错。</a:t>
            </a:r>
            <a:endParaRPr lang="en-US" altLang="zh-CN" dirty="0"/>
          </a:p>
          <a:p>
            <a:pPr lvl="1"/>
            <a:r>
              <a:rPr lang="zh-CN" altLang="en-US" dirty="0"/>
              <a:t>如何解决这个问题呢？</a:t>
            </a:r>
            <a:endParaRPr lang="en-US" altLang="zh-CN" dirty="0"/>
          </a:p>
          <a:p>
            <a:pPr lvl="2"/>
            <a:r>
              <a:rPr lang="zh-CN" altLang="en-US" dirty="0"/>
              <a:t>如果使用</a:t>
            </a:r>
            <a:r>
              <a:rPr lang="en-US" dirty="0"/>
              <a:t>TF2.X</a:t>
            </a:r>
            <a:r>
              <a:rPr lang="zh-CN" altLang="en-US" dirty="0"/>
              <a:t>和</a:t>
            </a:r>
            <a:r>
              <a:rPr lang="en-US" dirty="0" err="1"/>
              <a:t>tf.keras</a:t>
            </a:r>
            <a:r>
              <a:rPr lang="zh-CN" altLang="en-US" dirty="0"/>
              <a:t>的</a:t>
            </a:r>
            <a:r>
              <a:rPr lang="en-US" dirty="0" err="1"/>
              <a:t>multi_gpu_model</a:t>
            </a:r>
            <a:r>
              <a:rPr lang="en-US" dirty="0"/>
              <a:t> API</a:t>
            </a:r>
            <a:r>
              <a:rPr lang="zh-CN" altLang="en-US" dirty="0"/>
              <a:t>在</a:t>
            </a:r>
            <a:r>
              <a:rPr lang="en-US" dirty="0"/>
              <a:t>SM</a:t>
            </a:r>
            <a:r>
              <a:rPr lang="zh-CN" altLang="en-US" dirty="0"/>
              <a:t>中训练，</a:t>
            </a:r>
            <a:r>
              <a:rPr lang="zh-CN" altLang="en-US" b="1" dirty="0"/>
              <a:t>一定要重新制作数据集</a:t>
            </a:r>
            <a:r>
              <a:rPr lang="zh-CN" altLang="en-US" dirty="0"/>
              <a:t>比如在写入</a:t>
            </a:r>
            <a:r>
              <a:rPr lang="en-US" dirty="0" err="1"/>
              <a:t>tfrecord</a:t>
            </a:r>
            <a:r>
              <a:rPr lang="zh-CN" altLang="en-US" dirty="0"/>
              <a:t>文件的时候不要使用</a:t>
            </a:r>
            <a:r>
              <a:rPr lang="en-US" altLang="zh-CN" dirty="0"/>
              <a:t>“model”</a:t>
            </a:r>
            <a:r>
              <a:rPr lang="zh-CN" altLang="en-US" dirty="0"/>
              <a:t>作为</a:t>
            </a:r>
            <a:r>
              <a:rPr lang="en-US" altLang="zh-CN" dirty="0"/>
              <a:t>feature</a:t>
            </a:r>
            <a:r>
              <a:rPr lang="zh-CN" altLang="en-US" dirty="0"/>
              <a:t>的名字。</a:t>
            </a:r>
            <a:endParaRPr lang="en-US" altLang="zh-CN" dirty="0"/>
          </a:p>
          <a:p>
            <a:pPr lvl="2"/>
            <a:r>
              <a:rPr lang="zh-CN" altLang="en-US" dirty="0"/>
              <a:t>是否可以直接在读取</a:t>
            </a:r>
            <a:r>
              <a:rPr lang="en-US" altLang="zh-CN" dirty="0" err="1"/>
              <a:t>tfrecord</a:t>
            </a:r>
            <a:r>
              <a:rPr lang="en-US" altLang="zh-CN" dirty="0"/>
              <a:t> example</a:t>
            </a:r>
            <a:r>
              <a:rPr lang="zh-CN" altLang="en-US" dirty="0"/>
              <a:t>的时候把</a:t>
            </a:r>
            <a:r>
              <a:rPr lang="en-US" altLang="zh-CN" dirty="0"/>
              <a:t>“model”</a:t>
            </a:r>
            <a:r>
              <a:rPr lang="zh-CN" altLang="en-US" dirty="0"/>
              <a:t>映射为不同的名字来解决？</a:t>
            </a:r>
            <a:endParaRPr lang="en-US" altLang="zh-CN" dirty="0"/>
          </a:p>
          <a:p>
            <a:pPr lvl="3"/>
            <a:r>
              <a:rPr lang="zh-CN" altLang="en-US" b="1" dirty="0"/>
              <a:t>不会报错，但是其实是有问题的</a:t>
            </a:r>
            <a:r>
              <a:rPr lang="zh-CN" altLang="en-US" dirty="0"/>
              <a:t>。</a:t>
            </a:r>
            <a:endParaRPr lang="en-US" altLang="zh-CN" dirty="0"/>
          </a:p>
          <a:p>
            <a:pPr lvl="3"/>
            <a:r>
              <a:rPr lang="zh-CN" altLang="en-US" dirty="0"/>
              <a:t>比如利用</a:t>
            </a:r>
            <a:r>
              <a:rPr lang="en-US" dirty="0" err="1"/>
              <a:t>tf.io.parse_single_example</a:t>
            </a:r>
            <a:r>
              <a:rPr lang="zh-CN" altLang="en-US" dirty="0"/>
              <a:t>来解析单个样本，如果读取时指定的字段</a:t>
            </a:r>
            <a:r>
              <a:rPr lang="en-US" altLang="zh-CN" dirty="0"/>
              <a:t>“</a:t>
            </a:r>
            <a:r>
              <a:rPr lang="en-US" altLang="zh-CN" dirty="0" err="1"/>
              <a:t>xmodel</a:t>
            </a:r>
            <a:r>
              <a:rPr lang="en-US" altLang="zh-CN" dirty="0"/>
              <a:t>”</a:t>
            </a:r>
            <a:r>
              <a:rPr lang="zh-CN" altLang="en-US" dirty="0"/>
              <a:t>并不是写入时指定的字段</a:t>
            </a:r>
            <a:r>
              <a:rPr lang="en-US" altLang="zh-CN" dirty="0"/>
              <a:t>“model”</a:t>
            </a:r>
            <a:r>
              <a:rPr lang="zh-CN" altLang="en-US" dirty="0"/>
              <a:t>，</a:t>
            </a:r>
            <a:r>
              <a:rPr lang="en-US" dirty="0"/>
              <a:t>TF</a:t>
            </a:r>
            <a:r>
              <a:rPr lang="zh-CN" altLang="en-US" dirty="0"/>
              <a:t>会用缺省值给</a:t>
            </a:r>
            <a:r>
              <a:rPr lang="en-US" altLang="zh-CN" dirty="0"/>
              <a:t>“</a:t>
            </a:r>
            <a:r>
              <a:rPr lang="en-US" altLang="zh-CN" dirty="0" err="1"/>
              <a:t>xmodel</a:t>
            </a:r>
            <a:r>
              <a:rPr lang="en-US" altLang="zh-CN" dirty="0"/>
              <a:t>”</a:t>
            </a:r>
            <a:r>
              <a:rPr lang="zh-CN" altLang="en-US" dirty="0"/>
              <a:t>字段赋值，所有样本的这个字段就一个取值了，这个字段已经没有意义了。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653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优先把</a:t>
            </a:r>
            <a:r>
              <a:rPr lang="en-US" altLang="zh-CN" b="1" dirty="0"/>
              <a:t>data input pipeline</a:t>
            </a:r>
            <a:r>
              <a:rPr lang="zh-CN" altLang="en-US" b="1" dirty="0"/>
              <a:t>优化好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多卡喂不饱试试单卡，还是营养不良试试</a:t>
            </a:r>
            <a:r>
              <a:rPr lang="en-US" altLang="zh-CN" b="1" dirty="0">
                <a:solidFill>
                  <a:srgbClr val="FF0000"/>
                </a:solidFill>
              </a:rPr>
              <a:t>CPU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tf.keras</a:t>
            </a:r>
            <a:r>
              <a:rPr lang="zh-CN" altLang="en-US" dirty="0"/>
              <a:t>的时候，尽量对比</a:t>
            </a:r>
            <a:r>
              <a:rPr lang="en-US" altLang="zh-CN" dirty="0"/>
              <a:t>TF1.X</a:t>
            </a:r>
            <a:r>
              <a:rPr lang="zh-CN" altLang="en-US" dirty="0"/>
              <a:t>和</a:t>
            </a:r>
            <a:r>
              <a:rPr lang="en-US" altLang="zh-CN" dirty="0"/>
              <a:t>TF2.X</a:t>
            </a:r>
            <a:r>
              <a:rPr lang="zh-CN" altLang="en-US" dirty="0"/>
              <a:t>的速度。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TF2.X</a:t>
            </a:r>
            <a:r>
              <a:rPr lang="zh-CN" altLang="en-US" dirty="0"/>
              <a:t>的时候，</a:t>
            </a:r>
            <a:r>
              <a:rPr lang="en-US" altLang="zh-CN" dirty="0"/>
              <a:t>disable eager</a:t>
            </a:r>
            <a:r>
              <a:rPr lang="zh-CN" altLang="en-US" dirty="0"/>
              <a:t>一般来说都会更快。</a:t>
            </a:r>
            <a:endParaRPr lang="en-US" altLang="zh-CN" dirty="0"/>
          </a:p>
          <a:p>
            <a:r>
              <a:rPr lang="zh-CN" altLang="en-US" b="1" dirty="0"/>
              <a:t>代码和日志尽量逐行看，防止遗漏有用的或者可疑的信息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478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某客户在</a:t>
            </a:r>
            <a:r>
              <a:rPr lang="en-US" altLang="zh-CN" dirty="0" err="1"/>
              <a:t>SageMaker</a:t>
            </a:r>
            <a:r>
              <a:rPr lang="zh-CN" altLang="en-US" dirty="0"/>
              <a:t>中使用</a:t>
            </a:r>
            <a:r>
              <a:rPr lang="en-US" altLang="zh-CN" dirty="0"/>
              <a:t>wide and deep</a:t>
            </a:r>
            <a:r>
              <a:rPr lang="zh-CN" altLang="en-US" dirty="0"/>
              <a:t>模型进行训练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使用的</a:t>
            </a:r>
            <a:r>
              <a:rPr lang="en-US" altLang="zh-CN" dirty="0"/>
              <a:t>TF2.X + </a:t>
            </a:r>
            <a:r>
              <a:rPr lang="en-US" altLang="zh-CN" dirty="0" err="1"/>
              <a:t>tf.keras</a:t>
            </a:r>
            <a:r>
              <a:rPr lang="en-US" altLang="zh-CN" dirty="0"/>
              <a:t> + </a:t>
            </a:r>
            <a:r>
              <a:rPr lang="en-US" altLang="zh-CN" dirty="0" err="1"/>
              <a:t>tf.feature_column</a:t>
            </a:r>
            <a:r>
              <a:rPr lang="en-US" altLang="zh-CN" dirty="0"/>
              <a:t> API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优化前利用</a:t>
            </a:r>
            <a:r>
              <a:rPr lang="en-US" altLang="zh-CN" dirty="0" err="1"/>
              <a:t>mirrostrategy</a:t>
            </a:r>
            <a:r>
              <a:rPr lang="en-US" altLang="zh-CN" dirty="0"/>
              <a:t> distributed</a:t>
            </a:r>
            <a:r>
              <a:rPr lang="zh-CN" altLang="en-US" dirty="0"/>
              <a:t>策略单机多卡训练超过</a:t>
            </a:r>
            <a:r>
              <a:rPr lang="en-US" altLang="zh-CN" dirty="0"/>
              <a:t>26</a:t>
            </a:r>
            <a:r>
              <a:rPr lang="zh-CN" altLang="en-US" dirty="0"/>
              <a:t>个小时。</a:t>
            </a:r>
            <a:endParaRPr lang="en-US" altLang="zh-CN" dirty="0"/>
          </a:p>
          <a:p>
            <a:r>
              <a:rPr lang="zh-CN" altLang="en-US" dirty="0"/>
              <a:t>痛点和诉求：</a:t>
            </a:r>
            <a:endParaRPr lang="en-US" altLang="zh-CN" dirty="0"/>
          </a:p>
          <a:p>
            <a:pPr lvl="1"/>
            <a:r>
              <a:rPr lang="zh-CN" altLang="en-US" dirty="0"/>
              <a:t>提升训练速度。</a:t>
            </a:r>
            <a:endParaRPr lang="en-US" altLang="zh-CN" dirty="0"/>
          </a:p>
          <a:p>
            <a:pPr marL="457200" lvl="1" indent="0">
              <a:buNone/>
            </a:pP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53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训练速度优化思路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GPU</a:t>
            </a:r>
            <a:r>
              <a:rPr lang="zh-CN" altLang="en-US" dirty="0"/>
              <a:t>使用率和</a:t>
            </a:r>
            <a:r>
              <a:rPr lang="en-US" altLang="zh-CN" dirty="0"/>
              <a:t>CPU</a:t>
            </a:r>
            <a:r>
              <a:rPr lang="zh-CN" altLang="en-US" dirty="0"/>
              <a:t>使用率入手：</a:t>
            </a:r>
            <a:endParaRPr lang="en-US" altLang="zh-CN" dirty="0"/>
          </a:p>
          <a:p>
            <a:pPr lvl="1"/>
            <a:r>
              <a:rPr lang="en-US" altLang="zh-CN" dirty="0"/>
              <a:t>GPU</a:t>
            </a:r>
            <a:r>
              <a:rPr lang="zh-CN" altLang="en-US" dirty="0"/>
              <a:t>使用率很低（</a:t>
            </a:r>
            <a:r>
              <a:rPr lang="zh-CN" altLang="en-US" b="1" dirty="0"/>
              <a:t>没有喂饱</a:t>
            </a:r>
            <a:r>
              <a:rPr lang="en-US" altLang="zh-CN" b="1" dirty="0"/>
              <a:t>GPU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CPU</a:t>
            </a:r>
            <a:r>
              <a:rPr lang="zh-CN" altLang="en-US" dirty="0"/>
              <a:t>准备一个</a:t>
            </a:r>
            <a:r>
              <a:rPr lang="en-US" altLang="zh-CN" dirty="0"/>
              <a:t>batch</a:t>
            </a:r>
            <a:r>
              <a:rPr lang="zh-CN" altLang="en-US" dirty="0"/>
              <a:t>的数据相对于</a:t>
            </a:r>
            <a:r>
              <a:rPr lang="en-US" altLang="zh-CN" dirty="0"/>
              <a:t>GPU</a:t>
            </a:r>
            <a:r>
              <a:rPr lang="zh-CN" altLang="en-US" dirty="0"/>
              <a:t>（们）计算一个</a:t>
            </a:r>
            <a:r>
              <a:rPr lang="en-US" altLang="zh-CN" dirty="0"/>
              <a:t>batch</a:t>
            </a:r>
            <a:r>
              <a:rPr lang="zh-CN" altLang="en-US" dirty="0"/>
              <a:t>的数据太慢吗？</a:t>
            </a:r>
            <a:endParaRPr lang="en-US" altLang="zh-CN" dirty="0"/>
          </a:p>
          <a:p>
            <a:pPr lvl="3"/>
            <a:r>
              <a:rPr lang="en-US" altLang="zh-CN" dirty="0"/>
              <a:t>CPU</a:t>
            </a:r>
            <a:r>
              <a:rPr lang="zh-CN" altLang="en-US" dirty="0"/>
              <a:t>准备一个</a:t>
            </a:r>
            <a:r>
              <a:rPr lang="en-US" altLang="zh-CN" dirty="0"/>
              <a:t>batch</a:t>
            </a:r>
            <a:r>
              <a:rPr lang="zh-CN" altLang="en-US" dirty="0"/>
              <a:t>的数据真的比较慢</a:t>
            </a:r>
            <a:endParaRPr lang="en-US" altLang="zh-CN" dirty="0"/>
          </a:p>
          <a:p>
            <a:pPr lvl="4"/>
            <a:r>
              <a:rPr lang="en-US" altLang="zh-CN" dirty="0"/>
              <a:t>CPU</a:t>
            </a:r>
            <a:r>
              <a:rPr lang="zh-CN" altLang="en-US" dirty="0"/>
              <a:t>如何准备一个</a:t>
            </a:r>
            <a:r>
              <a:rPr lang="en-US" altLang="zh-CN" dirty="0"/>
              <a:t>batch</a:t>
            </a:r>
            <a:r>
              <a:rPr lang="zh-CN" altLang="en-US" dirty="0"/>
              <a:t>的数据</a:t>
            </a:r>
            <a:endParaRPr lang="en-US" altLang="zh-CN" dirty="0"/>
          </a:p>
          <a:p>
            <a:pPr lvl="4"/>
            <a:r>
              <a:rPr lang="en-US" altLang="zh-CN" dirty="0"/>
              <a:t>Data input pipeline</a:t>
            </a:r>
            <a:r>
              <a:rPr lang="zh-CN" altLang="en-US" dirty="0"/>
              <a:t>是否足够优化</a:t>
            </a:r>
            <a:endParaRPr lang="en-US" altLang="zh-CN" dirty="0"/>
          </a:p>
          <a:p>
            <a:pPr lvl="4"/>
            <a:r>
              <a:rPr lang="zh-CN" altLang="en-US" dirty="0"/>
              <a:t>数据的预处理操作是在</a:t>
            </a:r>
            <a:r>
              <a:rPr lang="en-US" altLang="zh-CN" dirty="0"/>
              <a:t>CPU</a:t>
            </a:r>
            <a:r>
              <a:rPr lang="zh-CN" altLang="en-US" dirty="0"/>
              <a:t>还是</a:t>
            </a:r>
            <a:r>
              <a:rPr lang="en-US" altLang="zh-CN" dirty="0"/>
              <a:t>GPU</a:t>
            </a:r>
            <a:r>
              <a:rPr lang="zh-CN" altLang="en-US" dirty="0"/>
              <a:t>上做？</a:t>
            </a:r>
            <a:endParaRPr lang="en-US" altLang="zh-CN" dirty="0"/>
          </a:p>
          <a:p>
            <a:pPr lvl="3"/>
            <a:r>
              <a:rPr lang="en-US" altLang="zh-CN" dirty="0"/>
              <a:t>CPU</a:t>
            </a:r>
            <a:r>
              <a:rPr lang="zh-CN" altLang="en-US" dirty="0"/>
              <a:t>准备一个</a:t>
            </a:r>
            <a:r>
              <a:rPr lang="en-US" altLang="zh-CN" dirty="0"/>
              <a:t>batch</a:t>
            </a:r>
            <a:r>
              <a:rPr lang="zh-CN" altLang="en-US" dirty="0"/>
              <a:t>不慢，</a:t>
            </a:r>
            <a:r>
              <a:rPr lang="en-US" altLang="zh-CN" dirty="0"/>
              <a:t>GPU</a:t>
            </a:r>
            <a:r>
              <a:rPr lang="zh-CN" altLang="en-US" dirty="0"/>
              <a:t>算的太快</a:t>
            </a:r>
            <a:endParaRPr lang="en-US" altLang="zh-CN" dirty="0"/>
          </a:p>
          <a:p>
            <a:pPr lvl="4"/>
            <a:r>
              <a:rPr lang="en-US" altLang="zh-CN" dirty="0"/>
              <a:t>Batch size</a:t>
            </a:r>
            <a:r>
              <a:rPr lang="zh-CN" altLang="en-US" dirty="0"/>
              <a:t>太小吗？</a:t>
            </a:r>
            <a:endParaRPr lang="en-US" altLang="zh-CN" dirty="0"/>
          </a:p>
          <a:p>
            <a:pPr lvl="4"/>
            <a:r>
              <a:rPr lang="zh-CN" altLang="en-US" dirty="0"/>
              <a:t>模型结构太简单？</a:t>
            </a:r>
            <a:endParaRPr lang="en-US" altLang="zh-CN" dirty="0"/>
          </a:p>
          <a:p>
            <a:pPr lvl="2"/>
            <a:r>
              <a:rPr lang="en-US" altLang="zh-CN" dirty="0"/>
              <a:t>GPU</a:t>
            </a:r>
            <a:r>
              <a:rPr lang="zh-CN" altLang="en-US" dirty="0"/>
              <a:t>之间是否需要协作？协作是否低效？</a:t>
            </a:r>
            <a:endParaRPr lang="en-US" altLang="zh-CN" dirty="0"/>
          </a:p>
          <a:p>
            <a:pPr lvl="3"/>
            <a:r>
              <a:rPr lang="zh-CN" altLang="en-US" dirty="0"/>
              <a:t>由于多卡训练协作引入的开销</a:t>
            </a:r>
            <a:endParaRPr lang="en-US" altLang="zh-CN" dirty="0"/>
          </a:p>
          <a:p>
            <a:pPr lvl="1"/>
            <a:r>
              <a:rPr lang="en-US" altLang="zh-CN" dirty="0"/>
              <a:t>GPU</a:t>
            </a:r>
            <a:r>
              <a:rPr lang="zh-CN" altLang="en-US" dirty="0"/>
              <a:t>使用率挺高（</a:t>
            </a:r>
            <a:r>
              <a:rPr lang="zh-CN" altLang="en-US" b="1" dirty="0"/>
              <a:t>营养过剩就一定会快吗？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不同的模型可能都能让可见的</a:t>
            </a:r>
            <a:r>
              <a:rPr lang="en-US" altLang="zh-CN" dirty="0"/>
              <a:t>GPU</a:t>
            </a:r>
            <a:r>
              <a:rPr lang="zh-CN" altLang="en-US" dirty="0"/>
              <a:t>使用率比较高，但是用的</a:t>
            </a:r>
            <a:r>
              <a:rPr lang="en-US" altLang="zh-CN" dirty="0"/>
              <a:t>GPU</a:t>
            </a:r>
            <a:r>
              <a:rPr lang="zh-CN" altLang="en-US" dirty="0"/>
              <a:t>的</a:t>
            </a:r>
            <a:r>
              <a:rPr lang="en-US" altLang="zh-CN" dirty="0"/>
              <a:t>tensor core</a:t>
            </a:r>
            <a:r>
              <a:rPr lang="zh-CN" altLang="en-US" dirty="0"/>
              <a:t>和</a:t>
            </a:r>
            <a:r>
              <a:rPr lang="en-US" altLang="zh-CN" dirty="0" err="1"/>
              <a:t>cuda</a:t>
            </a:r>
            <a:r>
              <a:rPr lang="en-US" altLang="zh-CN" dirty="0"/>
              <a:t> core</a:t>
            </a:r>
            <a:r>
              <a:rPr lang="zh-CN" altLang="en-US" dirty="0"/>
              <a:t>的数量很可能是不一样的。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58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从具体框架的</a:t>
            </a:r>
            <a:r>
              <a:rPr lang="en-US" altLang="zh-CN" dirty="0"/>
              <a:t>API</a:t>
            </a:r>
            <a:r>
              <a:rPr lang="zh-CN" altLang="en-US" dirty="0"/>
              <a:t>和客户的代码入手：</a:t>
            </a:r>
            <a:endParaRPr lang="en-US" altLang="zh-CN" dirty="0"/>
          </a:p>
          <a:p>
            <a:pPr lvl="1"/>
            <a:r>
              <a:rPr lang="zh-CN" altLang="en-US" dirty="0"/>
              <a:t>框架的版本和使用了框架的什么</a:t>
            </a:r>
            <a:r>
              <a:rPr lang="en-US" altLang="zh-CN" dirty="0"/>
              <a:t>feature</a:t>
            </a:r>
            <a:r>
              <a:rPr lang="zh-CN" altLang="en-US" dirty="0"/>
              <a:t>？</a:t>
            </a:r>
            <a:endParaRPr lang="en-US" altLang="zh-CN" dirty="0"/>
          </a:p>
          <a:p>
            <a:pPr lvl="2"/>
            <a:r>
              <a:rPr lang="en-US" altLang="zh-CN" dirty="0"/>
              <a:t>TF1.X</a:t>
            </a:r>
            <a:r>
              <a:rPr lang="zh-CN" altLang="en-US" dirty="0"/>
              <a:t> </a:t>
            </a:r>
            <a:r>
              <a:rPr lang="en-US" altLang="zh-CN" dirty="0"/>
              <a:t>vs TF2.X</a:t>
            </a:r>
            <a:r>
              <a:rPr lang="zh-CN" altLang="en-US" dirty="0"/>
              <a:t>？</a:t>
            </a:r>
            <a:endParaRPr lang="en-US" altLang="zh-CN" dirty="0"/>
          </a:p>
          <a:p>
            <a:pPr lvl="2"/>
            <a:r>
              <a:rPr lang="en-US" altLang="zh-CN" dirty="0"/>
              <a:t>Enable eager or disable eager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zh-CN" altLang="en-US" dirty="0"/>
              <a:t>多卡的训练方式是什么？</a:t>
            </a:r>
            <a:endParaRPr lang="en-US" altLang="zh-CN" dirty="0"/>
          </a:p>
          <a:p>
            <a:pPr lvl="2"/>
            <a:r>
              <a:rPr lang="zh-CN" altLang="en-US" dirty="0"/>
              <a:t>框架自带的多卡训练方式？</a:t>
            </a:r>
            <a:endParaRPr lang="en-US" altLang="zh-CN" dirty="0"/>
          </a:p>
          <a:p>
            <a:pPr lvl="2"/>
            <a:r>
              <a:rPr lang="zh-CN" altLang="en-US" dirty="0"/>
              <a:t>和第三方集成的多卡训练方式？</a:t>
            </a:r>
            <a:endParaRPr lang="en-US" altLang="zh-CN" dirty="0"/>
          </a:p>
          <a:p>
            <a:pPr lvl="1"/>
            <a:r>
              <a:rPr lang="zh-CN" altLang="en-US" dirty="0"/>
              <a:t>一行一行的</a:t>
            </a:r>
            <a:r>
              <a:rPr lang="en-US" altLang="zh-CN" dirty="0"/>
              <a:t>review</a:t>
            </a:r>
            <a:r>
              <a:rPr lang="zh-CN" altLang="en-US" dirty="0"/>
              <a:t>客户的代码</a:t>
            </a:r>
            <a:endParaRPr lang="en-US" altLang="zh-CN" dirty="0"/>
          </a:p>
          <a:p>
            <a:pPr lvl="2"/>
            <a:r>
              <a:rPr lang="zh-CN" altLang="en-US" dirty="0"/>
              <a:t>是否有耗时的操作其实没有必要？</a:t>
            </a:r>
            <a:endParaRPr lang="en-US" altLang="zh-CN" dirty="0"/>
          </a:p>
          <a:p>
            <a:pPr lvl="2"/>
            <a:r>
              <a:rPr lang="zh-CN" altLang="en-US" dirty="0"/>
              <a:t>是框架训练一个模型主流的代码调用形式吗？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profiler</a:t>
            </a:r>
            <a:r>
              <a:rPr lang="zh-CN" altLang="en-US" dirty="0"/>
              <a:t>工具入手：</a:t>
            </a:r>
            <a:endParaRPr lang="en-US" altLang="zh-CN" dirty="0"/>
          </a:p>
          <a:p>
            <a:pPr lvl="1"/>
            <a:r>
              <a:rPr lang="zh-CN" altLang="en-US" dirty="0"/>
              <a:t>框架一般会提供</a:t>
            </a:r>
            <a:r>
              <a:rPr lang="en-US" altLang="zh-CN" dirty="0"/>
              <a:t>profiler</a:t>
            </a:r>
            <a:r>
              <a:rPr lang="zh-CN" altLang="en-US" dirty="0"/>
              <a:t>工具来定位耗时的</a:t>
            </a:r>
            <a:r>
              <a:rPr lang="en-US" altLang="zh-CN" dirty="0"/>
              <a:t>operator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01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调优过程复现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Data input pipeline</a:t>
            </a:r>
            <a:r>
              <a:rPr lang="zh-CN" altLang="en-US" dirty="0"/>
              <a:t>优化：</a:t>
            </a:r>
            <a:endParaRPr lang="en-US" altLang="zh-CN" dirty="0"/>
          </a:p>
          <a:p>
            <a:pPr lvl="1"/>
            <a:r>
              <a:rPr lang="zh-CN" altLang="en-US" b="1" dirty="0"/>
              <a:t>这个是最常见的训练速度低效的一个原因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数据集是否</a:t>
            </a:r>
            <a:r>
              <a:rPr lang="en-US" altLang="zh-CN" dirty="0"/>
              <a:t>shuffle</a:t>
            </a:r>
            <a:r>
              <a:rPr lang="zh-CN" altLang="en-US" dirty="0"/>
              <a:t>，</a:t>
            </a:r>
            <a:r>
              <a:rPr lang="en-US" altLang="zh-CN" dirty="0"/>
              <a:t>shuffle every epoch</a:t>
            </a:r>
            <a:r>
              <a:rPr lang="zh-CN" altLang="en-US" dirty="0"/>
              <a:t>？</a:t>
            </a:r>
            <a:endParaRPr lang="en-US" altLang="zh-CN" dirty="0"/>
          </a:p>
          <a:p>
            <a:pPr lvl="2"/>
            <a:r>
              <a:rPr lang="zh-CN" altLang="en-US" dirty="0"/>
              <a:t>数据是否</a:t>
            </a:r>
            <a:r>
              <a:rPr lang="en-US" altLang="zh-CN" dirty="0"/>
              <a:t>cache</a:t>
            </a:r>
          </a:p>
          <a:p>
            <a:pPr lvl="2"/>
            <a:r>
              <a:rPr lang="zh-CN" altLang="en-US" dirty="0"/>
              <a:t>解析数据函数是否调用次数太多</a:t>
            </a:r>
            <a:endParaRPr lang="en-US" altLang="zh-CN" dirty="0"/>
          </a:p>
          <a:p>
            <a:pPr lvl="2"/>
            <a:r>
              <a:rPr lang="zh-CN" altLang="en-US" dirty="0"/>
              <a:t>是否有</a:t>
            </a:r>
            <a:r>
              <a:rPr lang="en-US" altLang="zh-CN" dirty="0" err="1"/>
              <a:t>prefetch</a:t>
            </a:r>
            <a:r>
              <a:rPr lang="zh-CN" altLang="en-US" dirty="0"/>
              <a:t>，</a:t>
            </a:r>
            <a:r>
              <a:rPr lang="en-US" altLang="zh-CN" dirty="0" err="1"/>
              <a:t>prefecth</a:t>
            </a:r>
            <a:r>
              <a:rPr lang="zh-CN" altLang="en-US" dirty="0"/>
              <a:t>多少合适</a:t>
            </a:r>
            <a:endParaRPr lang="en-US" altLang="zh-CN" dirty="0"/>
          </a:p>
          <a:p>
            <a:pPr lvl="1"/>
            <a:r>
              <a:rPr lang="zh-CN" altLang="en-US" dirty="0"/>
              <a:t>最后对于客户的模型，数据集大小和训练实例这些确定的情况下，建议的</a:t>
            </a:r>
            <a:r>
              <a:rPr lang="en-US" altLang="zh-CN" dirty="0"/>
              <a:t>dataset API</a:t>
            </a:r>
            <a:r>
              <a:rPr lang="zh-CN" altLang="en-US" dirty="0"/>
              <a:t>的调用顺序如下：</a:t>
            </a:r>
            <a:endParaRPr lang="en-US" altLang="zh-CN" dirty="0"/>
          </a:p>
          <a:p>
            <a:pPr lvl="2"/>
            <a:r>
              <a:rPr lang="en-US" dirty="0"/>
              <a:t>create dataset----</a:t>
            </a:r>
            <a:r>
              <a:rPr lang="en-US" altLang="zh-CN" dirty="0"/>
              <a:t>cache---</a:t>
            </a:r>
            <a:r>
              <a:rPr lang="en-US" dirty="0"/>
              <a:t>-shuffle--</a:t>
            </a:r>
            <a:r>
              <a:rPr lang="en-US" altLang="zh-CN" dirty="0"/>
              <a:t>--</a:t>
            </a:r>
            <a:r>
              <a:rPr lang="en-US" dirty="0"/>
              <a:t>batch</a:t>
            </a:r>
            <a:r>
              <a:rPr lang="en-US" altLang="zh-CN" dirty="0"/>
              <a:t>----</a:t>
            </a:r>
            <a:r>
              <a:rPr lang="en-US" dirty="0"/>
              <a:t>map----repeat----</a:t>
            </a:r>
            <a:r>
              <a:rPr lang="en-US" dirty="0" err="1"/>
              <a:t>prefetch</a:t>
            </a:r>
            <a:endParaRPr lang="en-US" dirty="0"/>
          </a:p>
          <a:p>
            <a:pPr lvl="2"/>
            <a:r>
              <a:rPr lang="zh-CN" altLang="en-US" dirty="0"/>
              <a:t>具体原因和细节看本页的注释。</a:t>
            </a:r>
            <a:endParaRPr lang="en-US" altLang="zh-CN" dirty="0"/>
          </a:p>
          <a:p>
            <a:pPr lvl="2"/>
            <a:r>
              <a:rPr lang="zh-CN" altLang="en-US" b="1" dirty="0"/>
              <a:t>这个弄完速度提升至少</a:t>
            </a:r>
            <a:r>
              <a:rPr lang="en-US" altLang="zh-CN" b="1" dirty="0"/>
              <a:t>5</a:t>
            </a:r>
            <a:r>
              <a:rPr lang="zh-CN" altLang="en-US" b="1" dirty="0"/>
              <a:t>倍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如果数据集比较大，和训练实例的</a:t>
            </a:r>
            <a:r>
              <a:rPr lang="en-US" altLang="zh-CN" dirty="0"/>
              <a:t>RAM</a:t>
            </a:r>
            <a:r>
              <a:rPr lang="zh-CN" altLang="en-US" dirty="0"/>
              <a:t>大小差不多时，不要使用</a:t>
            </a:r>
            <a:r>
              <a:rPr lang="en-US" altLang="zh-CN"/>
              <a:t>cache API</a:t>
            </a:r>
            <a:r>
              <a:rPr lang="zh-CN" altLang="en-US"/>
              <a:t>，</a:t>
            </a:r>
            <a:r>
              <a:rPr lang="zh-CN" altLang="en-US" dirty="0"/>
              <a:t>原因请参考我写的另外的</a:t>
            </a:r>
            <a:r>
              <a:rPr lang="en-US" altLang="zh-CN" dirty="0"/>
              <a:t>PPT</a:t>
            </a:r>
            <a:r>
              <a:rPr lang="zh-CN" altLang="en-US" dirty="0"/>
              <a:t>。</a:t>
            </a:r>
            <a:br>
              <a:rPr lang="en-US" altLang="zh-C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752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不管</a:t>
            </a:r>
            <a:r>
              <a:rPr lang="en-US" altLang="zh-CN" dirty="0"/>
              <a:t>file mode</a:t>
            </a:r>
            <a:r>
              <a:rPr lang="zh-CN" altLang="en-US" dirty="0"/>
              <a:t>还是</a:t>
            </a:r>
            <a:r>
              <a:rPr lang="en-US" altLang="zh-CN" dirty="0"/>
              <a:t>pipe mode</a:t>
            </a:r>
            <a:r>
              <a:rPr lang="zh-CN" altLang="en-US" dirty="0"/>
              <a:t>在开始训练第一个</a:t>
            </a:r>
            <a:r>
              <a:rPr lang="en-US" altLang="zh-CN" dirty="0"/>
              <a:t>step</a:t>
            </a:r>
            <a:r>
              <a:rPr lang="zh-CN" altLang="en-US" dirty="0"/>
              <a:t>之前总要等</a:t>
            </a:r>
            <a:r>
              <a:rPr lang="en-US" altLang="zh-CN" dirty="0"/>
              <a:t>1</a:t>
            </a:r>
            <a:r>
              <a:rPr lang="zh-CN" altLang="en-US" dirty="0"/>
              <a:t>个多小时：</a:t>
            </a:r>
            <a:endParaRPr lang="en-US" altLang="zh-CN" dirty="0"/>
          </a:p>
          <a:p>
            <a:pPr lvl="1"/>
            <a:r>
              <a:rPr lang="zh-CN" altLang="en-US" dirty="0"/>
              <a:t>从代码入手，看到客户在调用</a:t>
            </a:r>
            <a:r>
              <a:rPr lang="en-US" altLang="zh-CN" dirty="0" err="1"/>
              <a:t>tf.keras</a:t>
            </a:r>
            <a:r>
              <a:rPr lang="zh-CN" altLang="en-US" dirty="0"/>
              <a:t>的</a:t>
            </a:r>
            <a:r>
              <a:rPr lang="en-US" altLang="zh-CN" dirty="0"/>
              <a:t>compile API</a:t>
            </a:r>
            <a:r>
              <a:rPr lang="zh-CN" altLang="en-US" dirty="0"/>
              <a:t>之前来计算训练集和验证集的样本数量：</a:t>
            </a:r>
            <a:endParaRPr lang="en-US" altLang="zh-CN" dirty="0"/>
          </a:p>
          <a:p>
            <a:pPr lvl="2"/>
            <a:r>
              <a:rPr lang="zh-CN" altLang="en-US" dirty="0"/>
              <a:t>为什么要算这个？</a:t>
            </a:r>
            <a:endParaRPr lang="en-US" altLang="zh-CN" dirty="0"/>
          </a:p>
          <a:p>
            <a:pPr lvl="3"/>
            <a:r>
              <a:rPr lang="en-US" altLang="zh-CN" dirty="0" err="1"/>
              <a:t>tf.keras</a:t>
            </a:r>
            <a:r>
              <a:rPr lang="zh-CN" altLang="en-US" dirty="0"/>
              <a:t>的</a:t>
            </a:r>
            <a:r>
              <a:rPr lang="en-US" altLang="zh-CN" dirty="0"/>
              <a:t>fit API</a:t>
            </a:r>
            <a:r>
              <a:rPr lang="zh-CN" altLang="en-US" dirty="0"/>
              <a:t>的参数</a:t>
            </a:r>
            <a:r>
              <a:rPr lang="en-US" b="1" dirty="0" err="1"/>
              <a:t>steps_per_epoch</a:t>
            </a:r>
            <a:r>
              <a:rPr lang="zh-CN" altLang="en-US" dirty="0"/>
              <a:t>和</a:t>
            </a:r>
            <a:r>
              <a:rPr lang="en-US" b="1" dirty="0" err="1"/>
              <a:t>validation_steps</a:t>
            </a:r>
            <a:r>
              <a:rPr lang="zh-CN" altLang="en-US" dirty="0"/>
              <a:t>需要知道训练集和验证集的样本数量和</a:t>
            </a:r>
            <a:r>
              <a:rPr lang="en-US" altLang="zh-CN" dirty="0"/>
              <a:t>batch size</a:t>
            </a:r>
            <a:r>
              <a:rPr lang="zh-CN" altLang="en-US" dirty="0"/>
              <a:t>来计算。</a:t>
            </a:r>
            <a:endParaRPr lang="en-US" altLang="zh-CN" dirty="0"/>
          </a:p>
          <a:p>
            <a:pPr lvl="2"/>
            <a:r>
              <a:rPr lang="zh-CN" altLang="en-US" b="1" dirty="0"/>
              <a:t>不算不行吗</a:t>
            </a:r>
            <a:r>
              <a:rPr lang="zh-CN" altLang="en-US" dirty="0"/>
              <a:t>？</a:t>
            </a:r>
            <a:endParaRPr lang="en-US" altLang="zh-CN" dirty="0"/>
          </a:p>
          <a:p>
            <a:pPr lvl="3"/>
            <a:r>
              <a:rPr lang="zh-CN" altLang="en-US" dirty="0"/>
              <a:t>这个</a:t>
            </a:r>
            <a:r>
              <a:rPr lang="en-US" altLang="zh-CN" dirty="0"/>
              <a:t>API</a:t>
            </a:r>
            <a:r>
              <a:rPr lang="zh-CN" altLang="en-US" dirty="0"/>
              <a:t>就这么倔犟吗？</a:t>
            </a:r>
            <a:endParaRPr lang="en-US" altLang="zh-CN" dirty="0"/>
          </a:p>
          <a:p>
            <a:pPr lvl="1"/>
            <a:r>
              <a:rPr lang="zh-CN" altLang="en-US" b="1" dirty="0"/>
              <a:t>最后去掉这个计算过程又节省了一个多小时的整体训练时间</a:t>
            </a:r>
            <a:r>
              <a:rPr lang="zh-CN" altLang="en-US" dirty="0"/>
              <a:t>。</a:t>
            </a:r>
            <a:br>
              <a:rPr lang="en-US" altLang="zh-C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4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前面优化完了，发现</a:t>
            </a:r>
            <a:r>
              <a:rPr lang="en-US" altLang="zh-CN" dirty="0"/>
              <a:t>GPU</a:t>
            </a:r>
            <a:r>
              <a:rPr lang="zh-CN" altLang="en-US" dirty="0"/>
              <a:t>使用率还是很低：</a:t>
            </a:r>
            <a:endParaRPr lang="en-US" altLang="zh-CN" dirty="0"/>
          </a:p>
          <a:p>
            <a:pPr lvl="1"/>
            <a:r>
              <a:rPr lang="en-US" altLang="zh-CN" dirty="0"/>
              <a:t>GPU</a:t>
            </a:r>
            <a:r>
              <a:rPr lang="zh-CN" altLang="en-US" dirty="0"/>
              <a:t>多卡远远没有喂饱，换单卡尝试；</a:t>
            </a:r>
            <a:endParaRPr lang="en-US" altLang="zh-CN" dirty="0"/>
          </a:p>
          <a:p>
            <a:pPr lvl="1"/>
            <a:r>
              <a:rPr lang="zh-CN" altLang="en-US" dirty="0"/>
              <a:t>单卡</a:t>
            </a:r>
            <a:r>
              <a:rPr lang="en-US" altLang="zh-CN" dirty="0"/>
              <a:t>GPU</a:t>
            </a:r>
            <a:r>
              <a:rPr lang="zh-CN" altLang="en-US" dirty="0"/>
              <a:t>跑，训练速度比多卡训练有提升；但是仍然没有喂饱单个卡。</a:t>
            </a:r>
            <a:endParaRPr lang="en-US" altLang="zh-CN" dirty="0"/>
          </a:p>
          <a:p>
            <a:pPr lvl="1"/>
            <a:r>
              <a:rPr lang="zh-CN" altLang="en-US" b="1" dirty="0"/>
              <a:t>直接干</a:t>
            </a:r>
            <a:r>
              <a:rPr lang="en-US" altLang="zh-CN" b="1" dirty="0"/>
              <a:t>CPU</a:t>
            </a:r>
            <a:r>
              <a:rPr lang="zh-CN" altLang="en-US" b="1" dirty="0"/>
              <a:t>来跑，发现速度是最快的，</a:t>
            </a:r>
            <a:r>
              <a:rPr lang="en-US" altLang="zh-CN" dirty="0"/>
              <a:t>CPU</a:t>
            </a:r>
            <a:r>
              <a:rPr lang="zh-CN" altLang="en-US" dirty="0"/>
              <a:t>使用率杠杠的。</a:t>
            </a:r>
            <a:endParaRPr lang="en-US" altLang="zh-CN" dirty="0"/>
          </a:p>
          <a:p>
            <a:r>
              <a:rPr lang="zh-CN" altLang="en-US" dirty="0"/>
              <a:t>结束了吗？</a:t>
            </a:r>
            <a:endParaRPr lang="en-US" altLang="zh-CN" dirty="0"/>
          </a:p>
          <a:p>
            <a:pPr lvl="1"/>
            <a:r>
              <a:rPr lang="zh-CN" altLang="en-US" dirty="0"/>
              <a:t>优化没有止境，差不多就行了。</a:t>
            </a:r>
            <a:endParaRPr lang="en-US" altLang="zh-CN" dirty="0"/>
          </a:p>
          <a:p>
            <a:pPr lvl="1"/>
            <a:r>
              <a:rPr lang="zh-CN" altLang="en-US" b="1" dirty="0"/>
              <a:t>使用</a:t>
            </a:r>
            <a:r>
              <a:rPr lang="en-US" altLang="zh-CN" b="1" dirty="0"/>
              <a:t>eager</a:t>
            </a:r>
            <a:r>
              <a:rPr lang="zh-CN" altLang="en-US" b="1" dirty="0"/>
              <a:t>与没有使用</a:t>
            </a:r>
            <a:r>
              <a:rPr lang="en-US" altLang="zh-CN" b="1" dirty="0"/>
              <a:t>eager</a:t>
            </a:r>
            <a:r>
              <a:rPr lang="zh-CN" altLang="en-US" b="1" dirty="0"/>
              <a:t>的速度对比呢</a:t>
            </a:r>
            <a:r>
              <a:rPr lang="zh-CN" altLang="en-US" dirty="0"/>
              <a:t>？</a:t>
            </a:r>
            <a:endParaRPr lang="en-US" altLang="zh-CN" dirty="0"/>
          </a:p>
          <a:p>
            <a:pPr lvl="2"/>
            <a:r>
              <a:rPr lang="zh-CN" altLang="en-US" dirty="0"/>
              <a:t>肯定是</a:t>
            </a:r>
            <a:r>
              <a:rPr lang="en-US" altLang="zh-CN" dirty="0"/>
              <a:t>eager</a:t>
            </a:r>
            <a:r>
              <a:rPr lang="zh-CN" altLang="en-US" dirty="0"/>
              <a:t>慢，慢多少要</a:t>
            </a:r>
            <a:r>
              <a:rPr lang="en-US" altLang="zh-CN" dirty="0"/>
              <a:t>case by case</a:t>
            </a:r>
            <a:r>
              <a:rPr lang="zh-CN" altLang="en-US" dirty="0"/>
              <a:t>。</a:t>
            </a:r>
            <a:br>
              <a:rPr lang="en-US" altLang="zh-C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77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</a:t>
            </a:r>
            <a:r>
              <a:rPr lang="en-US" altLang="zh-CN" dirty="0"/>
              <a:t>TF2.X with SM</a:t>
            </a:r>
            <a:r>
              <a:rPr lang="zh-CN" altLang="en-US" dirty="0"/>
              <a:t>的坑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Enable eager + </a:t>
            </a:r>
            <a:r>
              <a:rPr lang="en-US" altLang="zh-CN" dirty="0" err="1"/>
              <a:t>tf.keras</a:t>
            </a:r>
            <a:r>
              <a:rPr lang="en-US" altLang="zh-CN" dirty="0"/>
              <a:t> + </a:t>
            </a:r>
            <a:r>
              <a:rPr lang="en-US" altLang="zh-CN" dirty="0" err="1"/>
              <a:t>mirrorstrategy</a:t>
            </a:r>
            <a:r>
              <a:rPr lang="zh-CN" altLang="en-US" dirty="0"/>
              <a:t>的情况下，训练速度不佳，想尝试</a:t>
            </a:r>
            <a:r>
              <a:rPr lang="en-US" altLang="zh-CN" dirty="0"/>
              <a:t>disable eager + </a:t>
            </a:r>
            <a:r>
              <a:rPr lang="en-US" altLang="zh-CN" dirty="0" err="1"/>
              <a:t>tf.keras</a:t>
            </a:r>
            <a:r>
              <a:rPr lang="en-US" altLang="zh-CN" dirty="0"/>
              <a:t> + </a:t>
            </a:r>
            <a:r>
              <a:rPr lang="en-US" altLang="zh-CN" dirty="0" err="1"/>
              <a:t>mirrorstrategy</a:t>
            </a:r>
            <a:r>
              <a:rPr lang="zh-CN" altLang="en-US" dirty="0"/>
              <a:t>的组合：</a:t>
            </a:r>
            <a:endParaRPr lang="en-US" altLang="zh-CN" dirty="0"/>
          </a:p>
          <a:p>
            <a:pPr lvl="1"/>
            <a:r>
              <a:rPr lang="zh-CN" altLang="en-US" dirty="0"/>
              <a:t>报错：“</a:t>
            </a:r>
            <a:r>
              <a:rPr lang="en-US" b="1" dirty="0"/>
              <a:t>class weight</a:t>
            </a:r>
            <a:r>
              <a:rPr lang="zh-CN" altLang="en-US" b="1" dirty="0"/>
              <a:t> </a:t>
            </a:r>
            <a:r>
              <a:rPr lang="en-US" altLang="zh-CN" b="1" dirty="0"/>
              <a:t>is not supported by </a:t>
            </a:r>
            <a:r>
              <a:rPr lang="en-US" b="1" dirty="0"/>
              <a:t>distributed strategy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zh-CN" altLang="en-US" dirty="0"/>
              <a:t>那不能用</a:t>
            </a:r>
            <a:r>
              <a:rPr lang="en-US" altLang="zh-CN" dirty="0" err="1"/>
              <a:t>mirrostrategy</a:t>
            </a:r>
            <a:r>
              <a:rPr lang="zh-CN" altLang="en-US" dirty="0"/>
              <a:t>了，试试用</a:t>
            </a:r>
            <a:r>
              <a:rPr lang="en-US" dirty="0" err="1"/>
              <a:t>tf.keras.utils.</a:t>
            </a:r>
            <a:r>
              <a:rPr lang="en-US" b="1" dirty="0" err="1"/>
              <a:t>multi_gpu_model</a:t>
            </a:r>
            <a:r>
              <a:rPr 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来单机多卡训练会不会有这个问题。发现换了错误（</a:t>
            </a:r>
            <a:r>
              <a:rPr lang="zh-CN" altLang="en-US" b="1" dirty="0"/>
              <a:t>这个错误感觉比较奇怪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2"/>
            <a:r>
              <a:rPr lang="zh-CN" altLang="en-US" dirty="0"/>
              <a:t>“</a:t>
            </a:r>
            <a:r>
              <a:rPr lang="en-US" dirty="0"/>
              <a:t>in _</a:t>
            </a:r>
            <a:r>
              <a:rPr lang="en-US" dirty="0" err="1"/>
              <a:t>add_to_device_map</a:t>
            </a:r>
            <a:r>
              <a:rPr lang="en-US" sz="2800" dirty="0"/>
              <a:t> </a:t>
            </a:r>
            <a:r>
              <a:rPr lang="en-US" dirty="0"/>
              <a:t>if </a:t>
            </a:r>
            <a:r>
              <a:rPr lang="en-US" dirty="0" err="1"/>
              <a:t>t.device</a:t>
            </a:r>
            <a:r>
              <a:rPr lang="en-US" dirty="0"/>
              <a:t> and "CPU" not in </a:t>
            </a:r>
            <a:r>
              <a:rPr lang="en-US" dirty="0" err="1"/>
              <a:t>t.device</a:t>
            </a:r>
            <a:r>
              <a:rPr lang="en-US" dirty="0"/>
              <a:t> and </a:t>
            </a:r>
            <a:r>
              <a:rPr lang="en-US" dirty="0" err="1"/>
              <a:t>t.device</a:t>
            </a:r>
            <a:r>
              <a:rPr lang="en-US" dirty="0"/>
              <a:t> not in </a:t>
            </a:r>
            <a:r>
              <a:rPr lang="en-US" dirty="0" err="1"/>
              <a:t>self.device_map</a:t>
            </a:r>
            <a:r>
              <a:rPr lang="en-US" dirty="0"/>
              <a:t>:</a:t>
            </a:r>
            <a:r>
              <a:rPr lang="en-US" sz="2800" dirty="0"/>
              <a:t> </a:t>
            </a:r>
            <a:r>
              <a:rPr lang="en-US" dirty="0" err="1"/>
              <a:t>AttributeError</a:t>
            </a:r>
            <a:r>
              <a:rPr lang="en-US" dirty="0"/>
              <a:t>: '</a:t>
            </a:r>
            <a:r>
              <a:rPr lang="en-US" dirty="0" err="1"/>
              <a:t>dict</a:t>
            </a:r>
            <a:r>
              <a:rPr lang="en-US" dirty="0"/>
              <a:t>' object has no attribute 'device'</a:t>
            </a:r>
            <a:r>
              <a:rPr lang="zh-CN" altLang="en-US" dirty="0"/>
              <a:t>”</a:t>
            </a:r>
            <a:endParaRPr lang="en-US" altLang="zh-CN" dirty="0"/>
          </a:p>
          <a:p>
            <a:pPr lvl="2"/>
            <a:r>
              <a:rPr lang="zh-CN" altLang="en-US" b="1" dirty="0"/>
              <a:t>试试同样的代码在</a:t>
            </a:r>
            <a:r>
              <a:rPr lang="en-US" altLang="zh-CN" b="1" dirty="0" err="1"/>
              <a:t>Sagemaker</a:t>
            </a:r>
            <a:r>
              <a:rPr lang="en-US" altLang="zh-CN" b="1" dirty="0"/>
              <a:t> notebook</a:t>
            </a:r>
            <a:r>
              <a:rPr lang="zh-CN" altLang="en-US" b="1" dirty="0"/>
              <a:t>上直接跑（不调用</a:t>
            </a:r>
            <a:r>
              <a:rPr lang="en-US" altLang="zh-CN" b="1" dirty="0" err="1"/>
              <a:t>Sagemaker</a:t>
            </a:r>
            <a:r>
              <a:rPr lang="zh-CN" altLang="en-US" b="1" dirty="0"/>
              <a:t>的</a:t>
            </a:r>
            <a:r>
              <a:rPr lang="en-US" altLang="zh-CN" b="1" dirty="0"/>
              <a:t>API</a:t>
            </a:r>
            <a:r>
              <a:rPr lang="zh-CN" altLang="en-US" b="1" dirty="0"/>
              <a:t>），没有问题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回头仔细看之前报错日志的</a:t>
            </a:r>
            <a:r>
              <a:rPr lang="en-US" altLang="zh-CN" dirty="0"/>
              <a:t>stack trace</a:t>
            </a:r>
            <a:r>
              <a:rPr lang="zh-CN" altLang="en-US" dirty="0"/>
              <a:t>，有发现：</a:t>
            </a:r>
            <a:endParaRPr lang="en-US" altLang="zh-CN" dirty="0"/>
          </a:p>
          <a:p>
            <a:pPr lvl="3"/>
            <a:r>
              <a:rPr lang="zh-CN" altLang="en-US" dirty="0"/>
              <a:t>“</a:t>
            </a:r>
            <a:r>
              <a:rPr lang="en-US" dirty="0"/>
              <a:t>File "/</a:t>
            </a:r>
            <a:r>
              <a:rPr lang="en-US" dirty="0" err="1"/>
              <a:t>usr</a:t>
            </a:r>
            <a:r>
              <a:rPr lang="en-US" dirty="0"/>
              <a:t>/local/lib/python3.6/</a:t>
            </a:r>
            <a:r>
              <a:rPr lang="en-US" dirty="0" err="1"/>
              <a:t>dist</a:t>
            </a:r>
            <a:r>
              <a:rPr lang="en-US" dirty="0"/>
              <a:t>-packages/</a:t>
            </a:r>
            <a:r>
              <a:rPr lang="en-US" b="1" dirty="0" err="1">
                <a:solidFill>
                  <a:srgbClr val="FF0000"/>
                </a:solidFill>
              </a:rPr>
              <a:t>smdebug</a:t>
            </a:r>
            <a:r>
              <a:rPr lang="en-US" dirty="0"/>
              <a:t>/</a:t>
            </a:r>
            <a:r>
              <a:rPr lang="en-US" dirty="0" err="1"/>
              <a:t>tensorflow</a:t>
            </a:r>
            <a:r>
              <a:rPr lang="en-US" dirty="0"/>
              <a:t>/base_hook.py", line 386, in _</a:t>
            </a:r>
            <a:r>
              <a:rPr lang="en-US" dirty="0" err="1"/>
              <a:t>add_to_device_map</a:t>
            </a:r>
            <a:r>
              <a:rPr lang="en-US" sz="2600" dirty="0"/>
              <a:t> </a:t>
            </a:r>
            <a:r>
              <a:rPr lang="en-US" dirty="0"/>
              <a:t>if </a:t>
            </a:r>
            <a:r>
              <a:rPr lang="en-US" dirty="0" err="1"/>
              <a:t>t.device</a:t>
            </a:r>
            <a:r>
              <a:rPr lang="en-US" dirty="0"/>
              <a:t> and "CPU" not in </a:t>
            </a:r>
            <a:r>
              <a:rPr lang="en-US" dirty="0" err="1"/>
              <a:t>t.device</a:t>
            </a:r>
            <a:r>
              <a:rPr lang="en-US" dirty="0"/>
              <a:t> and </a:t>
            </a:r>
            <a:r>
              <a:rPr lang="en-US" dirty="0" err="1"/>
              <a:t>t.device</a:t>
            </a:r>
            <a:r>
              <a:rPr lang="en-US" dirty="0"/>
              <a:t> not in </a:t>
            </a:r>
            <a:r>
              <a:rPr lang="en-US" dirty="0" err="1"/>
              <a:t>self.device_map</a:t>
            </a:r>
            <a:r>
              <a:rPr lang="en-US" dirty="0"/>
              <a:t>:</a:t>
            </a:r>
            <a:r>
              <a:rPr lang="zh-CN" altLang="en-US" dirty="0"/>
              <a:t>”</a:t>
            </a:r>
            <a:endParaRPr lang="en-US" altLang="zh-CN" dirty="0"/>
          </a:p>
          <a:p>
            <a:pPr lvl="3"/>
            <a:r>
              <a:rPr lang="zh-CN" altLang="en-US" dirty="0"/>
              <a:t>上面代码走了</a:t>
            </a:r>
            <a:r>
              <a:rPr lang="en-US" altLang="zh-CN" dirty="0" err="1"/>
              <a:t>smdebug</a:t>
            </a:r>
            <a:r>
              <a:rPr lang="zh-CN" altLang="en-US" dirty="0"/>
              <a:t>，</a:t>
            </a:r>
            <a:r>
              <a:rPr lang="zh-CN" altLang="en-US" b="1" dirty="0"/>
              <a:t>会不会是</a:t>
            </a:r>
            <a:r>
              <a:rPr lang="en-US" altLang="zh-CN" b="1" dirty="0" err="1"/>
              <a:t>Sagemaker</a:t>
            </a:r>
            <a:r>
              <a:rPr lang="en-US" altLang="zh-CN" b="1" dirty="0"/>
              <a:t> TF2.X</a:t>
            </a:r>
            <a:r>
              <a:rPr lang="zh-CN" altLang="en-US" b="1" dirty="0"/>
              <a:t>不能</a:t>
            </a:r>
            <a:r>
              <a:rPr lang="en-US" altLang="zh-CN" b="1" dirty="0"/>
              <a:t>disable eager</a:t>
            </a:r>
            <a:r>
              <a:rPr lang="zh-CN" altLang="en-US" b="1" dirty="0"/>
              <a:t>呢</a:t>
            </a:r>
            <a:r>
              <a:rPr lang="zh-CN" altLang="en-US" dirty="0"/>
              <a:t>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254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083"/>
          </a:xfrm>
        </p:spPr>
        <p:txBody>
          <a:bodyPr/>
          <a:lstStyle/>
          <a:p>
            <a:r>
              <a:rPr lang="en-US" altLang="zh-CN" dirty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7018"/>
            <a:ext cx="10515600" cy="5043055"/>
          </a:xfrm>
        </p:spPr>
        <p:txBody>
          <a:bodyPr/>
          <a:lstStyle/>
          <a:p>
            <a:pPr lvl="1"/>
            <a:r>
              <a:rPr lang="zh-CN" altLang="en-US" dirty="0"/>
              <a:t>前面的尝试使用了</a:t>
            </a:r>
            <a:r>
              <a:rPr lang="en-US" altLang="zh-CN" dirty="0"/>
              <a:t>SM</a:t>
            </a:r>
            <a:r>
              <a:rPr lang="zh-CN" altLang="en-US" dirty="0"/>
              <a:t>内建的</a:t>
            </a:r>
            <a:r>
              <a:rPr lang="en-US" altLang="zh-CN" dirty="0"/>
              <a:t>TF2.1,TF2.2</a:t>
            </a:r>
            <a:r>
              <a:rPr lang="zh-CN" altLang="en-US" dirty="0"/>
              <a:t>都是同样的错误，想着只能</a:t>
            </a:r>
            <a:r>
              <a:rPr lang="en-US" altLang="zh-CN" dirty="0"/>
              <a:t>BYOC</a:t>
            </a:r>
            <a:r>
              <a:rPr lang="zh-CN" altLang="en-US" dirty="0"/>
              <a:t>了。后来</a:t>
            </a:r>
            <a:r>
              <a:rPr lang="zh-CN" altLang="en-US" b="1" dirty="0"/>
              <a:t>世帅同学建议说试试用</a:t>
            </a:r>
            <a:r>
              <a:rPr lang="en-US" altLang="zh-CN" b="1" dirty="0"/>
              <a:t>AWS deep learning container image</a:t>
            </a:r>
            <a:r>
              <a:rPr lang="zh-CN" altLang="en-US" dirty="0"/>
              <a:t>，真的柳暗花明了。</a:t>
            </a:r>
            <a:endParaRPr lang="en-US" altLang="zh-CN" dirty="0"/>
          </a:p>
          <a:p>
            <a:pPr lvl="2"/>
            <a:r>
              <a:rPr lang="zh-CN" altLang="en-US" dirty="0"/>
              <a:t>之前以为</a:t>
            </a:r>
            <a:r>
              <a:rPr lang="en-US" altLang="zh-CN" dirty="0"/>
              <a:t>SM</a:t>
            </a:r>
            <a:r>
              <a:rPr lang="zh-CN" altLang="en-US" dirty="0"/>
              <a:t>的内建框架的</a:t>
            </a:r>
            <a:r>
              <a:rPr lang="en-US" altLang="zh-CN" dirty="0"/>
              <a:t>container</a:t>
            </a:r>
            <a:r>
              <a:rPr lang="zh-CN" altLang="en-US" dirty="0"/>
              <a:t>与</a:t>
            </a:r>
            <a:r>
              <a:rPr lang="en-US" altLang="zh-CN" dirty="0"/>
              <a:t>AWS </a:t>
            </a:r>
            <a:r>
              <a:rPr lang="zh-CN" altLang="en-US" dirty="0"/>
              <a:t>具体框架的</a:t>
            </a:r>
            <a:r>
              <a:rPr lang="en-US" altLang="zh-CN" dirty="0"/>
              <a:t>deep learning container image</a:t>
            </a:r>
            <a:r>
              <a:rPr lang="zh-CN" altLang="en-US" dirty="0"/>
              <a:t>是一样的，原来真的不一样（</a:t>
            </a:r>
            <a:r>
              <a:rPr lang="en-US" altLang="zh-CN" dirty="0"/>
              <a:t>link</a:t>
            </a:r>
            <a:r>
              <a:rPr lang="zh-CN" altLang="en-US" dirty="0"/>
              <a:t>见本页注释）。</a:t>
            </a:r>
            <a:endParaRPr lang="en-US" altLang="zh-CN" dirty="0"/>
          </a:p>
          <a:p>
            <a:pPr lvl="2"/>
            <a:r>
              <a:rPr lang="zh-CN" altLang="en-US" dirty="0"/>
              <a:t>具体步骤如下：</a:t>
            </a:r>
            <a:endParaRPr lang="en-US" altLang="zh-CN" dirty="0"/>
          </a:p>
          <a:p>
            <a:pPr lvl="3"/>
            <a:r>
              <a:rPr lang="zh-CN" altLang="en-US" dirty="0"/>
              <a:t>打包代码上传到</a:t>
            </a:r>
            <a:r>
              <a:rPr lang="en-US" altLang="zh-CN" dirty="0"/>
              <a:t>S3</a:t>
            </a:r>
            <a:r>
              <a:rPr lang="zh-CN" altLang="en-US" dirty="0"/>
              <a:t>；</a:t>
            </a:r>
            <a:endParaRPr lang="en-US" altLang="zh-CN" dirty="0"/>
          </a:p>
          <a:p>
            <a:pPr lvl="3"/>
            <a:endParaRPr lang="en-US" altLang="zh-CN" dirty="0"/>
          </a:p>
          <a:p>
            <a:pPr lvl="3"/>
            <a:r>
              <a:rPr lang="zh-CN" altLang="en-US" dirty="0"/>
              <a:t>使用</a:t>
            </a:r>
            <a:r>
              <a:rPr lang="en-US" b="1" dirty="0" err="1"/>
              <a:t>sagemaker.estimator.Estimator</a:t>
            </a:r>
            <a:r>
              <a:rPr lang="zh-CN" altLang="en-US" b="1" dirty="0"/>
              <a:t>并指定</a:t>
            </a:r>
            <a:r>
              <a:rPr lang="en-US" b="1" dirty="0" err="1"/>
              <a:t>image_name</a:t>
            </a:r>
            <a:r>
              <a:rPr lang="zh-CN" altLang="en-US" b="1" dirty="0"/>
              <a:t>为某个</a:t>
            </a:r>
            <a:r>
              <a:rPr lang="en-US" altLang="zh-CN" b="1" dirty="0"/>
              <a:t>region</a:t>
            </a:r>
            <a:r>
              <a:rPr lang="zh-CN" altLang="en-US" b="1" dirty="0"/>
              <a:t>的具体框架的</a:t>
            </a:r>
            <a:r>
              <a:rPr lang="en-US" altLang="zh-CN" b="1" dirty="0"/>
              <a:t>container image</a:t>
            </a:r>
            <a:r>
              <a:rPr lang="zh-CN" altLang="en-US" b="1" dirty="0"/>
              <a:t>。注意</a:t>
            </a:r>
            <a:r>
              <a:rPr lang="en-US" dirty="0" err="1"/>
              <a:t>sagemaker_program</a:t>
            </a:r>
            <a:r>
              <a:rPr lang="zh-CN" altLang="en-US" dirty="0"/>
              <a:t>和</a:t>
            </a:r>
            <a:r>
              <a:rPr lang="en-US" dirty="0" err="1"/>
              <a:t>sagemaker_submit_directory</a:t>
            </a:r>
            <a:r>
              <a:rPr lang="zh-CN" altLang="en-US" dirty="0"/>
              <a:t>的用法。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633" y="3216852"/>
            <a:ext cx="5821036" cy="793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1131" y="4620077"/>
            <a:ext cx="7824652" cy="207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91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3102</Words>
  <Application>Microsoft Office PowerPoint</Application>
  <PresentationFormat>Widescreen</PresentationFormat>
  <Paragraphs>154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Arial</vt:lpstr>
      <vt:lpstr>Calibri</vt:lpstr>
      <vt:lpstr>Calibri Light</vt:lpstr>
      <vt:lpstr>Office Theme</vt:lpstr>
      <vt:lpstr>TF2.X with SM调优和踩坑小结</vt:lpstr>
      <vt:lpstr>背景</vt:lpstr>
      <vt:lpstr>训练速度优化思路</vt:lpstr>
      <vt:lpstr>Continue….</vt:lpstr>
      <vt:lpstr>调优过程复现</vt:lpstr>
      <vt:lpstr>Continue…..</vt:lpstr>
      <vt:lpstr>Continue….</vt:lpstr>
      <vt:lpstr>遇到的TF2.X with SM的坑</vt:lpstr>
      <vt:lpstr>Continue…..</vt:lpstr>
      <vt:lpstr>Continue…..</vt:lpstr>
      <vt:lpstr>Continue…..</vt:lpstr>
      <vt:lpstr>Continue…..</vt:lpstr>
      <vt:lpstr>Continue…..</vt:lpstr>
      <vt:lpstr>总结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TF2.X with SM踩坑小结</dc:title>
  <dc:creator>Liang, Yuhui</dc:creator>
  <cp:lastModifiedBy>Liang, Yuhui</cp:lastModifiedBy>
  <cp:revision>226</cp:revision>
  <dcterms:created xsi:type="dcterms:W3CDTF">2020-07-08T11:20:23Z</dcterms:created>
  <dcterms:modified xsi:type="dcterms:W3CDTF">2022-11-20T08:28:18Z</dcterms:modified>
</cp:coreProperties>
</file>