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147477604" r:id="rId3"/>
    <p:sldId id="2147477605" r:id="rId4"/>
    <p:sldId id="2147478999" r:id="rId5"/>
    <p:sldId id="2147479000" r:id="rId6"/>
    <p:sldId id="2147478998" r:id="rId7"/>
    <p:sldId id="2147479001" r:id="rId8"/>
    <p:sldId id="2147477606" r:id="rId9"/>
    <p:sldId id="2147479003" r:id="rId10"/>
    <p:sldId id="2147479002" r:id="rId11"/>
    <p:sldId id="2147477608" r:id="rId12"/>
    <p:sldId id="2147478995" r:id="rId13"/>
    <p:sldId id="2147477609" r:id="rId14"/>
    <p:sldId id="2147479004" r:id="rId15"/>
    <p:sldId id="2147479005" r:id="rId16"/>
    <p:sldId id="2147477607" r:id="rId17"/>
    <p:sldId id="2147477624" r:id="rId18"/>
    <p:sldId id="214747763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57" autoAdjust="0"/>
  </p:normalViewPr>
  <p:slideViewPr>
    <p:cSldViewPr snapToGrid="0">
      <p:cViewPr varScale="1">
        <p:scale>
          <a:sx n="77" d="100"/>
          <a:sy n="77" d="100"/>
        </p:scale>
        <p:origin x="2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D91B2-B2C9-450A-89D6-4B86558F01C2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2DECD-EE28-41CC-A2CC-A376E2E7F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60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684072868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理解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LLM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位置编码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RoPE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（参考：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  <a:hlinkClick r:id="rId3"/>
              </a:rPr>
              <a:t>https://zhuanlan.zhihu.com/p/684072868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把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llama2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K content window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外推到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llama2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K content window（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来自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together.ai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的经验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----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推荐阅读，参考：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https://www.together.ai/blog/llama-2-7b-32k ）：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采用 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LLaMA-2 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checkpoint，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使用 线性插值技术对其进行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continue pretrain + 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微调。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continue pretrain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的时候，使用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context window，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使用书籍或者论文这样的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long-text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语料；在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finetuning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的时候，同样使用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context window，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这里使用了混合的语料，一部分来自书籍或者论文这样的自监督语料，一部分来自对齐的样本（这里他们把多个短的样本拼接为一个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K context window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的长样本）。具体训练时，应该是类似</a:t>
            </a: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longlora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设置当前语料的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max token length，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训练脚本根据加载模型的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config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original max token length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和当前语料的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max token length，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计算得到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scaling factor，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然后训练完以后会把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scaling factor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保存到模型的</a:t>
            </a: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config.json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文件中。比如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llama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context window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扩展到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K，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那么训练完模型的</a:t>
            </a: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config.json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中的参数类似如下（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https://huggingface.co/togethercomputer/LLaMA-2-7B-32K/blob/main/config.json ）：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"</a:t>
            </a: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max_position_embeddings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": 32768,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rope_scaling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":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"factor": 8.0,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"type": "linear"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B8AD3-1B58-41E0-8E96-72B45CBC53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25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2DECD-EE28-41CC-A2CC-A376E2E7F9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76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https://github.com/huggingface/transformers/issues/23763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B8AD3-1B58-41E0-8E96-72B45CBC53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84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https://github.com/huggingface/accelerate/issues/2615</a:t>
            </a:r>
          </a:p>
          <a:p>
            <a:endParaRPr lang="en-US" dirty="0"/>
          </a:p>
          <a:p>
            <a:r>
              <a:rPr lang="en-US" dirty="0"/>
              <a:t>https://github.com/huggingface/transformers/issues/25333</a:t>
            </a:r>
          </a:p>
          <a:p>
            <a:r>
              <a:rPr lang="zh-CN" altLang="en-US" dirty="0"/>
              <a:t>从上面的</a:t>
            </a:r>
            <a:r>
              <a:rPr lang="en-US" altLang="zh-CN" dirty="0"/>
              <a:t>link</a:t>
            </a:r>
            <a:r>
              <a:rPr lang="zh-CN" altLang="en-US" dirty="0"/>
              <a:t>中看到，</a:t>
            </a:r>
            <a:r>
              <a:rPr lang="en-US" altLang="zh-CN" dirty="0"/>
              <a:t>HF</a:t>
            </a:r>
            <a:r>
              <a:rPr lang="zh-CN" altLang="en-US" dirty="0"/>
              <a:t>的人提到只有在</a:t>
            </a:r>
            <a:r>
              <a:rPr lang="zh-CN" altLang="en-US" b="1" dirty="0"/>
              <a:t>超过</a:t>
            </a:r>
            <a:r>
              <a:rPr lang="en-US" altLang="zh-CN" b="1" dirty="0"/>
              <a:t>6B</a:t>
            </a:r>
            <a:r>
              <a:rPr lang="zh-CN" altLang="en-US" b="1" dirty="0"/>
              <a:t>参数的模型训练</a:t>
            </a:r>
            <a:r>
              <a:rPr lang="zh-CN" altLang="en-US" dirty="0"/>
              <a:t>的情况下，使用</a:t>
            </a:r>
            <a:r>
              <a:rPr lang="en-US" altLang="zh-CN" dirty="0"/>
              <a:t>accelerate FP8</a:t>
            </a:r>
            <a:r>
              <a:rPr lang="zh-CN" altLang="en-US" dirty="0"/>
              <a:t>训练才能体现出加速效果。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2DECD-EE28-41CC-A2CC-A376E2E7F9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00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2DECD-EE28-41CC-A2CC-A376E2E7F9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23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Megatron-</a:t>
            </a:r>
            <a:r>
              <a:rPr lang="en-US" altLang="zh-CN" dirty="0" err="1"/>
              <a:t>deepspeed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dirty="0"/>
              <a:t>DeepSpeed 团队将 DeepSpeed 库中的 ZeRO </a:t>
            </a:r>
            <a:r>
              <a:rPr lang="en-US" altLang="zh-CN" dirty="0" err="1"/>
              <a:t>sharding</a:t>
            </a:r>
            <a:r>
              <a:rPr lang="zh-CN" dirty="0"/>
              <a:t>和</a:t>
            </a:r>
            <a:r>
              <a:rPr lang="en-US" altLang="zh-CN" dirty="0"/>
              <a:t>pipeline</a:t>
            </a:r>
            <a:r>
              <a:rPr lang="zh-CN" altLang="en-US" dirty="0"/>
              <a:t>并行</a:t>
            </a:r>
            <a:r>
              <a:rPr lang="zh-CN" dirty="0"/>
              <a:t>与 Megatron-LM 中的张量并行性相结合的实现。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2DECD-EE28-41CC-A2CC-A376E2E7F9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2DECD-EE28-41CC-A2CC-A376E2E7F9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64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经常发现这样的例子，设置</a:t>
            </a:r>
            <a:r>
              <a:rPr lang="en-US" dirty="0"/>
              <a:t>max context window size/max model length/max token length</a:t>
            </a:r>
            <a:r>
              <a:rPr lang="zh-CN" altLang="en-US" dirty="0"/>
              <a:t>为某个值比如</a:t>
            </a:r>
            <a:r>
              <a:rPr lang="en-US" altLang="zh-CN" dirty="0"/>
              <a:t>4</a:t>
            </a:r>
            <a:r>
              <a:rPr lang="en-US" dirty="0"/>
              <a:t>K，</a:t>
            </a:r>
            <a:r>
              <a:rPr lang="zh-CN" altLang="en-US" dirty="0"/>
              <a:t>然后把样本</a:t>
            </a:r>
            <a:r>
              <a:rPr lang="en-US" dirty="0"/>
              <a:t>padding</a:t>
            </a:r>
            <a:r>
              <a:rPr lang="zh-CN" altLang="en-US" dirty="0"/>
              <a:t>到</a:t>
            </a:r>
            <a:r>
              <a:rPr lang="en-US" altLang="zh-CN" dirty="0"/>
              <a:t>4</a:t>
            </a:r>
            <a:r>
              <a:rPr lang="en-US" dirty="0"/>
              <a:t>K，</a:t>
            </a:r>
            <a:r>
              <a:rPr lang="zh-CN" altLang="en-US" dirty="0"/>
              <a:t>发现有的时候会发生</a:t>
            </a:r>
            <a:r>
              <a:rPr lang="en-US" dirty="0"/>
              <a:t>GPU OOM，</a:t>
            </a:r>
            <a:r>
              <a:rPr lang="zh-CN" altLang="en-US" dirty="0"/>
              <a:t>有的时候不会发生</a:t>
            </a:r>
            <a:r>
              <a:rPr lang="en-US" dirty="0"/>
              <a:t>GPU OOM。</a:t>
            </a:r>
            <a:r>
              <a:rPr lang="zh-CN" altLang="en-US" dirty="0"/>
              <a:t>我的理解，主要的区别就是计算</a:t>
            </a:r>
            <a:r>
              <a:rPr lang="en-US" dirty="0"/>
              <a:t>loss</a:t>
            </a:r>
            <a:r>
              <a:rPr lang="zh-CN" altLang="en-US" dirty="0"/>
              <a:t>的时候需要的显存跟除了</a:t>
            </a:r>
            <a:r>
              <a:rPr lang="en-US" dirty="0"/>
              <a:t>padding token</a:t>
            </a:r>
            <a:r>
              <a:rPr lang="zh-CN" altLang="en-US" dirty="0"/>
              <a:t>之外的其他</a:t>
            </a:r>
            <a:r>
              <a:rPr lang="en-US" dirty="0"/>
              <a:t>token</a:t>
            </a:r>
            <a:r>
              <a:rPr lang="zh-CN" altLang="en-US" dirty="0"/>
              <a:t>的长度有关（也就是样本的有效长度；计算</a:t>
            </a:r>
            <a:r>
              <a:rPr lang="en-US" dirty="0"/>
              <a:t>loss</a:t>
            </a:r>
            <a:r>
              <a:rPr lang="zh-CN" altLang="en-US" dirty="0"/>
              <a:t>的过程可能需要利用显存来保存中间结果），</a:t>
            </a:r>
            <a:r>
              <a:rPr lang="en-US" dirty="0"/>
              <a:t>attention</a:t>
            </a:r>
            <a:r>
              <a:rPr lang="zh-CN" altLang="en-US" dirty="0"/>
              <a:t>的计算需要的显存则是一样的（因为都是按照</a:t>
            </a:r>
            <a:r>
              <a:rPr lang="en-US" dirty="0"/>
              <a:t>max token length</a:t>
            </a:r>
            <a:r>
              <a:rPr lang="zh-CN" altLang="en-US" dirty="0"/>
              <a:t>加</a:t>
            </a:r>
            <a:r>
              <a:rPr lang="en-US" dirty="0"/>
              <a:t>attention mask</a:t>
            </a:r>
            <a:r>
              <a:rPr lang="zh-CN" altLang="en-US" dirty="0"/>
              <a:t>来算的）。可以参考如下的代码</a:t>
            </a:r>
            <a:r>
              <a:rPr lang="en-US" dirty="0"/>
              <a:t>https://github.com/huggingface/transformers/blob/main/src/transformers/models/llama/modeling_llama.py#L1164 </a:t>
            </a:r>
            <a:r>
              <a:rPr lang="zh-CN" altLang="en-US" dirty="0"/>
              <a:t>中的注释：</a:t>
            </a:r>
          </a:p>
          <a:p>
            <a:r>
              <a:rPr lang="zh-CN" altLang="en-US" dirty="0"/>
              <a:t>            </a:t>
            </a:r>
            <a:r>
              <a:rPr lang="en-US" dirty="0"/>
              <a:t>labels (`</a:t>
            </a:r>
            <a:r>
              <a:rPr lang="en-US" dirty="0" err="1"/>
              <a:t>torch.LongTensor</a:t>
            </a:r>
            <a:r>
              <a:rPr lang="en-US" dirty="0"/>
              <a:t>` of shape `(</a:t>
            </a:r>
            <a:r>
              <a:rPr lang="en-US" dirty="0" err="1"/>
              <a:t>batch_size</a:t>
            </a:r>
            <a:r>
              <a:rPr lang="en-US" dirty="0"/>
              <a:t>, </a:t>
            </a:r>
            <a:r>
              <a:rPr lang="en-US" dirty="0" err="1"/>
              <a:t>sequence_length</a:t>
            </a:r>
            <a:r>
              <a:rPr lang="en-US" dirty="0"/>
              <a:t>)`, *optional*):</a:t>
            </a:r>
          </a:p>
          <a:p>
            <a:r>
              <a:rPr lang="en-US" dirty="0"/>
              <a:t>                Labels for computing the masked language modeling loss. Indices should either be in `[0, ..., </a:t>
            </a:r>
            <a:r>
              <a:rPr lang="en-US" dirty="0" err="1"/>
              <a:t>config.vocab_size</a:t>
            </a:r>
            <a:r>
              <a:rPr lang="en-US" dirty="0"/>
              <a:t>]` or -100 (see `</a:t>
            </a:r>
            <a:r>
              <a:rPr lang="en-US" dirty="0" err="1"/>
              <a:t>input_ids</a:t>
            </a:r>
            <a:r>
              <a:rPr lang="en-US" dirty="0"/>
              <a:t>` docstring). Tokens with indices set to `-100` are ignored (masked), the loss is only computed for the tokens with labels in `[0, ..., </a:t>
            </a:r>
            <a:r>
              <a:rPr lang="en-US" dirty="0" err="1"/>
              <a:t>config.vocab_size</a:t>
            </a:r>
            <a:r>
              <a:rPr lang="en-US" dirty="0"/>
              <a:t>]`. </a:t>
            </a:r>
          </a:p>
          <a:p>
            <a:r>
              <a:rPr lang="en-US" dirty="0"/>
              <a:t>            </a:t>
            </a:r>
            <a:r>
              <a:rPr lang="zh-CN" altLang="en-US" dirty="0"/>
              <a:t>在看上面代码中使用的</a:t>
            </a:r>
            <a:r>
              <a:rPr lang="en-US" dirty="0" err="1"/>
              <a:t>CrossEntropyLoss</a:t>
            </a:r>
            <a:r>
              <a:rPr lang="en-US" dirty="0"/>
              <a:t>()</a:t>
            </a:r>
            <a:r>
              <a:rPr lang="zh-CN" altLang="en-US" dirty="0"/>
              <a:t>的定义：（</a:t>
            </a:r>
            <a:r>
              <a:rPr lang="en-US" dirty="0"/>
              <a:t>https://pytorch.org/docs/stable/generated/torch.nn.CrossEntropyLoss.html#torch.nn.CrossEntropyLoss ）：class</a:t>
            </a:r>
          </a:p>
          <a:p>
            <a:r>
              <a:rPr lang="en-US" dirty="0" err="1"/>
              <a:t>torch.nn.CrossEntropyLoss</a:t>
            </a:r>
            <a:r>
              <a:rPr lang="en-US" dirty="0"/>
              <a:t>(weight=None, </a:t>
            </a:r>
            <a:r>
              <a:rPr lang="en-US" dirty="0" err="1"/>
              <a:t>size_average</a:t>
            </a:r>
            <a:r>
              <a:rPr lang="en-US" dirty="0"/>
              <a:t>=None, </a:t>
            </a:r>
            <a:r>
              <a:rPr lang="en-US" dirty="0" err="1"/>
              <a:t>ignore_index</a:t>
            </a:r>
            <a:r>
              <a:rPr lang="en-US" dirty="0"/>
              <a:t>=-100, reduce=None, reduction='mean', </a:t>
            </a:r>
            <a:r>
              <a:rPr lang="en-US" dirty="0" err="1"/>
              <a:t>label_smoothing</a:t>
            </a:r>
            <a:r>
              <a:rPr lang="en-US" dirty="0"/>
              <a:t>=0.0) </a:t>
            </a:r>
          </a:p>
          <a:p>
            <a:r>
              <a:rPr lang="zh-CN" altLang="en-US" dirty="0"/>
              <a:t>会把</a:t>
            </a:r>
            <a:r>
              <a:rPr lang="en-US" dirty="0"/>
              <a:t>padding</a:t>
            </a:r>
            <a:r>
              <a:rPr lang="zh-CN" altLang="en-US" dirty="0"/>
              <a:t>的</a:t>
            </a:r>
            <a:r>
              <a:rPr lang="en-US" dirty="0"/>
              <a:t>token</a:t>
            </a:r>
            <a:r>
              <a:rPr lang="zh-CN" altLang="en-US" dirty="0"/>
              <a:t>在计算时</a:t>
            </a:r>
            <a:r>
              <a:rPr lang="en-US" dirty="0" err="1"/>
              <a:t>ingore_index</a:t>
            </a:r>
            <a:r>
              <a:rPr lang="en-US" dirty="0"/>
              <a:t>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B8AD3-1B58-41E0-8E96-72B45CBC53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54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2DECD-EE28-41CC-A2CC-A376E2E7F9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29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flash attention V2</a:t>
            </a:r>
            <a:r>
              <a:rPr lang="zh-CN" altLang="en-US" dirty="0"/>
              <a:t>支持</a:t>
            </a:r>
            <a:r>
              <a:rPr lang="en-US" altLang="zh-CN" dirty="0"/>
              <a:t>GQA</a:t>
            </a:r>
            <a:r>
              <a:rPr lang="zh-CN" altLang="en-US" dirty="0"/>
              <a:t>和</a:t>
            </a:r>
            <a:r>
              <a:rPr lang="en-US" altLang="zh-CN" dirty="0"/>
              <a:t>MQA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MLA</a:t>
            </a:r>
            <a:r>
              <a:rPr lang="zh-CN" altLang="en-US" dirty="0"/>
              <a:t>的核心是通过低秩联合压缩来减少</a:t>
            </a:r>
            <a:r>
              <a:rPr lang="en-US" altLang="zh-CN" dirty="0"/>
              <a:t>Key</a:t>
            </a:r>
            <a:r>
              <a:rPr lang="zh-CN" altLang="en-US" dirty="0"/>
              <a:t>和</a:t>
            </a:r>
            <a:r>
              <a:rPr lang="en-US" altLang="zh-CN" dirty="0"/>
              <a:t>Value</a:t>
            </a:r>
            <a:r>
              <a:rPr lang="zh-CN" altLang="en-US" dirty="0"/>
              <a:t>的维度，同时也对</a:t>
            </a:r>
            <a:r>
              <a:rPr lang="en-US" altLang="zh-CN" dirty="0"/>
              <a:t>Query</a:t>
            </a:r>
            <a:r>
              <a:rPr lang="zh-CN" altLang="en-US" dirty="0"/>
              <a:t>进行低秩的压缩，这导致计算量大幅度降低（因此在训练时和推理时都会显著加速），并且在推理时，需要缓存的</a:t>
            </a:r>
            <a:r>
              <a:rPr lang="en-US" altLang="zh-CN" dirty="0"/>
              <a:t>KV</a:t>
            </a:r>
            <a:r>
              <a:rPr lang="zh-CN" altLang="en-US" dirty="0"/>
              <a:t>变小很多 （潜在向量的维度极小），这极大地减少了所需要的</a:t>
            </a:r>
            <a:r>
              <a:rPr lang="en-US" altLang="zh-CN" dirty="0"/>
              <a:t>KV</a:t>
            </a:r>
            <a:r>
              <a:rPr lang="zh-CN" altLang="en-US" dirty="0"/>
              <a:t>缓存。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https://www.deepspeed.ai/tutorials/zeropp/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B8AD3-1B58-41E0-8E96-72B45CBC53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23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zero_hpz_partition_size</a:t>
            </a:r>
            <a:r>
              <a:rPr lang="en-US" dirty="0"/>
              <a:t>: number of ranks in </a:t>
            </a:r>
            <a:r>
              <a:rPr lang="en-US" i="1" dirty="0" err="1"/>
              <a:t>hpZ</a:t>
            </a:r>
            <a:r>
              <a:rPr lang="en-US" dirty="0"/>
              <a:t> (secondary partition) group, default is 1 meaning no </a:t>
            </a:r>
            <a:r>
              <a:rPr lang="en-US" dirty="0" err="1"/>
              <a:t>hpZ</a:t>
            </a:r>
            <a:r>
              <a:rPr lang="en-US" dirty="0"/>
              <a:t>, ideal is number of ranks (</a:t>
            </a:r>
            <a:r>
              <a:rPr lang="en-US" dirty="0" err="1"/>
              <a:t>gpus</a:t>
            </a:r>
            <a:r>
              <a:rPr lang="en-US" dirty="0"/>
              <a:t>) per node.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2DECD-EE28-41CC-A2CC-A376E2E7F9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79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4EE94-2364-4FC7-B1BB-398CE01F3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65FFC-4AEB-437C-B6D4-6BEA46303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699B-E063-4F1E-AC6A-DAB0DD243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1415-0CD1-4460-84DC-4BF55AC09DD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432F8-21CB-492B-8DD7-B280A0E7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0653F-6619-4127-9B53-E1310105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0E70-D868-489F-B5EA-7710E975B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3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E7C6-C62C-4BCF-9C21-B9619F03F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EFC2F-CBBB-47C7-97E3-AA2F8D67A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80B2E-35B5-485E-9D81-175B1548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1415-0CD1-4460-84DC-4BF55AC09DD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2BFE5-A837-4F80-BEAD-674EC192D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ED1BA-B349-43B1-87CD-2F4D81938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0E70-D868-489F-B5EA-7710E975B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34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D78F6E-C6D7-4ED4-83E6-1F5AF2AD2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8582F-6241-4E14-AC5F-42D82A3B3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AE00B-2054-4FA4-A89F-14CE6947B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1415-0CD1-4460-84DC-4BF55AC09DD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E5171-33BE-4B02-9C13-59426DB1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C24FB-665E-4774-9089-1507C429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0E70-D868-489F-B5EA-7710E975B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8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407E-8E7C-4DFF-8C75-458E3B2EE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34463-2A47-4C15-BE3E-2B355124A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9E62A-DBC5-4421-A662-76CBAE2FC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1415-0CD1-4460-84DC-4BF55AC09DD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8F84D-B2D5-49C7-810E-F65DE345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285B9-8F9A-404B-855C-AEBE1B999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0E70-D868-489F-B5EA-7710E975B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8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F14BC-B8A4-4AFD-B256-A9E777E4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BCF5A-24F1-4D78-B08E-1ED08C7B5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99CC1-F35E-4F44-9883-94ED4A88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1415-0CD1-4460-84DC-4BF55AC09DD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2E994-7419-42E1-A2D2-806B877C3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795FB-540F-4D4F-8A1C-1EF703AF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0E70-D868-489F-B5EA-7710E975B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2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C6557-A100-4DBB-953A-7E68C253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1C5C7-AB7D-4C0F-9C22-2029422CD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7AAC6-23DC-47CE-A9E4-B9C7CB8EB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7F7C1-3981-459A-B0A3-585A24B59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1415-0CD1-4460-84DC-4BF55AC09DD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4A857-8CE9-48E2-83A8-808A251B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F39BD-8F31-41A1-B4BA-174FA860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0E70-D868-489F-B5EA-7710E975B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3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5F54-23BA-435B-AB66-99CF85521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9AF79-F499-4203-B48F-1843A998C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51709-F2B3-483E-9574-0FB73C9C0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8687E-3875-4E42-8836-5EBE99A0E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822435-30A4-4C84-99FB-06934DDE6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90C3AC-84B4-4D57-B4E9-4B5DDC1F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1415-0CD1-4460-84DC-4BF55AC09DD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089ABE-E4E5-4F38-95B3-FCD224A4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E39DB-2698-4212-BE37-D30AAE6F7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0E70-D868-489F-B5EA-7710E975B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4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C020-3118-4E12-8ACF-7F4C50DF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F2BCA-38FA-4432-A2F7-86B67167E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1415-0CD1-4460-84DC-4BF55AC09DD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C42B1-51CA-4198-A662-6D7E3C31E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A19B1-F04B-4BB8-9E33-CC514A07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0E70-D868-489F-B5EA-7710E975B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2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05F743-6B12-4F7B-849F-C8D264AD7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1415-0CD1-4460-84DC-4BF55AC09DD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0092BE-DB4B-4140-AAFE-92974B207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DCF1D-B671-4413-81AF-5139E9497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0E70-D868-489F-B5EA-7710E975B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6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E6392-E7AF-460C-B7D7-D7878089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9EC2A-8B53-4D8E-8EB2-26FAA1054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66A1B-2E43-45CD-AAC6-D53AFB7E3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B3ED5-E12F-43F9-A759-A2AA762B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1415-0CD1-4460-84DC-4BF55AC09DD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74691-CE09-42F1-8EAD-14F95BFC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1F774-CBDD-46D4-BF14-8181A05EA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0E70-D868-489F-B5EA-7710E975B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3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049E-BFF7-4D48-95B7-DB2885399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37A798-AC8E-439A-B5FC-FF595B462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833F6-C976-45BA-8E9E-04A180087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C12F8-CAB3-4ACB-9B5F-64007380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1415-0CD1-4460-84DC-4BF55AC09DD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64378-E286-4DAF-AD04-3371C1885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5020D-332D-4598-BD42-23E2DBE78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0E70-D868-489F-B5EA-7710E975B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7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F872C2-C9DA-45C3-9068-4F9B600FB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55E12-4256-4566-8E08-E93D69E8B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552DE-8ABA-4248-82FA-145B3B944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61415-0CD1-4460-84DC-4BF55AC09DD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AEB1E-F8DB-4E97-9E36-9D00FB632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E68D6-0CA1-4A14-B447-DA16FB6F8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80E70-D868-489F-B5EA-7710E975B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C48F9-CBCA-49A5-B642-C3880B7FB2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LLM Pretrain</a:t>
            </a:r>
            <a:r>
              <a:rPr lang="zh-CN" altLang="en-US" dirty="0"/>
              <a:t>和</a:t>
            </a:r>
            <a:r>
              <a:rPr lang="en-US" altLang="zh-CN" dirty="0"/>
              <a:t>SFT</a:t>
            </a:r>
            <a:r>
              <a:rPr lang="zh-CN" altLang="en-US" dirty="0"/>
              <a:t>训练加速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8440E-FE0B-4F1E-A0B8-22CCEA5FC6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梁宇辉 </a:t>
            </a:r>
            <a:endParaRPr lang="en-US" altLang="zh-CN" dirty="0"/>
          </a:p>
          <a:p>
            <a:r>
              <a:rPr lang="en-US" altLang="zh-CN" dirty="0"/>
              <a:t>AWS GCR ML SSA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825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AF9E4-E2D1-40FB-9A46-849356482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ontinue…..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BE201-D1B3-4EC9-92F7-77AE55E64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对于某些特别的任务（比如针对</a:t>
            </a:r>
            <a:r>
              <a:rPr lang="en-US" altLang="zh-CN" dirty="0"/>
              <a:t>code </a:t>
            </a:r>
            <a:r>
              <a:rPr lang="en-US" altLang="zh-CN" dirty="0" err="1"/>
              <a:t>infiling</a:t>
            </a:r>
            <a:r>
              <a:rPr lang="en-US" altLang="zh-CN" dirty="0"/>
              <a:t>/FIM</a:t>
            </a:r>
            <a:r>
              <a:rPr lang="zh-CN" altLang="en-US" dirty="0"/>
              <a:t>任务），让</a:t>
            </a:r>
            <a:r>
              <a:rPr lang="en-US" altLang="zh-CN" dirty="0"/>
              <a:t>LLM</a:t>
            </a:r>
            <a:r>
              <a:rPr lang="zh-CN" altLang="en-US" dirty="0"/>
              <a:t>学习该任务有两种方案：</a:t>
            </a:r>
            <a:endParaRPr lang="en-US" altLang="zh-CN" dirty="0"/>
          </a:p>
          <a:p>
            <a:pPr lvl="1"/>
            <a:r>
              <a:rPr lang="zh-CN" altLang="en-US" dirty="0"/>
              <a:t>方案</a:t>
            </a:r>
            <a:r>
              <a:rPr lang="en-US" altLang="zh-CN" dirty="0"/>
              <a:t>1</a:t>
            </a:r>
            <a:r>
              <a:rPr lang="zh-CN" altLang="en-US" dirty="0"/>
              <a:t>：在</a:t>
            </a:r>
            <a:r>
              <a:rPr lang="en-US" altLang="zh-CN" dirty="0"/>
              <a:t>pretrain</a:t>
            </a:r>
            <a:r>
              <a:rPr lang="zh-CN" altLang="en-US" dirty="0"/>
              <a:t>中包含该任务的样本；</a:t>
            </a:r>
            <a:endParaRPr lang="en-US" altLang="zh-CN" dirty="0"/>
          </a:p>
          <a:p>
            <a:pPr lvl="1"/>
            <a:r>
              <a:rPr lang="zh-CN" altLang="en-US" dirty="0"/>
              <a:t>方案</a:t>
            </a:r>
            <a:r>
              <a:rPr lang="en-US" altLang="zh-CN" dirty="0"/>
              <a:t>2</a:t>
            </a:r>
            <a:r>
              <a:rPr lang="zh-CN" altLang="en-US" dirty="0"/>
              <a:t>：在</a:t>
            </a:r>
            <a:r>
              <a:rPr lang="en-US" altLang="zh-CN" dirty="0"/>
              <a:t>pretrain</a:t>
            </a:r>
            <a:r>
              <a:rPr lang="zh-CN" altLang="en-US" dirty="0"/>
              <a:t>中没有该任务样本，且</a:t>
            </a:r>
            <a:r>
              <a:rPr lang="en-US" altLang="zh-CN" dirty="0"/>
              <a:t>finetuning</a:t>
            </a:r>
            <a:r>
              <a:rPr lang="zh-CN" altLang="en-US" dirty="0"/>
              <a:t>阶段包括该任务样本。</a:t>
            </a:r>
            <a:endParaRPr lang="en-US" altLang="zh-CN" dirty="0"/>
          </a:p>
          <a:p>
            <a:pPr lvl="1"/>
            <a:r>
              <a:rPr lang="zh-CN" altLang="en-US" dirty="0"/>
              <a:t>问题：</a:t>
            </a:r>
            <a:r>
              <a:rPr lang="zh-CN" altLang="en-US" b="1" dirty="0"/>
              <a:t>哪种方案训练效率高呢</a:t>
            </a:r>
            <a:r>
              <a:rPr lang="zh-CN" altLang="en-US" dirty="0"/>
              <a:t>？</a:t>
            </a:r>
            <a:endParaRPr lang="en-US" altLang="zh-CN" dirty="0"/>
          </a:p>
          <a:p>
            <a:pPr lvl="2"/>
            <a:r>
              <a:rPr lang="en-US" altLang="zh-CN" dirty="0" err="1"/>
              <a:t>OpenAI</a:t>
            </a:r>
            <a:r>
              <a:rPr lang="en-US" altLang="zh-CN" dirty="0"/>
              <a:t> codex</a:t>
            </a:r>
            <a:r>
              <a:rPr lang="zh-CN" altLang="en-US" dirty="0"/>
              <a:t>模型的训练经验表明，方案</a:t>
            </a:r>
            <a:r>
              <a:rPr lang="en-US" altLang="zh-CN" dirty="0"/>
              <a:t>1</a:t>
            </a:r>
            <a:r>
              <a:rPr lang="zh-CN" altLang="en-US" dirty="0"/>
              <a:t>的训练效率更高（也就是用更少的</a:t>
            </a:r>
            <a:r>
              <a:rPr lang="en-US" altLang="zh-CN" dirty="0"/>
              <a:t>token</a:t>
            </a:r>
            <a:r>
              <a:rPr lang="zh-CN" altLang="en-US" dirty="0"/>
              <a:t>数量就达到了同样的</a:t>
            </a:r>
            <a:r>
              <a:rPr lang="en-US" altLang="zh-CN" dirty="0"/>
              <a:t>FIM</a:t>
            </a:r>
            <a:r>
              <a:rPr lang="zh-CN" altLang="en-US" dirty="0"/>
              <a:t>任务的效果）</a:t>
            </a:r>
            <a:endParaRPr lang="en-US" altLang="zh-CN" dirty="0"/>
          </a:p>
          <a:p>
            <a:r>
              <a:rPr lang="en-US" altLang="zh-CN" dirty="0"/>
              <a:t>Decoder-only</a:t>
            </a:r>
            <a:r>
              <a:rPr lang="zh-CN" altLang="en-US" dirty="0"/>
              <a:t>的</a:t>
            </a:r>
            <a:r>
              <a:rPr lang="en-US" altLang="zh-CN" dirty="0"/>
              <a:t>LLM</a:t>
            </a:r>
            <a:r>
              <a:rPr lang="zh-CN" altLang="en-US" dirty="0"/>
              <a:t>，对于</a:t>
            </a:r>
            <a:r>
              <a:rPr lang="en-US" altLang="zh-CN" dirty="0"/>
              <a:t>finetuning</a:t>
            </a:r>
            <a:r>
              <a:rPr lang="zh-CN" altLang="en-US" dirty="0"/>
              <a:t>的任务，经常在准备数据的时候需要对</a:t>
            </a:r>
            <a:r>
              <a:rPr lang="en-US" altLang="zh-CN" dirty="0"/>
              <a:t>label</a:t>
            </a:r>
            <a:r>
              <a:rPr lang="zh-CN" altLang="en-US" dirty="0"/>
              <a:t>中的</a:t>
            </a:r>
            <a:r>
              <a:rPr lang="en-US" altLang="zh-CN" dirty="0"/>
              <a:t>input token</a:t>
            </a:r>
            <a:r>
              <a:rPr lang="zh-CN" altLang="en-US" dirty="0"/>
              <a:t>部分做</a:t>
            </a:r>
            <a:r>
              <a:rPr lang="en-US" altLang="zh-CN" dirty="0"/>
              <a:t>ignore index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目的是让训练时的</a:t>
            </a:r>
            <a:r>
              <a:rPr lang="en-US" altLang="zh-CN" dirty="0"/>
              <a:t>train loss</a:t>
            </a:r>
            <a:r>
              <a:rPr lang="zh-CN" altLang="en-US" dirty="0"/>
              <a:t>不把</a:t>
            </a:r>
            <a:r>
              <a:rPr lang="en-US" altLang="zh-CN" dirty="0"/>
              <a:t>input token</a:t>
            </a:r>
            <a:r>
              <a:rPr lang="zh-CN" altLang="en-US" dirty="0"/>
              <a:t>部分的</a:t>
            </a:r>
            <a:r>
              <a:rPr lang="en-US" altLang="zh-CN" dirty="0"/>
              <a:t>loss</a:t>
            </a:r>
            <a:r>
              <a:rPr lang="zh-CN" altLang="en-US" dirty="0"/>
              <a:t>计算进去。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309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20CE-E253-4E13-91B7-C504013F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6403"/>
          </a:xfrm>
        </p:spPr>
        <p:txBody>
          <a:bodyPr/>
          <a:lstStyle/>
          <a:p>
            <a:r>
              <a:rPr lang="en-US" altLang="zh-CN" b="1" dirty="0"/>
              <a:t>ML</a:t>
            </a:r>
            <a:r>
              <a:rPr lang="zh-CN" altLang="en-US" b="1" dirty="0"/>
              <a:t>工程优化层面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B600C-B975-433D-B895-D3AA6314A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818"/>
            <a:ext cx="10515600" cy="5188057"/>
          </a:xfrm>
        </p:spPr>
        <p:txBody>
          <a:bodyPr>
            <a:normAutofit/>
          </a:bodyPr>
          <a:lstStyle/>
          <a:p>
            <a:r>
              <a:rPr lang="zh-CN" altLang="en-US" dirty="0"/>
              <a:t>显存</a:t>
            </a:r>
            <a:r>
              <a:rPr lang="en-US" altLang="zh-CN" dirty="0"/>
              <a:t>I/O</a:t>
            </a:r>
            <a:r>
              <a:rPr lang="zh-CN" altLang="en-US" dirty="0"/>
              <a:t>优化：原理是</a:t>
            </a:r>
            <a:r>
              <a:rPr lang="zh-CN" altLang="en-US" b="1" dirty="0"/>
              <a:t>尽可能充分利用 </a:t>
            </a:r>
            <a:r>
              <a:rPr lang="en-US" b="1" dirty="0"/>
              <a:t>GPU Cache </a:t>
            </a:r>
            <a:r>
              <a:rPr lang="zh-CN" altLang="en-US" b="1" dirty="0"/>
              <a:t>区，避免从 </a:t>
            </a:r>
            <a:r>
              <a:rPr lang="en-US" b="1" dirty="0"/>
              <a:t>HBM </a:t>
            </a:r>
            <a:r>
              <a:rPr lang="zh-CN" altLang="en-US" b="1" dirty="0"/>
              <a:t>中反复读取和写入。</a:t>
            </a:r>
            <a:endParaRPr lang="en-US" altLang="zh-CN" dirty="0"/>
          </a:p>
          <a:p>
            <a:pPr lvl="1"/>
            <a:r>
              <a:rPr lang="en-US" dirty="0"/>
              <a:t>F</a:t>
            </a:r>
            <a:r>
              <a:rPr lang="en-US" altLang="zh-CN" dirty="0"/>
              <a:t>lash attention V1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对矩阵进行分块乘法，每次只计算一个小的</a:t>
            </a:r>
            <a:r>
              <a:rPr lang="en-US" altLang="zh-CN" dirty="0"/>
              <a:t>block</a:t>
            </a:r>
            <a:r>
              <a:rPr lang="zh-CN" altLang="en-US" dirty="0"/>
              <a:t>，保证</a:t>
            </a:r>
            <a:r>
              <a:rPr lang="en-US" altLang="zh-CN" dirty="0"/>
              <a:t>block</a:t>
            </a:r>
            <a:r>
              <a:rPr lang="zh-CN" altLang="en-US" dirty="0"/>
              <a:t>可以放进</a:t>
            </a:r>
            <a:r>
              <a:rPr lang="en-US" altLang="zh-CN" dirty="0"/>
              <a:t>GPU SRAM</a:t>
            </a:r>
            <a:r>
              <a:rPr lang="zh-CN" altLang="en-US" dirty="0"/>
              <a:t>中。</a:t>
            </a:r>
            <a:endParaRPr lang="en-US" altLang="zh-CN" dirty="0"/>
          </a:p>
          <a:p>
            <a:pPr lvl="1"/>
            <a:r>
              <a:rPr lang="en-US" altLang="zh-CN" dirty="0"/>
              <a:t>GQA</a:t>
            </a:r>
            <a:r>
              <a:rPr lang="zh-CN" altLang="en-US" dirty="0"/>
              <a:t>和</a:t>
            </a:r>
            <a:r>
              <a:rPr lang="en-US" altLang="zh-CN" dirty="0"/>
              <a:t>MQA</a:t>
            </a:r>
            <a:r>
              <a:rPr lang="zh-CN" altLang="en-US" dirty="0"/>
              <a:t>（</a:t>
            </a:r>
            <a:r>
              <a:rPr lang="en-US" altLang="zh-CN" dirty="0"/>
              <a:t>flash attention V2</a:t>
            </a:r>
            <a:r>
              <a:rPr lang="zh-CN" altLang="en-US" dirty="0"/>
              <a:t>支持）：</a:t>
            </a:r>
            <a:endParaRPr lang="en-US" altLang="zh-CN" dirty="0"/>
          </a:p>
          <a:p>
            <a:pPr lvl="2"/>
            <a:r>
              <a:rPr lang="zh-CN" altLang="en-US" dirty="0"/>
              <a:t>减少了</a:t>
            </a:r>
            <a:r>
              <a:rPr lang="en-US" altLang="zh-CN" dirty="0"/>
              <a:t>GPU cache</a:t>
            </a:r>
            <a:r>
              <a:rPr lang="zh-CN" altLang="en-US" dirty="0"/>
              <a:t>和</a:t>
            </a:r>
            <a:r>
              <a:rPr lang="en-US" altLang="zh-CN" dirty="0"/>
              <a:t>GPU HBM</a:t>
            </a:r>
            <a:r>
              <a:rPr lang="zh-CN" altLang="en-US" dirty="0"/>
              <a:t>之间交互的数据量。</a:t>
            </a:r>
            <a:endParaRPr lang="en-US" altLang="zh-CN" dirty="0"/>
          </a:p>
          <a:p>
            <a:pPr lvl="1"/>
            <a:r>
              <a:rPr lang="en-US" altLang="zh-CN" dirty="0"/>
              <a:t>MLA</a:t>
            </a:r>
            <a:r>
              <a:rPr lang="zh-CN" altLang="en-US" dirty="0"/>
              <a:t>（</a:t>
            </a:r>
            <a:r>
              <a:rPr lang="en-US" b="1" dirty="0"/>
              <a:t> </a:t>
            </a:r>
            <a:r>
              <a:rPr lang="en-US" dirty="0"/>
              <a:t>Multi-head Latent Attention </a:t>
            </a:r>
            <a:r>
              <a:rPr lang="en-US" altLang="zh-CN" dirty="0"/>
              <a:t>from </a:t>
            </a:r>
            <a:r>
              <a:rPr lang="en-US" altLang="zh-CN" dirty="0" err="1"/>
              <a:t>deepseek</a:t>
            </a:r>
            <a:r>
              <a:rPr lang="en-US" altLang="zh-CN" dirty="0"/>
              <a:t> V2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527E0D-7F52-4410-8269-9E5AC6509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09" y="4012708"/>
            <a:ext cx="10515599" cy="269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79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7DACB-2439-42FA-A42B-FE2566BF4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4279C-D70B-4627-B46D-444B05C35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Kernel/</a:t>
            </a:r>
            <a:r>
              <a:rPr lang="zh-CN" altLang="en-US" dirty="0"/>
              <a:t>算子优化：</a:t>
            </a:r>
            <a:endParaRPr lang="en-US" altLang="zh-CN" dirty="0"/>
          </a:p>
          <a:p>
            <a:pPr lvl="1"/>
            <a:r>
              <a:rPr lang="en-US" altLang="zh-CN" dirty="0"/>
              <a:t>Fused kernel</a:t>
            </a:r>
          </a:p>
          <a:p>
            <a:pPr lvl="2"/>
            <a:r>
              <a:rPr lang="zh-CN" altLang="en-US" dirty="0"/>
              <a:t>比如对</a:t>
            </a:r>
            <a:r>
              <a:rPr lang="en-US" altLang="zh-CN" dirty="0"/>
              <a:t>attention</a:t>
            </a:r>
            <a:r>
              <a:rPr lang="zh-CN" altLang="en-US" dirty="0"/>
              <a:t>的整个计算都放在一个</a:t>
            </a:r>
            <a:r>
              <a:rPr lang="en-US" altLang="zh-CN" dirty="0"/>
              <a:t>CUDA kernel</a:t>
            </a:r>
            <a:r>
              <a:rPr lang="zh-CN" altLang="en-US" dirty="0"/>
              <a:t>中计算；</a:t>
            </a:r>
            <a:endParaRPr lang="en-US" altLang="zh-CN" dirty="0"/>
          </a:p>
          <a:p>
            <a:pPr lvl="2"/>
            <a:r>
              <a:rPr lang="zh-CN" altLang="en-US" dirty="0"/>
              <a:t>比如把</a:t>
            </a:r>
            <a:r>
              <a:rPr lang="en-US" altLang="zh-CN" dirty="0"/>
              <a:t>MLP</a:t>
            </a:r>
            <a:r>
              <a:rPr lang="zh-CN" altLang="en-US" dirty="0"/>
              <a:t>和激活函数的计算放在一个</a:t>
            </a:r>
            <a:r>
              <a:rPr lang="en-US" altLang="zh-CN" dirty="0"/>
              <a:t>CUDA kernel</a:t>
            </a:r>
            <a:r>
              <a:rPr lang="zh-CN" altLang="en-US" dirty="0"/>
              <a:t>中；</a:t>
            </a:r>
            <a:endParaRPr lang="en-US" altLang="zh-CN" dirty="0"/>
          </a:p>
          <a:p>
            <a:r>
              <a:rPr lang="zh-CN" altLang="en-US" dirty="0"/>
              <a:t>通信优化：</a:t>
            </a:r>
            <a:endParaRPr lang="en-US" altLang="zh-CN" dirty="0"/>
          </a:p>
          <a:p>
            <a:pPr lvl="1"/>
            <a:r>
              <a:rPr lang="en-US" dirty="0" err="1"/>
              <a:t>ZeRO</a:t>
            </a:r>
            <a:r>
              <a:rPr lang="en-US" dirty="0"/>
              <a:t>++ </a:t>
            </a:r>
            <a:r>
              <a:rPr lang="en-US" altLang="zh-CN" dirty="0"/>
              <a:t>on Zero 3 </a:t>
            </a:r>
            <a:r>
              <a:rPr lang="en-US" dirty="0"/>
              <a:t>(</a:t>
            </a:r>
            <a:r>
              <a:rPr lang="en-US" dirty="0" err="1"/>
              <a:t>Deepspeed</a:t>
            </a:r>
            <a:r>
              <a:rPr lang="en-US" dirty="0"/>
              <a:t>) </a:t>
            </a:r>
            <a:r>
              <a:rPr lang="zh-CN" altLang="en-US" dirty="0"/>
              <a:t>：</a:t>
            </a:r>
            <a:endParaRPr lang="en-US" dirty="0"/>
          </a:p>
          <a:p>
            <a:pPr lvl="2"/>
            <a:r>
              <a:rPr lang="en-US" dirty="0" err="1"/>
              <a:t>zero_quantized_weights</a:t>
            </a:r>
            <a:r>
              <a:rPr lang="zh-CN" altLang="en-US" dirty="0"/>
              <a:t>：</a:t>
            </a:r>
            <a:endParaRPr lang="en-US" dirty="0"/>
          </a:p>
          <a:p>
            <a:pPr lvl="2"/>
            <a:r>
              <a:rPr lang="en-US" dirty="0" err="1"/>
              <a:t>zero_hpz_partition_size</a:t>
            </a:r>
            <a:r>
              <a:rPr lang="zh-CN" altLang="en-US" dirty="0"/>
              <a:t>：尽可能用节点内的快速通信代替跨节点通信，分层存储权重的时候在节点上存了完整副本。</a:t>
            </a:r>
            <a:endParaRPr lang="en-US" dirty="0"/>
          </a:p>
          <a:p>
            <a:pPr lvl="2"/>
            <a:r>
              <a:rPr lang="en-US" dirty="0" err="1"/>
              <a:t>zero_quantized_gradients</a:t>
            </a:r>
            <a:r>
              <a:rPr lang="zh-CN" altLang="en-US" dirty="0"/>
              <a:t>：</a:t>
            </a:r>
            <a:endParaRPr lang="en-US" dirty="0"/>
          </a:p>
          <a:p>
            <a:pPr lvl="1"/>
            <a:r>
              <a:rPr lang="en-US" dirty="0"/>
              <a:t>Overlap communication</a:t>
            </a:r>
            <a:r>
              <a:rPr lang="zh-CN" altLang="en-US" dirty="0"/>
              <a:t>（</a:t>
            </a:r>
            <a:r>
              <a:rPr lang="en-US" altLang="zh-CN" dirty="0" err="1"/>
              <a:t>deepspeed</a:t>
            </a:r>
            <a:r>
              <a:rPr lang="zh-CN" altLang="en-US" dirty="0"/>
              <a:t>）：</a:t>
            </a:r>
            <a:r>
              <a:rPr lang="zh-CN" altLang="en-US" b="1" dirty="0"/>
              <a:t> </a:t>
            </a:r>
            <a:r>
              <a:rPr lang="en-US" altLang="zh-CN" dirty="0" err="1"/>
              <a:t>DeepSpeed</a:t>
            </a:r>
            <a:r>
              <a:rPr lang="zh-CN" altLang="en-US" dirty="0"/>
              <a:t>将在梯度计算时尝试并行执行梯度通信</a:t>
            </a:r>
            <a:r>
              <a:rPr lang="en-US" altLang="zh-CN" dirty="0"/>
              <a:t>.</a:t>
            </a:r>
          </a:p>
          <a:p>
            <a:pPr lvl="1"/>
            <a:r>
              <a:rPr lang="en-US" dirty="0"/>
              <a:t>NCCL</a:t>
            </a:r>
            <a:r>
              <a:rPr lang="zh-CN" altLang="en-US" dirty="0"/>
              <a:t>通信优化：</a:t>
            </a:r>
            <a:endParaRPr lang="en-US" altLang="zh-CN" dirty="0"/>
          </a:p>
          <a:p>
            <a:pPr lvl="2"/>
            <a:r>
              <a:rPr lang="en-US" altLang="zh-CN" dirty="0" err="1"/>
              <a:t>Sagemaker</a:t>
            </a:r>
            <a:r>
              <a:rPr lang="en-US" altLang="zh-CN" dirty="0"/>
              <a:t> </a:t>
            </a:r>
            <a:r>
              <a:rPr lang="en-US" altLang="zh-CN" dirty="0" err="1"/>
              <a:t>hyperpod</a:t>
            </a:r>
            <a:r>
              <a:rPr lang="zh-CN" altLang="en-US" dirty="0"/>
              <a:t>的</a:t>
            </a:r>
            <a:r>
              <a:rPr lang="en-US" altLang="zh-CN" dirty="0"/>
              <a:t>NCCL</a:t>
            </a:r>
            <a:r>
              <a:rPr lang="zh-CN" altLang="en-US" dirty="0"/>
              <a:t>库优化了集合通信，使得</a:t>
            </a:r>
            <a:r>
              <a:rPr lang="en-US" altLang="zh-CN" dirty="0"/>
              <a:t>NCCL</a:t>
            </a:r>
            <a:r>
              <a:rPr lang="zh-CN" altLang="en-US" dirty="0"/>
              <a:t>通信效率提高</a:t>
            </a:r>
            <a:r>
              <a:rPr lang="en-US" altLang="zh-CN" dirty="0"/>
              <a:t>10%~20%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显存优化：节省显存能够开更大的</a:t>
            </a:r>
            <a:r>
              <a:rPr lang="en-US" dirty="0"/>
              <a:t>batch size </a:t>
            </a:r>
            <a:r>
              <a:rPr lang="zh-CN" altLang="en-US" dirty="0"/>
              <a:t>，间接起到训练加速作用 </a:t>
            </a:r>
            <a:endParaRPr lang="en-US" altLang="zh-CN" dirty="0"/>
          </a:p>
          <a:p>
            <a:pPr lvl="1"/>
            <a:r>
              <a:rPr lang="en-US" dirty="0" err="1"/>
              <a:t>ZeRO</a:t>
            </a:r>
            <a:endParaRPr lang="en-US" dirty="0"/>
          </a:p>
          <a:p>
            <a:pPr lvl="1"/>
            <a:r>
              <a:rPr lang="en-US" dirty="0"/>
              <a:t>activation checkpoint</a:t>
            </a:r>
            <a:r>
              <a:rPr lang="zh-CN" altLang="en-US" dirty="0"/>
              <a:t>：用时间换空间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306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D59BA-3355-47EE-8FD5-38E7BAACA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ontinue….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AC6BE-AA31-4212-9622-226307415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计算优化：</a:t>
            </a:r>
            <a:endParaRPr lang="en-US" altLang="zh-CN" dirty="0"/>
          </a:p>
          <a:p>
            <a:pPr lvl="1"/>
            <a:r>
              <a:rPr lang="en-US" altLang="zh-CN" dirty="0" err="1"/>
              <a:t>MoE</a:t>
            </a:r>
            <a:r>
              <a:rPr lang="zh-CN" altLang="en-US" dirty="0"/>
              <a:t>并行</a:t>
            </a:r>
            <a:r>
              <a:rPr lang="en-US" altLang="zh-CN" dirty="0"/>
              <a:t>:</a:t>
            </a:r>
          </a:p>
          <a:p>
            <a:pPr lvl="2"/>
            <a:r>
              <a:rPr lang="en-US" altLang="zh-CN" dirty="0" err="1"/>
              <a:t>Deepspeed</a:t>
            </a:r>
            <a:r>
              <a:rPr lang="zh-CN" altLang="en-US" dirty="0"/>
              <a:t>，</a:t>
            </a:r>
            <a:r>
              <a:rPr lang="en-US" altLang="zh-CN" dirty="0"/>
              <a:t> Megatron-</a:t>
            </a:r>
            <a:r>
              <a:rPr lang="en-US" altLang="zh-CN" dirty="0" err="1"/>
              <a:t>deepspeed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/>
              <a:t>Megatron-LM</a:t>
            </a:r>
            <a:r>
              <a:rPr lang="zh-CN" altLang="en-US" dirty="0"/>
              <a:t>支持。</a:t>
            </a:r>
            <a:endParaRPr lang="en-US" altLang="zh-CN" dirty="0"/>
          </a:p>
          <a:p>
            <a:pPr lvl="1"/>
            <a:r>
              <a:rPr lang="en-US" altLang="zh-CN" dirty="0"/>
              <a:t>Sequence</a:t>
            </a:r>
            <a:r>
              <a:rPr lang="zh-CN" altLang="en-US" dirty="0"/>
              <a:t>并行（尤其针对</a:t>
            </a:r>
            <a:r>
              <a:rPr lang="en-US" dirty="0"/>
              <a:t>long context </a:t>
            </a:r>
            <a:r>
              <a:rPr lang="zh-CN" altLang="en-US" dirty="0"/>
              <a:t>场景效果显著）：</a:t>
            </a:r>
            <a:endParaRPr lang="en-US" altLang="zh-CN" dirty="0"/>
          </a:p>
          <a:p>
            <a:pPr lvl="2"/>
            <a:r>
              <a:rPr lang="en-US" dirty="0"/>
              <a:t>M</a:t>
            </a:r>
            <a:r>
              <a:rPr lang="en-US" altLang="zh-CN" dirty="0"/>
              <a:t>egatron</a:t>
            </a:r>
            <a:r>
              <a:rPr lang="zh-CN" altLang="en-US" dirty="0"/>
              <a:t>相关框架支持</a:t>
            </a:r>
            <a:endParaRPr lang="en-US" altLang="zh-CN" dirty="0"/>
          </a:p>
          <a:p>
            <a:pPr lvl="2"/>
            <a:r>
              <a:rPr lang="en-US" altLang="zh-CN" dirty="0"/>
              <a:t>flash attention V2</a:t>
            </a:r>
            <a:r>
              <a:rPr lang="zh-CN" altLang="en-US" dirty="0"/>
              <a:t>支持</a:t>
            </a:r>
            <a:endParaRPr lang="en-US" altLang="zh-CN" dirty="0"/>
          </a:p>
          <a:p>
            <a:pPr lvl="1"/>
            <a:r>
              <a:rPr lang="en-US" altLang="zh-CN" dirty="0"/>
              <a:t>Attention</a:t>
            </a:r>
            <a:r>
              <a:rPr lang="zh-CN" altLang="en-US" dirty="0"/>
              <a:t>计算量的减少：</a:t>
            </a:r>
            <a:endParaRPr lang="en-US" altLang="zh-CN" dirty="0"/>
          </a:p>
          <a:p>
            <a:pPr lvl="2"/>
            <a:r>
              <a:rPr lang="en-US" altLang="zh-CN" dirty="0"/>
              <a:t>Sparse attention</a:t>
            </a:r>
            <a:r>
              <a:rPr lang="zh-CN" altLang="en-US" dirty="0"/>
              <a:t>：</a:t>
            </a:r>
            <a:r>
              <a:rPr lang="en-US" altLang="zh-CN" dirty="0"/>
              <a:t>	</a:t>
            </a:r>
          </a:p>
          <a:p>
            <a:pPr lvl="3"/>
            <a:r>
              <a:rPr lang="en-US" altLang="zh-CN" dirty="0"/>
              <a:t>Slide window attention</a:t>
            </a:r>
            <a:r>
              <a:rPr lang="zh-CN" altLang="en-US" dirty="0"/>
              <a:t>（比如</a:t>
            </a:r>
            <a:r>
              <a:rPr lang="en-US" altLang="zh-CN" dirty="0"/>
              <a:t>mistral 7B</a:t>
            </a:r>
            <a:r>
              <a:rPr lang="zh-CN" altLang="en-US" dirty="0"/>
              <a:t>和</a:t>
            </a:r>
            <a:r>
              <a:rPr lang="en-US" altLang="zh-CN" dirty="0"/>
              <a:t>mistral 8*7B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/>
            <a:r>
              <a:rPr lang="en-US" dirty="0"/>
              <a:t>Windows Multi-Head Attention</a:t>
            </a:r>
            <a:r>
              <a:rPr lang="zh-CN" altLang="en-US" dirty="0"/>
              <a:t>（</a:t>
            </a:r>
            <a:r>
              <a:rPr lang="en-US" altLang="zh-CN" dirty="0" err="1"/>
              <a:t>swin</a:t>
            </a:r>
            <a:r>
              <a:rPr lang="en-US" altLang="zh-CN" dirty="0"/>
              <a:t>-transformer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数据</a:t>
            </a:r>
            <a:r>
              <a:rPr lang="en-US" altLang="zh-CN" dirty="0"/>
              <a:t>I/O</a:t>
            </a:r>
            <a:r>
              <a:rPr lang="zh-CN" altLang="en-US" dirty="0"/>
              <a:t>优化：</a:t>
            </a:r>
            <a:endParaRPr lang="en-US" altLang="zh-CN" dirty="0"/>
          </a:p>
          <a:p>
            <a:pPr lvl="1"/>
            <a:r>
              <a:rPr lang="zh-CN" altLang="en-US" dirty="0"/>
              <a:t>对于视觉多模态模型的流式训练，借助</a:t>
            </a:r>
            <a:r>
              <a:rPr lang="en-US" altLang="zh-CN" dirty="0" err="1"/>
              <a:t>FSx</a:t>
            </a:r>
            <a:r>
              <a:rPr lang="en-US" altLang="zh-CN" dirty="0"/>
              <a:t> for S3</a:t>
            </a:r>
            <a:r>
              <a:rPr lang="zh-CN" altLang="en-US" dirty="0"/>
              <a:t>这样的高速文件系统更好。</a:t>
            </a:r>
            <a:endParaRPr lang="en-US" altLang="zh-CN" dirty="0"/>
          </a:p>
          <a:p>
            <a:pPr lvl="2"/>
            <a:r>
              <a:rPr lang="zh-CN" altLang="en-US" dirty="0"/>
              <a:t>对于</a:t>
            </a:r>
            <a:r>
              <a:rPr lang="en-US" altLang="zh-CN" dirty="0"/>
              <a:t>LLM</a:t>
            </a:r>
            <a:r>
              <a:rPr lang="zh-CN" altLang="en-US" dirty="0"/>
              <a:t>的流式训练，可以尝试直接从</a:t>
            </a:r>
            <a:r>
              <a:rPr lang="en-US" altLang="zh-CN" dirty="0"/>
              <a:t>S3</a:t>
            </a:r>
            <a:r>
              <a:rPr lang="zh-CN" altLang="en-US" dirty="0"/>
              <a:t>读取数据。</a:t>
            </a:r>
            <a:endParaRPr lang="en-US" altLang="zh-CN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88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8E44-62FD-449F-AC43-88FEF66AA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900"/>
          </a:xfrm>
        </p:spPr>
        <p:txBody>
          <a:bodyPr/>
          <a:lstStyle/>
          <a:p>
            <a:r>
              <a:rPr lang="zh-CN" altLang="en-US" b="1" dirty="0"/>
              <a:t>计算资源层面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1A40A-430C-4A62-91C3-8B249077A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674"/>
            <a:ext cx="10515600" cy="4902199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机器的选择：</a:t>
            </a:r>
            <a:endParaRPr lang="en-US" altLang="zh-CN" dirty="0"/>
          </a:p>
          <a:p>
            <a:pPr lvl="1"/>
            <a:r>
              <a:rPr lang="zh-CN" altLang="en-US" dirty="0"/>
              <a:t>对于</a:t>
            </a:r>
            <a:r>
              <a:rPr lang="en-US" altLang="zh-CN" dirty="0"/>
              <a:t>LLM</a:t>
            </a:r>
            <a:r>
              <a:rPr lang="zh-CN" altLang="en-US" dirty="0"/>
              <a:t>的训练（包括</a:t>
            </a:r>
            <a:r>
              <a:rPr lang="en-US" altLang="zh-CN" dirty="0"/>
              <a:t>Pretrain</a:t>
            </a:r>
            <a:r>
              <a:rPr lang="zh-CN" altLang="en-US" dirty="0"/>
              <a:t>或者</a:t>
            </a:r>
            <a:r>
              <a:rPr lang="en-US" altLang="zh-CN" dirty="0"/>
              <a:t>Full fine tuning</a:t>
            </a:r>
            <a:r>
              <a:rPr lang="zh-CN" altLang="en-US" dirty="0"/>
              <a:t>），优先选择性价比更好的</a:t>
            </a:r>
            <a:r>
              <a:rPr lang="en-US" altLang="zh-CN" dirty="0"/>
              <a:t>P5</a:t>
            </a:r>
            <a:r>
              <a:rPr lang="zh-CN" altLang="en-US" dirty="0"/>
              <a:t>系列：</a:t>
            </a:r>
            <a:endParaRPr lang="en-US" altLang="zh-CN" dirty="0"/>
          </a:p>
          <a:p>
            <a:pPr lvl="2"/>
            <a:r>
              <a:rPr lang="en-US" altLang="zh-CN" dirty="0"/>
              <a:t>GPU</a:t>
            </a:r>
            <a:r>
              <a:rPr lang="zh-CN" altLang="en-US" dirty="0"/>
              <a:t>实例对于训练速度的影响因素：</a:t>
            </a:r>
            <a:endParaRPr lang="en-US" altLang="zh-CN" dirty="0"/>
          </a:p>
          <a:p>
            <a:pPr lvl="3"/>
            <a:r>
              <a:rPr lang="en-US" altLang="zh-CN" dirty="0"/>
              <a:t>GPU</a:t>
            </a:r>
            <a:r>
              <a:rPr lang="zh-CN" altLang="en-US" dirty="0"/>
              <a:t>算力（</a:t>
            </a:r>
            <a:r>
              <a:rPr lang="en-US" altLang="zh-CN" dirty="0"/>
              <a:t>tensor core</a:t>
            </a:r>
            <a:r>
              <a:rPr lang="zh-CN" altLang="en-US" dirty="0"/>
              <a:t>和</a:t>
            </a:r>
            <a:r>
              <a:rPr lang="en-US" altLang="zh-CN" dirty="0" err="1"/>
              <a:t>cuda</a:t>
            </a:r>
            <a:r>
              <a:rPr lang="en-US" altLang="zh-CN" dirty="0"/>
              <a:t> core</a:t>
            </a:r>
            <a:r>
              <a:rPr lang="zh-CN" altLang="en-US" dirty="0"/>
              <a:t>的算力）；</a:t>
            </a:r>
          </a:p>
          <a:p>
            <a:pPr lvl="3"/>
            <a:r>
              <a:rPr lang="en-US" altLang="zh-CN" dirty="0"/>
              <a:t>GPU HBM</a:t>
            </a:r>
            <a:r>
              <a:rPr lang="zh-CN" altLang="en-US" dirty="0"/>
              <a:t>显存带宽；</a:t>
            </a:r>
          </a:p>
          <a:p>
            <a:pPr lvl="3"/>
            <a:r>
              <a:rPr lang="zh-CN" altLang="en-US" dirty="0"/>
              <a:t>同一个节点内的</a:t>
            </a:r>
            <a:r>
              <a:rPr lang="en-US" altLang="zh-CN" dirty="0"/>
              <a:t>GPU</a:t>
            </a:r>
            <a:r>
              <a:rPr lang="zh-CN" altLang="en-US" dirty="0"/>
              <a:t>之间的带宽（</a:t>
            </a:r>
            <a:r>
              <a:rPr lang="en-US" altLang="zh-CN" dirty="0"/>
              <a:t>Connected with </a:t>
            </a:r>
            <a:r>
              <a:rPr lang="en-US" altLang="zh-CN" dirty="0" err="1"/>
              <a:t>Nvlink</a:t>
            </a:r>
            <a:r>
              <a:rPr lang="en-US" altLang="zh-CN" dirty="0"/>
              <a:t>/</a:t>
            </a:r>
            <a:r>
              <a:rPr lang="en-US" altLang="zh-CN" dirty="0" err="1"/>
              <a:t>Nvswitch</a:t>
            </a:r>
            <a:r>
              <a:rPr lang="zh-CN" altLang="en-US" dirty="0"/>
              <a:t>，</a:t>
            </a:r>
            <a:r>
              <a:rPr lang="en-US" altLang="zh-CN" dirty="0"/>
              <a:t>or PCIE switch/PCIE host bridge</a:t>
            </a:r>
            <a:r>
              <a:rPr lang="zh-CN" altLang="en-US" dirty="0"/>
              <a:t>）；</a:t>
            </a:r>
          </a:p>
          <a:p>
            <a:pPr lvl="3"/>
            <a:r>
              <a:rPr lang="zh-CN" altLang="en-US" dirty="0"/>
              <a:t>同一个节点内的</a:t>
            </a:r>
            <a:r>
              <a:rPr lang="en-US" altLang="zh-CN" dirty="0"/>
              <a:t>GPU</a:t>
            </a:r>
            <a:r>
              <a:rPr lang="zh-CN" altLang="en-US" dirty="0"/>
              <a:t>之间</a:t>
            </a:r>
            <a:r>
              <a:rPr lang="en-US" altLang="zh-CN" dirty="0"/>
              <a:t>P2P</a:t>
            </a:r>
            <a:r>
              <a:rPr lang="zh-CN" altLang="en-US" dirty="0"/>
              <a:t>是否</a:t>
            </a:r>
            <a:r>
              <a:rPr lang="en-US" altLang="zh-CN" dirty="0"/>
              <a:t>enable</a:t>
            </a:r>
            <a:r>
              <a:rPr lang="zh-CN" altLang="en-US" dirty="0"/>
              <a:t>；</a:t>
            </a:r>
          </a:p>
          <a:p>
            <a:pPr lvl="4"/>
            <a:r>
              <a:rPr lang="zh-CN" altLang="en-US" dirty="0"/>
              <a:t>如果</a:t>
            </a:r>
            <a:r>
              <a:rPr lang="en-US" altLang="zh-CN" dirty="0"/>
              <a:t>disable P2P</a:t>
            </a:r>
            <a:r>
              <a:rPr lang="zh-CN" altLang="en-US" dirty="0"/>
              <a:t>功能（</a:t>
            </a:r>
            <a:r>
              <a:rPr lang="en-US" altLang="zh-CN" dirty="0"/>
              <a:t>G5</a:t>
            </a:r>
            <a:r>
              <a:rPr lang="zh-CN" altLang="en-US" dirty="0"/>
              <a:t>系列就</a:t>
            </a:r>
            <a:r>
              <a:rPr lang="en-US" altLang="zh-CN" dirty="0"/>
              <a:t>disable</a:t>
            </a:r>
            <a:r>
              <a:rPr lang="zh-CN" altLang="en-US" dirty="0"/>
              <a:t>了），他们之间的数据传输需要经过系统</a:t>
            </a:r>
            <a:r>
              <a:rPr lang="en-US" altLang="zh-CN" dirty="0"/>
              <a:t>DRAM</a:t>
            </a:r>
            <a:r>
              <a:rPr lang="zh-CN" altLang="en-US" dirty="0"/>
              <a:t>来中转。</a:t>
            </a:r>
          </a:p>
          <a:p>
            <a:pPr lvl="3"/>
            <a:r>
              <a:rPr lang="en-US" altLang="zh-CN" dirty="0"/>
              <a:t>GPU H2D</a:t>
            </a:r>
            <a:r>
              <a:rPr lang="zh-CN" altLang="en-US" dirty="0"/>
              <a:t>的带宽，</a:t>
            </a:r>
            <a:r>
              <a:rPr lang="en-US" altLang="zh-CN" dirty="0"/>
              <a:t>D2H</a:t>
            </a:r>
            <a:r>
              <a:rPr lang="zh-CN" altLang="en-US" dirty="0"/>
              <a:t>的带宽（</a:t>
            </a:r>
            <a:r>
              <a:rPr lang="zh-CN" altLang="en-US" b="1" dirty="0"/>
              <a:t>训练时每个</a:t>
            </a:r>
            <a:r>
              <a:rPr lang="en-US" altLang="zh-CN" b="1" dirty="0"/>
              <a:t>step</a:t>
            </a:r>
            <a:r>
              <a:rPr lang="zh-CN" altLang="en-US" b="1" dirty="0"/>
              <a:t>都会发生，可以和</a:t>
            </a:r>
            <a:r>
              <a:rPr lang="en-US" altLang="zh-CN" b="1" dirty="0"/>
              <a:t>GPU</a:t>
            </a:r>
            <a:r>
              <a:rPr lang="zh-CN" altLang="en-US" b="1" dirty="0"/>
              <a:t>计算</a:t>
            </a:r>
            <a:r>
              <a:rPr lang="en-US" altLang="zh-CN" b="1" dirty="0"/>
              <a:t>overlap</a:t>
            </a:r>
            <a:r>
              <a:rPr lang="zh-CN" altLang="en-US" dirty="0"/>
              <a:t>）；</a:t>
            </a:r>
          </a:p>
          <a:p>
            <a:pPr lvl="3"/>
            <a:r>
              <a:rPr lang="zh-CN" altLang="en-US" dirty="0"/>
              <a:t>同一个节点内的</a:t>
            </a:r>
            <a:r>
              <a:rPr lang="en-US" altLang="zh-CN" dirty="0"/>
              <a:t>GPU</a:t>
            </a:r>
            <a:r>
              <a:rPr lang="zh-CN" altLang="en-US" dirty="0"/>
              <a:t>的</a:t>
            </a:r>
            <a:r>
              <a:rPr lang="en-US" altLang="zh-CN" dirty="0"/>
              <a:t>PCIE</a:t>
            </a:r>
            <a:r>
              <a:rPr lang="zh-CN" altLang="en-US" dirty="0"/>
              <a:t>的拓扑；</a:t>
            </a:r>
          </a:p>
          <a:p>
            <a:pPr lvl="4"/>
            <a:r>
              <a:rPr lang="zh-CN" altLang="en-US" dirty="0"/>
              <a:t>对于借助</a:t>
            </a:r>
            <a:r>
              <a:rPr lang="en-US" altLang="zh-CN" dirty="0"/>
              <a:t>PCIE</a:t>
            </a:r>
            <a:r>
              <a:rPr lang="zh-CN" altLang="en-US" dirty="0"/>
              <a:t>总线做</a:t>
            </a:r>
            <a:r>
              <a:rPr lang="en-US" altLang="zh-CN" dirty="0"/>
              <a:t>GPU</a:t>
            </a:r>
            <a:r>
              <a:rPr lang="zh-CN" altLang="en-US" dirty="0"/>
              <a:t>间通信的情况，它会影响</a:t>
            </a:r>
            <a:r>
              <a:rPr lang="en-US" altLang="zh-CN" dirty="0"/>
              <a:t>GPU</a:t>
            </a:r>
            <a:r>
              <a:rPr lang="zh-CN" altLang="en-US" dirty="0"/>
              <a:t>之间通信路径的长短；对于非对称的拓扑，要尤其关注。</a:t>
            </a:r>
          </a:p>
          <a:p>
            <a:pPr lvl="4"/>
            <a:r>
              <a:rPr lang="zh-CN" altLang="en-US" dirty="0"/>
              <a:t>对于跨节点的</a:t>
            </a:r>
            <a:r>
              <a:rPr lang="en-US" altLang="zh-CN" dirty="0"/>
              <a:t>GPU</a:t>
            </a:r>
            <a:r>
              <a:rPr lang="zh-CN" altLang="en-US" dirty="0"/>
              <a:t>通信，最好使用和该</a:t>
            </a:r>
            <a:r>
              <a:rPr lang="en-US" altLang="zh-CN" dirty="0"/>
              <a:t>GPU</a:t>
            </a:r>
            <a:r>
              <a:rPr lang="zh-CN" altLang="en-US" dirty="0"/>
              <a:t>在同一个</a:t>
            </a:r>
            <a:r>
              <a:rPr lang="en-US" altLang="zh-CN" dirty="0"/>
              <a:t>PCIE switch/PCIE host bridge</a:t>
            </a:r>
            <a:r>
              <a:rPr lang="zh-CN" altLang="en-US" dirty="0"/>
              <a:t>下的网卡。</a:t>
            </a:r>
          </a:p>
          <a:p>
            <a:pPr lvl="3"/>
            <a:r>
              <a:rPr lang="zh-CN" altLang="en-US" dirty="0"/>
              <a:t>实例</a:t>
            </a:r>
            <a:r>
              <a:rPr lang="en-US" altLang="zh-CN" dirty="0"/>
              <a:t>/</a:t>
            </a:r>
            <a:r>
              <a:rPr lang="zh-CN" altLang="en-US" dirty="0"/>
              <a:t>节点本身的网络带宽；</a:t>
            </a:r>
          </a:p>
          <a:p>
            <a:pPr lvl="4"/>
            <a:r>
              <a:rPr lang="en-US" altLang="zh-CN" dirty="0"/>
              <a:t>GPU RDMA</a:t>
            </a:r>
            <a:r>
              <a:rPr lang="zh-CN" altLang="en-US" dirty="0"/>
              <a:t>流量是否与普通的非</a:t>
            </a:r>
            <a:r>
              <a:rPr lang="en-US" altLang="zh-CN" dirty="0"/>
              <a:t>RDMA</a:t>
            </a:r>
            <a:r>
              <a:rPr lang="zh-CN" altLang="en-US" dirty="0"/>
              <a:t>流量共享带宽。</a:t>
            </a:r>
          </a:p>
          <a:p>
            <a:pPr lvl="2"/>
            <a:r>
              <a:rPr lang="en-US" altLang="zh-CN" dirty="0"/>
              <a:t>Tips:</a:t>
            </a:r>
          </a:p>
          <a:p>
            <a:pPr lvl="3"/>
            <a:r>
              <a:rPr lang="zh-CN" altLang="en-US" dirty="0"/>
              <a:t>经常看到的</a:t>
            </a:r>
            <a:r>
              <a:rPr lang="en-US" altLang="zh-CN" dirty="0"/>
              <a:t>PCIE</a:t>
            </a:r>
            <a:r>
              <a:rPr lang="zh-CN" altLang="en-US" dirty="0"/>
              <a:t>带宽，</a:t>
            </a:r>
            <a:r>
              <a:rPr lang="en-US" altLang="zh-CN" dirty="0"/>
              <a:t>HBM</a:t>
            </a:r>
            <a:r>
              <a:rPr lang="zh-CN" altLang="en-US" dirty="0"/>
              <a:t>显存带宽，</a:t>
            </a:r>
            <a:r>
              <a:rPr lang="en-US" altLang="zh-CN" dirty="0" err="1"/>
              <a:t>nvlink</a:t>
            </a:r>
            <a:r>
              <a:rPr lang="zh-CN" altLang="en-US" dirty="0"/>
              <a:t>带宽的值都是双向的总和，那么单向的带宽上限除以</a:t>
            </a:r>
            <a:r>
              <a:rPr lang="en-US" altLang="zh-CN" dirty="0"/>
              <a:t>2</a:t>
            </a:r>
            <a:r>
              <a:rPr lang="zh-CN" altLang="en-US" dirty="0"/>
              <a:t>就是。</a:t>
            </a:r>
            <a:endParaRPr lang="en-US" altLang="zh-CN" dirty="0"/>
          </a:p>
          <a:p>
            <a:pPr lvl="3"/>
            <a:r>
              <a:rPr lang="zh-CN" altLang="en-US" dirty="0"/>
              <a:t>而看到的网卡的带宽的值表示的是单向带宽的值。</a:t>
            </a:r>
            <a:endParaRPr lang="en-US" altLang="zh-CN" dirty="0"/>
          </a:p>
          <a:p>
            <a:pPr lvl="2"/>
            <a:endParaRPr lang="en-US" altLang="zh-CN" dirty="0"/>
          </a:p>
          <a:p>
            <a:pPr lvl="4"/>
            <a:endParaRPr lang="en-US" altLang="zh-CN" dirty="0"/>
          </a:p>
          <a:p>
            <a:pPr lvl="4"/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394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5E0A-DC64-4C79-A8CF-21D73341B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348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ontinue…..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01D33-6114-4471-9CB7-733F22A2C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1229"/>
            <a:ext cx="10515600" cy="4655734"/>
          </a:xfrm>
        </p:spPr>
        <p:txBody>
          <a:bodyPr>
            <a:normAutofit/>
          </a:bodyPr>
          <a:lstStyle/>
          <a:p>
            <a:r>
              <a:rPr lang="zh-CN" altLang="en-US" dirty="0"/>
              <a:t>训练集群的置放策略：</a:t>
            </a:r>
            <a:endParaRPr lang="en-US" altLang="zh-CN" dirty="0"/>
          </a:p>
          <a:p>
            <a:pPr lvl="1"/>
            <a:r>
              <a:rPr lang="zh-CN" altLang="en-US" dirty="0"/>
              <a:t>尽量让整个集群放在物理距离比较近的地方；</a:t>
            </a:r>
            <a:endParaRPr lang="en-US" altLang="zh-CN" dirty="0"/>
          </a:p>
          <a:p>
            <a:pPr lvl="2"/>
            <a:r>
              <a:rPr lang="en-US" altLang="zh-CN" dirty="0"/>
              <a:t>Amazon EC2 </a:t>
            </a:r>
            <a:r>
              <a:rPr lang="en-US" altLang="zh-CN" dirty="0" err="1"/>
              <a:t>UltraClusters</a:t>
            </a:r>
            <a:r>
              <a:rPr lang="en-US" altLang="zh-CN" dirty="0"/>
              <a:t> </a:t>
            </a:r>
            <a:r>
              <a:rPr lang="zh-CN" altLang="en-US" dirty="0"/>
              <a:t>集群是专门针对</a:t>
            </a:r>
            <a:r>
              <a:rPr lang="en-US" altLang="zh-CN" dirty="0"/>
              <a:t>P5</a:t>
            </a:r>
            <a:r>
              <a:rPr lang="zh-CN" altLang="en-US" dirty="0"/>
              <a:t>（单个</a:t>
            </a:r>
            <a:r>
              <a:rPr lang="en-US" altLang="zh-CN" dirty="0"/>
              <a:t>P5</a:t>
            </a:r>
            <a:r>
              <a:rPr lang="zh-CN" altLang="en-US" dirty="0"/>
              <a:t>实例拥有</a:t>
            </a:r>
            <a:r>
              <a:rPr lang="en-US" altLang="zh-CN" dirty="0"/>
              <a:t>32*100Gb/s</a:t>
            </a:r>
            <a:r>
              <a:rPr lang="zh-CN" altLang="en-US" dirty="0"/>
              <a:t>的带宽），</a:t>
            </a:r>
            <a:r>
              <a:rPr lang="en-US" altLang="zh-CN" dirty="0"/>
              <a:t>P4d</a:t>
            </a:r>
            <a:r>
              <a:rPr lang="zh-CN" altLang="en-US" dirty="0"/>
              <a:t>，</a:t>
            </a:r>
            <a:r>
              <a:rPr lang="en-US" altLang="zh-CN" dirty="0"/>
              <a:t>Trn1</a:t>
            </a:r>
            <a:r>
              <a:rPr lang="zh-CN" altLang="en-US" dirty="0"/>
              <a:t>这些类型的实例。</a:t>
            </a:r>
            <a:endParaRPr lang="en-US" altLang="zh-CN" dirty="0"/>
          </a:p>
          <a:p>
            <a:pPr lvl="3"/>
            <a:r>
              <a:rPr lang="zh-CN" altLang="en-US" dirty="0"/>
              <a:t>相对</a:t>
            </a:r>
            <a:r>
              <a:rPr lang="en-US" altLang="zh-CN" dirty="0"/>
              <a:t>P4d</a:t>
            </a:r>
            <a:r>
              <a:rPr lang="zh-CN" altLang="en-US" dirty="0"/>
              <a:t>，</a:t>
            </a:r>
            <a:r>
              <a:rPr lang="en-US" altLang="zh-CN" dirty="0"/>
              <a:t>P5</a:t>
            </a:r>
            <a:r>
              <a:rPr lang="zh-CN" altLang="en-US" dirty="0"/>
              <a:t>和</a:t>
            </a:r>
            <a:r>
              <a:rPr lang="en-US" altLang="zh-CN" dirty="0"/>
              <a:t>Trn1</a:t>
            </a:r>
            <a:r>
              <a:rPr lang="zh-CN" altLang="en-US" dirty="0"/>
              <a:t>的</a:t>
            </a:r>
            <a:r>
              <a:rPr lang="en-US" altLang="zh-CN" dirty="0" err="1"/>
              <a:t>UltraClusters</a:t>
            </a:r>
            <a:r>
              <a:rPr lang="zh-CN" altLang="en-US" dirty="0"/>
              <a:t>集群的节点之间的网络</a:t>
            </a:r>
            <a:r>
              <a:rPr lang="en-US" altLang="zh-CN" dirty="0"/>
              <a:t>hop/</a:t>
            </a:r>
            <a:r>
              <a:rPr lang="zh-CN" altLang="en-US" dirty="0"/>
              <a:t>跳数更少，网络延迟更低。</a:t>
            </a:r>
            <a:endParaRPr lang="en-US" altLang="zh-CN" dirty="0"/>
          </a:p>
          <a:p>
            <a:pPr lvl="3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不要跨机房；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5C1140-EBEE-4F4B-897A-229662493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655" y="3289260"/>
            <a:ext cx="7797337" cy="30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36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B4C6-070C-44BF-89FA-52A933DA7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71650"/>
          </a:xfrm>
        </p:spPr>
        <p:txBody>
          <a:bodyPr/>
          <a:lstStyle/>
          <a:p>
            <a:r>
              <a:rPr lang="zh-CN" altLang="en-US" b="1" dirty="0"/>
              <a:t>杂项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7D332-F67D-4F28-A288-670D98413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2808"/>
            <a:ext cx="10515600" cy="4680008"/>
          </a:xfrm>
        </p:spPr>
        <p:txBody>
          <a:bodyPr>
            <a:normAutofit/>
          </a:bodyPr>
          <a:lstStyle/>
          <a:p>
            <a:r>
              <a:rPr lang="zh-CN" altLang="en-US" b="1" dirty="0"/>
              <a:t>训练过程中是否对验证集做评估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对于</a:t>
            </a:r>
            <a:r>
              <a:rPr lang="en-US" altLang="zh-CN" dirty="0"/>
              <a:t>encoder-decoder</a:t>
            </a:r>
            <a:r>
              <a:rPr lang="zh-CN" altLang="en-US" dirty="0"/>
              <a:t>架构，</a:t>
            </a:r>
            <a:r>
              <a:rPr lang="en-US" altLang="zh-CN" dirty="0"/>
              <a:t>HF </a:t>
            </a:r>
            <a:r>
              <a:rPr lang="en-US" dirty="0"/>
              <a:t>Seq2SeqTrainer</a:t>
            </a:r>
            <a:r>
              <a:rPr lang="zh-CN" altLang="en-US" dirty="0"/>
              <a:t>的实现是</a:t>
            </a:r>
            <a:r>
              <a:rPr lang="en-US" altLang="zh-CN" dirty="0"/>
              <a:t>evaluation loss</a:t>
            </a:r>
            <a:r>
              <a:rPr lang="zh-CN" altLang="en-US" dirty="0"/>
              <a:t>是</a:t>
            </a:r>
            <a:r>
              <a:rPr lang="en-US" altLang="zh-CN" dirty="0"/>
              <a:t>teacher force</a:t>
            </a:r>
            <a:r>
              <a:rPr lang="zh-CN" altLang="en-US" dirty="0"/>
              <a:t>方式的，但是</a:t>
            </a:r>
            <a:r>
              <a:rPr lang="en-US" altLang="zh-CN" dirty="0"/>
              <a:t>evaluation custom metric</a:t>
            </a:r>
            <a:r>
              <a:rPr lang="zh-CN" altLang="en-US" dirty="0"/>
              <a:t>是自回归方式串行解码的，速度就非常慢；</a:t>
            </a:r>
            <a:endParaRPr lang="en-US" altLang="zh-CN" dirty="0"/>
          </a:p>
          <a:p>
            <a:pPr lvl="1"/>
            <a:r>
              <a:rPr lang="zh-CN" altLang="en-US" dirty="0"/>
              <a:t>对于</a:t>
            </a:r>
            <a:r>
              <a:rPr lang="en-US" altLang="zh-CN" dirty="0"/>
              <a:t>decoder-only</a:t>
            </a:r>
            <a:r>
              <a:rPr lang="zh-CN" altLang="en-US" dirty="0"/>
              <a:t>架构，</a:t>
            </a:r>
            <a:r>
              <a:rPr lang="en-US" altLang="zh-CN" dirty="0"/>
              <a:t> HF trainer</a:t>
            </a:r>
            <a:r>
              <a:rPr lang="zh-CN" altLang="en-US" dirty="0"/>
              <a:t>的实现是</a:t>
            </a:r>
            <a:r>
              <a:rPr lang="en-US" altLang="zh-CN" dirty="0"/>
              <a:t>evaluation loss</a:t>
            </a:r>
            <a:r>
              <a:rPr lang="zh-CN" altLang="en-US" dirty="0"/>
              <a:t>是</a:t>
            </a:r>
            <a:r>
              <a:rPr lang="en-US" altLang="zh-CN" dirty="0"/>
              <a:t>teacher force</a:t>
            </a:r>
            <a:r>
              <a:rPr lang="zh-CN" altLang="en-US" dirty="0"/>
              <a:t>方式的，</a:t>
            </a:r>
            <a:r>
              <a:rPr lang="en-US" altLang="zh-CN" dirty="0"/>
              <a:t>evaluation custom metric</a:t>
            </a:r>
            <a:r>
              <a:rPr lang="zh-CN" altLang="en-US" dirty="0"/>
              <a:t>是</a:t>
            </a:r>
            <a:r>
              <a:rPr lang="zh-CN" altLang="en-US" b="1" dirty="0"/>
              <a:t>非自回归方式</a:t>
            </a:r>
            <a:r>
              <a:rPr lang="zh-CN" altLang="en-US" dirty="0"/>
              <a:t>计算的。</a:t>
            </a:r>
            <a:endParaRPr lang="en-US" altLang="zh-CN" dirty="0"/>
          </a:p>
          <a:p>
            <a:pPr lvl="2"/>
            <a:r>
              <a:rPr lang="zh-CN" altLang="en-US" dirty="0"/>
              <a:t>我理解对于</a:t>
            </a:r>
            <a:r>
              <a:rPr lang="en-US" altLang="zh-CN" dirty="0"/>
              <a:t>decoder-only</a:t>
            </a:r>
            <a:r>
              <a:rPr lang="zh-CN" altLang="en-US" dirty="0"/>
              <a:t>架构，</a:t>
            </a:r>
            <a:r>
              <a:rPr lang="en-US" altLang="zh-CN" dirty="0"/>
              <a:t>evaluation custom metric</a:t>
            </a:r>
            <a:r>
              <a:rPr lang="zh-CN" altLang="en-US" dirty="0"/>
              <a:t>的意义不大。</a:t>
            </a:r>
            <a:endParaRPr lang="en-US" altLang="zh-CN" dirty="0"/>
          </a:p>
          <a:p>
            <a:pPr lvl="1"/>
            <a:r>
              <a:rPr lang="zh-CN" altLang="en-US" dirty="0"/>
              <a:t>要自己权衡在训练时做评估，还是用另一个任务对实时保存的</a:t>
            </a:r>
            <a:r>
              <a:rPr lang="en-US" altLang="zh-CN" dirty="0"/>
              <a:t>checkpoint</a:t>
            </a:r>
            <a:r>
              <a:rPr lang="zh-CN" altLang="en-US" dirty="0"/>
              <a:t>做评估。</a:t>
            </a:r>
            <a:endParaRPr lang="en-US" altLang="zh-CN" dirty="0"/>
          </a:p>
          <a:p>
            <a:pPr lvl="1"/>
            <a:r>
              <a:rPr lang="zh-CN" altLang="en-US" dirty="0"/>
              <a:t>如果一定要在训练时做评估，可以把</a:t>
            </a:r>
            <a:r>
              <a:rPr lang="en-US" altLang="zh-CN" dirty="0"/>
              <a:t>per device eval batch size</a:t>
            </a:r>
            <a:r>
              <a:rPr lang="zh-CN" altLang="en-US" dirty="0"/>
              <a:t>设置的比较大（不要导致</a:t>
            </a:r>
            <a:r>
              <a:rPr lang="en-US" altLang="zh-CN" dirty="0"/>
              <a:t>OOM</a:t>
            </a:r>
            <a:r>
              <a:rPr lang="zh-CN" altLang="en-US" dirty="0"/>
              <a:t>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0632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C92A-10B0-4F52-B5FD-96A1E1D68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ontinue…..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62822-18A6-4845-BE6E-735CCBE8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Checkpoint</a:t>
            </a:r>
            <a:r>
              <a:rPr lang="zh-CN" altLang="en-US" dirty="0"/>
              <a:t>的读写：</a:t>
            </a:r>
            <a:endParaRPr lang="en-US" altLang="zh-CN" dirty="0"/>
          </a:p>
          <a:p>
            <a:pPr lvl="1"/>
            <a:r>
              <a:rPr lang="en-US" altLang="zh-CN" dirty="0"/>
              <a:t>Checkpoint</a:t>
            </a:r>
            <a:r>
              <a:rPr lang="zh-CN" altLang="en-US" dirty="0"/>
              <a:t>如果比较大，考虑用</a:t>
            </a:r>
            <a:r>
              <a:rPr lang="en-US" altLang="zh-CN" dirty="0"/>
              <a:t>EFS</a:t>
            </a:r>
            <a:r>
              <a:rPr lang="zh-CN" altLang="en-US" dirty="0"/>
              <a:t>或者</a:t>
            </a:r>
            <a:r>
              <a:rPr lang="en-US" altLang="zh-CN" dirty="0" err="1"/>
              <a:t>FSx</a:t>
            </a:r>
            <a:r>
              <a:rPr lang="zh-CN" altLang="en-US" dirty="0"/>
              <a:t>这样的高性能文件系统来同步写入；</a:t>
            </a:r>
            <a:endParaRPr lang="en-US" altLang="zh-CN" dirty="0"/>
          </a:p>
          <a:p>
            <a:pPr lvl="1"/>
            <a:r>
              <a:rPr lang="en-US" altLang="zh-CN" dirty="0"/>
              <a:t>Checkpoint</a:t>
            </a:r>
            <a:r>
              <a:rPr lang="zh-CN" altLang="en-US" dirty="0"/>
              <a:t>如果比较小的话，可以考虑直接从</a:t>
            </a:r>
            <a:r>
              <a:rPr lang="en-US" altLang="zh-CN" dirty="0"/>
              <a:t>S3</a:t>
            </a:r>
            <a:r>
              <a:rPr lang="zh-CN" altLang="en-US" dirty="0"/>
              <a:t>来进行读写。</a:t>
            </a:r>
            <a:endParaRPr lang="en-US" altLang="zh-CN" dirty="0"/>
          </a:p>
          <a:p>
            <a:r>
              <a:rPr lang="zh-CN" altLang="en-US" dirty="0"/>
              <a:t>训练时要做到对</a:t>
            </a:r>
            <a:r>
              <a:rPr lang="en-US" altLang="zh-CN" dirty="0"/>
              <a:t>GPU</a:t>
            </a:r>
            <a:r>
              <a:rPr lang="zh-CN" altLang="en-US" dirty="0"/>
              <a:t>和网卡底层拓扑的感知：</a:t>
            </a:r>
            <a:endParaRPr lang="en-US" altLang="zh-CN" dirty="0"/>
          </a:p>
          <a:p>
            <a:pPr lvl="1"/>
            <a:r>
              <a:rPr lang="en-US" altLang="zh-CN" dirty="0"/>
              <a:t>NCCL</a:t>
            </a:r>
            <a:r>
              <a:rPr lang="zh-CN" altLang="en-US" dirty="0"/>
              <a:t>库能自动探测到单个</a:t>
            </a:r>
            <a:r>
              <a:rPr lang="en-US" altLang="zh-CN" dirty="0"/>
              <a:t>GPU</a:t>
            </a:r>
            <a:r>
              <a:rPr lang="zh-CN" altLang="en-US" dirty="0"/>
              <a:t>与节点内拓朴最近的网卡。</a:t>
            </a:r>
            <a:endParaRPr lang="en-US" altLang="zh-CN" dirty="0"/>
          </a:p>
          <a:p>
            <a:pPr lvl="1"/>
            <a:r>
              <a:rPr lang="zh-CN" altLang="en-US" dirty="0"/>
              <a:t>如果自己</a:t>
            </a:r>
            <a:r>
              <a:rPr lang="en-US" altLang="zh-CN" dirty="0"/>
              <a:t>bind GPU</a:t>
            </a:r>
            <a:r>
              <a:rPr lang="zh-CN" altLang="en-US" dirty="0"/>
              <a:t>的话，网卡设备需要自己来根据</a:t>
            </a:r>
            <a:r>
              <a:rPr lang="en-US" altLang="zh-CN" dirty="0"/>
              <a:t>PCIE</a:t>
            </a:r>
            <a:r>
              <a:rPr lang="zh-CN" altLang="en-US" dirty="0"/>
              <a:t>的拓扑来指定。</a:t>
            </a:r>
            <a:endParaRPr lang="en-US" altLang="zh-CN" dirty="0"/>
          </a:p>
          <a:p>
            <a:pPr lvl="2"/>
            <a:r>
              <a:rPr lang="zh-CN" altLang="en-US" dirty="0"/>
              <a:t>通过</a:t>
            </a:r>
            <a:r>
              <a:rPr lang="en-US" altLang="zh-CN" dirty="0" err="1"/>
              <a:t>lspci</a:t>
            </a:r>
            <a:r>
              <a:rPr lang="en-US" altLang="zh-CN" dirty="0"/>
              <a:t> –</a:t>
            </a:r>
            <a:r>
              <a:rPr lang="en-US" altLang="zh-CN" dirty="0" err="1"/>
              <a:t>ttvv</a:t>
            </a:r>
            <a:r>
              <a:rPr lang="zh-CN" altLang="en-US" dirty="0"/>
              <a:t>可以获得整个节点内的</a:t>
            </a:r>
            <a:r>
              <a:rPr lang="en-US" altLang="zh-CN" dirty="0"/>
              <a:t>PCIE bus</a:t>
            </a:r>
            <a:r>
              <a:rPr lang="zh-CN" altLang="en-US" dirty="0"/>
              <a:t>的树状拓扑。</a:t>
            </a:r>
            <a:endParaRPr lang="en-US" altLang="zh-CN" dirty="0"/>
          </a:p>
          <a:p>
            <a:r>
              <a:rPr lang="zh-CN" altLang="en-US" dirty="0"/>
              <a:t>对于集群的</a:t>
            </a:r>
            <a:r>
              <a:rPr lang="en-US" altLang="zh-CN" dirty="0"/>
              <a:t>GPU</a:t>
            </a:r>
            <a:r>
              <a:rPr lang="zh-CN" altLang="en-US" dirty="0"/>
              <a:t>故障做到及时发现并重新启动训练任务：</a:t>
            </a:r>
            <a:endParaRPr lang="en-US" altLang="zh-CN" dirty="0"/>
          </a:p>
          <a:p>
            <a:pPr lvl="1"/>
            <a:r>
              <a:rPr lang="zh-CN" altLang="en-US" dirty="0"/>
              <a:t>需要在每个训练节点上有定期做健康检查的任务；</a:t>
            </a:r>
            <a:endParaRPr lang="en-US" altLang="zh-CN" dirty="0"/>
          </a:p>
          <a:p>
            <a:pPr lvl="1"/>
            <a:r>
              <a:rPr lang="zh-CN" altLang="en-US" dirty="0"/>
              <a:t>遇到</a:t>
            </a:r>
            <a:r>
              <a:rPr lang="en-US" altLang="zh-CN" dirty="0"/>
              <a:t>GPU</a:t>
            </a:r>
            <a:r>
              <a:rPr lang="zh-CN" altLang="en-US" dirty="0"/>
              <a:t>故障，快速重启或者替换掉有问题的节点并重新启动训练任务。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106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A976-333F-4F50-9F48-2300F96EF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090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谢谢！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63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F2CED-F8A1-4681-849C-25A670E94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训练加速概览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61F61-A906-4A06-9D20-3116A043C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训练策略：</a:t>
            </a:r>
            <a:endParaRPr lang="en-US" altLang="zh-CN" dirty="0"/>
          </a:p>
          <a:p>
            <a:r>
              <a:rPr lang="zh-CN" altLang="en-US" dirty="0"/>
              <a:t>分布式训练框架：</a:t>
            </a:r>
            <a:endParaRPr lang="en-US" altLang="zh-CN" dirty="0"/>
          </a:p>
          <a:p>
            <a:r>
              <a:rPr lang="zh-CN" altLang="en-US" dirty="0"/>
              <a:t>数据集质量：</a:t>
            </a:r>
            <a:endParaRPr lang="en-US" altLang="zh-CN" dirty="0"/>
          </a:p>
          <a:p>
            <a:r>
              <a:rPr lang="en-US" altLang="zh-CN" dirty="0"/>
              <a:t>ML</a:t>
            </a:r>
            <a:r>
              <a:rPr lang="zh-CN" altLang="en-US" dirty="0"/>
              <a:t>工程优化层面：</a:t>
            </a:r>
            <a:endParaRPr lang="en-US" altLang="zh-CN" dirty="0"/>
          </a:p>
          <a:p>
            <a:pPr lvl="1"/>
            <a:r>
              <a:rPr lang="zh-CN" altLang="en-US" dirty="0"/>
              <a:t>显存</a:t>
            </a:r>
            <a:r>
              <a:rPr lang="en-US" altLang="zh-CN" dirty="0"/>
              <a:t>I/O</a:t>
            </a:r>
            <a:r>
              <a:rPr lang="zh-CN" altLang="en-US" dirty="0"/>
              <a:t>优化：</a:t>
            </a:r>
            <a:endParaRPr lang="en-US" altLang="zh-CN" dirty="0"/>
          </a:p>
          <a:p>
            <a:pPr lvl="1"/>
            <a:r>
              <a:rPr lang="zh-CN" altLang="en-US" dirty="0"/>
              <a:t>算子优化：</a:t>
            </a:r>
            <a:endParaRPr lang="en-US" altLang="zh-CN" dirty="0"/>
          </a:p>
          <a:p>
            <a:pPr lvl="1"/>
            <a:r>
              <a:rPr lang="zh-CN" altLang="en-US" dirty="0"/>
              <a:t>通信优化：</a:t>
            </a:r>
            <a:endParaRPr lang="en-US" altLang="zh-CN" dirty="0"/>
          </a:p>
          <a:p>
            <a:pPr lvl="1"/>
            <a:r>
              <a:rPr lang="zh-CN" altLang="en-US" dirty="0"/>
              <a:t>显存优化：</a:t>
            </a:r>
            <a:endParaRPr lang="en-US" altLang="zh-CN" dirty="0"/>
          </a:p>
          <a:p>
            <a:pPr lvl="1"/>
            <a:r>
              <a:rPr lang="zh-CN" altLang="en-US" dirty="0"/>
              <a:t>计算优化：</a:t>
            </a:r>
            <a:endParaRPr lang="en-US" altLang="zh-CN" dirty="0"/>
          </a:p>
          <a:p>
            <a:pPr lvl="1"/>
            <a:r>
              <a:rPr lang="zh-CN" altLang="en-US" dirty="0"/>
              <a:t>数据</a:t>
            </a:r>
            <a:r>
              <a:rPr lang="en-US" altLang="zh-CN" dirty="0"/>
              <a:t>I/O</a:t>
            </a:r>
            <a:r>
              <a:rPr lang="zh-CN" altLang="en-US" dirty="0"/>
              <a:t>优化：</a:t>
            </a:r>
            <a:endParaRPr lang="en-US" altLang="zh-CN" dirty="0"/>
          </a:p>
          <a:p>
            <a:r>
              <a:rPr lang="zh-CN" altLang="en-US" dirty="0"/>
              <a:t>计算资源层面：</a:t>
            </a:r>
            <a:endParaRPr lang="en-US" altLang="zh-CN" dirty="0"/>
          </a:p>
          <a:p>
            <a:r>
              <a:rPr lang="zh-CN" altLang="en-US" dirty="0"/>
              <a:t>杂项：</a:t>
            </a: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68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B0CFD-C632-484A-96BC-1AF2ADC2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6804"/>
          </a:xfrm>
        </p:spPr>
        <p:txBody>
          <a:bodyPr/>
          <a:lstStyle/>
          <a:p>
            <a:r>
              <a:rPr lang="zh-CN" altLang="en-US" dirty="0"/>
              <a:t>训练策略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55A0B-1840-4651-91AD-6DD367DCB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684"/>
            <a:ext cx="10515600" cy="4382716"/>
          </a:xfrm>
        </p:spPr>
        <p:txBody>
          <a:bodyPr>
            <a:normAutofit/>
          </a:bodyPr>
          <a:lstStyle/>
          <a:p>
            <a:r>
              <a:rPr lang="zh-CN" altLang="en-US" dirty="0"/>
              <a:t>预训练选择单阶段还是多阶段（</a:t>
            </a:r>
            <a:r>
              <a:rPr lang="zh-CN" altLang="en-US" b="1" dirty="0"/>
              <a:t>多阶段预训练体现</a:t>
            </a:r>
            <a:r>
              <a:rPr lang="en-US" altLang="zh-CN" b="1" dirty="0"/>
              <a:t>Size</a:t>
            </a:r>
            <a:r>
              <a:rPr lang="zh-CN" altLang="en-US" b="1" dirty="0"/>
              <a:t>的变化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1"/>
            <a:r>
              <a:rPr lang="zh-CN" altLang="en-US" dirty="0"/>
              <a:t>对于</a:t>
            </a:r>
            <a:r>
              <a:rPr lang="en-US" altLang="zh-CN" dirty="0"/>
              <a:t>LLM</a:t>
            </a:r>
            <a:r>
              <a:rPr lang="zh-CN" altLang="en-US" dirty="0"/>
              <a:t>，前面阶段用小的</a:t>
            </a:r>
            <a:r>
              <a:rPr lang="en-US" altLang="zh-CN" dirty="0"/>
              <a:t>context window</a:t>
            </a:r>
            <a:r>
              <a:rPr lang="zh-CN" altLang="en-US" dirty="0"/>
              <a:t>；后面阶段用更大的</a:t>
            </a:r>
            <a:r>
              <a:rPr lang="en-US" altLang="zh-CN" dirty="0"/>
              <a:t>context window</a:t>
            </a:r>
            <a:r>
              <a:rPr lang="zh-CN" altLang="en-US" dirty="0"/>
              <a:t>（这里一般会使用所谓的“</a:t>
            </a:r>
            <a:r>
              <a:rPr lang="zh-CN" altLang="en-US" b="1" dirty="0"/>
              <a:t>长上下文外推</a:t>
            </a:r>
            <a:r>
              <a:rPr lang="zh-CN" altLang="en-US" dirty="0"/>
              <a:t>”技术）。</a:t>
            </a:r>
            <a:endParaRPr lang="en-US" altLang="zh-CN" dirty="0"/>
          </a:p>
          <a:p>
            <a:pPr lvl="2"/>
            <a:r>
              <a:rPr lang="zh-CN" altLang="en-US" dirty="0"/>
              <a:t>当前主流的长上下文外推技术是基于</a:t>
            </a:r>
            <a:r>
              <a:rPr lang="en-US" altLang="zh-CN" b="1" dirty="0" err="1"/>
              <a:t>RoPE</a:t>
            </a:r>
            <a:r>
              <a:rPr lang="zh-CN" altLang="en-US" dirty="0"/>
              <a:t>位置编码的（比如</a:t>
            </a:r>
            <a:r>
              <a:rPr lang="en-US" altLang="zh-CN" dirty="0" err="1"/>
              <a:t>YaRN</a:t>
            </a:r>
            <a:r>
              <a:rPr lang="zh-CN" altLang="en-US" dirty="0"/>
              <a:t>：一种高效</a:t>
            </a:r>
            <a:r>
              <a:rPr lang="en-US" altLang="zh-CN" dirty="0" err="1"/>
              <a:t>RoPE</a:t>
            </a:r>
            <a:r>
              <a:rPr lang="zh-CN" altLang="en-US" dirty="0"/>
              <a:t>扩展方法，可推理更长上下文且模型效果达到</a:t>
            </a:r>
            <a:r>
              <a:rPr lang="en-US" altLang="zh-CN" dirty="0"/>
              <a:t>SOTA</a:t>
            </a:r>
            <a:r>
              <a:rPr lang="zh-CN" altLang="en-US" dirty="0"/>
              <a:t>）。</a:t>
            </a:r>
            <a:endParaRPr lang="en-US" altLang="zh-CN" dirty="0"/>
          </a:p>
          <a:p>
            <a:pPr lvl="3"/>
            <a:r>
              <a:rPr lang="zh-CN" altLang="en-US" dirty="0"/>
              <a:t>比如把</a:t>
            </a:r>
            <a:r>
              <a:rPr lang="en-US" altLang="zh-CN" dirty="0"/>
              <a:t>llama2</a:t>
            </a:r>
            <a:r>
              <a:rPr lang="zh-CN" altLang="en-US" dirty="0"/>
              <a:t>的</a:t>
            </a:r>
            <a:r>
              <a:rPr lang="en-US" altLang="zh-CN" dirty="0"/>
              <a:t>4K context window</a:t>
            </a:r>
            <a:r>
              <a:rPr lang="zh-CN" altLang="en-US" dirty="0"/>
              <a:t>外推到</a:t>
            </a:r>
            <a:r>
              <a:rPr lang="en-US" altLang="zh-CN" dirty="0"/>
              <a:t>llama2</a:t>
            </a:r>
            <a:r>
              <a:rPr lang="zh-CN" altLang="en-US" dirty="0"/>
              <a:t>的</a:t>
            </a:r>
            <a:r>
              <a:rPr lang="en-US" altLang="zh-CN" dirty="0"/>
              <a:t>32K context window.</a:t>
            </a:r>
          </a:p>
          <a:p>
            <a:pPr lvl="1"/>
            <a:r>
              <a:rPr lang="zh-CN" altLang="en-US" dirty="0"/>
              <a:t>对于视觉多模态模型，前面阶段用更小分辨率样本来训练模型；后面阶段用更大分辨率样本来训练模型。</a:t>
            </a:r>
            <a:endParaRPr lang="en-US" altLang="zh-CN" dirty="0"/>
          </a:p>
          <a:p>
            <a:pPr lvl="2"/>
            <a:r>
              <a:rPr lang="zh-CN" altLang="en-US" dirty="0"/>
              <a:t>比如</a:t>
            </a:r>
            <a:r>
              <a:rPr lang="en-US" dirty="0"/>
              <a:t>AltDiffusion-m18</a:t>
            </a:r>
            <a:r>
              <a:rPr lang="zh-CN" altLang="en-US" dirty="0"/>
              <a:t>的预训练阶段（一个支持中文</a:t>
            </a:r>
            <a:r>
              <a:rPr lang="en-US" altLang="zh-CN" dirty="0"/>
              <a:t>prompt</a:t>
            </a:r>
            <a:r>
              <a:rPr lang="zh-CN" altLang="en-US" dirty="0"/>
              <a:t>的文生图模型）</a:t>
            </a:r>
            <a:endParaRPr lang="en-US" altLang="zh-CN" dirty="0"/>
          </a:p>
          <a:p>
            <a:pPr lvl="3"/>
            <a:r>
              <a:rPr lang="zh-CN" altLang="en-US" dirty="0"/>
              <a:t>第一个阶段用</a:t>
            </a:r>
            <a:r>
              <a:rPr lang="en-US" altLang="zh-CN" dirty="0"/>
              <a:t>256*256</a:t>
            </a:r>
            <a:r>
              <a:rPr lang="zh-CN" altLang="en-US" dirty="0"/>
              <a:t>分辨率的图片训练做概念对齐；第二个阶段用</a:t>
            </a:r>
            <a:r>
              <a:rPr lang="en-US" altLang="zh-CN" dirty="0"/>
              <a:t>512*512</a:t>
            </a:r>
            <a:r>
              <a:rPr lang="zh-CN" altLang="en-US" dirty="0"/>
              <a:t>分辨率的图片训练来提升质量。</a:t>
            </a:r>
            <a:endParaRPr lang="en-US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0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7F5F9-E688-4CE9-A5E0-96A786B4D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2452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ontinue…..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358A4-CF43-45B8-9D16-06435A928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503"/>
            <a:ext cx="10515600" cy="499001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预训练选择</a:t>
            </a:r>
            <a:r>
              <a:rPr lang="en-US" altLang="zh-CN" dirty="0"/>
              <a:t>BF16</a:t>
            </a:r>
            <a:r>
              <a:rPr lang="zh-CN" altLang="en-US" dirty="0"/>
              <a:t>还是</a:t>
            </a:r>
            <a:r>
              <a:rPr lang="en-US" altLang="zh-CN" dirty="0"/>
              <a:t>FP16</a:t>
            </a:r>
            <a:r>
              <a:rPr lang="zh-CN" altLang="en-US" dirty="0"/>
              <a:t>的混合精度训练？</a:t>
            </a:r>
            <a:endParaRPr lang="en-US" altLang="zh-CN" dirty="0"/>
          </a:p>
          <a:p>
            <a:pPr lvl="1"/>
            <a:r>
              <a:rPr lang="en-US" altLang="zh-CN" b="1" dirty="0"/>
              <a:t>BF16</a:t>
            </a:r>
            <a:r>
              <a:rPr lang="zh-CN" altLang="en-US" b="1" dirty="0"/>
              <a:t>比</a:t>
            </a:r>
            <a:r>
              <a:rPr lang="en-US" altLang="zh-CN" b="1" dirty="0"/>
              <a:t>FP16</a:t>
            </a:r>
            <a:r>
              <a:rPr lang="zh-CN" altLang="en-US" b="1" dirty="0"/>
              <a:t>能更快做到模型收敛，且</a:t>
            </a:r>
            <a:r>
              <a:rPr lang="en-US" altLang="zh-CN" b="1" dirty="0"/>
              <a:t>BF16</a:t>
            </a:r>
            <a:r>
              <a:rPr lang="zh-CN" altLang="en-US" b="1" dirty="0"/>
              <a:t>比</a:t>
            </a:r>
            <a:r>
              <a:rPr lang="en-US" altLang="zh-CN" b="1" dirty="0"/>
              <a:t>FP16</a:t>
            </a:r>
            <a:r>
              <a:rPr lang="zh-CN" altLang="en-US" b="1" dirty="0"/>
              <a:t>训练更稳定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en-US" altLang="zh-CN" dirty="0"/>
              <a:t>BF16 </a:t>
            </a:r>
            <a:r>
              <a:rPr lang="zh-CN" altLang="en-US" dirty="0"/>
              <a:t>不需要进行任何梯度缩放（而 </a:t>
            </a:r>
            <a:r>
              <a:rPr lang="en-US" altLang="zh-CN" b="1" dirty="0"/>
              <a:t>FP16 </a:t>
            </a:r>
            <a:r>
              <a:rPr lang="zh-CN" altLang="en-US" b="1" dirty="0"/>
              <a:t>是需要梯度缩放的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3"/>
            <a:r>
              <a:rPr lang="zh-CN" altLang="en-US" b="1" dirty="0"/>
              <a:t>梯度缩放是一种用于解决 </a:t>
            </a:r>
            <a:r>
              <a:rPr lang="en-US" altLang="zh-CN" b="1" dirty="0"/>
              <a:t>FP16 </a:t>
            </a:r>
            <a:r>
              <a:rPr lang="zh-CN" altLang="en-US" b="1" dirty="0"/>
              <a:t>易导致数值溢出问题的方法</a:t>
            </a:r>
            <a:r>
              <a:rPr lang="zh-CN" altLang="en-US" dirty="0"/>
              <a:t>，其基本原理是在反向传播的过程中使用一个 </a:t>
            </a:r>
            <a:r>
              <a:rPr lang="en-US" altLang="zh-CN" dirty="0"/>
              <a:t>scale factor </a:t>
            </a:r>
            <a:r>
              <a:rPr lang="zh-CN" altLang="en-US" dirty="0"/>
              <a:t>对损失和梯度进行缩放，以改变其数值的量级，从而尽可能缓解数值溢出问题（比如小于</a:t>
            </a:r>
            <a:r>
              <a:rPr lang="en-US" altLang="zh-CN" dirty="0"/>
              <a:t>FP16</a:t>
            </a:r>
            <a:r>
              <a:rPr lang="zh-CN" altLang="en-US" dirty="0"/>
              <a:t>的最小表示值</a:t>
            </a:r>
            <a:r>
              <a:rPr lang="en-US" altLang="zh-CN" dirty="0"/>
              <a:t>5.96E-8</a:t>
            </a:r>
            <a:r>
              <a:rPr lang="zh-CN" altLang="en-US" dirty="0"/>
              <a:t>的正数，只能表示为</a:t>
            </a:r>
            <a:r>
              <a:rPr lang="en-US" altLang="zh-CN" dirty="0"/>
              <a:t>0</a:t>
            </a:r>
            <a:r>
              <a:rPr lang="zh-CN" altLang="en-US" dirty="0"/>
              <a:t>，此时发生了</a:t>
            </a:r>
            <a:r>
              <a:rPr lang="en-US" altLang="zh-CN" dirty="0"/>
              <a:t>underflow</a:t>
            </a:r>
            <a:r>
              <a:rPr lang="zh-CN" altLang="en-US" dirty="0"/>
              <a:t>）。</a:t>
            </a:r>
            <a:endParaRPr lang="en-US" altLang="zh-CN" dirty="0"/>
          </a:p>
          <a:p>
            <a:pPr lvl="4"/>
            <a:r>
              <a:rPr lang="en-US" altLang="zh-CN" dirty="0"/>
              <a:t>BF16</a:t>
            </a:r>
            <a:r>
              <a:rPr lang="zh-CN" altLang="en-US" dirty="0"/>
              <a:t>的数值表示范围是接近</a:t>
            </a:r>
            <a:r>
              <a:rPr lang="en-US" altLang="zh-CN" dirty="0"/>
              <a:t>FP32</a:t>
            </a:r>
            <a:r>
              <a:rPr lang="zh-CN" altLang="en-US" dirty="0"/>
              <a:t>的，而</a:t>
            </a:r>
            <a:r>
              <a:rPr lang="en-US" altLang="zh-CN" dirty="0"/>
              <a:t>FP16</a:t>
            </a:r>
            <a:r>
              <a:rPr lang="zh-CN" altLang="en-US" dirty="0"/>
              <a:t>的数值表示范围要远小于</a:t>
            </a:r>
            <a:r>
              <a:rPr lang="en-US" altLang="zh-CN" dirty="0"/>
              <a:t>BF16</a:t>
            </a:r>
            <a:r>
              <a:rPr lang="zh-CN" altLang="en-US" dirty="0"/>
              <a:t>和</a:t>
            </a:r>
            <a:r>
              <a:rPr lang="en-US" altLang="zh-CN" dirty="0"/>
              <a:t>FP32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就单个</a:t>
            </a:r>
            <a:r>
              <a:rPr lang="en-US" altLang="zh-CN" dirty="0"/>
              <a:t>global step</a:t>
            </a:r>
            <a:r>
              <a:rPr lang="zh-CN" altLang="en-US" dirty="0"/>
              <a:t>的训练速度来说，经测试发现</a:t>
            </a:r>
            <a:r>
              <a:rPr lang="en-US" altLang="zh-CN" dirty="0"/>
              <a:t>BF16</a:t>
            </a:r>
            <a:r>
              <a:rPr lang="zh-CN" altLang="en-US" dirty="0"/>
              <a:t>和</a:t>
            </a:r>
            <a:r>
              <a:rPr lang="en-US" altLang="zh-CN" dirty="0"/>
              <a:t>FP16</a:t>
            </a:r>
            <a:r>
              <a:rPr lang="zh-CN" altLang="en-US" dirty="0"/>
              <a:t>的速度差不多。</a:t>
            </a:r>
            <a:endParaRPr lang="en-US" altLang="zh-CN" dirty="0"/>
          </a:p>
          <a:p>
            <a:pPr lvl="1"/>
            <a:r>
              <a:rPr lang="zh-CN" altLang="en-US" dirty="0"/>
              <a:t>中文和英语</a:t>
            </a:r>
            <a:r>
              <a:rPr lang="en-US" altLang="zh-CN" dirty="0"/>
              <a:t>LLM</a:t>
            </a:r>
            <a:r>
              <a:rPr lang="zh-CN" altLang="en-US" dirty="0"/>
              <a:t>的</a:t>
            </a:r>
            <a:r>
              <a:rPr lang="en-US" altLang="zh-CN" dirty="0"/>
              <a:t>BF16/FP16</a:t>
            </a:r>
            <a:r>
              <a:rPr lang="zh-CN" altLang="en-US" dirty="0"/>
              <a:t>的选择：</a:t>
            </a:r>
            <a:endParaRPr lang="en-US" altLang="zh-CN" dirty="0"/>
          </a:p>
          <a:p>
            <a:pPr lvl="2"/>
            <a:r>
              <a:rPr lang="zh-CN" altLang="en-US" dirty="0"/>
              <a:t>中文大模型的</a:t>
            </a:r>
            <a:r>
              <a:rPr lang="en-US" altLang="zh-CN" dirty="0"/>
              <a:t>pretrain</a:t>
            </a:r>
            <a:r>
              <a:rPr lang="zh-CN" altLang="en-US" dirty="0"/>
              <a:t>选择</a:t>
            </a:r>
            <a:r>
              <a:rPr lang="en-US" altLang="zh-CN" dirty="0"/>
              <a:t>BF16</a:t>
            </a:r>
            <a:r>
              <a:rPr lang="zh-CN" altLang="en-US" dirty="0"/>
              <a:t>的有：</a:t>
            </a:r>
            <a:r>
              <a:rPr lang="en-US" altLang="zh-CN" dirty="0"/>
              <a:t>Qwen1.5-110B</a:t>
            </a:r>
            <a:r>
              <a:rPr lang="zh-CN" altLang="en-US" dirty="0"/>
              <a:t>，</a:t>
            </a:r>
            <a:r>
              <a:rPr lang="en-US" altLang="zh-CN" dirty="0"/>
              <a:t>baichuan13B-base</a:t>
            </a:r>
            <a:r>
              <a:rPr lang="zh-CN" altLang="en-US" dirty="0"/>
              <a:t>，</a:t>
            </a:r>
            <a:r>
              <a:rPr lang="en-US" altLang="zh-CN" dirty="0"/>
              <a:t>Yi-34B</a:t>
            </a:r>
            <a:r>
              <a:rPr lang="zh-CN" altLang="en-US" dirty="0"/>
              <a:t>，</a:t>
            </a:r>
            <a:r>
              <a:rPr lang="en-US" altLang="zh-CN" dirty="0"/>
              <a:t>deepseek-V2</a:t>
            </a:r>
            <a:r>
              <a:rPr lang="zh-CN" altLang="en-US" dirty="0"/>
              <a:t>；中文大模型的</a:t>
            </a:r>
            <a:r>
              <a:rPr lang="en-US" altLang="zh-CN" dirty="0"/>
              <a:t>pretrain</a:t>
            </a:r>
            <a:r>
              <a:rPr lang="zh-CN" altLang="en-US" dirty="0"/>
              <a:t>选择</a:t>
            </a:r>
            <a:r>
              <a:rPr lang="en-US" altLang="zh-CN" dirty="0"/>
              <a:t>FP16</a:t>
            </a:r>
            <a:r>
              <a:rPr lang="zh-CN" altLang="en-US" dirty="0"/>
              <a:t>的有：</a:t>
            </a:r>
            <a:r>
              <a:rPr lang="en-US" altLang="zh-CN" dirty="0"/>
              <a:t>ChatGLM3</a:t>
            </a:r>
            <a:r>
              <a:rPr lang="zh-CN" altLang="en-US" dirty="0"/>
              <a:t>；</a:t>
            </a:r>
            <a:endParaRPr lang="en-US" altLang="zh-CN" dirty="0"/>
          </a:p>
          <a:p>
            <a:pPr lvl="2"/>
            <a:r>
              <a:rPr lang="zh-CN" altLang="en-US" dirty="0"/>
              <a:t>英语大模型的</a:t>
            </a:r>
            <a:r>
              <a:rPr lang="en-US" altLang="zh-CN" dirty="0"/>
              <a:t>pretrain</a:t>
            </a:r>
            <a:r>
              <a:rPr lang="zh-CN" altLang="en-US" dirty="0"/>
              <a:t>选择</a:t>
            </a:r>
            <a:r>
              <a:rPr lang="en-US" altLang="zh-CN" dirty="0"/>
              <a:t>BF16</a:t>
            </a:r>
            <a:r>
              <a:rPr lang="zh-CN" altLang="en-US" dirty="0"/>
              <a:t>的有：</a:t>
            </a:r>
            <a:r>
              <a:rPr lang="en-US" altLang="zh-CN" dirty="0"/>
              <a:t>Falcon-40B</a:t>
            </a:r>
            <a:r>
              <a:rPr lang="zh-CN" altLang="en-US" dirty="0"/>
              <a:t>，</a:t>
            </a:r>
            <a:r>
              <a:rPr lang="en-US" altLang="zh-CN" dirty="0"/>
              <a:t>mistral-8*7B</a:t>
            </a:r>
            <a:r>
              <a:rPr lang="zh-CN" altLang="en-US" dirty="0"/>
              <a:t>；英语大模型的</a:t>
            </a:r>
            <a:r>
              <a:rPr lang="en-US" altLang="zh-CN" dirty="0"/>
              <a:t>pretrain</a:t>
            </a:r>
            <a:r>
              <a:rPr lang="zh-CN" altLang="en-US" dirty="0"/>
              <a:t>选择</a:t>
            </a:r>
            <a:r>
              <a:rPr lang="en-US" altLang="zh-CN" dirty="0"/>
              <a:t>FP16</a:t>
            </a:r>
            <a:r>
              <a:rPr lang="zh-CN" altLang="en-US" dirty="0"/>
              <a:t>的有：</a:t>
            </a:r>
            <a:r>
              <a:rPr lang="en-US" altLang="zh-CN" dirty="0"/>
              <a:t>llama2-13B</a:t>
            </a:r>
          </a:p>
          <a:p>
            <a:pPr lvl="1"/>
            <a:r>
              <a:rPr lang="en-US" altLang="zh-CN" b="1" dirty="0"/>
              <a:t>FP8</a:t>
            </a:r>
            <a:r>
              <a:rPr lang="zh-CN" altLang="en-US" b="1" dirty="0"/>
              <a:t>混合精度训练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比</a:t>
            </a:r>
            <a:r>
              <a:rPr lang="en-US" altLang="zh-CN" dirty="0"/>
              <a:t>BF16</a:t>
            </a:r>
            <a:r>
              <a:rPr lang="zh-CN" altLang="en-US" dirty="0"/>
              <a:t>的混合精度训练要快；</a:t>
            </a:r>
            <a:endParaRPr lang="en-US" altLang="zh-CN" dirty="0"/>
          </a:p>
          <a:p>
            <a:pPr lvl="2"/>
            <a:r>
              <a:rPr lang="zh-CN" altLang="en-US" dirty="0"/>
              <a:t>当前（</a:t>
            </a:r>
            <a:r>
              <a:rPr lang="en-US" altLang="zh-CN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月）</a:t>
            </a:r>
            <a:r>
              <a:rPr lang="en-US" altLang="zh-CN" dirty="0"/>
              <a:t>Nvidia</a:t>
            </a:r>
            <a:r>
              <a:rPr lang="zh-CN" altLang="en-US" dirty="0"/>
              <a:t>的</a:t>
            </a:r>
            <a:r>
              <a:rPr lang="en-US" altLang="zh-CN" dirty="0"/>
              <a:t>Transformer engine</a:t>
            </a:r>
            <a:r>
              <a:rPr lang="zh-CN" altLang="en-US" dirty="0"/>
              <a:t>支持</a:t>
            </a:r>
            <a:r>
              <a:rPr lang="en-US" altLang="zh-CN" dirty="0"/>
              <a:t>FP8</a:t>
            </a:r>
            <a:r>
              <a:rPr lang="zh-CN" altLang="en-US" dirty="0"/>
              <a:t>混合精度训练；</a:t>
            </a:r>
            <a:r>
              <a:rPr lang="en-US" altLang="zh-CN" dirty="0" err="1"/>
              <a:t>Huggingface</a:t>
            </a:r>
            <a:r>
              <a:rPr lang="en-US" altLang="zh-CN" dirty="0"/>
              <a:t> accelerate</a:t>
            </a:r>
            <a:r>
              <a:rPr lang="zh-CN" altLang="en-US" dirty="0"/>
              <a:t>支持</a:t>
            </a:r>
            <a:r>
              <a:rPr lang="en-US" altLang="zh-CN" dirty="0"/>
              <a:t>FP8</a:t>
            </a:r>
            <a:r>
              <a:rPr lang="zh-CN" altLang="en-US" dirty="0"/>
              <a:t>混合精度训练（比如</a:t>
            </a:r>
            <a:r>
              <a:rPr lang="en-US" altLang="zh-CN" dirty="0"/>
              <a:t>accelerate + FSDP + FP8</a:t>
            </a:r>
            <a:r>
              <a:rPr lang="zh-CN" altLang="en-US" dirty="0"/>
              <a:t>），但是</a:t>
            </a:r>
            <a:r>
              <a:rPr lang="en-US" altLang="zh-CN" dirty="0" err="1"/>
              <a:t>Huggingface</a:t>
            </a:r>
            <a:r>
              <a:rPr lang="en-US" altLang="zh-CN" dirty="0"/>
              <a:t> Trainer API</a:t>
            </a:r>
            <a:r>
              <a:rPr lang="zh-CN" altLang="en-US" dirty="0"/>
              <a:t>目前（</a:t>
            </a:r>
            <a:r>
              <a:rPr lang="en-US" altLang="zh-CN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月）还不支持</a:t>
            </a:r>
            <a:r>
              <a:rPr lang="en-US" altLang="zh-CN" dirty="0"/>
              <a:t>FP8</a:t>
            </a:r>
            <a:r>
              <a:rPr lang="zh-CN" altLang="en-US" dirty="0"/>
              <a:t>混合精度训练。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69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E0697-AD02-4D0A-979A-85DBCCDC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ontinue…..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A084F-EEA4-40D3-BAC1-3B8E14AF3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150"/>
            <a:ext cx="10515600" cy="4595813"/>
          </a:xfrm>
        </p:spPr>
        <p:txBody>
          <a:bodyPr/>
          <a:lstStyle/>
          <a:p>
            <a:r>
              <a:rPr lang="zh-CN" altLang="en-US" dirty="0"/>
              <a:t>预训练选择</a:t>
            </a:r>
            <a:r>
              <a:rPr lang="en-US" altLang="zh-CN" dirty="0" err="1"/>
              <a:t>MoE</a:t>
            </a:r>
            <a:r>
              <a:rPr lang="zh-CN" altLang="en-US" dirty="0"/>
              <a:t>模型还是非</a:t>
            </a:r>
            <a:r>
              <a:rPr lang="en-US" altLang="zh-CN" dirty="0" err="1"/>
              <a:t>MoE</a:t>
            </a:r>
            <a:r>
              <a:rPr lang="zh-CN" altLang="en-US" dirty="0"/>
              <a:t> 模型？</a:t>
            </a:r>
            <a:endParaRPr lang="en-US" altLang="zh-CN" dirty="0"/>
          </a:p>
          <a:p>
            <a:pPr lvl="1"/>
            <a:r>
              <a:rPr lang="zh-CN" altLang="en-US" dirty="0"/>
              <a:t>对于</a:t>
            </a:r>
            <a:r>
              <a:rPr lang="en-US" altLang="zh-CN" dirty="0" err="1"/>
              <a:t>MoE</a:t>
            </a:r>
            <a:r>
              <a:rPr lang="zh-CN" altLang="en-US" dirty="0"/>
              <a:t>模型和非</a:t>
            </a:r>
            <a:r>
              <a:rPr lang="en-US" altLang="zh-CN" dirty="0" err="1"/>
              <a:t>MoE</a:t>
            </a:r>
            <a:r>
              <a:rPr lang="zh-CN" altLang="en-US" dirty="0"/>
              <a:t>模型，在参数容量类似情况下，</a:t>
            </a:r>
            <a:r>
              <a:rPr lang="en-US" altLang="zh-CN" dirty="0" err="1"/>
              <a:t>MoE</a:t>
            </a:r>
            <a:r>
              <a:rPr lang="zh-CN" altLang="en-US" dirty="0"/>
              <a:t>模型的训练效率更高。</a:t>
            </a:r>
            <a:endParaRPr lang="en-US" altLang="zh-CN" dirty="0"/>
          </a:p>
          <a:p>
            <a:pPr lvl="2"/>
            <a:r>
              <a:rPr lang="en-US" altLang="zh-CN" dirty="0"/>
              <a:t>Sparse </a:t>
            </a:r>
            <a:r>
              <a:rPr lang="en-US" altLang="zh-CN" dirty="0" err="1"/>
              <a:t>MoE</a:t>
            </a:r>
            <a:r>
              <a:rPr lang="zh-CN" altLang="en-US" dirty="0"/>
              <a:t>（单个</a:t>
            </a:r>
            <a:r>
              <a:rPr lang="en-US" altLang="zh-CN" dirty="0"/>
              <a:t>token</a:t>
            </a:r>
            <a:r>
              <a:rPr lang="zh-CN" altLang="en-US" dirty="0"/>
              <a:t>只是激活一个或者很少几个</a:t>
            </a:r>
            <a:r>
              <a:rPr lang="en-US" altLang="zh-CN" dirty="0"/>
              <a:t>expert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/>
            <a:r>
              <a:rPr lang="zh-CN" altLang="en-US" dirty="0"/>
              <a:t>对</a:t>
            </a:r>
            <a:r>
              <a:rPr lang="en-US" altLang="zh-CN" dirty="0"/>
              <a:t>Sparse </a:t>
            </a:r>
            <a:r>
              <a:rPr lang="en-US" altLang="zh-CN" dirty="0" err="1"/>
              <a:t>MoE</a:t>
            </a:r>
            <a:r>
              <a:rPr lang="zh-CN" altLang="en-US" dirty="0"/>
              <a:t>的模型做</a:t>
            </a:r>
            <a:r>
              <a:rPr lang="en-US" altLang="zh-CN" dirty="0"/>
              <a:t>SFT</a:t>
            </a:r>
            <a:r>
              <a:rPr lang="zh-CN" altLang="en-US" dirty="0"/>
              <a:t>，相对非</a:t>
            </a:r>
            <a:r>
              <a:rPr lang="en-US" altLang="zh-CN" dirty="0" err="1"/>
              <a:t>MoE</a:t>
            </a:r>
            <a:r>
              <a:rPr lang="zh-CN" altLang="en-US" dirty="0"/>
              <a:t>模型来说，不太容易获得一个不错的效果。</a:t>
            </a:r>
            <a:endParaRPr lang="en-US" altLang="zh-CN" dirty="0"/>
          </a:p>
          <a:p>
            <a:pPr lvl="2"/>
            <a:r>
              <a:rPr lang="en-US" altLang="zh-CN" dirty="0" err="1"/>
              <a:t>MultiHead-MoE</a:t>
            </a:r>
            <a:r>
              <a:rPr lang="zh-CN" altLang="en-US" dirty="0"/>
              <a:t>，</a:t>
            </a:r>
            <a:r>
              <a:rPr lang="en-US" altLang="zh-CN" dirty="0"/>
              <a:t>Shared </a:t>
            </a:r>
            <a:r>
              <a:rPr lang="en-US" altLang="zh-CN" dirty="0" err="1"/>
              <a:t>MoE</a:t>
            </a:r>
            <a:r>
              <a:rPr lang="en-US" altLang="zh-CN" dirty="0"/>
              <a:t> + router </a:t>
            </a:r>
            <a:r>
              <a:rPr lang="en-US" altLang="zh-CN" dirty="0" err="1"/>
              <a:t>MoE</a:t>
            </a:r>
            <a:r>
              <a:rPr lang="zh-CN" altLang="en-US" dirty="0"/>
              <a:t>（</a:t>
            </a:r>
            <a:r>
              <a:rPr lang="en-US" altLang="zh-CN" dirty="0"/>
              <a:t>from </a:t>
            </a:r>
            <a:r>
              <a:rPr lang="en-US" altLang="zh-CN" dirty="0" err="1"/>
              <a:t>deepseek</a:t>
            </a:r>
            <a:r>
              <a:rPr lang="en-US" altLang="zh-CN" dirty="0"/>
              <a:t> V2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253581-C9DA-4708-B268-94735FF24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38575"/>
            <a:ext cx="4857750" cy="2800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83E2CB-1FD8-4417-88AE-65057F6CD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875" y="3838572"/>
            <a:ext cx="54959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68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B48B-ADA3-43F0-9581-7EBE27D31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35074"/>
          </a:xfrm>
        </p:spPr>
        <p:txBody>
          <a:bodyPr/>
          <a:lstStyle/>
          <a:p>
            <a:r>
              <a:rPr lang="zh-CN" altLang="en-US" b="1" dirty="0"/>
              <a:t>分布式训练框架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B5919-4735-457C-81CD-2251E4BB6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166"/>
            <a:ext cx="10515600" cy="4690707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训练框架的选择：</a:t>
            </a:r>
            <a:endParaRPr lang="en-US" altLang="zh-CN" dirty="0"/>
          </a:p>
          <a:p>
            <a:pPr lvl="1"/>
            <a:r>
              <a:rPr lang="en-US" altLang="zh-CN" dirty="0"/>
              <a:t>3D</a:t>
            </a:r>
            <a:r>
              <a:rPr lang="zh-CN" altLang="en-US" dirty="0"/>
              <a:t>并行（</a:t>
            </a:r>
            <a:r>
              <a:rPr lang="en-US" altLang="zh-CN" b="1" dirty="0"/>
              <a:t>TP/PP/DP for </a:t>
            </a:r>
            <a:r>
              <a:rPr lang="zh-CN" altLang="en-US" b="1" dirty="0"/>
              <a:t>模型参数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2"/>
            <a:r>
              <a:rPr lang="en-US" altLang="zh-CN" dirty="0"/>
              <a:t>Megatron</a:t>
            </a:r>
            <a:r>
              <a:rPr lang="zh-CN" altLang="en-US" dirty="0"/>
              <a:t>系列（</a:t>
            </a:r>
            <a:r>
              <a:rPr lang="zh-CN" altLang="en-US" b="1" dirty="0"/>
              <a:t>只能使用</a:t>
            </a:r>
            <a:r>
              <a:rPr lang="en-US" altLang="zh-CN" b="1" dirty="0"/>
              <a:t>low level API</a:t>
            </a:r>
            <a:r>
              <a:rPr lang="zh-CN" altLang="en-US" b="1" dirty="0"/>
              <a:t>，很高的代码侵入性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3"/>
            <a:r>
              <a:rPr lang="en-US" altLang="zh-CN" dirty="0"/>
              <a:t>Megatron-LM</a:t>
            </a:r>
            <a:r>
              <a:rPr lang="zh-CN" altLang="en-US" dirty="0"/>
              <a:t> （</a:t>
            </a:r>
            <a:r>
              <a:rPr lang="en-US" altLang="zh-CN" dirty="0"/>
              <a:t>3D</a:t>
            </a:r>
            <a:r>
              <a:rPr lang="zh-CN" altLang="en-US" dirty="0"/>
              <a:t>并行 </a:t>
            </a:r>
            <a:r>
              <a:rPr lang="en-US" altLang="zh-CN" dirty="0"/>
              <a:t>+ sequence</a:t>
            </a:r>
            <a:r>
              <a:rPr lang="zh-CN" altLang="en-US" dirty="0"/>
              <a:t>并行） ；</a:t>
            </a:r>
            <a:endParaRPr lang="en-US" altLang="zh-CN" dirty="0"/>
          </a:p>
          <a:p>
            <a:pPr lvl="3"/>
            <a:r>
              <a:rPr lang="en-US" altLang="zh-CN" dirty="0"/>
              <a:t>Megatron-</a:t>
            </a:r>
            <a:r>
              <a:rPr lang="en-US" altLang="zh-CN" dirty="0" err="1"/>
              <a:t>Deepspeed</a:t>
            </a:r>
            <a:r>
              <a:rPr lang="zh-CN" altLang="en-US" dirty="0"/>
              <a:t> （</a:t>
            </a:r>
            <a:r>
              <a:rPr lang="en-US" altLang="zh-CN" dirty="0"/>
              <a:t>3D</a:t>
            </a:r>
            <a:r>
              <a:rPr lang="zh-CN" altLang="en-US" dirty="0"/>
              <a:t>并行 </a:t>
            </a:r>
            <a:r>
              <a:rPr lang="en-US" altLang="zh-CN" dirty="0"/>
              <a:t>+ sequence</a:t>
            </a:r>
            <a:r>
              <a:rPr lang="zh-CN" altLang="en-US" dirty="0"/>
              <a:t>并行） ；</a:t>
            </a:r>
            <a:endParaRPr lang="en-US" altLang="zh-CN" dirty="0"/>
          </a:p>
          <a:p>
            <a:pPr lvl="3"/>
            <a:r>
              <a:rPr lang="en-US" altLang="zh-CN" dirty="0"/>
              <a:t>Nvidia Nemo Megatron</a:t>
            </a:r>
            <a:r>
              <a:rPr lang="zh-CN" altLang="en-US" dirty="0"/>
              <a:t>（</a:t>
            </a:r>
            <a:r>
              <a:rPr lang="en-US" altLang="zh-CN" dirty="0"/>
              <a:t>3D</a:t>
            </a:r>
            <a:r>
              <a:rPr lang="zh-CN" altLang="en-US" dirty="0"/>
              <a:t>并行 </a:t>
            </a:r>
            <a:r>
              <a:rPr lang="en-US" altLang="zh-CN" dirty="0"/>
              <a:t>+ sequence</a:t>
            </a:r>
            <a:r>
              <a:rPr lang="zh-CN" altLang="en-US" dirty="0"/>
              <a:t>并行）；</a:t>
            </a:r>
            <a:endParaRPr lang="en-US" altLang="zh-CN" dirty="0"/>
          </a:p>
          <a:p>
            <a:pPr lvl="2"/>
            <a:r>
              <a:rPr lang="en-US" altLang="zh-CN" dirty="0"/>
              <a:t> </a:t>
            </a:r>
            <a:r>
              <a:rPr lang="en-US" altLang="zh-CN" dirty="0" err="1"/>
              <a:t>SageMaker</a:t>
            </a:r>
            <a:r>
              <a:rPr lang="en-US" altLang="zh-CN" dirty="0"/>
              <a:t> 3D</a:t>
            </a:r>
            <a:r>
              <a:rPr lang="zh-CN" altLang="en-US" dirty="0"/>
              <a:t>并行：</a:t>
            </a:r>
            <a:endParaRPr lang="en-US" altLang="zh-CN" dirty="0"/>
          </a:p>
          <a:p>
            <a:pPr lvl="3"/>
            <a:r>
              <a:rPr lang="zh-CN" altLang="en-US" dirty="0"/>
              <a:t>既可以和</a:t>
            </a:r>
            <a:r>
              <a:rPr lang="en-US" altLang="zh-CN" dirty="0"/>
              <a:t>high level</a:t>
            </a:r>
            <a:r>
              <a:rPr lang="zh-CN" altLang="en-US" dirty="0"/>
              <a:t>的</a:t>
            </a:r>
            <a:r>
              <a:rPr lang="en-US" altLang="zh-CN" dirty="0"/>
              <a:t>HF trainer API</a:t>
            </a:r>
            <a:r>
              <a:rPr lang="zh-CN" altLang="en-US" dirty="0"/>
              <a:t>集成，几乎是没有代码侵入；也可以使用</a:t>
            </a:r>
            <a:r>
              <a:rPr lang="en-US" altLang="zh-CN" dirty="0"/>
              <a:t>low level</a:t>
            </a:r>
            <a:r>
              <a:rPr lang="zh-CN" altLang="en-US" dirty="0"/>
              <a:t>的</a:t>
            </a:r>
            <a:r>
              <a:rPr lang="en-US" altLang="zh-CN" dirty="0" err="1"/>
              <a:t>pytorch</a:t>
            </a:r>
            <a:r>
              <a:rPr lang="en-US" altLang="zh-CN" dirty="0"/>
              <a:t> API</a:t>
            </a:r>
            <a:r>
              <a:rPr lang="zh-CN" altLang="en-US" dirty="0"/>
              <a:t>，很高的代码侵入性。</a:t>
            </a:r>
            <a:endParaRPr lang="en-US" altLang="zh-CN" dirty="0"/>
          </a:p>
          <a:p>
            <a:pPr lvl="1"/>
            <a:r>
              <a:rPr lang="en-US" altLang="zh-CN" dirty="0"/>
              <a:t>Zero-DP</a:t>
            </a:r>
            <a:r>
              <a:rPr lang="zh-CN" altLang="en-US" dirty="0"/>
              <a:t>（</a:t>
            </a:r>
            <a:r>
              <a:rPr lang="en-US" altLang="zh-CN" b="1" dirty="0"/>
              <a:t>tensor partition/</a:t>
            </a:r>
            <a:r>
              <a:rPr lang="en-US" altLang="zh-CN" b="1" dirty="0" err="1"/>
              <a:t>sharding</a:t>
            </a:r>
            <a:r>
              <a:rPr lang="en-US" altLang="zh-CN" b="1" dirty="0"/>
              <a:t> for </a:t>
            </a:r>
            <a:r>
              <a:rPr lang="zh-CN" altLang="en-US" b="1" dirty="0"/>
              <a:t>模型参数，模型梯度，模型优化器状态</a:t>
            </a:r>
            <a:r>
              <a:rPr lang="en-US" altLang="zh-CN" dirty="0"/>
              <a:t> 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2"/>
            <a:r>
              <a:rPr lang="en-US" altLang="zh-CN" dirty="0" err="1"/>
              <a:t>Deepspeed</a:t>
            </a:r>
            <a:r>
              <a:rPr lang="en-US" altLang="zh-CN" dirty="0"/>
              <a:t> Zero-DP</a:t>
            </a:r>
          </a:p>
          <a:p>
            <a:pPr lvl="2"/>
            <a:r>
              <a:rPr lang="en-US" altLang="zh-CN" dirty="0" err="1"/>
              <a:t>Pytorch</a:t>
            </a:r>
            <a:r>
              <a:rPr lang="en-US" altLang="zh-CN" dirty="0"/>
              <a:t> FSDP</a:t>
            </a:r>
          </a:p>
          <a:p>
            <a:pPr lvl="2"/>
            <a:r>
              <a:rPr lang="en-US" altLang="zh-CN" dirty="0" err="1"/>
              <a:t>Fairscale</a:t>
            </a:r>
            <a:r>
              <a:rPr lang="en-US" altLang="zh-CN" dirty="0"/>
              <a:t> sharded-DDP</a:t>
            </a:r>
          </a:p>
          <a:p>
            <a:pPr lvl="2"/>
            <a:r>
              <a:rPr lang="en-US" altLang="zh-CN" dirty="0" err="1"/>
              <a:t>SageMaker</a:t>
            </a:r>
            <a:r>
              <a:rPr lang="en-US" altLang="zh-CN" dirty="0"/>
              <a:t> sharded-DP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84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AF69A-F3CD-41D9-8ACF-25B9A4683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8664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ontinue…..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E7D76-A5E8-4640-9D18-4A3F0101E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1422"/>
            <a:ext cx="10515600" cy="473145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针对某个训练框架的设置：</a:t>
            </a:r>
            <a:endParaRPr lang="en-US" altLang="zh-CN" dirty="0"/>
          </a:p>
          <a:p>
            <a:pPr lvl="1"/>
            <a:r>
              <a:rPr lang="zh-CN" altLang="en-US" dirty="0"/>
              <a:t>针对</a:t>
            </a:r>
            <a:r>
              <a:rPr lang="en-US" altLang="zh-CN" dirty="0" err="1"/>
              <a:t>Deepspeed</a:t>
            </a:r>
            <a:r>
              <a:rPr lang="zh-CN" altLang="en-US" dirty="0"/>
              <a:t>如何选择</a:t>
            </a:r>
            <a:r>
              <a:rPr lang="en-US" altLang="zh-CN" dirty="0"/>
              <a:t>zero stage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速度：</a:t>
            </a:r>
            <a:r>
              <a:rPr lang="en-US" dirty="0"/>
              <a:t> Stage 0 (DDP) &gt; Stage 1 &gt; S</a:t>
            </a:r>
            <a:r>
              <a:rPr lang="en-US" altLang="zh-CN" dirty="0"/>
              <a:t>tage 1 + CPU offload &gt;</a:t>
            </a:r>
            <a:r>
              <a:rPr lang="en-US" dirty="0"/>
              <a:t> Stage 2 &gt; Stage 2 + CPU offload &gt; Stage 3 &gt; Stage 3 + CPU offloads</a:t>
            </a:r>
          </a:p>
          <a:p>
            <a:pPr lvl="2"/>
            <a:r>
              <a:rPr lang="zh-CN" altLang="en-US" b="1" dirty="0"/>
              <a:t>宗旨</a:t>
            </a:r>
            <a:r>
              <a:rPr lang="zh-CN" altLang="en-US" dirty="0"/>
              <a:t>：</a:t>
            </a:r>
            <a:endParaRPr lang="en-US" altLang="zh-CN" dirty="0"/>
          </a:p>
          <a:p>
            <a:pPr lvl="3"/>
            <a:r>
              <a:rPr lang="zh-CN" altLang="en-US" dirty="0"/>
              <a:t>先设定</a:t>
            </a:r>
            <a:r>
              <a:rPr lang="en-US" altLang="zh-CN" dirty="0"/>
              <a:t>per device train batch size 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  <a:endParaRPr lang="en-US" altLang="zh-CN" dirty="0"/>
          </a:p>
          <a:p>
            <a:pPr lvl="3"/>
            <a:r>
              <a:rPr lang="zh-CN" altLang="en-US" dirty="0"/>
              <a:t>然后选择最快的方法：如果发生</a:t>
            </a:r>
            <a:r>
              <a:rPr lang="en-US" altLang="zh-CN" dirty="0"/>
              <a:t>OOM</a:t>
            </a:r>
            <a:r>
              <a:rPr lang="zh-CN" altLang="en-US" dirty="0"/>
              <a:t>，则进入下一个阶段；否则尝试把</a:t>
            </a:r>
            <a:r>
              <a:rPr lang="en-US" altLang="zh-CN" dirty="0"/>
              <a:t>per device train batch size </a:t>
            </a:r>
            <a:r>
              <a:rPr lang="zh-CN" altLang="en-US" dirty="0"/>
              <a:t>变大，直到发生</a:t>
            </a:r>
            <a:r>
              <a:rPr lang="en-US" altLang="zh-CN" dirty="0"/>
              <a:t>OOM</a:t>
            </a:r>
            <a:r>
              <a:rPr lang="zh-CN" altLang="en-US" dirty="0"/>
              <a:t>；</a:t>
            </a:r>
            <a:endParaRPr lang="en-US" altLang="zh-CN" dirty="0"/>
          </a:p>
          <a:p>
            <a:pPr lvl="3"/>
            <a:r>
              <a:rPr lang="zh-CN" altLang="en-US" dirty="0"/>
              <a:t>设置</a:t>
            </a:r>
            <a:r>
              <a:rPr lang="en-US" altLang="zh-CN" dirty="0"/>
              <a:t>per device eval batch size</a:t>
            </a:r>
            <a:r>
              <a:rPr lang="zh-CN" altLang="en-US" dirty="0"/>
              <a:t>大一些。</a:t>
            </a:r>
            <a:endParaRPr lang="en-US" altLang="zh-CN" dirty="0"/>
          </a:p>
          <a:p>
            <a:pPr lvl="1"/>
            <a:r>
              <a:rPr lang="zh-CN" altLang="en-US" dirty="0"/>
              <a:t>针对</a:t>
            </a:r>
            <a:r>
              <a:rPr lang="en-US" altLang="zh-CN" dirty="0"/>
              <a:t>3D</a:t>
            </a:r>
            <a:r>
              <a:rPr lang="zh-CN" altLang="en-US" dirty="0"/>
              <a:t>并行，如何设定</a:t>
            </a:r>
            <a:r>
              <a:rPr lang="en-US" altLang="zh-CN" dirty="0"/>
              <a:t>TP degree</a:t>
            </a:r>
            <a:r>
              <a:rPr lang="zh-CN" altLang="en-US" dirty="0"/>
              <a:t>，</a:t>
            </a:r>
            <a:r>
              <a:rPr lang="en-US" altLang="zh-CN" dirty="0"/>
              <a:t>PP degree</a:t>
            </a:r>
            <a:r>
              <a:rPr lang="zh-CN" altLang="en-US" dirty="0"/>
              <a:t>，</a:t>
            </a:r>
            <a:r>
              <a:rPr lang="en-US" altLang="zh-CN" dirty="0"/>
              <a:t>DP degree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b="1" dirty="0"/>
              <a:t>总的原则</a:t>
            </a:r>
            <a:r>
              <a:rPr lang="zh-CN" altLang="en-US" dirty="0"/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TP</a:t>
            </a:r>
            <a:r>
              <a:rPr lang="zh-CN" altLang="en-US" b="1" dirty="0">
                <a:solidFill>
                  <a:srgbClr val="FF0000"/>
                </a:solidFill>
              </a:rPr>
              <a:t>尽量不要跨节点通信；</a:t>
            </a:r>
            <a:r>
              <a:rPr lang="en-US" altLang="zh-CN" dirty="0"/>
              <a:t> Pipeline</a:t>
            </a:r>
            <a:r>
              <a:rPr lang="zh-CN" altLang="en-US" dirty="0"/>
              <a:t>并行度</a:t>
            </a:r>
            <a:r>
              <a:rPr lang="zh-CN" altLang="en-US" b="1" dirty="0">
                <a:solidFill>
                  <a:srgbClr val="FF0000"/>
                </a:solidFill>
              </a:rPr>
              <a:t>尽量不要太大</a:t>
            </a:r>
            <a:r>
              <a:rPr lang="zh-CN" altLang="en-US" dirty="0"/>
              <a:t>。</a:t>
            </a:r>
            <a:endParaRPr lang="en-US" altLang="zh-CN" dirty="0"/>
          </a:p>
          <a:p>
            <a:pPr lvl="3"/>
            <a:r>
              <a:rPr lang="zh-CN" altLang="en-US" dirty="0"/>
              <a:t>比如节点本身有</a:t>
            </a:r>
            <a:r>
              <a:rPr lang="en-US" altLang="zh-CN" dirty="0"/>
              <a:t>8</a:t>
            </a:r>
            <a:r>
              <a:rPr lang="zh-CN" altLang="en-US" dirty="0"/>
              <a:t>卡的话，</a:t>
            </a:r>
            <a:r>
              <a:rPr lang="en-US" altLang="zh-CN" dirty="0"/>
              <a:t> Tensor</a:t>
            </a:r>
            <a:r>
              <a:rPr lang="zh-CN" altLang="en-US" dirty="0"/>
              <a:t>并行度可选的值是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</a:p>
          <a:p>
            <a:pPr lvl="3"/>
            <a:r>
              <a:rPr lang="zh-CN" altLang="en-US" dirty="0"/>
              <a:t>如果</a:t>
            </a:r>
            <a:r>
              <a:rPr lang="en-US" altLang="zh-CN" dirty="0"/>
              <a:t>LLM</a:t>
            </a:r>
            <a:r>
              <a:rPr lang="zh-CN" altLang="en-US" dirty="0"/>
              <a:t>模型比较大，优先尝试的可能组合是（</a:t>
            </a:r>
            <a:r>
              <a:rPr lang="zh-CN" altLang="en-US" b="1" dirty="0"/>
              <a:t>在不发生</a:t>
            </a:r>
            <a:r>
              <a:rPr lang="en-US" altLang="zh-CN" b="1" dirty="0"/>
              <a:t>OOM</a:t>
            </a:r>
            <a:r>
              <a:rPr lang="zh-CN" altLang="en-US" b="1" dirty="0"/>
              <a:t>的前提下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4"/>
            <a:r>
              <a:rPr lang="en-US" altLang="zh-CN" dirty="0"/>
              <a:t>Tensor</a:t>
            </a:r>
            <a:r>
              <a:rPr lang="zh-CN" altLang="en-US" dirty="0"/>
              <a:t>并行度为</a:t>
            </a: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 Pipeline</a:t>
            </a:r>
            <a:r>
              <a:rPr lang="zh-CN" altLang="en-US" dirty="0"/>
              <a:t>并行度 * </a:t>
            </a:r>
            <a:r>
              <a:rPr lang="en-US" altLang="zh-CN" dirty="0"/>
              <a:t>Tensor</a:t>
            </a:r>
            <a:r>
              <a:rPr lang="zh-CN" altLang="en-US" dirty="0"/>
              <a:t>并行度的乘积对应的总的</a:t>
            </a:r>
            <a:r>
              <a:rPr lang="en-US" altLang="zh-CN" dirty="0"/>
              <a:t>GPU</a:t>
            </a:r>
            <a:r>
              <a:rPr lang="zh-CN" altLang="en-US" dirty="0"/>
              <a:t>显存可以跑对应</a:t>
            </a:r>
            <a:r>
              <a:rPr lang="en-US" altLang="zh-CN" dirty="0"/>
              <a:t>LLM</a:t>
            </a:r>
            <a:r>
              <a:rPr lang="zh-CN" altLang="en-US" dirty="0"/>
              <a:t>的训练。</a:t>
            </a:r>
            <a:endParaRPr lang="en-US" altLang="zh-CN" dirty="0"/>
          </a:p>
          <a:p>
            <a:pPr lvl="4"/>
            <a:r>
              <a:rPr lang="zh-CN" altLang="en-US" dirty="0"/>
              <a:t>如果数据集也比较大，考虑更大的</a:t>
            </a:r>
            <a:r>
              <a:rPr lang="en-US" altLang="zh-CN" dirty="0"/>
              <a:t>DP</a:t>
            </a:r>
            <a:r>
              <a:rPr lang="zh-CN" altLang="en-US" dirty="0"/>
              <a:t>并行度。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7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53B6-BD08-4722-9621-59E5161C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5332"/>
          </a:xfrm>
        </p:spPr>
        <p:txBody>
          <a:bodyPr/>
          <a:lstStyle/>
          <a:p>
            <a:r>
              <a:rPr lang="zh-CN" altLang="en-US" b="1" dirty="0"/>
              <a:t>数据集质量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309CD-E414-4628-9D59-50D00C197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5616"/>
            <a:ext cx="10515600" cy="3930977"/>
          </a:xfrm>
        </p:spPr>
        <p:txBody>
          <a:bodyPr>
            <a:normAutofit/>
          </a:bodyPr>
          <a:lstStyle/>
          <a:p>
            <a:r>
              <a:rPr lang="zh-CN" altLang="en-US" dirty="0"/>
              <a:t>对于</a:t>
            </a:r>
            <a:r>
              <a:rPr lang="en-US" altLang="zh-CN" dirty="0"/>
              <a:t>LLM</a:t>
            </a:r>
            <a:r>
              <a:rPr lang="zh-CN" altLang="en-US" dirty="0"/>
              <a:t>的</a:t>
            </a:r>
            <a:r>
              <a:rPr lang="en-US" altLang="zh-CN" dirty="0"/>
              <a:t>SFT</a:t>
            </a:r>
            <a:r>
              <a:rPr lang="zh-CN" altLang="en-US" dirty="0"/>
              <a:t>，合理的设定模型的</a:t>
            </a:r>
            <a:r>
              <a:rPr lang="en-US" altLang="zh-CN" dirty="0"/>
              <a:t>max context window length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可以考虑</a:t>
            </a:r>
            <a:r>
              <a:rPr lang="en-US" altLang="zh-CN" dirty="0"/>
              <a:t>P90</a:t>
            </a:r>
            <a:r>
              <a:rPr lang="zh-CN" altLang="en-US" dirty="0"/>
              <a:t>样本的</a:t>
            </a:r>
            <a:r>
              <a:rPr lang="en-US" altLang="zh-CN" dirty="0"/>
              <a:t>token length</a:t>
            </a:r>
            <a:r>
              <a:rPr lang="zh-CN" altLang="en-US" dirty="0"/>
              <a:t>作为</a:t>
            </a:r>
            <a:r>
              <a:rPr lang="en-US" altLang="zh-CN" dirty="0"/>
              <a:t>max context window length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Tips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经常发现这样的例子，设置</a:t>
            </a:r>
            <a:r>
              <a:rPr lang="en-US" dirty="0"/>
              <a:t>max context window size</a:t>
            </a:r>
            <a:r>
              <a:rPr lang="zh-CN" altLang="en-US" dirty="0"/>
              <a:t>为某个值比如</a:t>
            </a:r>
            <a:r>
              <a:rPr lang="en-US" altLang="zh-CN" dirty="0"/>
              <a:t>4</a:t>
            </a:r>
            <a:r>
              <a:rPr lang="en-US" dirty="0"/>
              <a:t>K，</a:t>
            </a:r>
            <a:r>
              <a:rPr lang="zh-CN" altLang="en-US" dirty="0"/>
              <a:t>然后把样本</a:t>
            </a:r>
            <a:r>
              <a:rPr lang="en-US" dirty="0"/>
              <a:t>padding</a:t>
            </a:r>
            <a:r>
              <a:rPr lang="zh-CN" altLang="en-US" dirty="0"/>
              <a:t>到</a:t>
            </a:r>
            <a:r>
              <a:rPr lang="en-US" altLang="zh-CN" dirty="0"/>
              <a:t>4</a:t>
            </a:r>
            <a:r>
              <a:rPr lang="en-US" dirty="0"/>
              <a:t>K，</a:t>
            </a:r>
            <a:r>
              <a:rPr lang="zh-CN" altLang="en-US" dirty="0"/>
              <a:t>发现有的时候会发生</a:t>
            </a:r>
            <a:r>
              <a:rPr lang="en-US" dirty="0"/>
              <a:t>GPU OOM，</a:t>
            </a:r>
            <a:r>
              <a:rPr lang="zh-CN" altLang="en-US" dirty="0"/>
              <a:t>有的时候不会发生</a:t>
            </a:r>
            <a:r>
              <a:rPr lang="en-US" dirty="0"/>
              <a:t>GPU OOM。</a:t>
            </a:r>
          </a:p>
          <a:p>
            <a:pPr lvl="3"/>
            <a:r>
              <a:rPr lang="zh-CN" altLang="en-US" dirty="0"/>
              <a:t>我的理解，主要的区别就是计算</a:t>
            </a:r>
            <a:r>
              <a:rPr lang="en-US" dirty="0"/>
              <a:t>loss</a:t>
            </a:r>
            <a:r>
              <a:rPr lang="zh-CN" altLang="en-US" dirty="0"/>
              <a:t>的时候需要的显存跟样本的有效长度有关。具体细节可以参考本页的注释部分。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94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4EBD-336A-4D8C-8F60-29FFCEF6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ontinue….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4730E-AD16-4D03-99B4-75F7FA064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尽量减少</a:t>
            </a:r>
            <a:r>
              <a:rPr lang="en-US" altLang="zh-CN" dirty="0"/>
              <a:t>padding token</a:t>
            </a:r>
            <a:r>
              <a:rPr lang="zh-CN" altLang="en-US" dirty="0"/>
              <a:t>的长度（</a:t>
            </a:r>
            <a:r>
              <a:rPr lang="zh-CN" altLang="en-US" b="1" dirty="0"/>
              <a:t>从而提升训练效率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1"/>
            <a:r>
              <a:rPr lang="zh-CN" altLang="en-US" dirty="0"/>
              <a:t>考虑把多个</a:t>
            </a:r>
            <a:r>
              <a:rPr lang="en-US" altLang="zh-CN" dirty="0"/>
              <a:t>small Sample</a:t>
            </a:r>
            <a:r>
              <a:rPr lang="zh-CN" altLang="en-US" dirty="0"/>
              <a:t>拼接为一个</a:t>
            </a:r>
            <a:r>
              <a:rPr lang="en-US" altLang="zh-CN" dirty="0"/>
              <a:t>big Sample</a:t>
            </a:r>
            <a:r>
              <a:rPr lang="zh-CN" altLang="en-US" dirty="0"/>
              <a:t>，</a:t>
            </a:r>
            <a:r>
              <a:rPr lang="en-US" altLang="zh-CN" dirty="0"/>
              <a:t>small sample</a:t>
            </a:r>
            <a:r>
              <a:rPr lang="zh-CN" altLang="en-US" dirty="0"/>
              <a:t>之间用</a:t>
            </a:r>
            <a:r>
              <a:rPr lang="en-US" altLang="zh-CN" dirty="0"/>
              <a:t>special token</a:t>
            </a:r>
            <a:r>
              <a:rPr lang="zh-CN" altLang="en-US" dirty="0"/>
              <a:t>来分隔。</a:t>
            </a:r>
            <a:endParaRPr lang="en-US" altLang="zh-CN" dirty="0"/>
          </a:p>
          <a:p>
            <a:pPr lvl="2"/>
            <a:r>
              <a:rPr lang="zh-CN" altLang="en-US" dirty="0"/>
              <a:t>同一个</a:t>
            </a:r>
            <a:r>
              <a:rPr lang="en-US" altLang="zh-CN" dirty="0"/>
              <a:t>big Sample</a:t>
            </a:r>
            <a:r>
              <a:rPr lang="zh-CN" altLang="en-US" dirty="0"/>
              <a:t>中的不同的</a:t>
            </a:r>
            <a:r>
              <a:rPr lang="en-US" altLang="zh-CN" dirty="0"/>
              <a:t>small sample</a:t>
            </a:r>
            <a:r>
              <a:rPr lang="zh-CN" altLang="en-US" dirty="0"/>
              <a:t>的</a:t>
            </a:r>
            <a:r>
              <a:rPr lang="en-US" altLang="zh-CN" dirty="0"/>
              <a:t>attention mask</a:t>
            </a:r>
            <a:r>
              <a:rPr lang="zh-CN" altLang="en-US" dirty="0"/>
              <a:t>是否需要设定以及如何设定？</a:t>
            </a:r>
            <a:endParaRPr lang="en-US" altLang="zh-CN" dirty="0"/>
          </a:p>
          <a:p>
            <a:pPr lvl="3"/>
            <a:r>
              <a:rPr lang="zh-CN" altLang="en-US" dirty="0"/>
              <a:t>不同的框架对这个的支持是不同的：</a:t>
            </a:r>
            <a:endParaRPr lang="en-US" altLang="zh-CN" dirty="0"/>
          </a:p>
          <a:p>
            <a:pPr lvl="4"/>
            <a:r>
              <a:rPr lang="en-US" altLang="zh-CN" dirty="0" err="1"/>
              <a:t>megatron-lm</a:t>
            </a:r>
            <a:r>
              <a:rPr lang="zh-CN" altLang="en-US" dirty="0"/>
              <a:t>支持给每个样本设定</a:t>
            </a:r>
            <a:r>
              <a:rPr lang="en-US" altLang="zh-CN" dirty="0"/>
              <a:t>attention mask</a:t>
            </a:r>
            <a:r>
              <a:rPr lang="zh-CN" altLang="en-US" dirty="0"/>
              <a:t>矩阵；</a:t>
            </a:r>
            <a:r>
              <a:rPr lang="en-US" altLang="zh-CN" dirty="0"/>
              <a:t>HF </a:t>
            </a:r>
            <a:r>
              <a:rPr lang="zh-CN" altLang="en-US" dirty="0"/>
              <a:t>缺省的</a:t>
            </a:r>
            <a:r>
              <a:rPr lang="en-US" altLang="zh-CN" dirty="0"/>
              <a:t>trainer API</a:t>
            </a:r>
            <a:r>
              <a:rPr lang="zh-CN" altLang="en-US" dirty="0"/>
              <a:t>的实现没有办法给每个样本设定</a:t>
            </a:r>
            <a:r>
              <a:rPr lang="en-US" altLang="zh-CN" dirty="0"/>
              <a:t>attention mask</a:t>
            </a:r>
            <a:r>
              <a:rPr lang="zh-CN" altLang="en-US" dirty="0"/>
              <a:t>矩阵。</a:t>
            </a:r>
            <a:endParaRPr lang="en-US" altLang="zh-CN" dirty="0"/>
          </a:p>
          <a:p>
            <a:pPr lvl="3"/>
            <a:r>
              <a:rPr lang="zh-CN" altLang="en-US" dirty="0"/>
              <a:t>有些实验表明，是否设定这样的</a:t>
            </a:r>
            <a:r>
              <a:rPr lang="en-US" altLang="zh-CN" dirty="0"/>
              <a:t>attention mask</a:t>
            </a:r>
            <a:r>
              <a:rPr lang="zh-CN" altLang="en-US" dirty="0"/>
              <a:t>对模型效果的影响可以忽略。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617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10054</TotalTime>
  <Words>4324</Words>
  <Application>Microsoft Office PowerPoint</Application>
  <PresentationFormat>Widescreen</PresentationFormat>
  <Paragraphs>225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LLM Pretrain和SFT训练加速</vt:lpstr>
      <vt:lpstr>训练加速概览</vt:lpstr>
      <vt:lpstr>训练策略</vt:lpstr>
      <vt:lpstr>Continue…..</vt:lpstr>
      <vt:lpstr>Continue…..</vt:lpstr>
      <vt:lpstr>分布式训练框架</vt:lpstr>
      <vt:lpstr>Continue…..</vt:lpstr>
      <vt:lpstr>数据集质量</vt:lpstr>
      <vt:lpstr>Continue….</vt:lpstr>
      <vt:lpstr>Continue…..</vt:lpstr>
      <vt:lpstr>ML工程优化层面</vt:lpstr>
      <vt:lpstr>Continue…..</vt:lpstr>
      <vt:lpstr>Continue….</vt:lpstr>
      <vt:lpstr>计算资源层面</vt:lpstr>
      <vt:lpstr>Continue…..</vt:lpstr>
      <vt:lpstr>杂项</vt:lpstr>
      <vt:lpstr>Continue…..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Liang, Yuhui</dc:creator>
  <cp:lastModifiedBy>Liang, Yuhui</cp:lastModifiedBy>
  <cp:revision>484</cp:revision>
  <dcterms:created xsi:type="dcterms:W3CDTF">2024-05-15T06:28:39Z</dcterms:created>
  <dcterms:modified xsi:type="dcterms:W3CDTF">2024-06-21T08:31:56Z</dcterms:modified>
</cp:coreProperties>
</file>