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147477603" r:id="rId3"/>
    <p:sldId id="2147477633" r:id="rId4"/>
    <p:sldId id="2147477610" r:id="rId5"/>
    <p:sldId id="2147477630" r:id="rId6"/>
    <p:sldId id="2147477616" r:id="rId7"/>
    <p:sldId id="2147477611" r:id="rId8"/>
    <p:sldId id="2147477612" r:id="rId9"/>
    <p:sldId id="2147477613" r:id="rId10"/>
    <p:sldId id="2147477614" r:id="rId11"/>
    <p:sldId id="2147477617" r:id="rId12"/>
    <p:sldId id="2147477632" r:id="rId13"/>
    <p:sldId id="2147477631" r:id="rId14"/>
    <p:sldId id="2147477619" r:id="rId15"/>
    <p:sldId id="2147477618" r:id="rId16"/>
    <p:sldId id="2147477620" r:id="rId17"/>
    <p:sldId id="2147477621" r:id="rId18"/>
    <p:sldId id="2147477622" r:id="rId19"/>
    <p:sldId id="21474776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70499" autoAdjust="0"/>
  </p:normalViewPr>
  <p:slideViewPr>
    <p:cSldViewPr snapToGrid="0">
      <p:cViewPr varScale="1">
        <p:scale>
          <a:sx n="54" d="100"/>
          <a:sy n="54" d="100"/>
        </p:scale>
        <p:origin x="1292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6D8A0-57C4-40AD-A4D6-02B2AC7520F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8AD3-1B58-41E0-8E96-72B45CB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/blob/main/src/transformers/models/llama/modeling_llama.py#L377C1-L377C3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AutoGPTQ/AutoGPTQ/blob/main/auto_gptq/nn_modules/fused_llama_attn.py#L15" TargetMode="External"/><Relationship Id="rId4" Type="http://schemas.openxmlformats.org/officeDocument/2006/relationships/hyperlink" Target="https://github.com/huggingface/transformers/blob/main/src/transformers/models/bloom/modeling_bloom.py#L291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71432448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6893147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Autogptq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在对量化后的模型做推理的时候，在计算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attention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的时候也会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upcast attention to fp32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fp16/bf16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的模型在计算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attention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的时候也会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upcast to fp32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，比如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llama </a:t>
            </a:r>
            <a:r>
              <a:rPr lang="en-US" sz="18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3"/>
              </a:rPr>
              <a:t>https://github.com/huggingface/transformers/blob/main/src/transformers/models/llama/modeling_llama.py#L377C1-L377C35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,bloom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4"/>
              </a:rPr>
              <a:t>https://github.com/huggingface/transformers/blob/main/src/transformers/models/bloom/modeling_bloom.py#L291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，），具体参考：</a:t>
            </a:r>
            <a:r>
              <a:rPr lang="en-US" sz="18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5"/>
              </a:rPr>
              <a:t>https://github.com/AutoGPTQ/AutoGPTQ/blob/main/auto_gptq/nn_modules/fused_llama_attn.py#L15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量化粒度越小，需要额外存储的量化系数就越多，推理的时候就越慢；但是粒度越大，精度损失越大（所以要</a:t>
            </a:r>
            <a:r>
              <a:rPr lang="en-US" altLang="zh-CN" dirty="0"/>
              <a:t>balance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groupsize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没有值，那么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groupsize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就为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-1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（ 注意不是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0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84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https://github.com/NVIDIA/TensorRT-LLM/issues/845</a:t>
            </a:r>
          </a:p>
          <a:p>
            <a:r>
              <a:rPr lang="en-US" dirty="0"/>
              <a:t>https://github.com/mit-han-lab/smoothquant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LongFormer</a:t>
            </a:r>
            <a:r>
              <a:rPr lang="zh-CN" altLang="en-US" dirty="0"/>
              <a:t>团队还发现我们可以再固定选择一些全局</a:t>
            </a:r>
            <a:r>
              <a:rPr lang="en-US" altLang="zh-CN" dirty="0"/>
              <a:t>Token</a:t>
            </a:r>
            <a:r>
              <a:rPr lang="zh-CN" altLang="en-US" dirty="0"/>
              <a:t>代表当前的任务（图中的</a:t>
            </a:r>
            <a:r>
              <a:rPr lang="en-US" altLang="zh-CN" dirty="0"/>
              <a:t>(d))</a:t>
            </a:r>
            <a:r>
              <a:rPr lang="zh-CN" altLang="en-US" dirty="0"/>
              <a:t>，比如</a:t>
            </a:r>
            <a:r>
              <a:rPr lang="en-US" altLang="zh-CN" dirty="0"/>
              <a:t>BERT</a:t>
            </a:r>
            <a:r>
              <a:rPr lang="zh-CN" altLang="en-US" dirty="0"/>
              <a:t>模型使用</a:t>
            </a:r>
            <a:r>
              <a:rPr lang="en-US" altLang="zh-CN" dirty="0"/>
              <a:t>[CLS]</a:t>
            </a:r>
            <a:r>
              <a:rPr lang="zh-CN" altLang="en-US" dirty="0"/>
              <a:t>这个特殊</a:t>
            </a:r>
            <a:r>
              <a:rPr lang="en-US" altLang="zh-CN" dirty="0"/>
              <a:t>Token</a:t>
            </a:r>
            <a:r>
              <a:rPr lang="zh-CN" altLang="en-US" dirty="0"/>
              <a:t>代表当前是分类任务，我们可以把这类全局</a:t>
            </a:r>
            <a:r>
              <a:rPr lang="en-US" altLang="zh-CN" dirty="0"/>
              <a:t>Token</a:t>
            </a:r>
            <a:r>
              <a:rPr lang="zh-CN" altLang="en-US" dirty="0"/>
              <a:t>加进来，复杂度仍为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b="1" dirty="0" err="1"/>
              <a:t>StreamingLLM</a:t>
            </a:r>
            <a:r>
              <a:rPr lang="en-US" b="1" dirty="0"/>
              <a:t> </a:t>
            </a:r>
            <a:r>
              <a:rPr lang="zh-CN" altLang="en-US" b="1" dirty="0"/>
              <a:t>框架的目的是探索超长上下文的场景，</a:t>
            </a:r>
            <a:r>
              <a:rPr lang="zh-CN" altLang="en-US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语言模型在长度为</a:t>
            </a:r>
            <a:r>
              <a:rPr lang="en-US" altLang="zh-CN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</a:t>
            </a:r>
            <a:r>
              <a:rPr lang="zh-CN" altLang="en-US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的文本上进行预训练，预测第</a:t>
            </a:r>
            <a:r>
              <a:rPr lang="en-US" altLang="zh-CN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r>
              <a:rPr lang="zh-CN" altLang="en-US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个标记（</a:t>
            </a:r>
            <a:r>
              <a:rPr lang="en-US" altLang="zh-CN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T≫L</a:t>
            </a:r>
            <a:r>
              <a:rPr lang="zh-CN" altLang="en-US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）。</a:t>
            </a:r>
            <a:endParaRPr lang="en-US" altLang="zh-CN" spc="40" dirty="0">
              <a:solidFill>
                <a:srgbClr val="3E3E3E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/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 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在密集注意力 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Dense Attention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中，时间复杂度为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O(T^2)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，并且随着缓存大小的增加，性能会下降，特别是当文本长度超过预训练文本长度时。</a:t>
            </a:r>
            <a:endParaRPr lang="zh-CN" altLang="en-US" sz="1800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(b) 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窗口注意力 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 Attention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则维护了一个固定大小的滑动窗口，仅缓存了最近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个标记的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KV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。虽然它具有高效的推理能力，能够在填满缓存后维持稳定的内存使用率和解码速度，但一旦序列长度超过缓存大小，即使只是删除第一个标记的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KV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，模型就会崩溃，性能急剧下降，如图所示。</a:t>
            </a:r>
            <a:endParaRPr lang="zh-CN" altLang="en-US" sz="1800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(c) 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重新计算的滑动窗口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Sliding Window w/Re-computation </a:t>
            </a:r>
            <a:r>
              <a:rPr lang="zh-CN" altLang="en-US" sz="1800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sz="1800" b="1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每次生成新标记时都重新构建最近</a:t>
            </a:r>
            <a:r>
              <a:rPr lang="en-US" altLang="zh-CN" sz="1800" b="1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</a:t>
            </a:r>
            <a:r>
              <a:rPr lang="zh-CN" altLang="en-US" sz="1800" b="1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个标记的</a:t>
            </a:r>
            <a:r>
              <a:rPr lang="en-US" altLang="zh-CN" sz="1800" b="1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KV</a:t>
            </a:r>
            <a:r>
              <a:rPr lang="zh-CN" altLang="en-US" sz="1800" b="1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</a:t>
            </a:r>
            <a:r>
              <a:rPr lang="zh-CN" altLang="en-US" sz="1800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。虽然这种方法在处理长文本上效果良好，但由于上下文重新计算中的二次注意力，时间复杂度为</a:t>
            </a:r>
            <a:r>
              <a:rPr lang="en-US" altLang="zh-CN" sz="1800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O(TL^2)</a:t>
            </a:r>
            <a:r>
              <a:rPr lang="zh-CN" altLang="en-US" sz="1800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，导致速度明显较慢，因此在实际的应用中并不切实可行。</a:t>
            </a:r>
            <a:endParaRPr lang="zh-CN" altLang="en-US" sz="1800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(d) </a:t>
            </a:r>
            <a:r>
              <a:rPr lang="en-US" altLang="zh-CN" sz="1800" spc="40" dirty="0" err="1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StreamingLLM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通过将注意力集中在一些初始标记上，并与最近的标记相结合，来实现稳定的注意力计算。这种方法非常高效，能够在处理扩展文本时提供可靠的性能。</a:t>
            </a:r>
            <a:endParaRPr lang="zh-CN" altLang="en-US" sz="1800" dirty="0">
              <a:effectLst/>
              <a:latin typeface="Calibri" panose="020F0502020204030204" pitchFamily="34" charset="0"/>
            </a:endParaRPr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上图中关于</a:t>
            </a:r>
            <a:r>
              <a:rPr lang="en-US" altLang="zh-CN" dirty="0" err="1"/>
              <a:t>streamingLLM</a:t>
            </a:r>
            <a:r>
              <a:rPr lang="zh-CN" altLang="en-US" dirty="0"/>
              <a:t>的图中的</a:t>
            </a:r>
            <a:r>
              <a:rPr lang="en-US" altLang="zh-CN" dirty="0"/>
              <a:t>attention sink</a:t>
            </a:r>
            <a:r>
              <a:rPr lang="zh-CN" altLang="en-US" dirty="0"/>
              <a:t>，表示的是全局的</a:t>
            </a:r>
            <a:r>
              <a:rPr lang="en-US" altLang="zh-CN" dirty="0"/>
              <a:t>attention token</a:t>
            </a:r>
            <a:r>
              <a:rPr lang="zh-CN" altLang="en-US" dirty="0"/>
              <a:t>，而且是</a:t>
            </a:r>
            <a:r>
              <a:rPr lang="en-US" altLang="zh-CN" dirty="0"/>
              <a:t>sequence</a:t>
            </a:r>
            <a:r>
              <a:rPr lang="zh-CN" altLang="en-US" dirty="0"/>
              <a:t>最开始的那几个</a:t>
            </a:r>
            <a:r>
              <a:rPr lang="en-US" altLang="zh-CN" dirty="0"/>
              <a:t>token</a:t>
            </a:r>
            <a:r>
              <a:rPr lang="zh-CN" altLang="en-US" dirty="0"/>
              <a:t>（也就是在滑窗机制的基础上，永远保留前四个</a:t>
            </a:r>
            <a:r>
              <a:rPr lang="en-US" altLang="zh-CN" dirty="0"/>
              <a:t>token</a:t>
            </a:r>
            <a:r>
              <a:rPr lang="zh-CN" altLang="en-US" dirty="0"/>
              <a:t>）。而且根据作者的观察，前四个</a:t>
            </a:r>
            <a:r>
              <a:rPr lang="en-US" altLang="zh-CN" dirty="0"/>
              <a:t>token</a:t>
            </a:r>
            <a:r>
              <a:rPr lang="zh-CN" altLang="en-US" dirty="0"/>
              <a:t>是什么并不很重要，我们可以把前四个</a:t>
            </a:r>
            <a:r>
              <a:rPr lang="en-US" altLang="zh-CN" dirty="0"/>
              <a:t>token</a:t>
            </a:r>
            <a:r>
              <a:rPr lang="zh-CN" altLang="en-US" dirty="0"/>
              <a:t>随便换成随机的</a:t>
            </a:r>
            <a:r>
              <a:rPr lang="en-US" altLang="zh-CN" dirty="0"/>
              <a:t>token</a:t>
            </a:r>
            <a:r>
              <a:rPr lang="zh-CN" altLang="en-US" dirty="0"/>
              <a:t>，模型的推理质量也只下降一点点，因此证实了作者的观点：并不是前几个</a:t>
            </a:r>
            <a:r>
              <a:rPr lang="en-US" altLang="zh-CN" dirty="0"/>
              <a:t>token</a:t>
            </a:r>
            <a:r>
              <a:rPr lang="zh-CN" altLang="en-US" dirty="0"/>
              <a:t>的信息重要，只是模型很需要有前面的</a:t>
            </a:r>
            <a:r>
              <a:rPr lang="en-US" altLang="zh-CN" dirty="0"/>
              <a:t>token</a:t>
            </a:r>
            <a:r>
              <a:rPr lang="zh-CN" altLang="en-US" dirty="0"/>
              <a:t>的存在而已。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途中的</a:t>
            </a:r>
            <a:r>
              <a:rPr lang="en-US" altLang="zh-CN" dirty="0"/>
              <a:t>PPL</a:t>
            </a:r>
            <a:r>
              <a:rPr lang="zh-CN" altLang="en-US" dirty="0"/>
              <a:t>指的是困惑度评价指标。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https://zhuanlan.zhihu.com/p/671432448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https://zhuanlan.zhihu.com/p/667455383 </a:t>
            </a:r>
            <a:r>
              <a:rPr lang="zh-CN" altLang="en-US" dirty="0"/>
              <a:t>种提到投机采样这个算法乍看起来是一个近似算法，但是它巧妙的是它是</a:t>
            </a:r>
            <a:r>
              <a:rPr lang="zh-CN" altLang="en-US" b="1" dirty="0"/>
              <a:t>数学完备</a:t>
            </a:r>
            <a:r>
              <a:rPr lang="zh-CN" altLang="en-US" dirty="0"/>
              <a:t>的，我们可以保证最终输出的结果和直接使用大模型推理的结果</a:t>
            </a:r>
            <a:r>
              <a:rPr lang="zh-CN" altLang="en-US" b="1" dirty="0"/>
              <a:t>严格一致。</a:t>
            </a:r>
            <a:endParaRPr lang="en-US" altLang="zh-CN" b="1" dirty="0"/>
          </a:p>
          <a:p>
            <a:endParaRPr lang="en-US" b="1" dirty="0"/>
          </a:p>
          <a:p>
            <a:r>
              <a:rPr lang="zh-CN" altLang="en-US" dirty="0"/>
              <a:t>关于</a:t>
            </a:r>
            <a:r>
              <a:rPr lang="en-US" altLang="zh-CN" dirty="0"/>
              <a:t>transformer</a:t>
            </a:r>
            <a:r>
              <a:rPr lang="zh-CN" altLang="en-US" dirty="0"/>
              <a:t>从输入输出的</a:t>
            </a:r>
            <a:r>
              <a:rPr lang="en-US" altLang="zh-CN" dirty="0"/>
              <a:t>shape</a:t>
            </a:r>
            <a:r>
              <a:rPr lang="zh-CN" altLang="en-US" dirty="0"/>
              <a:t>角度讲解：</a:t>
            </a:r>
            <a:r>
              <a:rPr lang="en-US" altLang="zh-CN" dirty="0"/>
              <a:t>https://zhuanlan.zhihu.com/p/166608727 </a:t>
            </a:r>
          </a:p>
          <a:p>
            <a:r>
              <a:rPr lang="zh-CN" altLang="en-US" dirty="0"/>
              <a:t>就是</a:t>
            </a:r>
            <a:r>
              <a:rPr lang="en-US" altLang="zh-CN" dirty="0"/>
              <a:t>decoder</a:t>
            </a:r>
            <a:r>
              <a:rPr lang="zh-CN" altLang="en-US" dirty="0"/>
              <a:t>是输入</a:t>
            </a:r>
            <a:r>
              <a:rPr lang="en-US" altLang="zh-CN" dirty="0"/>
              <a:t>n</a:t>
            </a:r>
            <a:r>
              <a:rPr lang="zh-CN" altLang="en-US" dirty="0"/>
              <a:t>个单词，那输出到底是一个位置的词汇概率分布还是</a:t>
            </a:r>
            <a:r>
              <a:rPr lang="en-US" altLang="zh-CN" dirty="0"/>
              <a:t>n</a:t>
            </a:r>
            <a:r>
              <a:rPr lang="zh-CN" altLang="en-US" dirty="0"/>
              <a:t>个地方的词汇概率分布呢，如果是一个，那</a:t>
            </a:r>
            <a:r>
              <a:rPr lang="en-US" altLang="zh-CN" dirty="0"/>
              <a:t>decoder</a:t>
            </a:r>
            <a:r>
              <a:rPr lang="zh-CN" altLang="en-US" dirty="0"/>
              <a:t>是在哪一步将</a:t>
            </a:r>
            <a:r>
              <a:rPr lang="en-US" altLang="zh-CN" dirty="0"/>
              <a:t>n</a:t>
            </a:r>
            <a:r>
              <a:rPr lang="zh-CN" altLang="en-US" dirty="0"/>
              <a:t>个词的表示整合在一起了呢，又是通过什么方式</a:t>
            </a:r>
            <a:r>
              <a:rPr lang="en-US" altLang="zh-CN" dirty="0"/>
              <a:t>(</a:t>
            </a:r>
            <a:r>
              <a:rPr lang="zh-CN" altLang="en-US" dirty="0"/>
              <a:t>例如拼接，加和</a:t>
            </a:r>
            <a:r>
              <a:rPr lang="en-US" altLang="zh-CN" dirty="0"/>
              <a:t>)</a:t>
            </a:r>
            <a:r>
              <a:rPr lang="zh-CN" altLang="en-US" dirty="0"/>
              <a:t>整合呢？</a:t>
            </a:r>
          </a:p>
          <a:p>
            <a:r>
              <a:rPr lang="zh-CN" altLang="en-US" b="1" dirty="0"/>
              <a:t>是通过截断最后一行的方式整合的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假设加入位置信息编码输入维度为</a:t>
            </a:r>
            <a:r>
              <a:rPr lang="en-US" altLang="zh-CN" dirty="0"/>
              <a:t>(N,T,W),N</a:t>
            </a:r>
            <a:r>
              <a:rPr lang="zh-CN" altLang="en-US" dirty="0"/>
              <a:t>为</a:t>
            </a:r>
            <a:r>
              <a:rPr lang="en-US" altLang="zh-CN" dirty="0"/>
              <a:t>batch</a:t>
            </a:r>
            <a:r>
              <a:rPr lang="zh-CN" altLang="en-US" dirty="0"/>
              <a:t>大小，</a:t>
            </a:r>
            <a:r>
              <a:rPr lang="en-US" altLang="zh-CN" dirty="0"/>
              <a:t>T</a:t>
            </a:r>
            <a:r>
              <a:rPr lang="zh-CN" altLang="en-US" dirty="0"/>
              <a:t>为句子长度，</a:t>
            </a:r>
            <a:r>
              <a:rPr lang="en-US" altLang="zh-CN" dirty="0"/>
              <a:t>W</a:t>
            </a:r>
            <a:r>
              <a:rPr lang="zh-CN" altLang="en-US" dirty="0"/>
              <a:t>为编码维度，忽略</a:t>
            </a:r>
            <a:r>
              <a:rPr lang="en-US" altLang="zh-CN" dirty="0"/>
              <a:t>Batch</a:t>
            </a:r>
            <a:r>
              <a:rPr lang="zh-CN" altLang="en-US" dirty="0"/>
              <a:t>只考虑单个句子，</a:t>
            </a:r>
            <a:r>
              <a:rPr lang="en-US" altLang="zh-CN" dirty="0"/>
              <a:t>Decoder</a:t>
            </a:r>
            <a:r>
              <a:rPr lang="zh-CN" altLang="en-US" dirty="0"/>
              <a:t>最后输出维度和输入维度一致为</a:t>
            </a:r>
            <a:r>
              <a:rPr lang="en-US" altLang="zh-CN" dirty="0"/>
              <a:t>(T,W)</a:t>
            </a:r>
            <a:r>
              <a:rPr lang="zh-CN" altLang="en-US" dirty="0"/>
              <a:t>，随后线性层将编码维度</a:t>
            </a:r>
            <a:r>
              <a:rPr lang="en-US" altLang="zh-CN" dirty="0"/>
              <a:t>W</a:t>
            </a:r>
            <a:r>
              <a:rPr lang="zh-CN" altLang="en-US" dirty="0"/>
              <a:t>投影到词表维度</a:t>
            </a:r>
            <a:r>
              <a:rPr lang="en-US" altLang="zh-CN" dirty="0" err="1"/>
              <a:t>Vocab_size</a:t>
            </a:r>
            <a:r>
              <a:rPr lang="en-US" altLang="zh-CN" dirty="0"/>
              <a:t>,</a:t>
            </a:r>
            <a:r>
              <a:rPr lang="zh-CN" altLang="en-US" dirty="0"/>
              <a:t>得到了</a:t>
            </a:r>
            <a:r>
              <a:rPr lang="en-US" altLang="zh-CN" dirty="0"/>
              <a:t>(T + 1,Vocab_size)</a:t>
            </a:r>
            <a:r>
              <a:rPr lang="zh-CN" altLang="en-US" dirty="0"/>
              <a:t>的输出，这时候取最后一行作为预测的下一个词的概率分布，即</a:t>
            </a:r>
            <a:r>
              <a:rPr lang="en-US" altLang="zh-CN" dirty="0"/>
              <a:t>argmax(out[-1,:] )</a:t>
            </a:r>
          </a:p>
          <a:p>
            <a:endParaRPr lang="en-US" altLang="zh-CN" dirty="0"/>
          </a:p>
          <a:p>
            <a:r>
              <a:rPr lang="zh-CN" altLang="en-US" dirty="0"/>
              <a:t>参考 </a:t>
            </a:r>
            <a:r>
              <a:rPr lang="en-US" altLang="zh-CN" dirty="0"/>
              <a:t>http://nlp.seas.harvard.edu/annotated-transformer/#position-wise-feed-forward-networks </a:t>
            </a:r>
            <a:r>
              <a:rPr lang="zh-CN" altLang="en-US" dirty="0"/>
              <a:t>这里面的</a:t>
            </a:r>
            <a:r>
              <a:rPr lang="en-US" altLang="zh-CN" dirty="0"/>
              <a:t>forward</a:t>
            </a:r>
            <a:r>
              <a:rPr lang="zh-CN" altLang="en-US" dirty="0"/>
              <a:t>函数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https://zhuanlan.zhihu.com/p/666452391</a:t>
            </a:r>
          </a:p>
          <a:p>
            <a:r>
              <a:rPr lang="en-US" dirty="0"/>
              <a:t>https://zhuanlan.zhihu.com/p/667455383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LLM</a:t>
            </a:r>
            <a:r>
              <a:rPr lang="zh-CN" altLang="en-US" b="0" dirty="0"/>
              <a:t>训练的时候</a:t>
            </a:r>
            <a:r>
              <a:rPr lang="en-US" altLang="zh-CN" b="0" dirty="0"/>
              <a:t>attention</a:t>
            </a:r>
            <a:r>
              <a:rPr lang="zh-CN" altLang="en-US" b="0" dirty="0"/>
              <a:t>的计算需要</a:t>
            </a:r>
            <a:r>
              <a:rPr lang="en-US" altLang="zh-CN" b="0" dirty="0"/>
              <a:t>mask</a:t>
            </a:r>
            <a:r>
              <a:rPr lang="zh-CN" altLang="en-US" b="0" dirty="0"/>
              <a:t>，目的是为了并行解码计算；推理的时候</a:t>
            </a:r>
            <a:r>
              <a:rPr lang="en-US" altLang="zh-CN" b="0" dirty="0"/>
              <a:t>attention</a:t>
            </a:r>
            <a:r>
              <a:rPr lang="zh-CN" altLang="en-US" b="0" dirty="0"/>
              <a:t>不需要</a:t>
            </a:r>
            <a:r>
              <a:rPr lang="en-US" altLang="zh-CN" b="0" dirty="0"/>
              <a:t>mask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https://zhuanlan.zhihu.com/p/687685636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https://zhuanlan.zhihu.com/p/696292840?utm_id=0 (</a:t>
            </a:r>
            <a:r>
              <a:rPr lang="zh-CN" altLang="en-US" b="0" dirty="0"/>
              <a:t>浅读 </a:t>
            </a:r>
            <a:r>
              <a:rPr lang="en-US" altLang="zh-CN" b="0" dirty="0"/>
              <a:t>DeepSeek-V2 </a:t>
            </a:r>
            <a:r>
              <a:rPr lang="zh-CN" altLang="en-US" b="0" dirty="0"/>
              <a:t>技术报告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为啥在模型推理的时候要用到</a:t>
            </a:r>
            <a:r>
              <a:rPr lang="en-US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KV cache</a:t>
            </a:r>
            <a:r>
              <a:rPr lang="zh-CN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来加速而不是</a:t>
            </a:r>
            <a:r>
              <a:rPr lang="en-US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QKV cache</a:t>
            </a:r>
            <a:r>
              <a:rPr lang="zh-CN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呢？</a:t>
            </a: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具体可以参考</a:t>
            </a:r>
            <a:r>
              <a:rPr lang="en-US" sz="18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3"/>
              </a:rPr>
              <a:t>https://zhuanlan.zhihu.com/p/668931470</a:t>
            </a:r>
            <a:r>
              <a:rPr lang="en-US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中的解释：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Attn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的最后一行仅与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score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的最后一行相关，但和全部的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相关，而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score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则与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的最后一行相关，与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的全部相关。因此可以得到，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Attn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的最后一行，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MLA</a:t>
            </a:r>
            <a:r>
              <a:rPr lang="zh-CN" altLang="en-US" dirty="0"/>
              <a:t>的核心是通过低秩联合压缩来减少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的维度，同时也对</a:t>
            </a:r>
            <a:r>
              <a:rPr lang="en-US" altLang="zh-CN" dirty="0"/>
              <a:t>Query</a:t>
            </a:r>
            <a:r>
              <a:rPr lang="zh-CN" altLang="en-US" dirty="0"/>
              <a:t>进行低秩的压缩，这导致计算量大幅度降低（因此在训练时和推理时都会显著加速），并且在推理时，需要缓存的</a:t>
            </a:r>
            <a:r>
              <a:rPr lang="en-US" altLang="zh-CN" dirty="0"/>
              <a:t>KV</a:t>
            </a:r>
            <a:r>
              <a:rPr lang="zh-CN" altLang="en-US" dirty="0"/>
              <a:t>变小很多 （潜在向量的维度极小），这极大地减少了所需要的</a:t>
            </a:r>
            <a:r>
              <a:rPr lang="en-US" altLang="zh-CN" dirty="0"/>
              <a:t>KV</a:t>
            </a:r>
            <a:r>
              <a:rPr lang="zh-CN" altLang="en-US" dirty="0"/>
              <a:t>缓存。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4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dirty="0" err="1"/>
              <a:t>tensorrt-llm</a:t>
            </a:r>
            <a:r>
              <a:rPr lang="zh-CN" altLang="en-US" dirty="0"/>
              <a:t>的</a:t>
            </a:r>
            <a:r>
              <a:rPr lang="en-US" dirty="0"/>
              <a:t>KV cache </a:t>
            </a:r>
            <a:r>
              <a:rPr lang="en-US" dirty="0" err="1"/>
              <a:t>resue</a:t>
            </a:r>
            <a:r>
              <a:rPr lang="en-US" dirty="0"/>
              <a:t>（</a:t>
            </a:r>
            <a:r>
              <a:rPr lang="zh-CN" altLang="en-US" dirty="0"/>
              <a:t>包括</a:t>
            </a:r>
            <a:r>
              <a:rPr lang="en-US" dirty="0"/>
              <a:t>system prompt KV cache reuse</a:t>
            </a:r>
            <a:r>
              <a:rPr lang="zh-CN" altLang="en-US" dirty="0"/>
              <a:t>和多轮对话</a:t>
            </a:r>
            <a:r>
              <a:rPr lang="en-US" dirty="0"/>
              <a:t>prompt KV cache reuse），</a:t>
            </a:r>
            <a:r>
              <a:rPr lang="zh-CN" altLang="en-US" dirty="0"/>
              <a:t>可以参考：</a:t>
            </a:r>
            <a:r>
              <a:rPr lang="en-US" dirty="0"/>
              <a:t>https://github.com/NVIDIA/</a:t>
            </a:r>
            <a:r>
              <a:rPr lang="en-US" dirty="0" err="1"/>
              <a:t>TensorRT</a:t>
            </a:r>
            <a:r>
              <a:rPr lang="en-US" dirty="0"/>
              <a:t>-LLM/blob/main/docs/source/kv_cache_reuse.md。</a:t>
            </a:r>
          </a:p>
          <a:p>
            <a:r>
              <a:rPr lang="zh-CN" altLang="en-US" dirty="0"/>
              <a:t>还可以参考</a:t>
            </a:r>
            <a:r>
              <a:rPr lang="en-US" dirty="0"/>
              <a:t>https://github.com/NVIDIA/TensorRT-LLM/issues/1619 </a:t>
            </a:r>
            <a:r>
              <a:rPr lang="zh-CN" altLang="en-US" dirty="0"/>
              <a:t>中提到的，</a:t>
            </a:r>
            <a:r>
              <a:rPr lang="en-US" dirty="0"/>
              <a:t>Only full blocks that are a perfect match will be reused. For instance, if block size is 64 and your shared prefix has 180 tokens, only the first 128 tokens will be reused. </a:t>
            </a:r>
          </a:p>
          <a:p>
            <a:r>
              <a:rPr lang="en-US" dirty="0"/>
              <a:t>In order to reuse a block, that block must be full and all tokens in the block must be a perfect match.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+mj-lt"/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vLLM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调度中非常重要的一点：在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个推理阶段中，所有的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seq_group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要么全部处在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prefill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阶段。要么全部处在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decode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阶段。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+mj-lt"/>
              <a:buNone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+mj-lt"/>
              <a:buNone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vLLM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LLMEngine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开始执行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次调度时（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），调度器策略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(Scheduler)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会根据实际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KV Cache block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的使用情况等要素，来选择要送哪些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seq_group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去做新一轮推理。注意，在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次推理中，所有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seq_group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要么一起做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prefill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，要么一起做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decode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B92B-25EA-4423-8BB3-4AAB69A0E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46666-5E94-4339-BF76-35D7374BC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E345-0FEC-4C8F-B6D7-67D2BE62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FA34-66BD-4A9D-87AC-315F21F5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20E2-D960-4C0F-A597-073E16A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B81C-2F0F-424E-B224-949499B9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233AB-2048-4EF9-BE7B-C251F2DDE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6DE3-8184-42B9-A869-44FA9289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2DD3-ABAF-4C30-82D7-DD855D06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CA5C-78D3-4EE3-9EA1-3EC0E03D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CFB9E-9CD4-400B-BDD8-63184259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EA106-49D6-4ADF-8AF2-676D5577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E053-3EAE-4D6B-AD3A-507DCECB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7891-9199-4ACB-B9C3-07A8AEB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474C-0EF4-4367-977C-DD4B516D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A104-10CA-4E01-B276-8300C764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5287-CFCC-48C3-ABBA-17AEA3FB5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A3A1-D037-4155-A3CF-3307F9CE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21BA-9BFE-44D7-93F9-48A3F5B3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82A7-03B0-40C0-A2E1-84017855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E1AC-1ED7-46B0-81AA-44DD1717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7C114-B27C-438D-9EA3-EF7B6AFD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13CC-FA6C-4397-8715-BCC04D6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FB4D-F5C3-473E-936A-001A9D5F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36D8-EA65-4912-BA3A-F5F6C2C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A9BD-9ADC-40AB-A5BA-A6D7AC92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F0F2-AFFA-40B7-AFBD-3461D6E2E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143F-2B3B-481D-BC94-678C0E17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5DDBE-3053-4798-8A08-99C2DE98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15C52-904F-4B09-B0A0-C03FA201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ADCCC-8015-4624-90A7-F125F54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30BD-BA93-4382-A14F-1528B76B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4BF5E-1168-46E9-A835-7E3A9B4C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4E3F8-2F5A-4F12-AAA9-47886B907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B98EB-8EBD-4CD3-9388-182019DE2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EAE36-7DBC-4CC3-A65E-C50098AB0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88DB6-F53F-46DF-B165-49FF7C22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6F65E-F588-4124-9CA0-8ACCF0DF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18A29-4ED9-4E0C-BB8D-1538E3C4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6910-4177-40D6-AE52-47A0F6DD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2E6B-4B3F-4549-AA1D-74C3EE7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E90BB-8822-48E6-8EB2-9FA9DB01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F2B9F-A37D-4494-9202-CC470098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DDC20-F18F-471C-BD69-3DCB5C4A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73FA1-0F03-405F-8D71-3BA6BF26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13DC7-AD09-4867-B0F2-B479A709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2B3E-7FB1-475C-82FE-8F479A94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D58-6EF7-44BB-9392-2DB5C47F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298FB-A2C9-4DC7-B5C7-0E3C4E0A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3AF52-1001-486B-8A39-3E0EF03E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A1361-8245-43A3-8C48-D735B4D2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2FEE-8C25-4542-8487-1E30E8C6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DC0D-0EAE-4526-AD89-A323E864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3F718-62C6-4E0F-BE59-0B5158506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DC09-701F-4C66-A83A-9C5885448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DC6C7-07FF-43E5-918C-A8D9D6AD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BD732-FDBF-4590-8D81-C543AAE9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9F0AA-C04E-4457-A0BF-FBE4038B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95394-2947-401C-867F-0F6B36EB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FCF0D-A278-4A03-9A80-FC577CF2B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F957-F069-47A3-8771-5E46ECCA9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5C8B-5928-4575-875E-63138C2CE3EA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EA73-C97E-4EAF-8D48-D9450DB32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FC15D-BC1F-455F-B48B-CA0E44F6D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0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D9C3-D32B-4E6C-9540-55A774CA0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推理加速技术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6694-AC61-4AD4-AACA-307CC2637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梁宇辉 </a:t>
            </a:r>
            <a:endParaRPr lang="en-US" altLang="zh-CN"/>
          </a:p>
          <a:p>
            <a:r>
              <a:rPr lang="en-US" altLang="zh-CN"/>
              <a:t>AWS </a:t>
            </a:r>
            <a:r>
              <a:rPr lang="en-US" altLang="zh-CN" dirty="0"/>
              <a:t>ML 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7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A72E-D5A3-4194-BE3B-6B0CD7A9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F973-EEFD-43C3-8728-CD24E1C6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7"/>
            <a:ext cx="10515600" cy="4928267"/>
          </a:xfrm>
        </p:spPr>
        <p:txBody>
          <a:bodyPr>
            <a:normAutofit/>
          </a:bodyPr>
          <a:lstStyle/>
          <a:p>
            <a:r>
              <a:rPr lang="en-US" sz="1800" b="1" dirty="0"/>
              <a:t>Paged Attention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/>
            <a:r>
              <a:rPr lang="zh-CN" altLang="en-US" sz="1800" dirty="0"/>
              <a:t>实现在非连续的</a:t>
            </a:r>
            <a:r>
              <a:rPr lang="en-US" altLang="zh-CN" sz="1800" dirty="0"/>
              <a:t>GPU</a:t>
            </a:r>
            <a:r>
              <a:rPr lang="zh-CN" altLang="en-US" sz="1800" dirty="0"/>
              <a:t>显存空间中存储 </a:t>
            </a:r>
            <a:r>
              <a:rPr lang="en-US" altLang="zh-CN" sz="1800" dirty="0"/>
              <a:t>key </a:t>
            </a:r>
            <a:r>
              <a:rPr lang="zh-CN" altLang="en-US" sz="1800" dirty="0"/>
              <a:t>和 </a:t>
            </a:r>
            <a:r>
              <a:rPr lang="en-US" altLang="zh-CN" sz="1800" dirty="0"/>
              <a:t>value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zh-CN" altLang="en-US" sz="1800" dirty="0"/>
              <a:t>按需分配显存，减少了</a:t>
            </a:r>
            <a:r>
              <a:rPr lang="en-US" altLang="zh-CN" sz="1800" dirty="0"/>
              <a:t>KV cache</a:t>
            </a:r>
            <a:r>
              <a:rPr lang="zh-CN" altLang="en-US" sz="1800" dirty="0"/>
              <a:t>的浪费；</a:t>
            </a:r>
            <a:endParaRPr lang="en-US" altLang="zh-CN" sz="1800" dirty="0"/>
          </a:p>
          <a:p>
            <a:pPr lvl="2"/>
            <a:r>
              <a:rPr lang="zh-CN" altLang="en-US" sz="1800" dirty="0"/>
              <a:t>更有效的</a:t>
            </a:r>
            <a:r>
              <a:rPr lang="en-US" altLang="zh-CN" sz="1800" dirty="0"/>
              <a:t>GPU</a:t>
            </a:r>
            <a:r>
              <a:rPr lang="zh-CN" altLang="en-US" sz="1800" dirty="0"/>
              <a:t>显存效率，更高的吞吐量。</a:t>
            </a:r>
            <a:endParaRPr lang="en-US" altLang="zh-CN" sz="1800" dirty="0"/>
          </a:p>
          <a:p>
            <a:pPr lvl="1"/>
            <a:r>
              <a:rPr lang="en-US" sz="1800" dirty="0" err="1"/>
              <a:t>vLLM</a:t>
            </a:r>
            <a:r>
              <a:rPr lang="zh-CN" altLang="en-US" sz="1800" dirty="0"/>
              <a:t>，</a:t>
            </a:r>
            <a:r>
              <a:rPr lang="en-US" sz="1800" dirty="0" err="1"/>
              <a:t>TensorRT</a:t>
            </a:r>
            <a:r>
              <a:rPr lang="en-US" sz="1800" dirty="0"/>
              <a:t>-LLM</a:t>
            </a:r>
            <a:r>
              <a:rPr lang="zh-CN" altLang="en-US" sz="1800" dirty="0"/>
              <a:t>，</a:t>
            </a:r>
            <a:r>
              <a:rPr lang="en-US" altLang="zh-CN" sz="1800" dirty="0"/>
              <a:t>HF TGI</a:t>
            </a:r>
            <a:r>
              <a:rPr lang="zh-CN" altLang="en-US" sz="1800" dirty="0"/>
              <a:t>都支持。</a:t>
            </a:r>
            <a:endParaRPr lang="en-US" altLang="zh-CN" sz="1800" dirty="0"/>
          </a:p>
          <a:p>
            <a:r>
              <a:rPr lang="en-US" sz="1800" b="1" dirty="0" err="1"/>
              <a:t>S</a:t>
            </a:r>
            <a:r>
              <a:rPr lang="en-US" altLang="zh-CN" sz="1800" b="1" dirty="0" err="1"/>
              <a:t>plitFuse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/>
            <a:r>
              <a:rPr lang="zh-CN" altLang="en-US" sz="1800" dirty="0"/>
              <a:t>将长提示分解成更小的块，并在多个前向传递中进行调度，只有在最后一个传递中才执行生成。</a:t>
            </a:r>
          </a:p>
          <a:p>
            <a:pPr lvl="1"/>
            <a:r>
              <a:rPr lang="zh-CN" altLang="en-US" sz="1800" dirty="0"/>
              <a:t>短提示将被组合以精确填满目标令牌预算。即使是短提示也可能被分解，以确保预算被精确满足，前向大小（</a:t>
            </a:r>
            <a:r>
              <a:rPr lang="en-US" altLang="zh-CN" sz="1800" dirty="0"/>
              <a:t>forward sizes</a:t>
            </a:r>
            <a:r>
              <a:rPr lang="zh-CN" altLang="en-US" sz="1800" dirty="0"/>
              <a:t>）保持良好对齐。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B822A-1DB3-49D5-B797-41FCDB19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37" y="4122858"/>
            <a:ext cx="9728462" cy="24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F883-2D96-41A0-A26B-C8475A06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547"/>
          </a:xfrm>
        </p:spPr>
        <p:txBody>
          <a:bodyPr/>
          <a:lstStyle/>
          <a:p>
            <a:r>
              <a:rPr lang="zh-CN" altLang="en-US" dirty="0"/>
              <a:t>模型压缩技术之量化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9734-4FC9-4326-98FB-EFBE2E37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002"/>
            <a:ext cx="10515600" cy="45079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量化基本知识：</a:t>
            </a:r>
            <a:endParaRPr lang="en-US" altLang="zh-CN" dirty="0"/>
          </a:p>
          <a:p>
            <a:pPr lvl="1"/>
            <a:r>
              <a:rPr lang="zh-CN" altLang="en-US" dirty="0"/>
              <a:t>量化基本原理（右图以</a:t>
            </a:r>
            <a:r>
              <a:rPr lang="en-US" altLang="zh-CN" dirty="0"/>
              <a:t>fp32</a:t>
            </a:r>
            <a:r>
              <a:rPr lang="zh-CN" altLang="en-US" dirty="0"/>
              <a:t>量化为</a:t>
            </a:r>
            <a:r>
              <a:rPr lang="en-US" altLang="zh-CN" dirty="0"/>
              <a:t>int8</a:t>
            </a:r>
            <a:r>
              <a:rPr lang="zh-CN" altLang="en-US" dirty="0"/>
              <a:t>为例子）：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线性量化（当前主流的方式）：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其中 </a:t>
            </a:r>
            <a:r>
              <a:rPr lang="en-US" dirty="0" err="1"/>
              <a:t>r、q</a:t>
            </a:r>
            <a:r>
              <a:rPr lang="en-US" dirty="0"/>
              <a:t> </a:t>
            </a:r>
            <a:r>
              <a:rPr lang="zh-CN" altLang="en-US" dirty="0"/>
              <a:t>分别是量化前、后的数，</a:t>
            </a:r>
            <a:r>
              <a:rPr lang="en-US" dirty="0"/>
              <a:t>S (Scale)</a:t>
            </a:r>
            <a:r>
              <a:rPr lang="zh-CN" altLang="en-US" dirty="0"/>
              <a:t>和 </a:t>
            </a:r>
            <a:r>
              <a:rPr lang="en-US" dirty="0"/>
              <a:t>Z (Zero-Point)</a:t>
            </a:r>
            <a:r>
              <a:rPr lang="zh-CN" altLang="en-US" dirty="0"/>
              <a:t>是量化系数，</a:t>
            </a:r>
            <a:r>
              <a:rPr lang="en-US" dirty="0"/>
              <a:t>Z </a:t>
            </a:r>
            <a:r>
              <a:rPr lang="zh-CN" altLang="en-US" dirty="0"/>
              <a:t>有时也称为偏移</a:t>
            </a:r>
            <a:r>
              <a:rPr lang="en-US" altLang="zh-CN" dirty="0"/>
              <a:t>(</a:t>
            </a:r>
            <a:r>
              <a:rPr lang="en-US" dirty="0"/>
              <a:t>Offset)，</a:t>
            </a:r>
            <a:r>
              <a:rPr lang="zh-CN" altLang="en-US" dirty="0"/>
              <a:t>可以看作是原数值 </a:t>
            </a:r>
            <a:r>
              <a:rPr lang="en-US" altLang="zh-CN" dirty="0"/>
              <a:t>0 </a:t>
            </a:r>
            <a:r>
              <a:rPr lang="zh-CN" altLang="en-US" dirty="0"/>
              <a:t>量化后的值。</a:t>
            </a:r>
            <a:endParaRPr lang="en-US" altLang="zh-CN" dirty="0"/>
          </a:p>
          <a:p>
            <a:pPr lvl="3"/>
            <a:r>
              <a:rPr lang="zh-CN" altLang="en-US" dirty="0"/>
              <a:t>从</a:t>
            </a:r>
            <a:r>
              <a:rPr lang="en-US" altLang="zh-CN" b="1" dirty="0"/>
              <a:t>r </a:t>
            </a:r>
            <a:r>
              <a:rPr lang="en-US" altLang="zh-CN" b="1" dirty="0">
                <a:sym typeface="Wingdings" panose="05000000000000000000" pitchFamily="2" charset="2"/>
              </a:rPr>
              <a:t> q</a:t>
            </a:r>
            <a:r>
              <a:rPr lang="zh-CN" altLang="en-US" b="1" dirty="0">
                <a:sym typeface="Wingdings" panose="05000000000000000000" pitchFamily="2" charset="2"/>
              </a:rPr>
              <a:t>是量化过程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  <a:r>
              <a:rPr lang="zh-CN" altLang="en-US" b="1" dirty="0">
                <a:sym typeface="Wingdings" panose="05000000000000000000" pitchFamily="2" charset="2"/>
              </a:rPr>
              <a:t>从</a:t>
            </a:r>
            <a:r>
              <a:rPr lang="en-US" altLang="zh-CN" b="1" dirty="0">
                <a:sym typeface="Wingdings" panose="05000000000000000000" pitchFamily="2" charset="2"/>
              </a:rPr>
              <a:t>q r </a:t>
            </a:r>
            <a:r>
              <a:rPr lang="zh-CN" altLang="en-US" b="1" dirty="0">
                <a:sym typeface="Wingdings" panose="05000000000000000000" pitchFamily="2" charset="2"/>
              </a:rPr>
              <a:t>则是反量化过程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/>
          </a:p>
          <a:p>
            <a:pPr lvl="3"/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219C7-2AC0-4002-9FB1-5C1245BD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30" y="2456101"/>
            <a:ext cx="5017374" cy="1579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665B1-6EBA-4B19-9E5D-6661968F1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88" y="4319118"/>
            <a:ext cx="2217644" cy="7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A5CD-325D-4D58-9414-CDC36DF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A772-0FCB-45D0-887B-FFBF8120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量化粒度：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量化发生时机：</a:t>
            </a:r>
            <a:endParaRPr lang="en-US" altLang="zh-CN" dirty="0"/>
          </a:p>
          <a:p>
            <a:pPr lvl="2"/>
            <a:r>
              <a:rPr lang="zh-CN" altLang="en-US" dirty="0"/>
              <a:t>训练感知量化（比如</a:t>
            </a:r>
            <a:r>
              <a:rPr lang="en-US" altLang="zh-CN" dirty="0" err="1"/>
              <a:t>qlora</a:t>
            </a:r>
            <a:r>
              <a:rPr lang="zh-CN" altLang="en-US" dirty="0"/>
              <a:t>训练）；</a:t>
            </a:r>
            <a:endParaRPr lang="en-US" altLang="zh-CN" dirty="0"/>
          </a:p>
          <a:p>
            <a:pPr lvl="2"/>
            <a:r>
              <a:rPr lang="zh-CN" altLang="en-US" dirty="0"/>
              <a:t>训练后量化；</a:t>
            </a:r>
            <a:endParaRPr lang="en-US" altLang="zh-CN" dirty="0"/>
          </a:p>
          <a:p>
            <a:pPr lvl="1"/>
            <a:r>
              <a:rPr lang="zh-CN" altLang="en-US" dirty="0"/>
              <a:t>量化对象：</a:t>
            </a:r>
            <a:endParaRPr lang="en-US" altLang="zh-CN" dirty="0"/>
          </a:p>
          <a:p>
            <a:pPr lvl="2"/>
            <a:r>
              <a:rPr lang="zh-CN" altLang="en-US" dirty="0"/>
              <a:t>模型参数，模型激活值；</a:t>
            </a:r>
            <a:endParaRPr lang="en-US" altLang="zh-CN" dirty="0"/>
          </a:p>
          <a:p>
            <a:pPr lvl="1"/>
            <a:r>
              <a:rPr lang="zh-CN" altLang="en-US" dirty="0"/>
              <a:t>量化后模型推理时涉及到的数据类型：</a:t>
            </a:r>
            <a:endParaRPr lang="en-US" altLang="zh-CN" dirty="0"/>
          </a:p>
          <a:p>
            <a:pPr lvl="2"/>
            <a:r>
              <a:rPr lang="zh-CN" altLang="en-US" dirty="0"/>
              <a:t>比如</a:t>
            </a:r>
            <a:r>
              <a:rPr lang="en-US" altLang="zh-CN" dirty="0"/>
              <a:t>int8</a:t>
            </a:r>
            <a:r>
              <a:rPr lang="zh-CN" altLang="en-US" dirty="0"/>
              <a:t>量化后的模型，在模型推理计算时涉及到的数据类型包括</a:t>
            </a:r>
            <a:r>
              <a:rPr lang="en-US" altLang="zh-CN" dirty="0"/>
              <a:t>int8</a:t>
            </a:r>
            <a:r>
              <a:rPr lang="zh-CN" altLang="en-US" dirty="0"/>
              <a:t>，</a:t>
            </a:r>
            <a:r>
              <a:rPr lang="en-US" altLang="zh-CN" dirty="0"/>
              <a:t>fp16</a:t>
            </a:r>
            <a:r>
              <a:rPr lang="zh-CN" altLang="en-US" dirty="0"/>
              <a:t>，</a:t>
            </a:r>
            <a:r>
              <a:rPr lang="en-US" altLang="zh-CN" dirty="0"/>
              <a:t>fp32.</a:t>
            </a:r>
          </a:p>
          <a:p>
            <a:pPr lvl="3"/>
            <a:r>
              <a:rPr lang="en-US" altLang="zh-CN" dirty="0" err="1"/>
              <a:t>Autogptq</a:t>
            </a:r>
            <a:r>
              <a:rPr lang="zh-CN" altLang="en-US" dirty="0"/>
              <a:t>在对量化后的模型做推理的时候，在计算</a:t>
            </a:r>
            <a:r>
              <a:rPr lang="en-US" altLang="zh-CN" dirty="0"/>
              <a:t>attention</a:t>
            </a:r>
            <a:r>
              <a:rPr lang="zh-CN" altLang="en-US" dirty="0"/>
              <a:t>的时候也会</a:t>
            </a:r>
            <a:r>
              <a:rPr lang="en-US" altLang="zh-CN" dirty="0"/>
              <a:t>upcast attention to fp32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7D925-C6F8-4025-811F-F2EF75EFB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12" y="1938827"/>
            <a:ext cx="8435788" cy="16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7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33C6-A7AC-4701-AD3B-A1D52E9E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0F89-CCF6-404F-A8AE-7C370221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常见的量化方法：</a:t>
            </a:r>
            <a:endParaRPr lang="en-US" dirty="0"/>
          </a:p>
          <a:p>
            <a:pPr lvl="1"/>
            <a:r>
              <a:rPr lang="en-US" dirty="0"/>
              <a:t>GPTQ</a:t>
            </a:r>
            <a:r>
              <a:rPr lang="zh-CN" altLang="en-US" dirty="0"/>
              <a:t>（</a:t>
            </a:r>
            <a:r>
              <a:rPr lang="en-US" altLang="zh-CN" dirty="0"/>
              <a:t>weight only</a:t>
            </a:r>
            <a:r>
              <a:rPr lang="zh-CN" altLang="en-US" dirty="0"/>
              <a:t>的量化方法）：</a:t>
            </a:r>
            <a:endParaRPr lang="en-US" altLang="zh-CN" dirty="0"/>
          </a:p>
          <a:p>
            <a:pPr lvl="2"/>
            <a:r>
              <a:rPr lang="zh-CN" altLang="en-US" dirty="0"/>
              <a:t>大致原理：在量化阶段，借助校准数据集，</a:t>
            </a:r>
            <a:r>
              <a:rPr lang="en-US" altLang="zh-CN" dirty="0"/>
              <a:t>GPTQ </a:t>
            </a:r>
            <a:r>
              <a:rPr lang="zh-CN" altLang="en-US" dirty="0"/>
              <a:t>对某个 </a:t>
            </a:r>
            <a:r>
              <a:rPr lang="en-US" altLang="zh-CN" dirty="0"/>
              <a:t>group </a:t>
            </a:r>
            <a:r>
              <a:rPr lang="zh-CN" altLang="en-US" dirty="0"/>
              <a:t>内的所有参数逐个量化，每个参数量化后，需要适当调整这个 </a:t>
            </a:r>
            <a:r>
              <a:rPr lang="en-US" altLang="zh-CN" dirty="0"/>
              <a:t>group </a:t>
            </a:r>
            <a:r>
              <a:rPr lang="zh-CN" altLang="en-US" dirty="0"/>
              <a:t>内其他未量化的参数，以弥补量化造成的精度损失。</a:t>
            </a:r>
            <a:endParaRPr lang="en-US" altLang="zh-CN" dirty="0"/>
          </a:p>
          <a:p>
            <a:pPr lvl="2"/>
            <a:r>
              <a:rPr lang="en-US" altLang="zh-CN" dirty="0"/>
              <a:t>GPTQ</a:t>
            </a:r>
            <a:r>
              <a:rPr lang="zh-CN" altLang="en-US" dirty="0"/>
              <a:t>支持</a:t>
            </a:r>
            <a:r>
              <a:rPr lang="en-US" altLang="zh-CN" dirty="0"/>
              <a:t>W8A16</a:t>
            </a:r>
            <a:r>
              <a:rPr lang="zh-CN" altLang="en-US" dirty="0"/>
              <a:t>和</a:t>
            </a:r>
            <a:r>
              <a:rPr lang="en-US" altLang="zh-CN" dirty="0"/>
              <a:t>W4A16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推理阶段，模型参数需要被反量化为</a:t>
            </a:r>
            <a:r>
              <a:rPr lang="en-US" altLang="zh-CN" dirty="0"/>
              <a:t>fp16/bf16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量化粒度方式是</a:t>
            </a:r>
            <a:r>
              <a:rPr lang="en-US" altLang="zh-CN" dirty="0"/>
              <a:t>Per group</a:t>
            </a:r>
            <a:r>
              <a:rPr lang="zh-CN" altLang="en-US" dirty="0"/>
              <a:t>，</a:t>
            </a:r>
            <a:r>
              <a:rPr lang="en-US" altLang="zh-CN" dirty="0"/>
              <a:t>group size</a:t>
            </a:r>
            <a:r>
              <a:rPr lang="zh-CN" altLang="en-US" dirty="0"/>
              <a:t>越大表示更多的参数会共享相同的量化策略。</a:t>
            </a:r>
          </a:p>
          <a:p>
            <a:pPr lvl="3"/>
            <a:r>
              <a:rPr lang="en-US" dirty="0" err="1"/>
              <a:t>groupsize</a:t>
            </a:r>
            <a:r>
              <a:rPr lang="en-US" dirty="0"/>
              <a:t> </a:t>
            </a:r>
            <a:r>
              <a:rPr lang="zh-CN" altLang="en-US" dirty="0"/>
              <a:t>会影响模型的准确性和推理显存大小，它对模型准确性和推理显存占用从高到底的排列顺序是：</a:t>
            </a:r>
            <a:r>
              <a:rPr lang="en-US" altLang="zh-CN" dirty="0"/>
              <a:t>32 &gt; 128 &gt; 1024 &gt; </a:t>
            </a:r>
            <a:r>
              <a:rPr lang="en-US" dirty="0"/>
              <a:t>None(-1)，</a:t>
            </a:r>
            <a:r>
              <a:rPr lang="zh-CN" altLang="en-US" dirty="0"/>
              <a:t>也就是说 </a:t>
            </a:r>
            <a:r>
              <a:rPr lang="en-US" dirty="0"/>
              <a:t>None(-1) </a:t>
            </a:r>
            <a:r>
              <a:rPr lang="zh-CN" altLang="en-US" dirty="0"/>
              <a:t>（就是没有设置</a:t>
            </a:r>
            <a:r>
              <a:rPr lang="en-US" altLang="zh-CN" dirty="0" err="1"/>
              <a:t>groupsize</a:t>
            </a:r>
            <a:r>
              <a:rPr lang="zh-CN" altLang="en-US" dirty="0"/>
              <a:t>）是准确性和显存占用最低的，而 </a:t>
            </a:r>
            <a:r>
              <a:rPr lang="en-US" altLang="zh-CN" dirty="0"/>
              <a:t>32 </a:t>
            </a:r>
            <a:r>
              <a:rPr lang="zh-CN" altLang="en-US" dirty="0"/>
              <a:t>是最高的。</a:t>
            </a:r>
            <a:endParaRPr lang="en-US" dirty="0"/>
          </a:p>
          <a:p>
            <a:pPr lvl="2"/>
            <a:r>
              <a:rPr lang="zh-CN" altLang="en-US" dirty="0"/>
              <a:t>对于是否按照参数重要性的顺序来量化，愈大的模型越不重要。</a:t>
            </a:r>
            <a:endParaRPr lang="en-US" altLang="zh-CN" dirty="0"/>
          </a:p>
          <a:p>
            <a:pPr lvl="3"/>
            <a:r>
              <a:rPr lang="en-US" altLang="zh-CN" dirty="0"/>
              <a:t>Desc act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表示按照模型参数的重要性的顺序来进行量化。当</a:t>
            </a:r>
            <a:r>
              <a:rPr lang="en-US" altLang="zh-CN" dirty="0"/>
              <a:t>Desc act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，且和</a:t>
            </a:r>
            <a:r>
              <a:rPr lang="en-US" altLang="zh-CN" dirty="0" err="1"/>
              <a:t>groupsize</a:t>
            </a:r>
            <a:r>
              <a:rPr lang="zh-CN" altLang="en-US" dirty="0"/>
              <a:t>一起使用时，在推理时的速度就更慢。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8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F77C-74C2-4F99-8D88-62243B1D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E356-3095-4374-9FCA-921C6CC7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lvl="1"/>
            <a:r>
              <a:rPr lang="en-US" dirty="0"/>
              <a:t>AWQ</a:t>
            </a:r>
            <a:r>
              <a:rPr lang="zh-CN" altLang="en-US" dirty="0"/>
              <a:t> （</a:t>
            </a:r>
            <a:r>
              <a:rPr lang="en-US" altLang="zh-CN" dirty="0"/>
              <a:t>weight only</a:t>
            </a:r>
            <a:r>
              <a:rPr lang="zh-CN" altLang="en-US" dirty="0"/>
              <a:t>的量化方法） ：</a:t>
            </a:r>
            <a:endParaRPr lang="en-US" altLang="zh-CN" dirty="0"/>
          </a:p>
          <a:p>
            <a:pPr lvl="2"/>
            <a:r>
              <a:rPr lang="zh-CN" altLang="en-US" dirty="0"/>
              <a:t>大致原理：它假设并非所有权重对</a:t>
            </a:r>
            <a:r>
              <a:rPr lang="en-US" altLang="zh-CN" dirty="0"/>
              <a:t>LLM</a:t>
            </a:r>
            <a:r>
              <a:rPr lang="zh-CN" altLang="en-US" dirty="0"/>
              <a:t>的性能都同等重要，通过保留</a:t>
            </a:r>
            <a:r>
              <a:rPr lang="en-US" altLang="zh-CN" dirty="0"/>
              <a:t>1%</a:t>
            </a:r>
            <a:r>
              <a:rPr lang="zh-CN" altLang="en-US" dirty="0"/>
              <a:t>的显著权重可以大大减少量化误差。在此基础上，</a:t>
            </a:r>
            <a:r>
              <a:rPr lang="en-US" altLang="zh-CN" dirty="0"/>
              <a:t>AWQ</a:t>
            </a:r>
            <a:r>
              <a:rPr lang="zh-CN" altLang="en-US" dirty="0"/>
              <a:t>采用了激活感知方法，考虑与较大激活幅度对应的权重通道的重要性（</a:t>
            </a:r>
            <a:r>
              <a:rPr lang="zh-CN" altLang="en-US" b="1" dirty="0"/>
              <a:t>这里的激活指的是</a:t>
            </a:r>
            <a:r>
              <a:rPr lang="en-US" altLang="zh-CN" b="1" dirty="0"/>
              <a:t>W</a:t>
            </a:r>
            <a:r>
              <a:rPr lang="zh-CN" altLang="en-US" b="1" dirty="0"/>
              <a:t>的输入侧</a:t>
            </a:r>
            <a:r>
              <a:rPr lang="zh-CN" altLang="en-US" dirty="0"/>
              <a:t>）。该方法</a:t>
            </a:r>
            <a:r>
              <a:rPr lang="zh-CN" altLang="en-US" b="1" dirty="0"/>
              <a:t>首先采用逐通道缩放技术来确定最佳缩放因子，从而在量化前</a:t>
            </a:r>
            <a:r>
              <a:rPr lang="en-US" altLang="zh-CN" b="1" dirty="0"/>
              <a:t>scale</a:t>
            </a:r>
            <a:r>
              <a:rPr lang="zh-CN" altLang="en-US" b="1" dirty="0"/>
              <a:t>了所有的参数</a:t>
            </a:r>
            <a:r>
              <a:rPr lang="zh-CN" altLang="en-US" dirty="0"/>
              <a:t>；</a:t>
            </a:r>
            <a:r>
              <a:rPr lang="zh-CN" altLang="en-US" b="1" dirty="0"/>
              <a:t>然后在后续量化时它采用的是</a:t>
            </a:r>
            <a:r>
              <a:rPr lang="en-US" altLang="zh-CN" b="1" dirty="0"/>
              <a:t>per-group</a:t>
            </a:r>
            <a:r>
              <a:rPr lang="zh-CN" altLang="en-US" b="1" dirty="0"/>
              <a:t>量化粒度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W4A16, W3A16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推理阶段，模型参数需要被反量化为</a:t>
            </a:r>
            <a:r>
              <a:rPr lang="en-US" altLang="zh-CN" dirty="0"/>
              <a:t>fp16/bf16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/>
              <a:t>GPTQ</a:t>
            </a:r>
            <a:r>
              <a:rPr lang="zh-CN" altLang="en-US" dirty="0"/>
              <a:t>相比，</a:t>
            </a:r>
            <a:r>
              <a:rPr lang="en-US" altLang="zh-CN" dirty="0"/>
              <a:t>AWQ</a:t>
            </a:r>
            <a:r>
              <a:rPr lang="zh-CN" altLang="en-US" dirty="0"/>
              <a:t>加速显著，且同时保持了相似的有时甚至更好的模型性能。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01F30-2F0B-497A-93CA-791F1CC6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4018"/>
            <a:ext cx="10515600" cy="23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394F-CA54-4CD0-8284-B48D7DDC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CE36-1E35-4758-93F2-90FD5886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lvl="1"/>
            <a:r>
              <a:rPr lang="en-US" dirty="0" err="1"/>
              <a:t>SmoothQuant</a:t>
            </a:r>
            <a:r>
              <a:rPr lang="zh-CN" altLang="en-US" dirty="0"/>
              <a:t>（权重与激活同时量化）：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dirty="0"/>
              <a:t>W8A8</a:t>
            </a:r>
            <a:r>
              <a:rPr lang="zh-CN" altLang="en-US" dirty="0"/>
              <a:t>；</a:t>
            </a:r>
            <a:endParaRPr lang="en-US" dirty="0"/>
          </a:p>
          <a:p>
            <a:pPr lvl="2"/>
            <a:r>
              <a:rPr lang="zh-CN" altLang="en-US" dirty="0"/>
              <a:t>量化粒度方式是</a:t>
            </a:r>
            <a:r>
              <a:rPr lang="en-US" altLang="zh-CN" dirty="0"/>
              <a:t>Per tensor</a:t>
            </a:r>
            <a:r>
              <a:rPr lang="zh-CN" altLang="en-US" dirty="0"/>
              <a:t>粒度；</a:t>
            </a:r>
            <a:endParaRPr lang="en-US" altLang="zh-CN" dirty="0"/>
          </a:p>
          <a:p>
            <a:pPr lvl="2"/>
            <a:r>
              <a:rPr lang="zh-CN" altLang="en-US" dirty="0"/>
              <a:t>大致原理：对于</a:t>
            </a:r>
            <a:r>
              <a:rPr lang="en-US" dirty="0"/>
              <a:t>outlier features，</a:t>
            </a:r>
            <a:r>
              <a:rPr lang="zh-CN" altLang="en-US" dirty="0"/>
              <a:t>我们把</a:t>
            </a:r>
            <a:r>
              <a:rPr lang="en-US" dirty="0"/>
              <a:t>Activation</a:t>
            </a:r>
            <a:r>
              <a:rPr lang="zh-CN" altLang="en-US" dirty="0"/>
              <a:t>缩小，</a:t>
            </a:r>
            <a:r>
              <a:rPr lang="en-US" dirty="0"/>
              <a:t>Weight</a:t>
            </a:r>
            <a:r>
              <a:rPr lang="zh-CN" altLang="en-US" dirty="0"/>
              <a:t>放大，这样最终结果不变，但是</a:t>
            </a:r>
            <a:r>
              <a:rPr lang="en-US" dirty="0"/>
              <a:t>Activation</a:t>
            </a:r>
            <a:r>
              <a:rPr lang="zh-CN" altLang="en-US" dirty="0"/>
              <a:t>变得光滑（</a:t>
            </a:r>
            <a:r>
              <a:rPr lang="en-US" dirty="0"/>
              <a:t>Smooth）</a:t>
            </a:r>
            <a:r>
              <a:rPr lang="zh-CN" altLang="en-US" dirty="0"/>
              <a:t>许多，量化误差大大减少。</a:t>
            </a:r>
            <a:endParaRPr lang="en-US" altLang="zh-CN" dirty="0"/>
          </a:p>
          <a:p>
            <a:pPr lvl="2"/>
            <a:r>
              <a:rPr lang="zh-CN" altLang="en-US" dirty="0"/>
              <a:t>推理阶段，</a:t>
            </a:r>
            <a:r>
              <a:rPr lang="zh-CN" altLang="en-US" b="1" dirty="0"/>
              <a:t>和</a:t>
            </a:r>
            <a:r>
              <a:rPr lang="en-US" altLang="zh-CN" b="1" dirty="0"/>
              <a:t>GPTQ/AWQ</a:t>
            </a:r>
            <a:r>
              <a:rPr lang="zh-CN" altLang="en-US" b="1" dirty="0"/>
              <a:t>很不同</a:t>
            </a:r>
            <a:r>
              <a:rPr lang="zh-CN" altLang="en-US" dirty="0"/>
              <a:t>，</a:t>
            </a:r>
            <a:r>
              <a:rPr lang="en-US" dirty="0"/>
              <a:t> </a:t>
            </a:r>
            <a:r>
              <a:rPr lang="en-US" dirty="0" err="1"/>
              <a:t>SmoothQuant</a:t>
            </a:r>
            <a:r>
              <a:rPr lang="zh-CN" altLang="en-US" dirty="0"/>
              <a:t>不需要对模型参数反量化，它对输入进行</a:t>
            </a:r>
            <a:r>
              <a:rPr lang="en-US" altLang="zh-CN" dirty="0"/>
              <a:t>int8</a:t>
            </a:r>
            <a:r>
              <a:rPr lang="zh-CN" altLang="en-US" dirty="0"/>
              <a:t>量化，然后和模型参数做</a:t>
            </a:r>
            <a:r>
              <a:rPr lang="en-US" altLang="zh-CN" dirty="0"/>
              <a:t>int8</a:t>
            </a:r>
            <a:r>
              <a:rPr lang="zh-CN" altLang="en-US" dirty="0"/>
              <a:t>的矩阵乘法，矩阵乘法的</a:t>
            </a:r>
            <a:r>
              <a:rPr lang="en-US" altLang="zh-CN" dirty="0"/>
              <a:t>int8</a:t>
            </a:r>
            <a:r>
              <a:rPr lang="zh-CN" altLang="en-US" dirty="0"/>
              <a:t>结果反量化为</a:t>
            </a:r>
            <a:r>
              <a:rPr lang="en-US" altLang="zh-CN" dirty="0"/>
              <a:t>fp16.</a:t>
            </a:r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2902A-FE64-4DCA-84D7-807CCA54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73" y="4042065"/>
            <a:ext cx="9026233" cy="24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49F0-6591-4715-A74B-FCE0BC0C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模型压缩技术之</a:t>
            </a:r>
            <a:r>
              <a:rPr lang="zh-CN" altLang="en-US" b="1" dirty="0"/>
              <a:t>精简</a:t>
            </a:r>
            <a:r>
              <a:rPr lang="en-US" b="1" dirty="0"/>
              <a:t>Attention</a:t>
            </a:r>
            <a:r>
              <a:rPr lang="zh-CN" altLang="en-US" dirty="0"/>
              <a:t>（减少</a:t>
            </a:r>
            <a:r>
              <a:rPr lang="en-US" altLang="zh-CN" dirty="0"/>
              <a:t>attention</a:t>
            </a:r>
            <a:r>
              <a:rPr lang="zh-CN" altLang="en-US" dirty="0"/>
              <a:t>计算量）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165F-A32C-4752-8F14-E736A20D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646337"/>
          </a:xfrm>
        </p:spPr>
        <p:txBody>
          <a:bodyPr/>
          <a:lstStyle/>
          <a:p>
            <a:r>
              <a:rPr lang="zh-CN" altLang="en-US" b="1" dirty="0"/>
              <a:t>共享</a:t>
            </a:r>
            <a:r>
              <a:rPr lang="en-US" b="1" dirty="0"/>
              <a:t>Attention</a:t>
            </a:r>
            <a:r>
              <a:rPr lang="zh-CN" altLang="en-US" b="1" dirty="0"/>
              <a:t>参数</a:t>
            </a:r>
            <a:r>
              <a:rPr lang="zh-CN" altLang="en-US" dirty="0"/>
              <a:t>：</a:t>
            </a:r>
            <a:br>
              <a:rPr lang="en-US" altLang="zh-CN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1D828-AF08-44C7-98B9-80F29121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7810"/>
            <a:ext cx="10241732" cy="38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90D8-34F1-40B2-AF28-60A1DE20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65FC-4DAA-4F34-9D71-5D657431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6"/>
            <a:ext cx="10515600" cy="5307909"/>
          </a:xfrm>
        </p:spPr>
        <p:txBody>
          <a:bodyPr/>
          <a:lstStyle/>
          <a:p>
            <a:r>
              <a:rPr lang="zh-CN" altLang="en-US" b="1" dirty="0"/>
              <a:t>稀疏</a:t>
            </a:r>
            <a:r>
              <a:rPr lang="en-US" b="1" dirty="0"/>
              <a:t>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稀疏</a:t>
            </a:r>
            <a:r>
              <a:rPr lang="en-US" dirty="0"/>
              <a:t>Attention</a:t>
            </a:r>
            <a:r>
              <a:rPr lang="zh-CN" altLang="en-US" dirty="0"/>
              <a:t>就是不对前面的全部</a:t>
            </a:r>
            <a:r>
              <a:rPr lang="en-US" dirty="0"/>
              <a:t>token</a:t>
            </a:r>
            <a:r>
              <a:rPr lang="zh-CN" altLang="en-US" dirty="0"/>
              <a:t>做</a:t>
            </a:r>
            <a:r>
              <a:rPr lang="en-US" dirty="0"/>
              <a:t>attention</a:t>
            </a:r>
            <a:r>
              <a:rPr lang="zh-CN" altLang="en-US" dirty="0"/>
              <a:t>计算，只取其中一部分，使模型的计算量变少。</a:t>
            </a:r>
            <a:endParaRPr lang="en-US" altLang="zh-CN" dirty="0"/>
          </a:p>
          <a:p>
            <a:pPr lvl="1"/>
            <a:r>
              <a:rPr lang="en-US" dirty="0"/>
              <a:t>Sliding Window 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StreamingLLM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C5AF5F-3E3D-4677-9A7E-CF067385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85" y="2397126"/>
            <a:ext cx="6360215" cy="173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BEA86-3796-41A7-90B6-4046ABF4D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383" y="4260160"/>
            <a:ext cx="7497417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9CCA-5D1B-4F76-AFB8-C8341E20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投机采样</a:t>
            </a:r>
            <a:r>
              <a:rPr lang="zh-CN" altLang="en-US" dirty="0"/>
              <a:t>（</a:t>
            </a:r>
            <a:r>
              <a:rPr lang="en-US" dirty="0"/>
              <a:t> Speculative Sampling / Speculative D</a:t>
            </a:r>
            <a:r>
              <a:rPr lang="en-US" altLang="zh-CN" dirty="0"/>
              <a:t>ecoding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AD0F-9ACB-42CD-AC5D-D12A162B2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92010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简单讲，需要两个模型，一大一小，主要是让小模型来做</a:t>
            </a:r>
            <a:r>
              <a:rPr lang="en-US" altLang="zh-CN" dirty="0"/>
              <a:t>token</a:t>
            </a:r>
            <a:r>
              <a:rPr lang="zh-CN" altLang="en-US" dirty="0"/>
              <a:t>生成，大模型做验证。</a:t>
            </a:r>
            <a:endParaRPr lang="en-US" altLang="zh-CN" dirty="0"/>
          </a:p>
          <a:p>
            <a:r>
              <a:rPr lang="zh-CN" altLang="en-US" dirty="0"/>
              <a:t>具体流程如下：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小模型如何选择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小模型输出分布能够近似大模型，才能生成高</a:t>
            </a:r>
            <a:r>
              <a:rPr lang="en-US" dirty="0"/>
              <a:t>accept rate</a:t>
            </a:r>
            <a:r>
              <a:rPr lang="zh-CN" altLang="en-US" dirty="0"/>
              <a:t>的采样，推理才能更快</a:t>
            </a:r>
            <a:r>
              <a:rPr lang="en-US" altLang="zh-CN" dirty="0"/>
              <a:t>;</a:t>
            </a:r>
            <a:endParaRPr lang="zh-CN" altLang="en-US" dirty="0"/>
          </a:p>
          <a:p>
            <a:pPr lvl="1"/>
            <a:r>
              <a:rPr lang="zh-CN" altLang="en-US" dirty="0"/>
              <a:t>小模型通常由大模型进行量化</a:t>
            </a:r>
            <a:r>
              <a:rPr lang="en-US" altLang="zh-CN" dirty="0"/>
              <a:t>(</a:t>
            </a:r>
            <a:r>
              <a:rPr lang="en-US" dirty="0"/>
              <a:t>int8/int4)</a:t>
            </a:r>
            <a:r>
              <a:rPr lang="zh-CN" altLang="en-US" dirty="0"/>
              <a:t>或者蒸馏</a:t>
            </a:r>
            <a:r>
              <a:rPr lang="en-US" altLang="zh-CN" dirty="0"/>
              <a:t>(</a:t>
            </a:r>
            <a:r>
              <a:rPr lang="en-US" dirty="0"/>
              <a:t>knowledge Distillation)</a:t>
            </a:r>
            <a:r>
              <a:rPr lang="zh-CN" altLang="en-US" dirty="0"/>
              <a:t>得来。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8FCB0-2EDC-4C22-A23A-08DA3BAE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50" y="1890617"/>
            <a:ext cx="7343140" cy="35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5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AA85-F254-4A2C-9CA6-0851D76C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89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谢谢！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2115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0F1C-A5F8-4775-B8FE-D2B215B0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推理加速概览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70AF0-E6DA-484B-AB77-ECB6CCFBD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8862"/>
            <a:ext cx="10515599" cy="5231223"/>
          </a:xfrm>
        </p:spPr>
      </p:pic>
    </p:spTree>
    <p:extLst>
      <p:ext uri="{BB962C8B-B14F-4D97-AF65-F5344CB8AC3E}">
        <p14:creationId xmlns:p14="http://schemas.microsoft.com/office/powerpoint/2010/main" val="204317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DE3A-87D3-4DB4-B4EB-ABE6DB1D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425"/>
          </a:xfrm>
        </p:spPr>
        <p:txBody>
          <a:bodyPr/>
          <a:lstStyle/>
          <a:p>
            <a:r>
              <a:rPr lang="en-US" dirty="0"/>
              <a:t>LLM</a:t>
            </a:r>
            <a:r>
              <a:rPr lang="zh-CN" altLang="en-US" dirty="0"/>
              <a:t>推理的两阶段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3DF3-7C84-49BF-9EA1-49155ADA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880"/>
            <a:ext cx="10515600" cy="5180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推理时</a:t>
            </a:r>
            <a:r>
              <a:rPr lang="en-US" altLang="zh-CN" dirty="0"/>
              <a:t>Attention</a:t>
            </a:r>
            <a:r>
              <a:rPr lang="zh-CN" altLang="en-US" dirty="0"/>
              <a:t>计算的大致过程如下：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def attention(</a:t>
            </a:r>
            <a:r>
              <a:rPr lang="en-US" dirty="0" err="1"/>
              <a:t>q_input</a:t>
            </a:r>
            <a:r>
              <a:rPr lang="en-US" dirty="0"/>
              <a:t>, </a:t>
            </a:r>
            <a:r>
              <a:rPr lang="en-US" dirty="0" err="1"/>
              <a:t>k_input</a:t>
            </a:r>
            <a:r>
              <a:rPr lang="en-US" dirty="0"/>
              <a:t>, </a:t>
            </a:r>
            <a:r>
              <a:rPr lang="en-US" dirty="0" err="1"/>
              <a:t>v_input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r>
              <a:rPr lang="en-US" dirty="0"/>
              <a:t>q = </a:t>
            </a:r>
            <a:r>
              <a:rPr lang="en-US" dirty="0" err="1"/>
              <a:t>self.Q</a:t>
            </a:r>
            <a:r>
              <a:rPr lang="en-US" dirty="0"/>
              <a:t>(</a:t>
            </a:r>
            <a:r>
              <a:rPr lang="en-US" dirty="0" err="1"/>
              <a:t>q_input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k = </a:t>
            </a:r>
            <a:r>
              <a:rPr lang="en-US" dirty="0" err="1"/>
              <a:t>self.K</a:t>
            </a:r>
            <a:r>
              <a:rPr lang="en-US" dirty="0"/>
              <a:t>(</a:t>
            </a:r>
            <a:r>
              <a:rPr lang="en-US" dirty="0" err="1"/>
              <a:t>k_input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v = </a:t>
            </a:r>
            <a:r>
              <a:rPr lang="en-US" dirty="0" err="1"/>
              <a:t>self.V</a:t>
            </a:r>
            <a:r>
              <a:rPr lang="en-US" dirty="0"/>
              <a:t>(</a:t>
            </a:r>
            <a:r>
              <a:rPr lang="en-US" dirty="0" err="1"/>
              <a:t>v_input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return </a:t>
            </a:r>
            <a:r>
              <a:rPr lang="en-US" dirty="0" err="1"/>
              <a:t>softmax</a:t>
            </a:r>
            <a:r>
              <a:rPr lang="en-US" dirty="0"/>
              <a:t>(q * </a:t>
            </a:r>
            <a:r>
              <a:rPr lang="en-US" dirty="0" err="1"/>
              <a:t>k.transpose</a:t>
            </a:r>
            <a:r>
              <a:rPr lang="en-US" dirty="0"/>
              <a:t>()) * v</a:t>
            </a:r>
          </a:p>
          <a:p>
            <a:r>
              <a:rPr lang="zh-CN" altLang="en-US" dirty="0"/>
              <a:t>对当前主流的</a:t>
            </a:r>
            <a:r>
              <a:rPr lang="en-US" dirty="0"/>
              <a:t>Decoder-only</a:t>
            </a:r>
            <a:r>
              <a:rPr lang="zh-CN" altLang="en-US" dirty="0"/>
              <a:t>模型来说，推理过程分为两个阶段：</a:t>
            </a:r>
            <a:endParaRPr lang="en-US" altLang="zh-CN" dirty="0"/>
          </a:p>
          <a:p>
            <a:pPr lvl="1"/>
            <a:r>
              <a:rPr lang="en-US" dirty="0"/>
              <a:t>context phase</a:t>
            </a:r>
            <a:r>
              <a:rPr lang="zh-CN" altLang="en-US" dirty="0"/>
              <a:t>也叫</a:t>
            </a:r>
            <a:r>
              <a:rPr lang="en-US" b="1" dirty="0"/>
              <a:t>prefill phase</a:t>
            </a:r>
            <a:r>
              <a:rPr lang="en-US" dirty="0"/>
              <a:t>：</a:t>
            </a:r>
          </a:p>
          <a:p>
            <a:pPr lvl="2"/>
            <a:r>
              <a:rPr lang="zh-CN" altLang="en-US" dirty="0"/>
              <a:t>需要计算整个</a:t>
            </a:r>
            <a:r>
              <a:rPr lang="en-US" dirty="0"/>
              <a:t>prompt</a:t>
            </a:r>
            <a:r>
              <a:rPr lang="zh-CN" altLang="en-US" dirty="0"/>
              <a:t>的自注意力，</a:t>
            </a:r>
            <a:r>
              <a:rPr lang="en-US" dirty="0" err="1"/>
              <a:t>q_input</a:t>
            </a:r>
            <a:r>
              <a:rPr lang="en-US" dirty="0"/>
              <a:t>, </a:t>
            </a:r>
            <a:r>
              <a:rPr lang="en-US" dirty="0" err="1"/>
              <a:t>k_input</a:t>
            </a:r>
            <a:r>
              <a:rPr lang="en-US" dirty="0"/>
              <a:t>, </a:t>
            </a:r>
            <a:r>
              <a:rPr lang="en-US" dirty="0" err="1"/>
              <a:t>v_input</a:t>
            </a:r>
            <a:r>
              <a:rPr lang="zh-CN" altLang="en-US" dirty="0"/>
              <a:t>大小都为</a:t>
            </a:r>
            <a:r>
              <a:rPr lang="en-US" altLang="zh-CN" dirty="0"/>
              <a:t>[</a:t>
            </a:r>
            <a:r>
              <a:rPr lang="en-US" dirty="0" err="1"/>
              <a:t>seq_len</a:t>
            </a:r>
            <a:r>
              <a:rPr lang="en-US" dirty="0"/>
              <a:t>, </a:t>
            </a:r>
            <a:r>
              <a:rPr lang="en-US" dirty="0" err="1"/>
              <a:t>emb_dim</a:t>
            </a:r>
            <a:r>
              <a:rPr lang="en-US" dirty="0"/>
              <a:t>]</a:t>
            </a:r>
            <a:r>
              <a:rPr lang="zh-CN" altLang="en-US" dirty="0"/>
              <a:t>（即整个</a:t>
            </a:r>
            <a:r>
              <a:rPr lang="en-US" dirty="0"/>
              <a:t>prompt</a:t>
            </a:r>
            <a:r>
              <a:rPr lang="zh-CN" altLang="en-US" dirty="0"/>
              <a:t>的</a:t>
            </a:r>
            <a:r>
              <a:rPr lang="en-US" dirty="0"/>
              <a:t>embedding</a:t>
            </a:r>
            <a:r>
              <a:rPr lang="zh-CN" altLang="en-US" dirty="0"/>
              <a:t>）</a:t>
            </a:r>
            <a:r>
              <a:rPr lang="en-US" dirty="0"/>
              <a:t>，context phase</a:t>
            </a:r>
            <a:r>
              <a:rPr lang="zh-CN" altLang="en-US" dirty="0"/>
              <a:t>只需要进行一次，生成第一个</a:t>
            </a:r>
            <a:r>
              <a:rPr lang="en-US" dirty="0"/>
              <a:t>token。</a:t>
            </a:r>
          </a:p>
          <a:p>
            <a:pPr lvl="2"/>
            <a:r>
              <a:rPr lang="zh-CN" altLang="en-US" b="1" dirty="0"/>
              <a:t>该阶段影响的是</a:t>
            </a:r>
            <a:r>
              <a:rPr lang="en-US" altLang="zh-CN" b="1" dirty="0"/>
              <a:t>first token latency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r>
              <a:rPr lang="en-US" dirty="0"/>
              <a:t>generation phase</a:t>
            </a:r>
            <a:r>
              <a:rPr lang="zh-CN" altLang="en-US" dirty="0"/>
              <a:t>或</a:t>
            </a:r>
            <a:r>
              <a:rPr lang="en-US" b="1" dirty="0"/>
              <a:t>decoding phase</a:t>
            </a:r>
            <a:r>
              <a:rPr lang="en-US" dirty="0"/>
              <a:t>：</a:t>
            </a:r>
          </a:p>
          <a:p>
            <a:pPr lvl="2"/>
            <a:r>
              <a:rPr lang="zh-CN" altLang="en-US" dirty="0"/>
              <a:t>每生成一个</a:t>
            </a:r>
            <a:r>
              <a:rPr lang="en-US" dirty="0"/>
              <a:t>token</a:t>
            </a:r>
            <a:r>
              <a:rPr lang="zh-CN" altLang="en-US" dirty="0"/>
              <a:t>就要计算一次，其中</a:t>
            </a:r>
            <a:r>
              <a:rPr lang="en-US" dirty="0" err="1"/>
              <a:t>q_input</a:t>
            </a:r>
            <a:r>
              <a:rPr lang="zh-CN" altLang="en-US" dirty="0"/>
              <a:t>为</a:t>
            </a:r>
            <a:r>
              <a:rPr lang="en-US" altLang="zh-CN" dirty="0"/>
              <a:t>[1, </a:t>
            </a:r>
            <a:r>
              <a:rPr lang="en-US" dirty="0" err="1"/>
              <a:t>emb_dim</a:t>
            </a:r>
            <a:r>
              <a:rPr lang="en-US" dirty="0"/>
              <a:t>]，</a:t>
            </a:r>
            <a:r>
              <a:rPr lang="zh-CN" altLang="en-US" dirty="0"/>
              <a:t>代表当前</a:t>
            </a:r>
            <a:r>
              <a:rPr lang="en-US" dirty="0"/>
              <a:t>token</a:t>
            </a:r>
            <a:r>
              <a:rPr lang="zh-CN" altLang="en-US" dirty="0"/>
              <a:t>的</a:t>
            </a:r>
            <a:r>
              <a:rPr lang="en-US" dirty="0" err="1"/>
              <a:t>embedding，k_input</a:t>
            </a:r>
            <a:r>
              <a:rPr lang="en-US" dirty="0"/>
              <a:t>, </a:t>
            </a:r>
            <a:r>
              <a:rPr lang="en-US" dirty="0" err="1"/>
              <a:t>v_input</a:t>
            </a:r>
            <a:r>
              <a:rPr lang="zh-CN" altLang="en-US" dirty="0"/>
              <a:t>为</a:t>
            </a:r>
            <a:r>
              <a:rPr lang="en-US" altLang="zh-CN" dirty="0"/>
              <a:t>[</a:t>
            </a:r>
            <a:r>
              <a:rPr lang="en-US" dirty="0"/>
              <a:t>n, </a:t>
            </a:r>
            <a:r>
              <a:rPr lang="en-US" dirty="0" err="1"/>
              <a:t>emb_dim</a:t>
            </a:r>
            <a:r>
              <a:rPr lang="en-US" dirty="0"/>
              <a:t>]</a:t>
            </a:r>
            <a:r>
              <a:rPr lang="zh-CN" altLang="en-US" dirty="0"/>
              <a:t>代表所有前文的</a:t>
            </a:r>
            <a:r>
              <a:rPr lang="en-US" dirty="0"/>
              <a:t>embedding，</a:t>
            </a:r>
            <a:r>
              <a:rPr lang="zh-CN" altLang="en-US" dirty="0"/>
              <a:t>这个阶段计算的是当前</a:t>
            </a:r>
            <a:r>
              <a:rPr lang="en-US" dirty="0"/>
              <a:t>token</a:t>
            </a:r>
            <a:r>
              <a:rPr lang="zh-CN" altLang="en-US" dirty="0"/>
              <a:t>和所有前文的注意力。</a:t>
            </a:r>
            <a:endParaRPr lang="en-US" altLang="zh-CN" dirty="0"/>
          </a:p>
          <a:p>
            <a:pPr lvl="2"/>
            <a:r>
              <a:rPr lang="zh-CN" altLang="en-US" b="1" dirty="0"/>
              <a:t>该阶段影响的是</a:t>
            </a:r>
            <a:r>
              <a:rPr lang="en-US" altLang="zh-CN" b="1" dirty="0"/>
              <a:t>second token</a:t>
            </a:r>
            <a:r>
              <a:rPr lang="zh-CN" altLang="en-US" b="1" dirty="0"/>
              <a:t>，</a:t>
            </a:r>
            <a:r>
              <a:rPr lang="en-US" altLang="zh-CN" b="1" dirty="0"/>
              <a:t>third token</a:t>
            </a:r>
            <a:r>
              <a:rPr lang="zh-CN" altLang="en-US" b="1" dirty="0"/>
              <a:t>，</a:t>
            </a:r>
            <a:r>
              <a:rPr lang="en-US" altLang="zh-CN" b="1" dirty="0"/>
              <a:t>…..</a:t>
            </a:r>
            <a:endParaRPr lang="zh-CN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BAAF-CC0B-487E-824D-2B465BFE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>
            <a:normAutofit/>
          </a:bodyPr>
          <a:lstStyle/>
          <a:p>
            <a:r>
              <a:rPr lang="zh-CN" altLang="en-US" dirty="0"/>
              <a:t>计算优化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6AD8-4DF7-424B-83B3-A1A9EFDE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b="1" dirty="0"/>
              <a:t>KV </a:t>
            </a:r>
            <a:r>
              <a:rPr lang="en-US" altLang="zh-CN" b="1" dirty="0"/>
              <a:t>cache (</a:t>
            </a:r>
            <a:r>
              <a:rPr lang="zh-CN" altLang="en-US" b="1" dirty="0"/>
              <a:t>以空间换时间</a:t>
            </a:r>
            <a:r>
              <a:rPr lang="en-US" altLang="zh-CN" b="1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KV </a:t>
            </a:r>
            <a:r>
              <a:rPr lang="en-US" altLang="zh-CN" dirty="0"/>
              <a:t>cache</a:t>
            </a:r>
            <a:r>
              <a:rPr lang="zh-CN" altLang="en-US" dirty="0"/>
              <a:t>本身的量化（比如</a:t>
            </a:r>
            <a:r>
              <a:rPr lang="en-US" altLang="zh-CN" dirty="0" err="1"/>
              <a:t>vllm</a:t>
            </a:r>
            <a:r>
              <a:rPr lang="zh-CN" altLang="en-US" dirty="0"/>
              <a:t>支持</a:t>
            </a:r>
            <a:r>
              <a:rPr lang="en-US" altLang="zh-CN" dirty="0"/>
              <a:t>KV cache</a:t>
            </a:r>
            <a:r>
              <a:rPr lang="zh-CN" altLang="en-US" dirty="0"/>
              <a:t>的</a:t>
            </a:r>
            <a:r>
              <a:rPr lang="en-US" altLang="zh-CN" dirty="0"/>
              <a:t>int8/fp8</a:t>
            </a:r>
            <a:r>
              <a:rPr lang="zh-CN" altLang="en-US" dirty="0"/>
              <a:t>量化）</a:t>
            </a:r>
            <a:endParaRPr lang="en-US" altLang="zh-CN" dirty="0"/>
          </a:p>
          <a:p>
            <a:pPr lvl="1"/>
            <a:r>
              <a:rPr lang="en-US" altLang="zh-CN" dirty="0"/>
              <a:t>MLA</a:t>
            </a:r>
            <a:r>
              <a:rPr lang="zh-CN" altLang="en-US" dirty="0"/>
              <a:t>（</a:t>
            </a:r>
            <a:r>
              <a:rPr lang="en-US" b="1" dirty="0"/>
              <a:t> </a:t>
            </a:r>
            <a:r>
              <a:rPr lang="en-US" dirty="0"/>
              <a:t>Multi-head Latent Attention </a:t>
            </a:r>
            <a:r>
              <a:rPr lang="en-US" altLang="zh-CN" dirty="0"/>
              <a:t>from </a:t>
            </a:r>
            <a:r>
              <a:rPr lang="en-US" altLang="zh-CN" dirty="0" err="1"/>
              <a:t>deepseek</a:t>
            </a:r>
            <a:r>
              <a:rPr lang="en-US" altLang="zh-CN" dirty="0"/>
              <a:t> V2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B5691-AEDF-41F4-B377-51B45051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24" y="2792627"/>
            <a:ext cx="10303476" cy="37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8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0B6C-05DE-4D55-9ADE-076713DD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068"/>
          </a:xfrm>
        </p:spPr>
        <p:txBody>
          <a:bodyPr/>
          <a:lstStyle/>
          <a:p>
            <a:r>
              <a:rPr lang="en-US" dirty="0"/>
              <a:t>Continue…..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A5CE-F4B4-43B4-9D72-84F0B908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1"/>
            <a:ext cx="10515600" cy="5112438"/>
          </a:xfrm>
        </p:spPr>
        <p:txBody>
          <a:bodyPr/>
          <a:lstStyle/>
          <a:p>
            <a:r>
              <a:rPr lang="en-US" altLang="zh-CN" b="1" dirty="0"/>
              <a:t>Prefix KV cache (</a:t>
            </a:r>
            <a:r>
              <a:rPr lang="zh-CN" altLang="en-US" b="1" dirty="0"/>
              <a:t>以空间换时间</a:t>
            </a:r>
            <a:r>
              <a:rPr lang="en-US" altLang="zh-CN" b="1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System prompt cache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TRT-LLM</a:t>
            </a:r>
            <a:r>
              <a:rPr lang="zh-CN" altLang="en-US" dirty="0"/>
              <a:t>支持；</a:t>
            </a:r>
            <a:endParaRPr lang="en-US" altLang="zh-CN" dirty="0"/>
          </a:p>
          <a:p>
            <a:pPr lvl="2"/>
            <a:r>
              <a:rPr lang="en-US" altLang="zh-CN" dirty="0" err="1"/>
              <a:t>vllm</a:t>
            </a:r>
            <a:r>
              <a:rPr lang="zh-CN" altLang="en-US" dirty="0"/>
              <a:t>正在支持中（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月）；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Chat history cache/session cache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84B7B-A5BC-4D6E-B63B-6C4260393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84" y="2148037"/>
            <a:ext cx="5814858" cy="2032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5E79C-9454-4915-A326-F19CCCE9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59" y="4519340"/>
            <a:ext cx="5814858" cy="18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5B17-EC9B-450C-A05B-9349C229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F486-F9C6-4F1A-9C37-6CC4EB16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Kernel</a:t>
            </a:r>
            <a:r>
              <a:rPr lang="zh-CN" altLang="en-US" b="1" dirty="0"/>
              <a:t>优化和算子融合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比如对</a:t>
            </a:r>
            <a:r>
              <a:rPr lang="en-US" altLang="zh-CN" dirty="0"/>
              <a:t>attention</a:t>
            </a:r>
            <a:r>
              <a:rPr lang="zh-CN" altLang="en-US" dirty="0"/>
              <a:t>的计算放在一个</a:t>
            </a:r>
            <a:r>
              <a:rPr lang="en-US" altLang="zh-CN" dirty="0"/>
              <a:t>CUDA kernel</a:t>
            </a:r>
            <a:r>
              <a:rPr lang="zh-CN" altLang="en-US" dirty="0"/>
              <a:t>中计算；</a:t>
            </a:r>
            <a:endParaRPr lang="en-US" altLang="zh-CN" dirty="0"/>
          </a:p>
          <a:p>
            <a:pPr lvl="1"/>
            <a:r>
              <a:rPr lang="zh-CN" altLang="en-US" dirty="0"/>
              <a:t>比如使用编译器对计算图中的多个算子融和为一个算子。</a:t>
            </a:r>
            <a:endParaRPr lang="en-US" altLang="zh-CN" dirty="0"/>
          </a:p>
          <a:p>
            <a:r>
              <a:rPr lang="zh-CN" altLang="en-US" b="1" dirty="0"/>
              <a:t>分布式推理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尽量在单个节点内；</a:t>
            </a:r>
            <a:endParaRPr lang="en-US" altLang="zh-CN" dirty="0"/>
          </a:p>
          <a:p>
            <a:pPr lvl="1"/>
            <a:r>
              <a:rPr lang="zh-CN" altLang="en-US" dirty="0"/>
              <a:t>优先尝试单个</a:t>
            </a:r>
            <a:r>
              <a:rPr lang="en-US" altLang="zh-CN" dirty="0"/>
              <a:t>GPU</a:t>
            </a:r>
            <a:r>
              <a:rPr lang="zh-CN" altLang="en-US" dirty="0"/>
              <a:t>卡是否可以满足当前</a:t>
            </a:r>
            <a:r>
              <a:rPr lang="en-US" altLang="zh-CN" dirty="0"/>
              <a:t>workload</a:t>
            </a:r>
            <a:r>
              <a:rPr lang="zh-CN" altLang="en-US" dirty="0"/>
              <a:t>的模型推理；</a:t>
            </a:r>
            <a:endParaRPr lang="en-US" altLang="zh-CN" dirty="0"/>
          </a:p>
          <a:p>
            <a:pPr lvl="1"/>
            <a:r>
              <a:rPr lang="en-US" altLang="zh-CN" dirty="0"/>
              <a:t>TP</a:t>
            </a:r>
            <a:r>
              <a:rPr lang="zh-CN" altLang="en-US" dirty="0"/>
              <a:t>和</a:t>
            </a:r>
            <a:r>
              <a:rPr lang="en-US" altLang="zh-CN" dirty="0"/>
              <a:t>PP</a:t>
            </a:r>
            <a:r>
              <a:rPr lang="zh-CN" altLang="en-US" dirty="0"/>
              <a:t>的并行度的设定：</a:t>
            </a:r>
            <a:endParaRPr lang="en-US" altLang="zh-CN" dirty="0"/>
          </a:p>
          <a:p>
            <a:pPr lvl="2"/>
            <a:r>
              <a:rPr lang="en-US" dirty="0"/>
              <a:t>TP</a:t>
            </a:r>
            <a:r>
              <a:rPr lang="zh-CN" altLang="en-US" dirty="0"/>
              <a:t>和</a:t>
            </a:r>
            <a:r>
              <a:rPr lang="en-US" dirty="0"/>
              <a:t>PP</a:t>
            </a:r>
            <a:r>
              <a:rPr lang="zh-CN" altLang="en-US" dirty="0"/>
              <a:t>到底哪个快是不一定的，取决于节点内的</a:t>
            </a:r>
            <a:r>
              <a:rPr lang="en-US" dirty="0"/>
              <a:t>GPU P2P</a:t>
            </a:r>
            <a:r>
              <a:rPr lang="zh-CN" altLang="en-US" dirty="0"/>
              <a:t>的总线速度以及</a:t>
            </a:r>
            <a:r>
              <a:rPr lang="en-US" dirty="0"/>
              <a:t>TP</a:t>
            </a:r>
            <a:r>
              <a:rPr lang="zh-CN" altLang="en-US" dirty="0"/>
              <a:t>并行的数量和</a:t>
            </a:r>
            <a:r>
              <a:rPr lang="en-US" dirty="0"/>
              <a:t>PP</a:t>
            </a:r>
            <a:r>
              <a:rPr lang="zh-CN" altLang="en-US" dirty="0"/>
              <a:t>并行的数量等。</a:t>
            </a:r>
            <a:endParaRPr lang="en-US" altLang="zh-CN" dirty="0"/>
          </a:p>
          <a:p>
            <a:pPr lvl="3"/>
            <a:r>
              <a:rPr lang="en-US" altLang="zh-CN" dirty="0"/>
              <a:t>GPU P2P</a:t>
            </a:r>
            <a:r>
              <a:rPr lang="zh-CN" altLang="en-US" dirty="0"/>
              <a:t>的带宽越低，可能</a:t>
            </a:r>
            <a:r>
              <a:rPr lang="en-US" altLang="zh-CN" dirty="0"/>
              <a:t>PP</a:t>
            </a:r>
            <a:r>
              <a:rPr lang="zh-CN" altLang="en-US" dirty="0"/>
              <a:t>更快；带宽越高，可能</a:t>
            </a:r>
            <a:r>
              <a:rPr lang="en-US" altLang="zh-CN" dirty="0"/>
              <a:t>TP</a:t>
            </a:r>
            <a:r>
              <a:rPr lang="zh-CN" altLang="en-US" dirty="0"/>
              <a:t>越快。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A87C-2DE0-4F27-B999-DA3F6A9B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AB3C-5A69-4B1B-88D8-ADB53B77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5C44E-4C94-4A95-B72F-43965247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2" y="2054942"/>
            <a:ext cx="7875639" cy="39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8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7363-C8D7-4CE3-9433-684AD779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3C9A-0C50-4FF3-9137-6286F9F4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941981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Flash attention V1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对矩阵进行分块乘法，每次只计算一个小的</a:t>
            </a:r>
            <a:r>
              <a:rPr lang="en-US" altLang="zh-CN" dirty="0"/>
              <a:t>block</a:t>
            </a:r>
            <a:r>
              <a:rPr lang="zh-CN" altLang="en-US" dirty="0"/>
              <a:t>，保证</a:t>
            </a:r>
            <a:r>
              <a:rPr lang="en-US" altLang="zh-CN" dirty="0"/>
              <a:t>block</a:t>
            </a:r>
            <a:r>
              <a:rPr lang="zh-CN" altLang="en-US" dirty="0"/>
              <a:t>可以放进</a:t>
            </a:r>
            <a:r>
              <a:rPr lang="en-US" altLang="zh-CN" dirty="0"/>
              <a:t>GPU SRAM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zh-CN" altLang="en-US" dirty="0"/>
              <a:t>算法在遍历过程中需要不断地对中间结果进行重新计算，但是得益于整个过程不需要读</a:t>
            </a:r>
            <a:r>
              <a:rPr lang="en-US" altLang="zh-CN" dirty="0"/>
              <a:t>GPU HBM</a:t>
            </a:r>
            <a:r>
              <a:rPr lang="zh-CN" altLang="en-US" dirty="0"/>
              <a:t>，在增大了计算量的情况下仍然可以提升运算速度（前提是</a:t>
            </a:r>
            <a:r>
              <a:rPr lang="en-US" altLang="zh-CN" dirty="0"/>
              <a:t>head dim</a:t>
            </a:r>
            <a:r>
              <a:rPr lang="zh-CN" altLang="en-US" dirty="0"/>
              <a:t>小于</a:t>
            </a:r>
            <a:r>
              <a:rPr lang="en-US" altLang="zh-CN" dirty="0"/>
              <a:t>128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适合离线训练和批量推理。</a:t>
            </a:r>
            <a:endParaRPr lang="en-US" altLang="zh-CN" dirty="0"/>
          </a:p>
          <a:p>
            <a:r>
              <a:rPr lang="en-US" b="1" dirty="0"/>
              <a:t>Flash Decoding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它通过以</a:t>
            </a:r>
            <a:r>
              <a:rPr lang="en-US" altLang="zh-CN" dirty="0" err="1"/>
              <a:t>seq_len</a:t>
            </a:r>
            <a:r>
              <a:rPr lang="zh-CN" altLang="en-US" dirty="0"/>
              <a:t>维度并发，即将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分成多个部分，并发地与</a:t>
            </a:r>
            <a:r>
              <a:rPr lang="en-US" altLang="zh-CN" dirty="0"/>
              <a:t>Q</a:t>
            </a:r>
            <a:r>
              <a:rPr lang="zh-CN" altLang="en-US" dirty="0"/>
              <a:t>相乘。</a:t>
            </a:r>
            <a:endParaRPr lang="en-US" altLang="zh-CN" dirty="0"/>
          </a:p>
          <a:p>
            <a:pPr lvl="1"/>
            <a:r>
              <a:rPr lang="en-US" dirty="0"/>
              <a:t>Flash Decoding</a:t>
            </a:r>
            <a:r>
              <a:rPr lang="zh-CN" altLang="en-US" dirty="0"/>
              <a:t>在在线单次推理（</a:t>
            </a:r>
            <a:r>
              <a:rPr lang="en-US" altLang="zh-CN" dirty="0"/>
              <a:t>batch size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）且上下文长度较长时效果更好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Flash-attention V2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更少的非矩阵乘法 ，更好的并行化（支持</a:t>
            </a:r>
            <a:r>
              <a:rPr lang="en-US" altLang="zh-CN" dirty="0"/>
              <a:t>sequence</a:t>
            </a:r>
            <a:r>
              <a:rPr lang="zh-CN" altLang="en-US" dirty="0"/>
              <a:t>并行）；</a:t>
            </a:r>
            <a:endParaRPr lang="en-US" altLang="zh-CN" dirty="0"/>
          </a:p>
          <a:p>
            <a:pPr lvl="1"/>
            <a:r>
              <a:rPr lang="zh-CN" altLang="en-US" dirty="0"/>
              <a:t>减少了</a:t>
            </a:r>
            <a:r>
              <a:rPr lang="en-US" altLang="zh-CN" dirty="0"/>
              <a:t>GPU</a:t>
            </a:r>
            <a:r>
              <a:rPr lang="zh-CN" altLang="en-US" dirty="0"/>
              <a:t>内部计算模块之间的同步和通信量，减少了对共享内存的读写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4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AA0F-2A84-4357-8DBB-DB648F5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4352-FD72-4BD9-964F-E2FA65CF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Continuous Batching</a:t>
            </a:r>
            <a:r>
              <a:rPr lang="zh-CN" altLang="en-US" dirty="0"/>
              <a:t>（也叫</a:t>
            </a:r>
            <a:r>
              <a:rPr lang="en-US" altLang="zh-CN" dirty="0"/>
              <a:t>dynamic batching</a:t>
            </a:r>
            <a:r>
              <a:rPr lang="zh-CN" altLang="en-US" dirty="0"/>
              <a:t>或者</a:t>
            </a:r>
            <a:r>
              <a:rPr lang="en-US" altLang="zh-CN" dirty="0"/>
              <a:t>rolling batching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当前主流的推理框架比如</a:t>
            </a:r>
            <a:r>
              <a:rPr lang="en-US" dirty="0" err="1"/>
              <a:t>Huggingface</a:t>
            </a:r>
            <a:r>
              <a:rPr lang="en-US" dirty="0"/>
              <a:t> TGI, Ray serve, </a:t>
            </a:r>
            <a:r>
              <a:rPr lang="en-US" dirty="0" err="1"/>
              <a:t>vllm</a:t>
            </a:r>
            <a:r>
              <a:rPr lang="en-US" dirty="0"/>
              <a:t>, </a:t>
            </a:r>
            <a:r>
              <a:rPr lang="en-US" dirty="0" err="1"/>
              <a:t>TensorRT</a:t>
            </a:r>
            <a:r>
              <a:rPr lang="en-US" dirty="0"/>
              <a:t>-LLM</a:t>
            </a:r>
            <a:r>
              <a:rPr lang="zh-CN" altLang="en-US" dirty="0"/>
              <a:t>等都支持</a:t>
            </a:r>
            <a:r>
              <a:rPr lang="en-US" dirty="0"/>
              <a:t>Continuous Batching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CE7CB-814C-45A2-A476-B4861230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57526"/>
            <a:ext cx="10442825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2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24589</TotalTime>
  <Words>4108</Words>
  <Application>Microsoft Office PowerPoint</Application>
  <PresentationFormat>Widescreen</PresentationFormat>
  <Paragraphs>211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Microsoft YaHei UI</vt:lpstr>
      <vt:lpstr>宋体</vt:lpstr>
      <vt:lpstr>Arial</vt:lpstr>
      <vt:lpstr>Calibri</vt:lpstr>
      <vt:lpstr>Calibri Light</vt:lpstr>
      <vt:lpstr>Office Theme</vt:lpstr>
      <vt:lpstr>LLM推理加速技术</vt:lpstr>
      <vt:lpstr>LLM推理加速概览</vt:lpstr>
      <vt:lpstr>LLM推理的两阶段</vt:lpstr>
      <vt:lpstr>计算优化</vt:lpstr>
      <vt:lpstr>Continue…..</vt:lpstr>
      <vt:lpstr>Continue…..</vt:lpstr>
      <vt:lpstr>I/O优化</vt:lpstr>
      <vt:lpstr>Continue….</vt:lpstr>
      <vt:lpstr>Continue…..</vt:lpstr>
      <vt:lpstr>Continue…..</vt:lpstr>
      <vt:lpstr>模型压缩技术之量化</vt:lpstr>
      <vt:lpstr>Continue……</vt:lpstr>
      <vt:lpstr>Continue…..</vt:lpstr>
      <vt:lpstr>Continue…..</vt:lpstr>
      <vt:lpstr>Continue…..</vt:lpstr>
      <vt:lpstr>模型压缩技术之精简Attention（减少attention计算量）</vt:lpstr>
      <vt:lpstr>Continue…..</vt:lpstr>
      <vt:lpstr>投机采样（ Speculative Sampling / Speculative Decoding）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Yuhui</dc:creator>
  <cp:lastModifiedBy>Liang, Yuhui</cp:lastModifiedBy>
  <cp:revision>721</cp:revision>
  <dcterms:created xsi:type="dcterms:W3CDTF">2024-04-25T09:10:26Z</dcterms:created>
  <dcterms:modified xsi:type="dcterms:W3CDTF">2024-06-08T03:58:26Z</dcterms:modified>
</cp:coreProperties>
</file>