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450" r:id="rId4"/>
    <p:sldId id="259" r:id="rId5"/>
    <p:sldId id="261" r:id="rId6"/>
    <p:sldId id="260" r:id="rId7"/>
    <p:sldId id="262" r:id="rId8"/>
    <p:sldId id="399" r:id="rId9"/>
    <p:sldId id="396" r:id="rId10"/>
    <p:sldId id="397" r:id="rId11"/>
    <p:sldId id="263" r:id="rId12"/>
    <p:sldId id="401" r:id="rId13"/>
    <p:sldId id="398" r:id="rId14"/>
    <p:sldId id="400" r:id="rId15"/>
    <p:sldId id="402" r:id="rId16"/>
    <p:sldId id="403" r:id="rId17"/>
    <p:sldId id="404" r:id="rId18"/>
    <p:sldId id="406" r:id="rId19"/>
    <p:sldId id="407" r:id="rId20"/>
    <p:sldId id="451" r:id="rId21"/>
    <p:sldId id="408" r:id="rId22"/>
    <p:sldId id="411" r:id="rId23"/>
    <p:sldId id="409" r:id="rId24"/>
    <p:sldId id="410" r:id="rId25"/>
    <p:sldId id="413" r:id="rId26"/>
    <p:sldId id="412" r:id="rId27"/>
    <p:sldId id="452" r:id="rId28"/>
    <p:sldId id="416" r:id="rId29"/>
    <p:sldId id="417" r:id="rId30"/>
    <p:sldId id="418" r:id="rId31"/>
    <p:sldId id="453" r:id="rId32"/>
    <p:sldId id="420" r:id="rId33"/>
    <p:sldId id="421" r:id="rId34"/>
    <p:sldId id="422" r:id="rId35"/>
    <p:sldId id="436" r:id="rId36"/>
    <p:sldId id="438" r:id="rId37"/>
    <p:sldId id="454" r:id="rId38"/>
    <p:sldId id="439" r:id="rId39"/>
    <p:sldId id="440" r:id="rId40"/>
    <p:sldId id="441" r:id="rId41"/>
    <p:sldId id="442" r:id="rId42"/>
    <p:sldId id="443" r:id="rId43"/>
    <p:sldId id="444" r:id="rId44"/>
    <p:sldId id="445" r:id="rId45"/>
    <p:sldId id="446" r:id="rId46"/>
    <p:sldId id="447" r:id="rId47"/>
    <p:sldId id="44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55" autoAdjust="0"/>
  </p:normalViewPr>
  <p:slideViewPr>
    <p:cSldViewPr snapToGrid="0">
      <p:cViewPr varScale="1">
        <p:scale>
          <a:sx n="94" d="100"/>
          <a:sy n="94" d="100"/>
        </p:scale>
        <p:origin x="66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C540CD-9C91-4A0C-B394-D09C6D2F4BE2}" type="datetimeFigureOut">
              <a:rPr lang="en-US" smtClean="0"/>
              <a:t>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9AC4B3-5E9C-4282-BA2D-C393B3B9037F}" type="slidenum">
              <a:rPr lang="en-US" smtClean="0"/>
              <a:t>‹#›</a:t>
            </a:fld>
            <a:endParaRPr lang="en-US"/>
          </a:p>
        </p:txBody>
      </p:sp>
    </p:spTree>
    <p:extLst>
      <p:ext uri="{BB962C8B-B14F-4D97-AF65-F5344CB8AC3E}">
        <p14:creationId xmlns:p14="http://schemas.microsoft.com/office/powerpoint/2010/main" val="917046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zhuanlan.zhihu.com/p/56991108"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ws.amazon.com/blogs/machine-learning/launching-tensorflow-distributed-training-easily-with-horovod-or-parameter-servers-in-amazon-sagemaker/"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ws.amazon.com/blogs/machine-learning/performing-batch-inference-with-tensorflow-serving-in-amazon-sagemaker/"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9AC4B3-5E9C-4282-BA2D-C393B3B9037F}" type="slidenum">
              <a:rPr lang="en-US" smtClean="0"/>
              <a:t>6</a:t>
            </a:fld>
            <a:endParaRPr lang="en-US"/>
          </a:p>
        </p:txBody>
      </p:sp>
    </p:spTree>
    <p:extLst>
      <p:ext uri="{BB962C8B-B14F-4D97-AF65-F5344CB8AC3E}">
        <p14:creationId xmlns:p14="http://schemas.microsoft.com/office/powerpoint/2010/main" val="174262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使用</a:t>
            </a:r>
            <a:r>
              <a:rPr lang="en-US" sz="1200" kern="1200" dirty="0">
                <a:solidFill>
                  <a:schemeClr val="tx1"/>
                </a:solidFill>
                <a:effectLst/>
                <a:latin typeface="+mn-lt"/>
                <a:ea typeface="+mn-ea"/>
                <a:cs typeface="+mn-cs"/>
              </a:rPr>
              <a:t> Ring </a:t>
            </a:r>
            <a:r>
              <a:rPr lang="en-US" sz="1200" kern="1200" dirty="0" err="1">
                <a:solidFill>
                  <a:schemeClr val="tx1"/>
                </a:solidFill>
                <a:effectLst/>
                <a:latin typeface="+mn-lt"/>
                <a:ea typeface="+mn-ea"/>
                <a:cs typeface="+mn-cs"/>
              </a:rPr>
              <a:t>Allreduce</a:t>
            </a:r>
            <a:r>
              <a:rPr lang="en-US"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算法进行某个稠密梯度的平均值的基本过程如下：</a:t>
            </a:r>
            <a:r>
              <a:rPr lang="en-US" sz="1200" u="sng" kern="1200" dirty="0">
                <a:solidFill>
                  <a:schemeClr val="tx1"/>
                </a:solidFill>
                <a:effectLst/>
                <a:latin typeface="+mn-lt"/>
                <a:ea typeface="+mn-ea"/>
                <a:cs typeface="+mn-cs"/>
                <a:hlinkClick r:id="rId3"/>
              </a:rPr>
              <a:t>https://zhuanlan.zhihu.com/p/56991108</a:t>
            </a:r>
            <a:endParaRPr lang="en-US" sz="1200" kern="1200" dirty="0">
              <a:solidFill>
                <a:schemeClr val="tx1"/>
              </a:solidFill>
              <a:effectLst/>
              <a:latin typeface="+mn-lt"/>
              <a:ea typeface="+mn-ea"/>
              <a:cs typeface="+mn-cs"/>
            </a:endParaRPr>
          </a:p>
          <a:p>
            <a:pPr lvl="1"/>
            <a:r>
              <a:rPr lang="zh-CN" altLang="en-US" sz="1200" kern="1200" dirty="0">
                <a:solidFill>
                  <a:schemeClr val="tx1"/>
                </a:solidFill>
                <a:effectLst/>
                <a:latin typeface="+mn-lt"/>
                <a:ea typeface="+mn-ea"/>
                <a:cs typeface="+mn-cs"/>
              </a:rPr>
              <a:t>将每个设备上的梯度</a:t>
            </a:r>
            <a:r>
              <a:rPr lang="en-US" sz="1200" kern="1200" dirty="0">
                <a:solidFill>
                  <a:schemeClr val="tx1"/>
                </a:solidFill>
                <a:effectLst/>
                <a:latin typeface="+mn-lt"/>
                <a:ea typeface="+mn-ea"/>
                <a:cs typeface="+mn-cs"/>
              </a:rPr>
              <a:t> tensor </a:t>
            </a:r>
            <a:r>
              <a:rPr lang="zh-CN" altLang="en-US" sz="1200" kern="1200" dirty="0">
                <a:solidFill>
                  <a:schemeClr val="tx1"/>
                </a:solidFill>
                <a:effectLst/>
                <a:latin typeface="+mn-lt"/>
                <a:ea typeface="+mn-ea"/>
                <a:cs typeface="+mn-cs"/>
              </a:rPr>
              <a:t>切分成长度大致相等的</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num_devices</a:t>
            </a:r>
            <a:r>
              <a:rPr lang="en-US"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个分片；</a:t>
            </a:r>
            <a:endParaRPr lang="en-US" sz="120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ScatterReduce</a:t>
            </a:r>
            <a:r>
              <a:rPr lang="en-US"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阶段：通过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num_devices</a:t>
            </a:r>
            <a:r>
              <a:rPr lang="en-US" sz="1200" kern="1200" dirty="0">
                <a:solidFill>
                  <a:schemeClr val="tx1"/>
                </a:solidFill>
                <a:effectLst/>
                <a:latin typeface="+mn-lt"/>
                <a:ea typeface="+mn-ea"/>
                <a:cs typeface="+mn-cs"/>
              </a:rPr>
              <a:t> - 1 </a:t>
            </a:r>
            <a:r>
              <a:rPr lang="zh-CN" altLang="en-US" sz="1200" kern="1200" dirty="0">
                <a:solidFill>
                  <a:schemeClr val="tx1"/>
                </a:solidFill>
                <a:effectLst/>
                <a:latin typeface="+mn-lt"/>
                <a:ea typeface="+mn-ea"/>
                <a:cs typeface="+mn-cs"/>
              </a:rPr>
              <a:t>轮通信和相加，在每个</a:t>
            </a:r>
            <a:r>
              <a:rPr lang="en-US" sz="1200" kern="1200" dirty="0">
                <a:solidFill>
                  <a:schemeClr val="tx1"/>
                </a:solidFill>
                <a:effectLst/>
                <a:latin typeface="+mn-lt"/>
                <a:ea typeface="+mn-ea"/>
                <a:cs typeface="+mn-cs"/>
              </a:rPr>
              <a:t> device </a:t>
            </a:r>
            <a:r>
              <a:rPr lang="zh-CN" altLang="en-US" sz="1200" kern="1200" dirty="0">
                <a:solidFill>
                  <a:schemeClr val="tx1"/>
                </a:solidFill>
                <a:effectLst/>
                <a:latin typeface="+mn-lt"/>
                <a:ea typeface="+mn-ea"/>
                <a:cs typeface="+mn-cs"/>
              </a:rPr>
              <a:t>上都计算出一个</a:t>
            </a:r>
            <a:r>
              <a:rPr lang="en-US" sz="1200" kern="1200" dirty="0">
                <a:solidFill>
                  <a:schemeClr val="tx1"/>
                </a:solidFill>
                <a:effectLst/>
                <a:latin typeface="+mn-lt"/>
                <a:ea typeface="+mn-ea"/>
                <a:cs typeface="+mn-cs"/>
              </a:rPr>
              <a:t> tensor </a:t>
            </a:r>
            <a:r>
              <a:rPr lang="zh-CN" altLang="en-US" sz="1200" kern="1200" dirty="0">
                <a:solidFill>
                  <a:schemeClr val="tx1"/>
                </a:solidFill>
                <a:effectLst/>
                <a:latin typeface="+mn-lt"/>
                <a:ea typeface="+mn-ea"/>
                <a:cs typeface="+mn-cs"/>
              </a:rPr>
              <a:t>分片的和；</a:t>
            </a:r>
            <a:endParaRPr lang="en-US" sz="120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AllGather</a:t>
            </a:r>
            <a:r>
              <a:rPr lang="en-US"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阶段：通过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num_devices</a:t>
            </a:r>
            <a:r>
              <a:rPr lang="en-US" sz="1200" kern="1200" dirty="0">
                <a:solidFill>
                  <a:schemeClr val="tx1"/>
                </a:solidFill>
                <a:effectLst/>
                <a:latin typeface="+mn-lt"/>
                <a:ea typeface="+mn-ea"/>
                <a:cs typeface="+mn-cs"/>
              </a:rPr>
              <a:t> - 1 </a:t>
            </a:r>
            <a:r>
              <a:rPr lang="zh-CN" altLang="en-US" sz="1200" kern="1200" dirty="0">
                <a:solidFill>
                  <a:schemeClr val="tx1"/>
                </a:solidFill>
                <a:effectLst/>
                <a:latin typeface="+mn-lt"/>
                <a:ea typeface="+mn-ea"/>
                <a:cs typeface="+mn-cs"/>
              </a:rPr>
              <a:t>轮通信和覆盖，将上个阶段计算出的每个</a:t>
            </a:r>
            <a:r>
              <a:rPr lang="en-US" sz="1200" kern="1200" dirty="0">
                <a:solidFill>
                  <a:schemeClr val="tx1"/>
                </a:solidFill>
                <a:effectLst/>
                <a:latin typeface="+mn-lt"/>
                <a:ea typeface="+mn-ea"/>
                <a:cs typeface="+mn-cs"/>
              </a:rPr>
              <a:t> tensor </a:t>
            </a:r>
            <a:r>
              <a:rPr lang="zh-CN" altLang="en-US" sz="1200" kern="1200" dirty="0">
                <a:solidFill>
                  <a:schemeClr val="tx1"/>
                </a:solidFill>
                <a:effectLst/>
                <a:latin typeface="+mn-lt"/>
                <a:ea typeface="+mn-ea"/>
                <a:cs typeface="+mn-cs"/>
              </a:rPr>
              <a:t>分片的和广播到其他</a:t>
            </a:r>
            <a:r>
              <a:rPr lang="en-US" sz="1200" kern="1200" dirty="0">
                <a:solidFill>
                  <a:schemeClr val="tx1"/>
                </a:solidFill>
                <a:effectLst/>
                <a:latin typeface="+mn-lt"/>
                <a:ea typeface="+mn-ea"/>
                <a:cs typeface="+mn-cs"/>
              </a:rPr>
              <a:t> device</a:t>
            </a:r>
            <a:r>
              <a:rPr lang="zh-CN" altLang="en-US"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lvl="1"/>
            <a:r>
              <a:rPr lang="zh-CN" altLang="en-US" sz="1200" kern="1200" dirty="0">
                <a:solidFill>
                  <a:schemeClr val="tx1"/>
                </a:solidFill>
                <a:effectLst/>
                <a:latin typeface="+mn-lt"/>
                <a:ea typeface="+mn-ea"/>
                <a:cs typeface="+mn-cs"/>
              </a:rPr>
              <a:t>在每个设备上合并分片，得到梯度和，然后除以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num_devices</a:t>
            </a:r>
            <a:r>
              <a:rPr lang="zh-CN" altLang="en-US" sz="1200" kern="1200" dirty="0">
                <a:solidFill>
                  <a:schemeClr val="tx1"/>
                </a:solidFill>
                <a:effectLst/>
                <a:latin typeface="+mn-lt"/>
                <a:ea typeface="+mn-ea"/>
                <a:cs typeface="+mn-cs"/>
              </a:rPr>
              <a:t>，得到平均梯度；</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66470E8-0F9A-495C-B808-245D67B5A4E1}" type="slidenum">
              <a:rPr lang="en-US" smtClean="0"/>
              <a:t>10</a:t>
            </a:fld>
            <a:endParaRPr lang="en-US"/>
          </a:p>
        </p:txBody>
      </p:sp>
    </p:spTree>
    <p:extLst>
      <p:ext uri="{BB962C8B-B14F-4D97-AF65-F5344CB8AC3E}">
        <p14:creationId xmlns:p14="http://schemas.microsoft.com/office/powerpoint/2010/main" val="3159558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a:solidFill>
                  <a:schemeClr val="tx1"/>
                </a:solidFill>
                <a:effectLst/>
                <a:latin typeface="+mn-lt"/>
                <a:ea typeface="+mn-ea"/>
                <a:cs typeface="+mn-cs"/>
                <a:hlinkClick r:id="rId3"/>
              </a:rPr>
              <a:t>https://aws.amazon.com/blogs/machine-learning/launching-tensorflow-distributed-training-easily-with-horovod-or-parameter-servers-in-amazon-sagemaker/</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4D9AC4B3-5E9C-4282-BA2D-C393B3B9037F}" type="slidenum">
              <a:rPr lang="en-US" smtClean="0"/>
              <a:t>12</a:t>
            </a:fld>
            <a:endParaRPr lang="en-US"/>
          </a:p>
        </p:txBody>
      </p:sp>
    </p:spTree>
    <p:extLst>
      <p:ext uri="{BB962C8B-B14F-4D97-AF65-F5344CB8AC3E}">
        <p14:creationId xmlns:p14="http://schemas.microsoft.com/office/powerpoint/2010/main" val="1918491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参考博客：</a:t>
            </a:r>
            <a:r>
              <a:rPr lang="en-US" altLang="zh-CN" dirty="0"/>
              <a:t>https://aws.amazon.com/blogs/machine-learning/choose-the-best-data-source-for-your-amazon-sagemaker-training-job/</a:t>
            </a:r>
          </a:p>
          <a:p>
            <a:endParaRPr lang="en-US" dirty="0"/>
          </a:p>
        </p:txBody>
      </p:sp>
      <p:sp>
        <p:nvSpPr>
          <p:cNvPr id="4" name="Slide Number Placeholder 3"/>
          <p:cNvSpPr>
            <a:spLocks noGrp="1"/>
          </p:cNvSpPr>
          <p:nvPr>
            <p:ph type="sldNum" sz="quarter" idx="5"/>
          </p:nvPr>
        </p:nvSpPr>
        <p:spPr/>
        <p:txBody>
          <a:bodyPr/>
          <a:lstStyle/>
          <a:p>
            <a:fld id="{4D9AC4B3-5E9C-4282-BA2D-C393B3B9037F}" type="slidenum">
              <a:rPr lang="en-US" smtClean="0"/>
              <a:t>14</a:t>
            </a:fld>
            <a:endParaRPr lang="en-US"/>
          </a:p>
        </p:txBody>
      </p:sp>
    </p:spTree>
    <p:extLst>
      <p:ext uri="{BB962C8B-B14F-4D97-AF65-F5344CB8AC3E}">
        <p14:creationId xmlns:p14="http://schemas.microsoft.com/office/powerpoint/2010/main" val="1785475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https://github.com/awslabs/amazon-sagemaker-examples/blob/master/sagemaker-python-sdk/scikit_learn_inference_pipeline/Inference%20Pipeline%20with%20Scikit-learn%20and%20Linear%20Learner.ipynb</a:t>
            </a:r>
          </a:p>
          <a:p>
            <a:endParaRPr lang="en-US" dirty="0"/>
          </a:p>
          <a:p>
            <a:r>
              <a:rPr lang="en-US" dirty="0"/>
              <a:t>https://github.com/awslabs/amazon-sagemaker-examples/blob/master/advanced_functionality/inference_pipeline_sparkml_xgboost_abalone/inference_pipeline_sparkml_xgboost_abalone.ipynb</a:t>
            </a:r>
          </a:p>
        </p:txBody>
      </p:sp>
      <p:sp>
        <p:nvSpPr>
          <p:cNvPr id="4" name="Slide Number Placeholder 3"/>
          <p:cNvSpPr>
            <a:spLocks noGrp="1"/>
          </p:cNvSpPr>
          <p:nvPr>
            <p:ph type="sldNum" sz="quarter" idx="10"/>
          </p:nvPr>
        </p:nvSpPr>
        <p:spPr/>
        <p:txBody>
          <a:bodyPr/>
          <a:lstStyle/>
          <a:p>
            <a:fld id="{966470E8-0F9A-495C-B808-245D67B5A4E1}" type="slidenum">
              <a:rPr lang="en-US" smtClean="0"/>
              <a:t>25</a:t>
            </a:fld>
            <a:endParaRPr lang="en-US"/>
          </a:p>
        </p:txBody>
      </p:sp>
    </p:spTree>
    <p:extLst>
      <p:ext uri="{BB962C8B-B14F-4D97-AF65-F5344CB8AC3E}">
        <p14:creationId xmlns:p14="http://schemas.microsoft.com/office/powerpoint/2010/main" val="35962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当更新一个</a:t>
            </a:r>
            <a:r>
              <a:rPr lang="en-US" altLang="zh-CN" dirty="0" err="1"/>
              <a:t>SageMaker</a:t>
            </a:r>
            <a:r>
              <a:rPr lang="en-US" altLang="zh-CN" dirty="0"/>
              <a:t> endpoint</a:t>
            </a:r>
            <a:r>
              <a:rPr lang="zh-CN" altLang="en-US" dirty="0"/>
              <a:t>的时候，如果这个</a:t>
            </a:r>
            <a:r>
              <a:rPr lang="en-US" altLang="zh-CN" dirty="0"/>
              <a:t>endpoint</a:t>
            </a:r>
            <a:r>
              <a:rPr lang="zh-CN" altLang="en-US" dirty="0"/>
              <a:t>是</a:t>
            </a:r>
            <a:r>
              <a:rPr lang="en-US" altLang="zh-CN" dirty="0"/>
              <a:t>enable auto scaling</a:t>
            </a:r>
            <a:r>
              <a:rPr lang="zh-CN" altLang="en-US" dirty="0"/>
              <a:t>的话，具体操作步骤请参考：</a:t>
            </a:r>
            <a:r>
              <a:rPr lang="en-US" altLang="zh-CN" dirty="0"/>
              <a:t>https://github.com/awsdocs/amazon-sagemaker-developer-guide/blob/master/doc_source/endpoint-scaling.md</a:t>
            </a:r>
            <a:endParaRPr lang="en-US" dirty="0"/>
          </a:p>
          <a:p>
            <a:endParaRPr lang="en-US" dirty="0"/>
          </a:p>
        </p:txBody>
      </p:sp>
      <p:sp>
        <p:nvSpPr>
          <p:cNvPr id="4" name="Slide Number Placeholder 3"/>
          <p:cNvSpPr>
            <a:spLocks noGrp="1"/>
          </p:cNvSpPr>
          <p:nvPr>
            <p:ph type="sldNum" sz="quarter" idx="10"/>
          </p:nvPr>
        </p:nvSpPr>
        <p:spPr/>
        <p:txBody>
          <a:bodyPr/>
          <a:lstStyle/>
          <a:p>
            <a:fld id="{966470E8-0F9A-495C-B808-245D67B5A4E1}" type="slidenum">
              <a:rPr lang="en-US" smtClean="0"/>
              <a:t>28</a:t>
            </a:fld>
            <a:endParaRPr lang="en-US"/>
          </a:p>
        </p:txBody>
      </p:sp>
    </p:spTree>
    <p:extLst>
      <p:ext uri="{BB962C8B-B14F-4D97-AF65-F5344CB8AC3E}">
        <p14:creationId xmlns:p14="http://schemas.microsoft.com/office/powerpoint/2010/main" val="1597419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关于使用</a:t>
            </a:r>
            <a:r>
              <a:rPr lang="en-US" altLang="zh-CN" dirty="0"/>
              <a:t>SM transformer for TFS </a:t>
            </a:r>
            <a:r>
              <a:rPr lang="zh-CN" altLang="en-US" dirty="0"/>
              <a:t>使用</a:t>
            </a:r>
            <a:r>
              <a:rPr lang="en-US" altLang="zh-CN" dirty="0"/>
              <a:t>requirments.txt</a:t>
            </a:r>
            <a:r>
              <a:rPr lang="zh-CN" altLang="en-US" dirty="0"/>
              <a:t>文件时的目录结构请参考：</a:t>
            </a:r>
            <a:r>
              <a:rPr lang="en-US" sz="1200" u="sng" kern="1200" dirty="0">
                <a:solidFill>
                  <a:schemeClr val="tx1"/>
                </a:solidFill>
                <a:effectLst/>
                <a:latin typeface="+mn-lt"/>
                <a:ea typeface="+mn-ea"/>
                <a:cs typeface="+mn-cs"/>
                <a:hlinkClick r:id="rId3"/>
              </a:rPr>
              <a:t>https://aws.amazon.com/blogs/machine-learning/performing-batch-inference-with-tensorflow-serving-in-amazon-sagemaker/</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4D9AC4B3-5E9C-4282-BA2D-C393B3B9037F}" type="slidenum">
              <a:rPr lang="en-US" smtClean="0"/>
              <a:t>35</a:t>
            </a:fld>
            <a:endParaRPr lang="en-US"/>
          </a:p>
        </p:txBody>
      </p:sp>
    </p:spTree>
    <p:extLst>
      <p:ext uri="{BB962C8B-B14F-4D97-AF65-F5344CB8AC3E}">
        <p14:creationId xmlns:p14="http://schemas.microsoft.com/office/powerpoint/2010/main" val="3074782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Inference pipeline for transfo</a:t>
            </a:r>
            <a:r>
              <a:rPr lang="en-US" altLang="zh-CN" dirty="0"/>
              <a:t>r</a:t>
            </a:r>
            <a:r>
              <a:rPr lang="en-US" dirty="0"/>
              <a:t>mer job</a:t>
            </a:r>
            <a:r>
              <a:rPr lang="zh-CN" altLang="en-US" dirty="0"/>
              <a:t>参考如下的</a:t>
            </a:r>
            <a:r>
              <a:rPr lang="en-US" altLang="zh-CN" dirty="0"/>
              <a:t>link</a:t>
            </a:r>
            <a:r>
              <a:rPr lang="zh-CN" altLang="en-US" dirty="0"/>
              <a:t>（</a:t>
            </a:r>
            <a:r>
              <a:rPr lang="en-US" altLang="zh-CN" dirty="0"/>
              <a:t>transformer API</a:t>
            </a:r>
            <a:r>
              <a:rPr lang="zh-CN" altLang="en-US" dirty="0"/>
              <a:t>通过</a:t>
            </a:r>
            <a:r>
              <a:rPr lang="en-US" dirty="0" err="1"/>
              <a:t>PipelineModel</a:t>
            </a:r>
            <a:r>
              <a:rPr lang="en-US" dirty="0"/>
              <a:t> </a:t>
            </a:r>
            <a:r>
              <a:rPr lang="en-US" altLang="zh-CN" dirty="0"/>
              <a:t>API</a:t>
            </a:r>
            <a:r>
              <a:rPr lang="zh-CN" altLang="en-US" dirty="0"/>
              <a:t>创建的</a:t>
            </a:r>
            <a:r>
              <a:rPr lang="en-US" altLang="zh-CN" dirty="0"/>
              <a:t>model</a:t>
            </a:r>
            <a:r>
              <a:rPr lang="zh-CN" altLang="en-US" dirty="0"/>
              <a:t>对应的</a:t>
            </a:r>
            <a:r>
              <a:rPr lang="en-US" altLang="zh-CN" dirty="0" err="1"/>
              <a:t>model_name</a:t>
            </a:r>
            <a:r>
              <a:rPr lang="zh-CN" altLang="en-US" dirty="0"/>
              <a:t>来使用</a:t>
            </a:r>
            <a:r>
              <a:rPr lang="en-US" altLang="zh-CN" dirty="0"/>
              <a:t>inference pipeline</a:t>
            </a:r>
            <a:r>
              <a:rPr lang="zh-CN" altLang="en-US" dirty="0"/>
              <a:t>）：</a:t>
            </a:r>
            <a:endParaRPr lang="en-US" dirty="0"/>
          </a:p>
          <a:p>
            <a:r>
              <a:rPr lang="en-US" dirty="0"/>
              <a:t>https://github.com/awslabs/amazon-sagemaker-examples/blob/master/advanced_functionality/inference_pipeline_sparkml_xgboost_abalone/inference_pipeline_sparkml_xgboost_abalone.ipynb</a:t>
            </a:r>
          </a:p>
          <a:p>
            <a:endParaRPr lang="en-US" dirty="0"/>
          </a:p>
        </p:txBody>
      </p:sp>
      <p:sp>
        <p:nvSpPr>
          <p:cNvPr id="4" name="Slide Number Placeholder 3"/>
          <p:cNvSpPr>
            <a:spLocks noGrp="1"/>
          </p:cNvSpPr>
          <p:nvPr>
            <p:ph type="sldNum" sz="quarter" idx="5"/>
          </p:nvPr>
        </p:nvSpPr>
        <p:spPr/>
        <p:txBody>
          <a:bodyPr/>
          <a:lstStyle/>
          <a:p>
            <a:fld id="{4D9AC4B3-5E9C-4282-BA2D-C393B3B9037F}" type="slidenum">
              <a:rPr lang="en-US" smtClean="0"/>
              <a:t>42</a:t>
            </a:fld>
            <a:endParaRPr lang="en-US"/>
          </a:p>
        </p:txBody>
      </p:sp>
    </p:spTree>
    <p:extLst>
      <p:ext uri="{BB962C8B-B14F-4D97-AF65-F5344CB8AC3E}">
        <p14:creationId xmlns:p14="http://schemas.microsoft.com/office/powerpoint/2010/main" val="3915492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8437D-2255-43E4-9A53-C900178C6F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297372-B6F4-4686-87FD-5D559FD04C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B637B0-EC21-40A5-B90D-71CF5132DCF8}"/>
              </a:ext>
            </a:extLst>
          </p:cNvPr>
          <p:cNvSpPr>
            <a:spLocks noGrp="1"/>
          </p:cNvSpPr>
          <p:nvPr>
            <p:ph type="dt" sz="half" idx="10"/>
          </p:nvPr>
        </p:nvSpPr>
        <p:spPr/>
        <p:txBody>
          <a:bodyPr/>
          <a:lstStyle/>
          <a:p>
            <a:fld id="{8DD8D98B-C976-42B4-A3A2-39892ABC8773}" type="datetimeFigureOut">
              <a:rPr lang="en-US" smtClean="0"/>
              <a:t>1/3/2024</a:t>
            </a:fld>
            <a:endParaRPr lang="en-US"/>
          </a:p>
        </p:txBody>
      </p:sp>
      <p:sp>
        <p:nvSpPr>
          <p:cNvPr id="5" name="Footer Placeholder 4">
            <a:extLst>
              <a:ext uri="{FF2B5EF4-FFF2-40B4-BE49-F238E27FC236}">
                <a16:creationId xmlns:a16="http://schemas.microsoft.com/office/drawing/2014/main" id="{36B2877E-7A72-48EA-8C41-5B4358BD9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B2B944-E6B0-489D-A800-F84EF92585B1}"/>
              </a:ext>
            </a:extLst>
          </p:cNvPr>
          <p:cNvSpPr>
            <a:spLocks noGrp="1"/>
          </p:cNvSpPr>
          <p:nvPr>
            <p:ph type="sldNum" sz="quarter" idx="12"/>
          </p:nvPr>
        </p:nvSpPr>
        <p:spPr/>
        <p:txBody>
          <a:bodyPr/>
          <a:lstStyle/>
          <a:p>
            <a:fld id="{E185E023-604F-4D22-840C-2E4BA7835B3C}" type="slidenum">
              <a:rPr lang="en-US" smtClean="0"/>
              <a:t>‹#›</a:t>
            </a:fld>
            <a:endParaRPr lang="en-US"/>
          </a:p>
        </p:txBody>
      </p:sp>
    </p:spTree>
    <p:extLst>
      <p:ext uri="{BB962C8B-B14F-4D97-AF65-F5344CB8AC3E}">
        <p14:creationId xmlns:p14="http://schemas.microsoft.com/office/powerpoint/2010/main" val="3359358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4A0-03C3-49F9-9FAD-C766A2636F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E99B50-A364-45DD-B6AA-24D0325AB66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FD4939-1141-4B36-9C65-4DC4CB7B65DF}"/>
              </a:ext>
            </a:extLst>
          </p:cNvPr>
          <p:cNvSpPr>
            <a:spLocks noGrp="1"/>
          </p:cNvSpPr>
          <p:nvPr>
            <p:ph type="dt" sz="half" idx="10"/>
          </p:nvPr>
        </p:nvSpPr>
        <p:spPr/>
        <p:txBody>
          <a:bodyPr/>
          <a:lstStyle/>
          <a:p>
            <a:fld id="{8DD8D98B-C976-42B4-A3A2-39892ABC8773}" type="datetimeFigureOut">
              <a:rPr lang="en-US" smtClean="0"/>
              <a:t>1/3/2024</a:t>
            </a:fld>
            <a:endParaRPr lang="en-US"/>
          </a:p>
        </p:txBody>
      </p:sp>
      <p:sp>
        <p:nvSpPr>
          <p:cNvPr id="5" name="Footer Placeholder 4">
            <a:extLst>
              <a:ext uri="{FF2B5EF4-FFF2-40B4-BE49-F238E27FC236}">
                <a16:creationId xmlns:a16="http://schemas.microsoft.com/office/drawing/2014/main" id="{EBA40B48-4B90-4F64-AD57-43F9443297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C1F8B4-41B9-4783-BA05-B641AFA340C9}"/>
              </a:ext>
            </a:extLst>
          </p:cNvPr>
          <p:cNvSpPr>
            <a:spLocks noGrp="1"/>
          </p:cNvSpPr>
          <p:nvPr>
            <p:ph type="sldNum" sz="quarter" idx="12"/>
          </p:nvPr>
        </p:nvSpPr>
        <p:spPr/>
        <p:txBody>
          <a:bodyPr/>
          <a:lstStyle/>
          <a:p>
            <a:fld id="{E185E023-604F-4D22-840C-2E4BA7835B3C}" type="slidenum">
              <a:rPr lang="en-US" smtClean="0"/>
              <a:t>‹#›</a:t>
            </a:fld>
            <a:endParaRPr lang="en-US"/>
          </a:p>
        </p:txBody>
      </p:sp>
    </p:spTree>
    <p:extLst>
      <p:ext uri="{BB962C8B-B14F-4D97-AF65-F5344CB8AC3E}">
        <p14:creationId xmlns:p14="http://schemas.microsoft.com/office/powerpoint/2010/main" val="398922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FFE33B-6A28-4DDA-981A-6BEA391F77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E72161-2F8A-4499-9D20-D483BE1F410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98DAA2-9B33-4496-8E9B-2C42A34FC466}"/>
              </a:ext>
            </a:extLst>
          </p:cNvPr>
          <p:cNvSpPr>
            <a:spLocks noGrp="1"/>
          </p:cNvSpPr>
          <p:nvPr>
            <p:ph type="dt" sz="half" idx="10"/>
          </p:nvPr>
        </p:nvSpPr>
        <p:spPr/>
        <p:txBody>
          <a:bodyPr/>
          <a:lstStyle/>
          <a:p>
            <a:fld id="{8DD8D98B-C976-42B4-A3A2-39892ABC8773}" type="datetimeFigureOut">
              <a:rPr lang="en-US" smtClean="0"/>
              <a:t>1/3/2024</a:t>
            </a:fld>
            <a:endParaRPr lang="en-US"/>
          </a:p>
        </p:txBody>
      </p:sp>
      <p:sp>
        <p:nvSpPr>
          <p:cNvPr id="5" name="Footer Placeholder 4">
            <a:extLst>
              <a:ext uri="{FF2B5EF4-FFF2-40B4-BE49-F238E27FC236}">
                <a16:creationId xmlns:a16="http://schemas.microsoft.com/office/drawing/2014/main" id="{E7981E10-664D-440A-8484-B8AED9FC1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A144BD-24E8-4011-A9B9-B627ECFA9F76}"/>
              </a:ext>
            </a:extLst>
          </p:cNvPr>
          <p:cNvSpPr>
            <a:spLocks noGrp="1"/>
          </p:cNvSpPr>
          <p:nvPr>
            <p:ph type="sldNum" sz="quarter" idx="12"/>
          </p:nvPr>
        </p:nvSpPr>
        <p:spPr/>
        <p:txBody>
          <a:bodyPr/>
          <a:lstStyle/>
          <a:p>
            <a:fld id="{E185E023-604F-4D22-840C-2E4BA7835B3C}" type="slidenum">
              <a:rPr lang="en-US" smtClean="0"/>
              <a:t>‹#›</a:t>
            </a:fld>
            <a:endParaRPr lang="en-US"/>
          </a:p>
        </p:txBody>
      </p:sp>
    </p:spTree>
    <p:extLst>
      <p:ext uri="{BB962C8B-B14F-4D97-AF65-F5344CB8AC3E}">
        <p14:creationId xmlns:p14="http://schemas.microsoft.com/office/powerpoint/2010/main" val="268210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A2F6F-B526-41DA-AA8E-E0EF75DD8F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EDBAE8-BA98-46A4-936C-C83E12F7F9B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20FDAF-BCB1-4518-B1E7-6023C4263F9D}"/>
              </a:ext>
            </a:extLst>
          </p:cNvPr>
          <p:cNvSpPr>
            <a:spLocks noGrp="1"/>
          </p:cNvSpPr>
          <p:nvPr>
            <p:ph type="dt" sz="half" idx="10"/>
          </p:nvPr>
        </p:nvSpPr>
        <p:spPr/>
        <p:txBody>
          <a:bodyPr/>
          <a:lstStyle/>
          <a:p>
            <a:fld id="{8DD8D98B-C976-42B4-A3A2-39892ABC8773}" type="datetimeFigureOut">
              <a:rPr lang="en-US" smtClean="0"/>
              <a:t>1/3/2024</a:t>
            </a:fld>
            <a:endParaRPr lang="en-US"/>
          </a:p>
        </p:txBody>
      </p:sp>
      <p:sp>
        <p:nvSpPr>
          <p:cNvPr id="5" name="Footer Placeholder 4">
            <a:extLst>
              <a:ext uri="{FF2B5EF4-FFF2-40B4-BE49-F238E27FC236}">
                <a16:creationId xmlns:a16="http://schemas.microsoft.com/office/drawing/2014/main" id="{358FC03B-96D1-4785-8AEB-179D35E23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B598E-D299-44B3-ADA7-5B7B85B6B31B}"/>
              </a:ext>
            </a:extLst>
          </p:cNvPr>
          <p:cNvSpPr>
            <a:spLocks noGrp="1"/>
          </p:cNvSpPr>
          <p:nvPr>
            <p:ph type="sldNum" sz="quarter" idx="12"/>
          </p:nvPr>
        </p:nvSpPr>
        <p:spPr/>
        <p:txBody>
          <a:bodyPr/>
          <a:lstStyle/>
          <a:p>
            <a:fld id="{E185E023-604F-4D22-840C-2E4BA7835B3C}" type="slidenum">
              <a:rPr lang="en-US" smtClean="0"/>
              <a:t>‹#›</a:t>
            </a:fld>
            <a:endParaRPr lang="en-US"/>
          </a:p>
        </p:txBody>
      </p:sp>
    </p:spTree>
    <p:extLst>
      <p:ext uri="{BB962C8B-B14F-4D97-AF65-F5344CB8AC3E}">
        <p14:creationId xmlns:p14="http://schemas.microsoft.com/office/powerpoint/2010/main" val="1330396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683DC-0420-41C8-B75C-016A61B4A9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933E1D-C15C-4444-8E26-C72E606CF8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5394C2A-088B-44FC-9E0B-FD9322D998A4}"/>
              </a:ext>
            </a:extLst>
          </p:cNvPr>
          <p:cNvSpPr>
            <a:spLocks noGrp="1"/>
          </p:cNvSpPr>
          <p:nvPr>
            <p:ph type="dt" sz="half" idx="10"/>
          </p:nvPr>
        </p:nvSpPr>
        <p:spPr/>
        <p:txBody>
          <a:bodyPr/>
          <a:lstStyle/>
          <a:p>
            <a:fld id="{8DD8D98B-C976-42B4-A3A2-39892ABC8773}" type="datetimeFigureOut">
              <a:rPr lang="en-US" smtClean="0"/>
              <a:t>1/3/2024</a:t>
            </a:fld>
            <a:endParaRPr lang="en-US"/>
          </a:p>
        </p:txBody>
      </p:sp>
      <p:sp>
        <p:nvSpPr>
          <p:cNvPr id="5" name="Footer Placeholder 4">
            <a:extLst>
              <a:ext uri="{FF2B5EF4-FFF2-40B4-BE49-F238E27FC236}">
                <a16:creationId xmlns:a16="http://schemas.microsoft.com/office/drawing/2014/main" id="{DD642B5D-836B-4876-9AA5-3763090F15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B7527-D99B-4302-B8FB-1DB98EA0E9A9}"/>
              </a:ext>
            </a:extLst>
          </p:cNvPr>
          <p:cNvSpPr>
            <a:spLocks noGrp="1"/>
          </p:cNvSpPr>
          <p:nvPr>
            <p:ph type="sldNum" sz="quarter" idx="12"/>
          </p:nvPr>
        </p:nvSpPr>
        <p:spPr/>
        <p:txBody>
          <a:bodyPr/>
          <a:lstStyle/>
          <a:p>
            <a:fld id="{E185E023-604F-4D22-840C-2E4BA7835B3C}" type="slidenum">
              <a:rPr lang="en-US" smtClean="0"/>
              <a:t>‹#›</a:t>
            </a:fld>
            <a:endParaRPr lang="en-US"/>
          </a:p>
        </p:txBody>
      </p:sp>
    </p:spTree>
    <p:extLst>
      <p:ext uri="{BB962C8B-B14F-4D97-AF65-F5344CB8AC3E}">
        <p14:creationId xmlns:p14="http://schemas.microsoft.com/office/powerpoint/2010/main" val="336739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28AA4-E174-417F-8BA3-533A55FC39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33EDED-59F3-4CCA-92A3-A45FEF45E9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6F6305-D22C-4576-8D39-19A508EC268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C0783F-C6C7-4AE8-87F3-B78B3680BC95}"/>
              </a:ext>
            </a:extLst>
          </p:cNvPr>
          <p:cNvSpPr>
            <a:spLocks noGrp="1"/>
          </p:cNvSpPr>
          <p:nvPr>
            <p:ph type="dt" sz="half" idx="10"/>
          </p:nvPr>
        </p:nvSpPr>
        <p:spPr/>
        <p:txBody>
          <a:bodyPr/>
          <a:lstStyle/>
          <a:p>
            <a:fld id="{8DD8D98B-C976-42B4-A3A2-39892ABC8773}" type="datetimeFigureOut">
              <a:rPr lang="en-US" smtClean="0"/>
              <a:t>1/3/2024</a:t>
            </a:fld>
            <a:endParaRPr lang="en-US"/>
          </a:p>
        </p:txBody>
      </p:sp>
      <p:sp>
        <p:nvSpPr>
          <p:cNvPr id="6" name="Footer Placeholder 5">
            <a:extLst>
              <a:ext uri="{FF2B5EF4-FFF2-40B4-BE49-F238E27FC236}">
                <a16:creationId xmlns:a16="http://schemas.microsoft.com/office/drawing/2014/main" id="{E34CC415-6AD9-49D2-8446-07DACB4D30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4732D3-B6F7-46A4-B2C6-6192F5B015A0}"/>
              </a:ext>
            </a:extLst>
          </p:cNvPr>
          <p:cNvSpPr>
            <a:spLocks noGrp="1"/>
          </p:cNvSpPr>
          <p:nvPr>
            <p:ph type="sldNum" sz="quarter" idx="12"/>
          </p:nvPr>
        </p:nvSpPr>
        <p:spPr/>
        <p:txBody>
          <a:bodyPr/>
          <a:lstStyle/>
          <a:p>
            <a:fld id="{E185E023-604F-4D22-840C-2E4BA7835B3C}" type="slidenum">
              <a:rPr lang="en-US" smtClean="0"/>
              <a:t>‹#›</a:t>
            </a:fld>
            <a:endParaRPr lang="en-US"/>
          </a:p>
        </p:txBody>
      </p:sp>
    </p:spTree>
    <p:extLst>
      <p:ext uri="{BB962C8B-B14F-4D97-AF65-F5344CB8AC3E}">
        <p14:creationId xmlns:p14="http://schemas.microsoft.com/office/powerpoint/2010/main" val="3148271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82CE-E8F4-446E-BE7D-9D945EEC09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66C28E-55C2-4B69-BDFD-E1EA17EB04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63524D1-9411-47A3-84FC-C86EFDAE541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4DAFDA-0D51-42B6-B8CC-89BA37E38D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44B4550-FA4D-4E85-81E5-CA561E1D39B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2640D1-90DF-475F-B149-568ECAC3208C}"/>
              </a:ext>
            </a:extLst>
          </p:cNvPr>
          <p:cNvSpPr>
            <a:spLocks noGrp="1"/>
          </p:cNvSpPr>
          <p:nvPr>
            <p:ph type="dt" sz="half" idx="10"/>
          </p:nvPr>
        </p:nvSpPr>
        <p:spPr/>
        <p:txBody>
          <a:bodyPr/>
          <a:lstStyle/>
          <a:p>
            <a:fld id="{8DD8D98B-C976-42B4-A3A2-39892ABC8773}" type="datetimeFigureOut">
              <a:rPr lang="en-US" smtClean="0"/>
              <a:t>1/3/2024</a:t>
            </a:fld>
            <a:endParaRPr lang="en-US"/>
          </a:p>
        </p:txBody>
      </p:sp>
      <p:sp>
        <p:nvSpPr>
          <p:cNvPr id="8" name="Footer Placeholder 7">
            <a:extLst>
              <a:ext uri="{FF2B5EF4-FFF2-40B4-BE49-F238E27FC236}">
                <a16:creationId xmlns:a16="http://schemas.microsoft.com/office/drawing/2014/main" id="{88A9D1B3-693D-4DCE-94C4-AC7EC60E1E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1220C2-DBC1-43FE-AF50-A2540E73EDC3}"/>
              </a:ext>
            </a:extLst>
          </p:cNvPr>
          <p:cNvSpPr>
            <a:spLocks noGrp="1"/>
          </p:cNvSpPr>
          <p:nvPr>
            <p:ph type="sldNum" sz="quarter" idx="12"/>
          </p:nvPr>
        </p:nvSpPr>
        <p:spPr/>
        <p:txBody>
          <a:bodyPr/>
          <a:lstStyle/>
          <a:p>
            <a:fld id="{E185E023-604F-4D22-840C-2E4BA7835B3C}" type="slidenum">
              <a:rPr lang="en-US" smtClean="0"/>
              <a:t>‹#›</a:t>
            </a:fld>
            <a:endParaRPr lang="en-US"/>
          </a:p>
        </p:txBody>
      </p:sp>
    </p:spTree>
    <p:extLst>
      <p:ext uri="{BB962C8B-B14F-4D97-AF65-F5344CB8AC3E}">
        <p14:creationId xmlns:p14="http://schemas.microsoft.com/office/powerpoint/2010/main" val="3717642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3EA01-3CDE-4BAE-A7AB-D5155BC1C5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0CFD7C-BB51-42A4-B998-CA72C0BA3DD3}"/>
              </a:ext>
            </a:extLst>
          </p:cNvPr>
          <p:cNvSpPr>
            <a:spLocks noGrp="1"/>
          </p:cNvSpPr>
          <p:nvPr>
            <p:ph type="dt" sz="half" idx="10"/>
          </p:nvPr>
        </p:nvSpPr>
        <p:spPr/>
        <p:txBody>
          <a:bodyPr/>
          <a:lstStyle/>
          <a:p>
            <a:fld id="{8DD8D98B-C976-42B4-A3A2-39892ABC8773}" type="datetimeFigureOut">
              <a:rPr lang="en-US" smtClean="0"/>
              <a:t>1/3/2024</a:t>
            </a:fld>
            <a:endParaRPr lang="en-US"/>
          </a:p>
        </p:txBody>
      </p:sp>
      <p:sp>
        <p:nvSpPr>
          <p:cNvPr id="4" name="Footer Placeholder 3">
            <a:extLst>
              <a:ext uri="{FF2B5EF4-FFF2-40B4-BE49-F238E27FC236}">
                <a16:creationId xmlns:a16="http://schemas.microsoft.com/office/drawing/2014/main" id="{4E37B6EF-9EA6-4BDB-894F-9A6E79537A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E9649C-4699-44D0-B266-49DA04BE04B4}"/>
              </a:ext>
            </a:extLst>
          </p:cNvPr>
          <p:cNvSpPr>
            <a:spLocks noGrp="1"/>
          </p:cNvSpPr>
          <p:nvPr>
            <p:ph type="sldNum" sz="quarter" idx="12"/>
          </p:nvPr>
        </p:nvSpPr>
        <p:spPr/>
        <p:txBody>
          <a:bodyPr/>
          <a:lstStyle/>
          <a:p>
            <a:fld id="{E185E023-604F-4D22-840C-2E4BA7835B3C}" type="slidenum">
              <a:rPr lang="en-US" smtClean="0"/>
              <a:t>‹#›</a:t>
            </a:fld>
            <a:endParaRPr lang="en-US"/>
          </a:p>
        </p:txBody>
      </p:sp>
    </p:spTree>
    <p:extLst>
      <p:ext uri="{BB962C8B-B14F-4D97-AF65-F5344CB8AC3E}">
        <p14:creationId xmlns:p14="http://schemas.microsoft.com/office/powerpoint/2010/main" val="2263602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D4DA92-8516-485C-86EB-5BF8D84888CA}"/>
              </a:ext>
            </a:extLst>
          </p:cNvPr>
          <p:cNvSpPr>
            <a:spLocks noGrp="1"/>
          </p:cNvSpPr>
          <p:nvPr>
            <p:ph type="dt" sz="half" idx="10"/>
          </p:nvPr>
        </p:nvSpPr>
        <p:spPr/>
        <p:txBody>
          <a:bodyPr/>
          <a:lstStyle/>
          <a:p>
            <a:fld id="{8DD8D98B-C976-42B4-A3A2-39892ABC8773}" type="datetimeFigureOut">
              <a:rPr lang="en-US" smtClean="0"/>
              <a:t>1/3/2024</a:t>
            </a:fld>
            <a:endParaRPr lang="en-US"/>
          </a:p>
        </p:txBody>
      </p:sp>
      <p:sp>
        <p:nvSpPr>
          <p:cNvPr id="3" name="Footer Placeholder 2">
            <a:extLst>
              <a:ext uri="{FF2B5EF4-FFF2-40B4-BE49-F238E27FC236}">
                <a16:creationId xmlns:a16="http://schemas.microsoft.com/office/drawing/2014/main" id="{57339C71-9390-4787-A0C6-9A94A67A29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1789B8-F6A9-4032-B755-54AF2A7C050A}"/>
              </a:ext>
            </a:extLst>
          </p:cNvPr>
          <p:cNvSpPr>
            <a:spLocks noGrp="1"/>
          </p:cNvSpPr>
          <p:nvPr>
            <p:ph type="sldNum" sz="quarter" idx="12"/>
          </p:nvPr>
        </p:nvSpPr>
        <p:spPr/>
        <p:txBody>
          <a:bodyPr/>
          <a:lstStyle/>
          <a:p>
            <a:fld id="{E185E023-604F-4D22-840C-2E4BA7835B3C}" type="slidenum">
              <a:rPr lang="en-US" smtClean="0"/>
              <a:t>‹#›</a:t>
            </a:fld>
            <a:endParaRPr lang="en-US"/>
          </a:p>
        </p:txBody>
      </p:sp>
    </p:spTree>
    <p:extLst>
      <p:ext uri="{BB962C8B-B14F-4D97-AF65-F5344CB8AC3E}">
        <p14:creationId xmlns:p14="http://schemas.microsoft.com/office/powerpoint/2010/main" val="4074142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8858D-002F-4412-B577-C5A15DAE9C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473718-F0CB-4F4A-B2E9-7C4DD7D10E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93C25A-E020-4693-A52F-04AA30A2A4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F3585D-F135-46FB-B41E-B8AA6B504F0C}"/>
              </a:ext>
            </a:extLst>
          </p:cNvPr>
          <p:cNvSpPr>
            <a:spLocks noGrp="1"/>
          </p:cNvSpPr>
          <p:nvPr>
            <p:ph type="dt" sz="half" idx="10"/>
          </p:nvPr>
        </p:nvSpPr>
        <p:spPr/>
        <p:txBody>
          <a:bodyPr/>
          <a:lstStyle/>
          <a:p>
            <a:fld id="{8DD8D98B-C976-42B4-A3A2-39892ABC8773}" type="datetimeFigureOut">
              <a:rPr lang="en-US" smtClean="0"/>
              <a:t>1/3/2024</a:t>
            </a:fld>
            <a:endParaRPr lang="en-US"/>
          </a:p>
        </p:txBody>
      </p:sp>
      <p:sp>
        <p:nvSpPr>
          <p:cNvPr id="6" name="Footer Placeholder 5">
            <a:extLst>
              <a:ext uri="{FF2B5EF4-FFF2-40B4-BE49-F238E27FC236}">
                <a16:creationId xmlns:a16="http://schemas.microsoft.com/office/drawing/2014/main" id="{C5FE9917-18E6-403D-90E0-CD600B1F57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9CA584-B889-44B4-8AFF-8112DBBA6BC2}"/>
              </a:ext>
            </a:extLst>
          </p:cNvPr>
          <p:cNvSpPr>
            <a:spLocks noGrp="1"/>
          </p:cNvSpPr>
          <p:nvPr>
            <p:ph type="sldNum" sz="quarter" idx="12"/>
          </p:nvPr>
        </p:nvSpPr>
        <p:spPr/>
        <p:txBody>
          <a:bodyPr/>
          <a:lstStyle/>
          <a:p>
            <a:fld id="{E185E023-604F-4D22-840C-2E4BA7835B3C}" type="slidenum">
              <a:rPr lang="en-US" smtClean="0"/>
              <a:t>‹#›</a:t>
            </a:fld>
            <a:endParaRPr lang="en-US"/>
          </a:p>
        </p:txBody>
      </p:sp>
    </p:spTree>
    <p:extLst>
      <p:ext uri="{BB962C8B-B14F-4D97-AF65-F5344CB8AC3E}">
        <p14:creationId xmlns:p14="http://schemas.microsoft.com/office/powerpoint/2010/main" val="2457400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15962-62DD-466D-8B04-E167B0841E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3877F3-FA25-4C02-BB4B-A9B295F869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D928A4-DA74-426A-B624-6401B33104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19B8A9-CEE8-4005-B056-D7A846216174}"/>
              </a:ext>
            </a:extLst>
          </p:cNvPr>
          <p:cNvSpPr>
            <a:spLocks noGrp="1"/>
          </p:cNvSpPr>
          <p:nvPr>
            <p:ph type="dt" sz="half" idx="10"/>
          </p:nvPr>
        </p:nvSpPr>
        <p:spPr/>
        <p:txBody>
          <a:bodyPr/>
          <a:lstStyle/>
          <a:p>
            <a:fld id="{8DD8D98B-C976-42B4-A3A2-39892ABC8773}" type="datetimeFigureOut">
              <a:rPr lang="en-US" smtClean="0"/>
              <a:t>1/3/2024</a:t>
            </a:fld>
            <a:endParaRPr lang="en-US"/>
          </a:p>
        </p:txBody>
      </p:sp>
      <p:sp>
        <p:nvSpPr>
          <p:cNvPr id="6" name="Footer Placeholder 5">
            <a:extLst>
              <a:ext uri="{FF2B5EF4-FFF2-40B4-BE49-F238E27FC236}">
                <a16:creationId xmlns:a16="http://schemas.microsoft.com/office/drawing/2014/main" id="{2BB2F266-5798-452F-B2B5-79ED4A2970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E7644A-DFB7-4814-A9B0-5393245EB1A9}"/>
              </a:ext>
            </a:extLst>
          </p:cNvPr>
          <p:cNvSpPr>
            <a:spLocks noGrp="1"/>
          </p:cNvSpPr>
          <p:nvPr>
            <p:ph type="sldNum" sz="quarter" idx="12"/>
          </p:nvPr>
        </p:nvSpPr>
        <p:spPr/>
        <p:txBody>
          <a:bodyPr/>
          <a:lstStyle/>
          <a:p>
            <a:fld id="{E185E023-604F-4D22-840C-2E4BA7835B3C}" type="slidenum">
              <a:rPr lang="en-US" smtClean="0"/>
              <a:t>‹#›</a:t>
            </a:fld>
            <a:endParaRPr lang="en-US"/>
          </a:p>
        </p:txBody>
      </p:sp>
    </p:spTree>
    <p:extLst>
      <p:ext uri="{BB962C8B-B14F-4D97-AF65-F5344CB8AC3E}">
        <p14:creationId xmlns:p14="http://schemas.microsoft.com/office/powerpoint/2010/main" val="3818649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6000"/>
                <a:lumOff val="94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67E7FA-E087-4547-8537-EA691E4A24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5F8D91-40A3-4EED-92AB-C58C09E381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99AC2-8CB8-47B4-AC01-7B9854E9EA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D8D98B-C976-42B4-A3A2-39892ABC8773}" type="datetimeFigureOut">
              <a:rPr lang="en-US" smtClean="0"/>
              <a:t>1/3/2024</a:t>
            </a:fld>
            <a:endParaRPr lang="en-US"/>
          </a:p>
        </p:txBody>
      </p:sp>
      <p:sp>
        <p:nvSpPr>
          <p:cNvPr id="5" name="Footer Placeholder 4">
            <a:extLst>
              <a:ext uri="{FF2B5EF4-FFF2-40B4-BE49-F238E27FC236}">
                <a16:creationId xmlns:a16="http://schemas.microsoft.com/office/drawing/2014/main" id="{3DBB1D8E-382B-441A-8F1B-F689340D41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EE4A32-AA2F-4D8E-8842-28D7AC9E43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85E023-604F-4D22-840C-2E4BA7835B3C}" type="slidenum">
              <a:rPr lang="en-US" smtClean="0"/>
              <a:t>‹#›</a:t>
            </a:fld>
            <a:endParaRPr lang="en-US"/>
          </a:p>
        </p:txBody>
      </p:sp>
    </p:spTree>
    <p:extLst>
      <p:ext uri="{BB962C8B-B14F-4D97-AF65-F5344CB8AC3E}">
        <p14:creationId xmlns:p14="http://schemas.microsoft.com/office/powerpoint/2010/main" val="1014658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1A33-49C4-4D69-AEF3-EEF9C5EF55C6}"/>
              </a:ext>
            </a:extLst>
          </p:cNvPr>
          <p:cNvSpPr>
            <a:spLocks noGrp="1"/>
          </p:cNvSpPr>
          <p:nvPr>
            <p:ph type="ctrTitle"/>
          </p:nvPr>
        </p:nvSpPr>
        <p:spPr/>
        <p:txBody>
          <a:bodyPr/>
          <a:lstStyle/>
          <a:p>
            <a:r>
              <a:rPr lang="zh-CN" altLang="en-US" dirty="0"/>
              <a:t>推荐系统和计算广告业务中的</a:t>
            </a:r>
            <a:r>
              <a:rPr lang="en-US" dirty="0"/>
              <a:t>Amazon </a:t>
            </a:r>
            <a:r>
              <a:rPr lang="en-US" dirty="0" err="1"/>
              <a:t>SageMaker</a:t>
            </a:r>
            <a:endParaRPr lang="en-US" dirty="0"/>
          </a:p>
        </p:txBody>
      </p:sp>
      <p:sp>
        <p:nvSpPr>
          <p:cNvPr id="3" name="Subtitle 2">
            <a:extLst>
              <a:ext uri="{FF2B5EF4-FFF2-40B4-BE49-F238E27FC236}">
                <a16:creationId xmlns:a16="http://schemas.microsoft.com/office/drawing/2014/main" id="{8653AD5B-9718-42AA-8588-6FBD54D8DF0F}"/>
              </a:ext>
            </a:extLst>
          </p:cNvPr>
          <p:cNvSpPr>
            <a:spLocks noGrp="1"/>
          </p:cNvSpPr>
          <p:nvPr>
            <p:ph type="subTitle" idx="1"/>
          </p:nvPr>
        </p:nvSpPr>
        <p:spPr/>
        <p:txBody>
          <a:bodyPr/>
          <a:lstStyle/>
          <a:p>
            <a:r>
              <a:rPr lang="zh-CN" altLang="en-US" dirty="0"/>
              <a:t>梁宇辉 </a:t>
            </a:r>
            <a:endParaRPr lang="en-US" altLang="zh-CN" dirty="0"/>
          </a:p>
          <a:p>
            <a:r>
              <a:rPr lang="zh-CN" altLang="en-US" dirty="0"/>
              <a:t>亚马逊云科技</a:t>
            </a:r>
            <a:r>
              <a:rPr lang="en-US" altLang="zh-CN" dirty="0"/>
              <a:t> ML SSA</a:t>
            </a:r>
            <a:endParaRPr lang="en-US" dirty="0"/>
          </a:p>
        </p:txBody>
      </p:sp>
    </p:spTree>
    <p:extLst>
      <p:ext uri="{BB962C8B-B14F-4D97-AF65-F5344CB8AC3E}">
        <p14:creationId xmlns:p14="http://schemas.microsoft.com/office/powerpoint/2010/main" val="1460715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2601"/>
          </a:xfrm>
        </p:spPr>
        <p:txBody>
          <a:bodyPr/>
          <a:lstStyle/>
          <a:p>
            <a:r>
              <a:rPr lang="en-US" altLang="zh-CN" dirty="0"/>
              <a:t>Continue……</a:t>
            </a:r>
            <a:endParaRPr lang="en-US" dirty="0"/>
          </a:p>
        </p:txBody>
      </p:sp>
      <p:sp>
        <p:nvSpPr>
          <p:cNvPr id="3" name="Content Placeholder 2"/>
          <p:cNvSpPr>
            <a:spLocks noGrp="1"/>
          </p:cNvSpPr>
          <p:nvPr>
            <p:ph idx="1"/>
          </p:nvPr>
        </p:nvSpPr>
        <p:spPr>
          <a:xfrm>
            <a:off x="838200" y="1515291"/>
            <a:ext cx="10515600" cy="4661672"/>
          </a:xfrm>
        </p:spPr>
        <p:txBody>
          <a:bodyPr/>
          <a:lstStyle/>
          <a:p>
            <a:r>
              <a:rPr lang="en-US" altLang="zh-CN" dirty="0" err="1"/>
              <a:t>SageMaker</a:t>
            </a:r>
            <a:r>
              <a:rPr lang="zh-CN" altLang="en-US" dirty="0"/>
              <a:t>内建的</a:t>
            </a:r>
            <a:r>
              <a:rPr lang="en-US" altLang="zh-CN" dirty="0" err="1"/>
              <a:t>Tensorflow</a:t>
            </a:r>
            <a:r>
              <a:rPr lang="zh-CN" altLang="en-US" dirty="0"/>
              <a:t>分布式训练方式之</a:t>
            </a:r>
            <a:r>
              <a:rPr lang="en-US" altLang="zh-CN" dirty="0" err="1"/>
              <a:t>Horovod</a:t>
            </a:r>
            <a:r>
              <a:rPr lang="zh-CN" altLang="en-US" dirty="0"/>
              <a:t>方式：</a:t>
            </a:r>
            <a:endParaRPr lang="en-US" altLang="zh-CN" dirty="0"/>
          </a:p>
          <a:p>
            <a:pPr lvl="1"/>
            <a:r>
              <a:rPr lang="en-US" altLang="zh-CN" dirty="0"/>
              <a:t>All ring reduce</a:t>
            </a:r>
            <a:r>
              <a:rPr lang="zh-CN" altLang="en-US" dirty="0"/>
              <a:t> </a:t>
            </a:r>
            <a:r>
              <a:rPr lang="en-US" altLang="zh-CN" dirty="0"/>
              <a:t>+ </a:t>
            </a:r>
            <a:r>
              <a:rPr lang="zh-CN" altLang="en-US" dirty="0"/>
              <a:t>梯度同步更新方式：</a:t>
            </a:r>
            <a:endParaRPr lang="en-US" altLang="zh-CN" dirty="0"/>
          </a:p>
          <a:p>
            <a:pPr lvl="1"/>
            <a:endParaRPr lang="en-US" altLang="zh-CN" dirty="0"/>
          </a:p>
        </p:txBody>
      </p:sp>
      <p:pic>
        <p:nvPicPr>
          <p:cNvPr id="4" name="Picture 3" descr="https://pic4.zhimg.com/80/v2-c5099519420bbb106e6f400877f6ffb7_hd.jpg"/>
          <p:cNvPicPr/>
          <p:nvPr/>
        </p:nvPicPr>
        <p:blipFill>
          <a:blip r:embed="rId3">
            <a:extLst>
              <a:ext uri="{28A0092B-C50C-407E-A947-70E740481C1C}">
                <a14:useLocalDpi xmlns:a14="http://schemas.microsoft.com/office/drawing/2010/main" val="0"/>
              </a:ext>
            </a:extLst>
          </a:blip>
          <a:srcRect/>
          <a:stretch>
            <a:fillRect/>
          </a:stretch>
        </p:blipFill>
        <p:spPr bwMode="auto">
          <a:xfrm>
            <a:off x="1371601" y="2564296"/>
            <a:ext cx="4454012" cy="3747604"/>
          </a:xfrm>
          <a:prstGeom prst="rect">
            <a:avLst/>
          </a:prstGeom>
          <a:noFill/>
          <a:ln>
            <a:noFill/>
          </a:ln>
        </p:spPr>
      </p:pic>
      <p:pic>
        <p:nvPicPr>
          <p:cNvPr id="5" name="Picture 4" descr="https://pic2.zhimg.com/80/v2-9354a8dbdbc4259dbfcec32eefdbda3d_hd.jpg"/>
          <p:cNvPicPr/>
          <p:nvPr/>
        </p:nvPicPr>
        <p:blipFill>
          <a:blip r:embed="rId4">
            <a:extLst>
              <a:ext uri="{28A0092B-C50C-407E-A947-70E740481C1C}">
                <a14:useLocalDpi xmlns:a14="http://schemas.microsoft.com/office/drawing/2010/main" val="0"/>
              </a:ext>
            </a:extLst>
          </a:blip>
          <a:srcRect/>
          <a:stretch>
            <a:fillRect/>
          </a:stretch>
        </p:blipFill>
        <p:spPr bwMode="auto">
          <a:xfrm>
            <a:off x="6359015" y="2564296"/>
            <a:ext cx="4461384" cy="3747603"/>
          </a:xfrm>
          <a:prstGeom prst="rect">
            <a:avLst/>
          </a:prstGeom>
          <a:noFill/>
          <a:ln>
            <a:noFill/>
          </a:ln>
        </p:spPr>
      </p:pic>
    </p:spTree>
    <p:extLst>
      <p:ext uri="{BB962C8B-B14F-4D97-AF65-F5344CB8AC3E}">
        <p14:creationId xmlns:p14="http://schemas.microsoft.com/office/powerpoint/2010/main" val="4195878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444BA-4406-4CAB-9AEC-77CF201FE488}"/>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1F3635A3-E856-4A03-AC4A-2229B3C86612}"/>
              </a:ext>
            </a:extLst>
          </p:cNvPr>
          <p:cNvSpPr>
            <a:spLocks noGrp="1"/>
          </p:cNvSpPr>
          <p:nvPr>
            <p:ph idx="1"/>
          </p:nvPr>
        </p:nvSpPr>
        <p:spPr/>
        <p:txBody>
          <a:bodyPr/>
          <a:lstStyle/>
          <a:p>
            <a:r>
              <a:rPr lang="en-US" altLang="zh-CN" dirty="0" err="1"/>
              <a:t>SageMaker</a:t>
            </a:r>
            <a:r>
              <a:rPr lang="zh-CN" altLang="en-US" dirty="0"/>
              <a:t>内建的</a:t>
            </a:r>
            <a:r>
              <a:rPr lang="en-US" altLang="zh-CN" dirty="0" err="1"/>
              <a:t>Tensorflow</a:t>
            </a:r>
            <a:r>
              <a:rPr lang="zh-CN" altLang="en-US" dirty="0"/>
              <a:t>分布式训练方式之</a:t>
            </a:r>
            <a:r>
              <a:rPr lang="en-US" altLang="zh-CN" dirty="0"/>
              <a:t>distributed strategy:</a:t>
            </a:r>
          </a:p>
          <a:p>
            <a:pPr lvl="1"/>
            <a:r>
              <a:rPr lang="en-US" altLang="zh-CN" dirty="0" err="1"/>
              <a:t>Tensorflow</a:t>
            </a:r>
            <a:r>
              <a:rPr lang="zh-CN" altLang="en-US" dirty="0"/>
              <a:t>的原生的</a:t>
            </a:r>
            <a:r>
              <a:rPr lang="en-US" altLang="zh-CN" dirty="0"/>
              <a:t>distributed strategy</a:t>
            </a:r>
            <a:r>
              <a:rPr lang="zh-CN" altLang="en-US" dirty="0"/>
              <a:t>的坑很多，</a:t>
            </a:r>
            <a:r>
              <a:rPr lang="en-US" altLang="zh-CN" dirty="0"/>
              <a:t>TF</a:t>
            </a:r>
            <a:r>
              <a:rPr lang="zh-CN" altLang="en-US" dirty="0"/>
              <a:t>的不同版本和</a:t>
            </a:r>
            <a:r>
              <a:rPr lang="en-US" altLang="zh-CN" dirty="0"/>
              <a:t>TF</a:t>
            </a:r>
            <a:r>
              <a:rPr lang="zh-CN" altLang="en-US" dirty="0"/>
              <a:t>的不同</a:t>
            </a:r>
            <a:r>
              <a:rPr lang="en-US" altLang="zh-CN" dirty="0"/>
              <a:t>API</a:t>
            </a:r>
            <a:r>
              <a:rPr lang="zh-CN" altLang="en-US" dirty="0"/>
              <a:t>在</a:t>
            </a:r>
            <a:r>
              <a:rPr lang="en-US" altLang="zh-CN" dirty="0"/>
              <a:t>distributed strategy</a:t>
            </a:r>
            <a:r>
              <a:rPr lang="zh-CN" altLang="en-US" dirty="0"/>
              <a:t>中也会带给你不同的“惊喜”！</a:t>
            </a:r>
            <a:endParaRPr lang="en-US" altLang="zh-CN" dirty="0"/>
          </a:p>
          <a:p>
            <a:pPr lvl="1"/>
            <a:r>
              <a:rPr lang="zh-CN" altLang="en-US" dirty="0"/>
              <a:t>在</a:t>
            </a:r>
            <a:r>
              <a:rPr lang="en-US" altLang="zh-CN" dirty="0" err="1"/>
              <a:t>SageMaker</a:t>
            </a:r>
            <a:r>
              <a:rPr lang="zh-CN" altLang="en-US" dirty="0"/>
              <a:t>中，单机多卡的实例上使用</a:t>
            </a:r>
            <a:r>
              <a:rPr lang="en-US" altLang="zh-CN" dirty="0" err="1"/>
              <a:t>mirrorStrategy</a:t>
            </a:r>
            <a:r>
              <a:rPr lang="zh-CN" altLang="en-US" dirty="0"/>
              <a:t>很简单，不需要对</a:t>
            </a:r>
            <a:r>
              <a:rPr lang="en-US" altLang="zh-CN" dirty="0" err="1"/>
              <a:t>SageMaker</a:t>
            </a:r>
            <a:r>
              <a:rPr lang="zh-CN" altLang="en-US" dirty="0"/>
              <a:t>参数做额外设置。</a:t>
            </a:r>
            <a:endParaRPr lang="en-US" altLang="zh-CN" dirty="0"/>
          </a:p>
          <a:p>
            <a:pPr lvl="1"/>
            <a:r>
              <a:rPr lang="zh-CN" altLang="en-US" dirty="0"/>
              <a:t>在</a:t>
            </a:r>
            <a:r>
              <a:rPr lang="en-US" altLang="zh-CN" dirty="0" err="1"/>
              <a:t>SageMaker</a:t>
            </a:r>
            <a:r>
              <a:rPr lang="zh-CN" altLang="en-US" dirty="0"/>
              <a:t>中，在多机多卡的实例上使用</a:t>
            </a:r>
            <a:r>
              <a:rPr lang="en-US" altLang="zh-CN" dirty="0" err="1"/>
              <a:t>multiworkermirrorstrategy</a:t>
            </a:r>
            <a:r>
              <a:rPr lang="zh-CN" altLang="en-US" dirty="0"/>
              <a:t>时，需要对代码稍作修改，以及进行简单的</a:t>
            </a:r>
            <a:r>
              <a:rPr lang="en-US" altLang="zh-CN" dirty="0" err="1"/>
              <a:t>SageMaker</a:t>
            </a:r>
            <a:r>
              <a:rPr lang="en-US" altLang="zh-CN" dirty="0"/>
              <a:t> API</a:t>
            </a:r>
            <a:r>
              <a:rPr lang="zh-CN" altLang="en-US" dirty="0"/>
              <a:t>参数设置。</a:t>
            </a:r>
            <a:endParaRPr lang="en-US" dirty="0"/>
          </a:p>
        </p:txBody>
      </p:sp>
    </p:spTree>
    <p:extLst>
      <p:ext uri="{BB962C8B-B14F-4D97-AF65-F5344CB8AC3E}">
        <p14:creationId xmlns:p14="http://schemas.microsoft.com/office/powerpoint/2010/main" val="581059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8DE6A-78E6-481C-B65B-98A4EFF99337}"/>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8F1CE5CB-0F4B-4108-A547-5B7F7FE0FF67}"/>
              </a:ext>
            </a:extLst>
          </p:cNvPr>
          <p:cNvSpPr>
            <a:spLocks noGrp="1"/>
          </p:cNvSpPr>
          <p:nvPr>
            <p:ph idx="1"/>
          </p:nvPr>
        </p:nvSpPr>
        <p:spPr/>
        <p:txBody>
          <a:bodyPr>
            <a:normAutofit/>
          </a:bodyPr>
          <a:lstStyle/>
          <a:p>
            <a:r>
              <a:rPr lang="zh-CN" altLang="en-US" dirty="0"/>
              <a:t>分布式训练方式</a:t>
            </a:r>
            <a:r>
              <a:rPr lang="en-US" dirty="0"/>
              <a:t>PS</a:t>
            </a:r>
            <a:r>
              <a:rPr lang="zh-CN" altLang="en-US" dirty="0"/>
              <a:t>（异步梯度更新方式）</a:t>
            </a:r>
            <a:r>
              <a:rPr lang="en-US" dirty="0"/>
              <a:t> vs </a:t>
            </a:r>
            <a:r>
              <a:rPr lang="en-US" dirty="0" err="1"/>
              <a:t>horovod</a:t>
            </a:r>
            <a:r>
              <a:rPr lang="en-US" dirty="0"/>
              <a:t>：</a:t>
            </a:r>
          </a:p>
          <a:p>
            <a:endParaRPr lang="en-US" dirty="0"/>
          </a:p>
          <a:p>
            <a:endParaRPr lang="en-US" dirty="0"/>
          </a:p>
          <a:p>
            <a:endParaRPr lang="en-US" dirty="0"/>
          </a:p>
          <a:p>
            <a:endParaRPr lang="en-US" dirty="0"/>
          </a:p>
          <a:p>
            <a:endParaRPr lang="en-US" dirty="0"/>
          </a:p>
          <a:p>
            <a:endParaRPr lang="en-US" dirty="0"/>
          </a:p>
          <a:p>
            <a:pPr lvl="1"/>
            <a:r>
              <a:rPr lang="zh-CN" altLang="en-US" dirty="0"/>
              <a:t>这个对比结果不是一定是这样的，是</a:t>
            </a:r>
            <a:r>
              <a:rPr lang="en-US" dirty="0"/>
              <a:t>case by case</a:t>
            </a:r>
            <a:r>
              <a:rPr lang="zh-CN" altLang="en-US" dirty="0"/>
              <a:t>的；</a:t>
            </a:r>
            <a:r>
              <a:rPr lang="zh-CN" altLang="en-US" b="1" dirty="0"/>
              <a:t>具体取决于模型大小，更新的梯度大小，网络速度等等。</a:t>
            </a:r>
            <a:endParaRPr lang="en-US" dirty="0"/>
          </a:p>
          <a:p>
            <a:endParaRPr lang="en-US" dirty="0"/>
          </a:p>
        </p:txBody>
      </p:sp>
      <p:pic>
        <p:nvPicPr>
          <p:cNvPr id="4" name="Picture 3">
            <a:extLst>
              <a:ext uri="{FF2B5EF4-FFF2-40B4-BE49-F238E27FC236}">
                <a16:creationId xmlns:a16="http://schemas.microsoft.com/office/drawing/2014/main" id="{50465382-B63D-40EB-B464-1B75805B756D}"/>
              </a:ext>
            </a:extLst>
          </p:cNvPr>
          <p:cNvPicPr/>
          <p:nvPr/>
        </p:nvPicPr>
        <p:blipFill>
          <a:blip r:embed="rId3"/>
          <a:stretch>
            <a:fillRect/>
          </a:stretch>
        </p:blipFill>
        <p:spPr>
          <a:xfrm>
            <a:off x="1060175" y="2452135"/>
            <a:ext cx="9488556" cy="2914995"/>
          </a:xfrm>
          <a:prstGeom prst="rect">
            <a:avLst/>
          </a:prstGeom>
        </p:spPr>
      </p:pic>
    </p:spTree>
    <p:extLst>
      <p:ext uri="{BB962C8B-B14F-4D97-AF65-F5344CB8AC3E}">
        <p14:creationId xmlns:p14="http://schemas.microsoft.com/office/powerpoint/2010/main" val="1935489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C5A6-D440-443F-9AE3-2AFB99F38651}"/>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4F6DFACB-2D71-4160-A002-40015B3ABB32}"/>
              </a:ext>
            </a:extLst>
          </p:cNvPr>
          <p:cNvSpPr>
            <a:spLocks noGrp="1"/>
          </p:cNvSpPr>
          <p:nvPr>
            <p:ph idx="1"/>
          </p:nvPr>
        </p:nvSpPr>
        <p:spPr/>
        <p:txBody>
          <a:bodyPr/>
          <a:lstStyle/>
          <a:p>
            <a:r>
              <a:rPr lang="en-US" altLang="zh-CN" dirty="0" err="1"/>
              <a:t>SageMaker</a:t>
            </a:r>
            <a:r>
              <a:rPr lang="zh-CN" altLang="en-US" dirty="0"/>
              <a:t>在训练时提供的</a:t>
            </a:r>
            <a:r>
              <a:rPr lang="zh-CN" altLang="en-US" b="1" dirty="0">
                <a:solidFill>
                  <a:srgbClr val="FF0000"/>
                </a:solidFill>
              </a:rPr>
              <a:t>文件编排能力</a:t>
            </a:r>
            <a:r>
              <a:rPr lang="zh-CN" altLang="en-US" dirty="0"/>
              <a:t>：</a:t>
            </a:r>
            <a:endParaRPr lang="en-US" altLang="zh-CN" dirty="0"/>
          </a:p>
          <a:p>
            <a:pPr lvl="1"/>
            <a:r>
              <a:rPr lang="zh-CN" altLang="en-US" dirty="0"/>
              <a:t>现实中，客户的数据集对应的文件可能都放在一个</a:t>
            </a:r>
            <a:r>
              <a:rPr lang="en-US" altLang="zh-CN" dirty="0"/>
              <a:t>S3 prefix</a:t>
            </a:r>
            <a:r>
              <a:rPr lang="zh-CN" altLang="en-US" dirty="0"/>
              <a:t>下，但是训练的时候可能只是希望使用其中的某些文件，这个时候最省事的方法是什么呢？</a:t>
            </a:r>
            <a:endParaRPr lang="en-US" altLang="zh-CN" dirty="0"/>
          </a:p>
          <a:p>
            <a:pPr lvl="2"/>
            <a:r>
              <a:rPr lang="zh-CN" altLang="en-US" dirty="0"/>
              <a:t>使用</a:t>
            </a:r>
            <a:r>
              <a:rPr lang="en-US" altLang="zh-CN" dirty="0" err="1"/>
              <a:t>SageMaker</a:t>
            </a:r>
            <a:r>
              <a:rPr lang="zh-CN" altLang="en-US" dirty="0"/>
              <a:t>的</a:t>
            </a:r>
            <a:r>
              <a:rPr lang="en-US" altLang="zh-CN" dirty="0"/>
              <a:t>manifest</a:t>
            </a:r>
            <a:r>
              <a:rPr lang="zh-CN" altLang="en-US" dirty="0"/>
              <a:t>文件对需要的文件进行编排，然后把这个</a:t>
            </a:r>
            <a:r>
              <a:rPr lang="en-US" altLang="zh-CN" dirty="0"/>
              <a:t>manifest</a:t>
            </a:r>
            <a:r>
              <a:rPr lang="zh-CN" altLang="en-US" dirty="0"/>
              <a:t>文件作为</a:t>
            </a:r>
            <a:r>
              <a:rPr lang="en-US" altLang="zh-CN" dirty="0" err="1"/>
              <a:t>SageMaker</a:t>
            </a:r>
            <a:r>
              <a:rPr lang="zh-CN" altLang="en-US" dirty="0"/>
              <a:t>的对应</a:t>
            </a:r>
            <a:r>
              <a:rPr lang="en-US" altLang="zh-CN" dirty="0"/>
              <a:t>channel</a:t>
            </a:r>
            <a:r>
              <a:rPr lang="zh-CN" altLang="en-US" dirty="0"/>
              <a:t>的输入文件。</a:t>
            </a:r>
            <a:r>
              <a:rPr lang="en-US" altLang="zh-CN" dirty="0"/>
              <a:t>Manifest</a:t>
            </a:r>
            <a:r>
              <a:rPr lang="zh-CN" altLang="en-US" dirty="0"/>
              <a:t>文件的格式如下：</a:t>
            </a:r>
            <a:endParaRPr lang="en-US" altLang="zh-CN" dirty="0"/>
          </a:p>
          <a:p>
            <a:pPr lvl="2"/>
            <a:endParaRPr lang="en-US" dirty="0"/>
          </a:p>
        </p:txBody>
      </p:sp>
      <p:pic>
        <p:nvPicPr>
          <p:cNvPr id="4" name="Picture 3">
            <a:extLst>
              <a:ext uri="{FF2B5EF4-FFF2-40B4-BE49-F238E27FC236}">
                <a16:creationId xmlns:a16="http://schemas.microsoft.com/office/drawing/2014/main" id="{D8B5EF43-6D67-476E-9C3A-E1A3AB0E107C}"/>
              </a:ext>
            </a:extLst>
          </p:cNvPr>
          <p:cNvPicPr/>
          <p:nvPr/>
        </p:nvPicPr>
        <p:blipFill>
          <a:blip r:embed="rId2"/>
          <a:stretch>
            <a:fillRect/>
          </a:stretch>
        </p:blipFill>
        <p:spPr>
          <a:xfrm>
            <a:off x="3168745" y="4001294"/>
            <a:ext cx="4994593" cy="2175669"/>
          </a:xfrm>
          <a:prstGeom prst="rect">
            <a:avLst/>
          </a:prstGeom>
        </p:spPr>
      </p:pic>
    </p:spTree>
    <p:extLst>
      <p:ext uri="{BB962C8B-B14F-4D97-AF65-F5344CB8AC3E}">
        <p14:creationId xmlns:p14="http://schemas.microsoft.com/office/powerpoint/2010/main" val="2096705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FF9F0-36EA-4421-9823-2E46C7A27BEA}"/>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5792A48C-5BEC-4082-B74E-423655DC1757}"/>
              </a:ext>
            </a:extLst>
          </p:cNvPr>
          <p:cNvSpPr>
            <a:spLocks noGrp="1"/>
          </p:cNvSpPr>
          <p:nvPr>
            <p:ph idx="1"/>
          </p:nvPr>
        </p:nvSpPr>
        <p:spPr/>
        <p:txBody>
          <a:bodyPr/>
          <a:lstStyle/>
          <a:p>
            <a:r>
              <a:rPr lang="en-US" altLang="zh-CN" b="1" dirty="0" err="1"/>
              <a:t>SageMaker</a:t>
            </a:r>
            <a:r>
              <a:rPr lang="zh-CN" altLang="en-US" b="1" dirty="0"/>
              <a:t>提供的读取文件的能力</a:t>
            </a:r>
            <a:r>
              <a:rPr lang="zh-CN" altLang="en-US" dirty="0"/>
              <a:t>：</a:t>
            </a:r>
            <a:endParaRPr lang="en-US" altLang="zh-CN" dirty="0"/>
          </a:p>
          <a:p>
            <a:pPr lvl="1"/>
            <a:endParaRPr lang="en-US" dirty="0"/>
          </a:p>
        </p:txBody>
      </p:sp>
      <p:pic>
        <p:nvPicPr>
          <p:cNvPr id="5" name="Picture 4">
            <a:extLst>
              <a:ext uri="{FF2B5EF4-FFF2-40B4-BE49-F238E27FC236}">
                <a16:creationId xmlns:a16="http://schemas.microsoft.com/office/drawing/2014/main" id="{B5FFE8AF-D899-4FD9-83D1-27574BC201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227" y="2393581"/>
            <a:ext cx="9706186" cy="4099294"/>
          </a:xfrm>
          <a:prstGeom prst="rect">
            <a:avLst/>
          </a:prstGeom>
        </p:spPr>
      </p:pic>
    </p:spTree>
    <p:extLst>
      <p:ext uri="{BB962C8B-B14F-4D97-AF65-F5344CB8AC3E}">
        <p14:creationId xmlns:p14="http://schemas.microsoft.com/office/powerpoint/2010/main" val="2434833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659F-FA08-4EDB-9F9C-683E8CF850F0}"/>
              </a:ext>
            </a:extLst>
          </p:cNvPr>
          <p:cNvSpPr>
            <a:spLocks noGrp="1"/>
          </p:cNvSpPr>
          <p:nvPr>
            <p:ph type="title"/>
          </p:nvPr>
        </p:nvSpPr>
        <p:spPr/>
        <p:txBody>
          <a:bodyPr/>
          <a:lstStyle/>
          <a:p>
            <a:r>
              <a:rPr lang="zh-CN" altLang="en-US" dirty="0"/>
              <a:t>客户案例</a:t>
            </a:r>
            <a:endParaRPr lang="en-US" dirty="0"/>
          </a:p>
        </p:txBody>
      </p:sp>
      <p:sp>
        <p:nvSpPr>
          <p:cNvPr id="3" name="Content Placeholder 2">
            <a:extLst>
              <a:ext uri="{FF2B5EF4-FFF2-40B4-BE49-F238E27FC236}">
                <a16:creationId xmlns:a16="http://schemas.microsoft.com/office/drawing/2014/main" id="{C390E0CE-D71B-4739-A93E-E7B1C725906B}"/>
              </a:ext>
            </a:extLst>
          </p:cNvPr>
          <p:cNvSpPr>
            <a:spLocks noGrp="1"/>
          </p:cNvSpPr>
          <p:nvPr>
            <p:ph idx="1"/>
          </p:nvPr>
        </p:nvSpPr>
        <p:spPr/>
        <p:txBody>
          <a:bodyPr>
            <a:normAutofit/>
          </a:bodyPr>
          <a:lstStyle/>
          <a:p>
            <a:r>
              <a:rPr lang="zh-CN" altLang="en-US" dirty="0"/>
              <a:t>客户</a:t>
            </a:r>
            <a:r>
              <a:rPr lang="en-US" altLang="zh-CN" dirty="0"/>
              <a:t>1</a:t>
            </a:r>
            <a:r>
              <a:rPr lang="zh-CN" altLang="en-US" dirty="0"/>
              <a:t> </a:t>
            </a:r>
            <a:r>
              <a:rPr lang="en-US" altLang="zh-CN" dirty="0"/>
              <a:t>------ </a:t>
            </a:r>
            <a:r>
              <a:rPr lang="zh-CN" altLang="en-US" dirty="0"/>
              <a:t>推荐系统排序模型</a:t>
            </a:r>
            <a:r>
              <a:rPr lang="en-US" altLang="zh-CN" dirty="0" err="1"/>
              <a:t>Deepfm</a:t>
            </a:r>
            <a:r>
              <a:rPr lang="zh-CN" altLang="en-US" dirty="0"/>
              <a:t>的训练加速：</a:t>
            </a:r>
            <a:endParaRPr lang="en-US" altLang="zh-CN" dirty="0"/>
          </a:p>
          <a:p>
            <a:pPr lvl="1"/>
            <a:r>
              <a:rPr lang="zh-CN" altLang="en-US" dirty="0"/>
              <a:t>背景：</a:t>
            </a:r>
            <a:endParaRPr lang="en-US" altLang="zh-CN" dirty="0"/>
          </a:p>
          <a:p>
            <a:pPr lvl="2"/>
            <a:r>
              <a:rPr lang="zh-CN" altLang="en-US" dirty="0"/>
              <a:t>客户的一个业务组，想在</a:t>
            </a:r>
            <a:r>
              <a:rPr lang="en-US" altLang="zh-CN" dirty="0" err="1"/>
              <a:t>SageMaker</a:t>
            </a:r>
            <a:r>
              <a:rPr lang="zh-CN" altLang="en-US" dirty="0"/>
              <a:t>中训练，但是训练速度太慢，没有达到期望。</a:t>
            </a:r>
          </a:p>
          <a:p>
            <a:pPr lvl="1"/>
            <a:r>
              <a:rPr lang="zh-CN" altLang="en-US" dirty="0"/>
              <a:t>需求：</a:t>
            </a:r>
            <a:endParaRPr lang="en-US" altLang="zh-CN" dirty="0"/>
          </a:p>
          <a:p>
            <a:pPr lvl="2"/>
            <a:r>
              <a:rPr lang="zh-CN" altLang="en-US" dirty="0"/>
              <a:t>希望 </a:t>
            </a:r>
            <a:r>
              <a:rPr lang="en-US" altLang="zh-CN" dirty="0"/>
              <a:t>AWS </a:t>
            </a:r>
            <a:r>
              <a:rPr lang="zh-CN" altLang="en-US" dirty="0"/>
              <a:t>帮忙指导对</a:t>
            </a:r>
            <a:r>
              <a:rPr lang="en-US" altLang="zh-CN" dirty="0" err="1"/>
              <a:t>deepfm</a:t>
            </a:r>
            <a:r>
              <a:rPr lang="zh-CN" altLang="en-US" dirty="0"/>
              <a:t>进行训练速度优化，节省时间和成本。</a:t>
            </a:r>
          </a:p>
          <a:p>
            <a:pPr lvl="1"/>
            <a:r>
              <a:rPr lang="zh-CN" altLang="en-US" dirty="0"/>
              <a:t>我们的工作：</a:t>
            </a:r>
            <a:endParaRPr lang="en-US" altLang="zh-CN" dirty="0"/>
          </a:p>
          <a:p>
            <a:pPr lvl="2"/>
            <a:r>
              <a:rPr lang="zh-CN" altLang="en-US" dirty="0"/>
              <a:t>提供了多个</a:t>
            </a:r>
            <a:r>
              <a:rPr lang="en-US" altLang="zh-CN" dirty="0"/>
              <a:t>Demo code</a:t>
            </a:r>
            <a:r>
              <a:rPr lang="zh-CN" altLang="en-US" dirty="0"/>
              <a:t>和项目总结</a:t>
            </a:r>
            <a:r>
              <a:rPr lang="en-US" altLang="zh-CN" dirty="0"/>
              <a:t>PPT</a:t>
            </a:r>
            <a:r>
              <a:rPr lang="zh-CN" altLang="en-US" dirty="0"/>
              <a:t>。包括对</a:t>
            </a:r>
            <a:r>
              <a:rPr lang="en-US" altLang="zh-CN" dirty="0" err="1"/>
              <a:t>deepfm</a:t>
            </a:r>
            <a:r>
              <a:rPr lang="zh-CN" altLang="en-US" dirty="0"/>
              <a:t>在</a:t>
            </a:r>
            <a:r>
              <a:rPr lang="en-US" altLang="zh-CN" dirty="0" err="1"/>
              <a:t>SageMaker</a:t>
            </a:r>
            <a:r>
              <a:rPr lang="zh-CN" altLang="en-US" dirty="0"/>
              <a:t>中的各种训练组合：</a:t>
            </a:r>
            <a:r>
              <a:rPr lang="en-US" altLang="zh-CN" dirty="0"/>
              <a:t>CPU</a:t>
            </a:r>
            <a:r>
              <a:rPr lang="zh-CN" altLang="en-US" dirty="0"/>
              <a:t>训练的，</a:t>
            </a:r>
            <a:r>
              <a:rPr lang="en-US" altLang="zh-CN" dirty="0"/>
              <a:t>GPU</a:t>
            </a:r>
            <a:r>
              <a:rPr lang="zh-CN" altLang="en-US" dirty="0"/>
              <a:t>训练的，单机单卡，单机多卡，多机多卡，混合精度训练等。</a:t>
            </a:r>
          </a:p>
          <a:p>
            <a:pPr lvl="1"/>
            <a:r>
              <a:rPr lang="zh-CN" altLang="en-US" dirty="0"/>
              <a:t>项目状态：</a:t>
            </a:r>
            <a:endParaRPr lang="en-US" altLang="zh-CN" dirty="0"/>
          </a:p>
          <a:p>
            <a:pPr lvl="2"/>
            <a:r>
              <a:rPr lang="zh-CN" altLang="en-US" dirty="0"/>
              <a:t>用户对</a:t>
            </a:r>
            <a:r>
              <a:rPr lang="zh-CN" altLang="en-US" b="1" dirty="0"/>
              <a:t>训练速度的大幅度提升非常满意（至少</a:t>
            </a:r>
            <a:r>
              <a:rPr lang="en-US" altLang="zh-CN" b="1" dirty="0"/>
              <a:t>4</a:t>
            </a:r>
            <a:r>
              <a:rPr lang="zh-CN" altLang="en-US" b="1" dirty="0"/>
              <a:t>倍）</a:t>
            </a:r>
            <a:r>
              <a:rPr lang="zh-CN" altLang="en-US" dirty="0"/>
              <a:t>，已经上线。</a:t>
            </a:r>
          </a:p>
          <a:p>
            <a:pPr lvl="1"/>
            <a:endParaRPr lang="en-US" dirty="0"/>
          </a:p>
        </p:txBody>
      </p:sp>
    </p:spTree>
    <p:extLst>
      <p:ext uri="{BB962C8B-B14F-4D97-AF65-F5344CB8AC3E}">
        <p14:creationId xmlns:p14="http://schemas.microsoft.com/office/powerpoint/2010/main" val="2706503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06D88-AD9E-4E38-99CD-86995F4FBB5F}"/>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5490682D-667E-4F9D-830F-24EF08348299}"/>
              </a:ext>
            </a:extLst>
          </p:cNvPr>
          <p:cNvSpPr>
            <a:spLocks noGrp="1"/>
          </p:cNvSpPr>
          <p:nvPr>
            <p:ph idx="1"/>
          </p:nvPr>
        </p:nvSpPr>
        <p:spPr/>
        <p:txBody>
          <a:bodyPr/>
          <a:lstStyle/>
          <a:p>
            <a:r>
              <a:rPr lang="zh-CN" altLang="en-US" dirty="0"/>
              <a:t>客户</a:t>
            </a:r>
            <a:r>
              <a:rPr lang="en-US" altLang="zh-CN" dirty="0"/>
              <a:t>2 ------</a:t>
            </a:r>
            <a:r>
              <a:rPr lang="en-US" dirty="0"/>
              <a:t>--</a:t>
            </a:r>
            <a:r>
              <a:rPr lang="en-US" altLang="zh-CN" dirty="0"/>
              <a:t>--- </a:t>
            </a:r>
            <a:r>
              <a:rPr lang="zh-CN" altLang="en-US" dirty="0"/>
              <a:t>排序模型</a:t>
            </a:r>
            <a:r>
              <a:rPr lang="en-US" dirty="0"/>
              <a:t>Wide and deep</a:t>
            </a:r>
            <a:r>
              <a:rPr lang="zh-CN" altLang="en-US" dirty="0"/>
              <a:t>的训练速度优化：</a:t>
            </a:r>
            <a:endParaRPr lang="en-US" altLang="zh-CN" dirty="0"/>
          </a:p>
          <a:p>
            <a:pPr lvl="1"/>
            <a:r>
              <a:rPr lang="zh-CN" altLang="en-US" dirty="0"/>
              <a:t>背景：</a:t>
            </a:r>
            <a:endParaRPr lang="en-US" altLang="zh-CN" dirty="0"/>
          </a:p>
          <a:p>
            <a:pPr lvl="2"/>
            <a:r>
              <a:rPr lang="zh-CN" altLang="en-US" dirty="0"/>
              <a:t>客户是竞价计算广告的</a:t>
            </a:r>
            <a:r>
              <a:rPr lang="en-US" altLang="zh-CN" dirty="0"/>
              <a:t>DSP</a:t>
            </a:r>
            <a:r>
              <a:rPr lang="zh-CN" altLang="en-US" dirty="0"/>
              <a:t>，这里做</a:t>
            </a:r>
            <a:r>
              <a:rPr lang="en-US" altLang="zh-CN" dirty="0"/>
              <a:t>IVR</a:t>
            </a:r>
            <a:r>
              <a:rPr lang="zh-CN" altLang="en-US" dirty="0"/>
              <a:t>预测，在模型训练速度方面遇到了瓶颈。</a:t>
            </a:r>
          </a:p>
          <a:p>
            <a:pPr lvl="1"/>
            <a:r>
              <a:rPr lang="zh-CN" altLang="en-US" dirty="0"/>
              <a:t>需求：</a:t>
            </a:r>
            <a:endParaRPr lang="en-US" altLang="zh-CN" dirty="0"/>
          </a:p>
          <a:p>
            <a:pPr lvl="2"/>
            <a:r>
              <a:rPr lang="zh-CN" altLang="en-US" dirty="0"/>
              <a:t>希望</a:t>
            </a:r>
            <a:r>
              <a:rPr lang="en-US" altLang="zh-CN" dirty="0"/>
              <a:t>AWS</a:t>
            </a:r>
            <a:r>
              <a:rPr lang="zh-CN" altLang="en-US" dirty="0"/>
              <a:t>能帮助对模型进行训练速度优化。</a:t>
            </a:r>
          </a:p>
          <a:p>
            <a:pPr lvl="1"/>
            <a:r>
              <a:rPr lang="zh-CN" altLang="en-US" dirty="0"/>
              <a:t>我们的工作：</a:t>
            </a:r>
            <a:endParaRPr lang="en-US" altLang="zh-CN" dirty="0"/>
          </a:p>
          <a:p>
            <a:pPr lvl="2"/>
            <a:r>
              <a:rPr lang="zh-CN" altLang="en-US" dirty="0"/>
              <a:t>提供了多个</a:t>
            </a:r>
            <a:r>
              <a:rPr lang="en-US" altLang="zh-CN" dirty="0"/>
              <a:t>code</a:t>
            </a:r>
            <a:r>
              <a:rPr lang="zh-CN" altLang="en-US" dirty="0"/>
              <a:t>和大量地指导客户对</a:t>
            </a:r>
            <a:r>
              <a:rPr lang="en-US" altLang="zh-CN" dirty="0"/>
              <a:t>TF API</a:t>
            </a:r>
            <a:r>
              <a:rPr lang="zh-CN" altLang="en-US" dirty="0"/>
              <a:t>的使用；对客户的</a:t>
            </a:r>
            <a:r>
              <a:rPr lang="en-US" altLang="zh-CN" dirty="0"/>
              <a:t>TF2.1</a:t>
            </a:r>
            <a:r>
              <a:rPr lang="zh-CN" altLang="en-US" dirty="0"/>
              <a:t>在</a:t>
            </a:r>
            <a:r>
              <a:rPr lang="en-US" altLang="zh-CN" dirty="0" err="1"/>
              <a:t>SageMaker</a:t>
            </a:r>
            <a:r>
              <a:rPr lang="zh-CN" altLang="en-US" dirty="0"/>
              <a:t>中使用的</a:t>
            </a:r>
            <a:r>
              <a:rPr lang="en-US" altLang="zh-CN" dirty="0"/>
              <a:t>Wide and deep</a:t>
            </a:r>
            <a:r>
              <a:rPr lang="zh-CN" altLang="en-US" dirty="0"/>
              <a:t>模型进行了优化，包括</a:t>
            </a:r>
            <a:r>
              <a:rPr lang="en-US" altLang="zh-CN" dirty="0"/>
              <a:t>enable eager</a:t>
            </a:r>
            <a:r>
              <a:rPr lang="zh-CN" altLang="en-US" dirty="0"/>
              <a:t>和</a:t>
            </a:r>
            <a:r>
              <a:rPr lang="en-US" altLang="zh-CN" dirty="0"/>
              <a:t>disable eager</a:t>
            </a:r>
            <a:r>
              <a:rPr lang="zh-CN" altLang="en-US" dirty="0"/>
              <a:t>的情况下对</a:t>
            </a:r>
            <a:r>
              <a:rPr lang="en-US" altLang="zh-CN" dirty="0"/>
              <a:t>CPU</a:t>
            </a:r>
            <a:r>
              <a:rPr lang="zh-CN" altLang="en-US" dirty="0"/>
              <a:t>和</a:t>
            </a:r>
            <a:r>
              <a:rPr lang="en-US" altLang="zh-CN" dirty="0"/>
              <a:t>GPU</a:t>
            </a:r>
            <a:r>
              <a:rPr lang="zh-CN" altLang="en-US" dirty="0"/>
              <a:t>的加速。</a:t>
            </a:r>
          </a:p>
          <a:p>
            <a:pPr lvl="1"/>
            <a:r>
              <a:rPr lang="zh-CN" altLang="en-US" dirty="0"/>
              <a:t>项目状态：</a:t>
            </a:r>
            <a:endParaRPr lang="en-US" altLang="zh-CN" dirty="0"/>
          </a:p>
          <a:p>
            <a:pPr lvl="2"/>
            <a:r>
              <a:rPr lang="zh-CN" altLang="en-US" dirty="0"/>
              <a:t>客户</a:t>
            </a:r>
            <a:r>
              <a:rPr lang="zh-CN" altLang="en-US" b="1" dirty="0"/>
              <a:t>对训练速度（提升至少</a:t>
            </a:r>
            <a:r>
              <a:rPr lang="en-US" altLang="zh-CN" b="1" dirty="0"/>
              <a:t>8</a:t>
            </a:r>
            <a:r>
              <a:rPr lang="zh-CN" altLang="en-US" b="1" dirty="0"/>
              <a:t>倍）提升非常满意</a:t>
            </a:r>
            <a:r>
              <a:rPr lang="zh-CN" altLang="en-US" dirty="0"/>
              <a:t>；并且已经正式上线，到</a:t>
            </a:r>
            <a:r>
              <a:rPr lang="zh-CN" altLang="en-US" b="1" dirty="0"/>
              <a:t>目前为止（</a:t>
            </a:r>
            <a:r>
              <a:rPr lang="en-US" altLang="zh-CN" b="1" dirty="0"/>
              <a:t>2024</a:t>
            </a:r>
            <a:r>
              <a:rPr lang="zh-CN" altLang="en-US" b="1" dirty="0"/>
              <a:t>年</a:t>
            </a:r>
            <a:r>
              <a:rPr lang="en-US" altLang="zh-CN" b="1" dirty="0"/>
              <a:t>1</a:t>
            </a:r>
            <a:r>
              <a:rPr lang="zh-CN" altLang="en-US" b="1" dirty="0"/>
              <a:t>月）持续稳定运行</a:t>
            </a:r>
            <a:r>
              <a:rPr lang="en-US" altLang="zh-CN" b="1" dirty="0"/>
              <a:t>3</a:t>
            </a:r>
            <a:r>
              <a:rPr lang="zh-CN" altLang="en-US" b="1" dirty="0"/>
              <a:t>年多了</a:t>
            </a:r>
            <a:r>
              <a:rPr lang="zh-CN" altLang="en-US" dirty="0"/>
              <a:t>。</a:t>
            </a:r>
          </a:p>
          <a:p>
            <a:pPr lvl="1"/>
            <a:endParaRPr lang="en-US" dirty="0"/>
          </a:p>
        </p:txBody>
      </p:sp>
    </p:spTree>
    <p:extLst>
      <p:ext uri="{BB962C8B-B14F-4D97-AF65-F5344CB8AC3E}">
        <p14:creationId xmlns:p14="http://schemas.microsoft.com/office/powerpoint/2010/main" val="3614557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7191-BEB2-421B-A61F-CFC1EC0CBAD2}"/>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0A26436E-333B-4F50-936B-EDF4C428B90A}"/>
              </a:ext>
            </a:extLst>
          </p:cNvPr>
          <p:cNvSpPr>
            <a:spLocks noGrp="1"/>
          </p:cNvSpPr>
          <p:nvPr>
            <p:ph idx="1"/>
          </p:nvPr>
        </p:nvSpPr>
        <p:spPr/>
        <p:txBody>
          <a:bodyPr>
            <a:normAutofit fontScale="92500" lnSpcReduction="10000"/>
          </a:bodyPr>
          <a:lstStyle/>
          <a:p>
            <a:r>
              <a:rPr lang="zh-CN" altLang="en-US" dirty="0"/>
              <a:t>客户</a:t>
            </a:r>
            <a:r>
              <a:rPr lang="en-US" altLang="zh-CN" dirty="0"/>
              <a:t>3</a:t>
            </a:r>
            <a:r>
              <a:rPr lang="en-US" dirty="0"/>
              <a:t> </a:t>
            </a:r>
            <a:r>
              <a:rPr lang="en-US" altLang="zh-CN" dirty="0"/>
              <a:t>----------------- </a:t>
            </a:r>
            <a:r>
              <a:rPr lang="en-US" dirty="0"/>
              <a:t>Wide and deep</a:t>
            </a:r>
            <a:r>
              <a:rPr lang="zh-CN" altLang="en-US" dirty="0"/>
              <a:t>模型的训练速度优化：</a:t>
            </a:r>
            <a:endParaRPr lang="en-US" altLang="zh-CN" dirty="0"/>
          </a:p>
          <a:p>
            <a:pPr lvl="1"/>
            <a:r>
              <a:rPr lang="zh-CN" altLang="en-US" dirty="0"/>
              <a:t>背景：</a:t>
            </a:r>
            <a:endParaRPr lang="en-US" altLang="zh-CN" dirty="0"/>
          </a:p>
          <a:p>
            <a:pPr lvl="2"/>
            <a:r>
              <a:rPr lang="zh-CN" altLang="en-US" dirty="0"/>
              <a:t>客户在</a:t>
            </a:r>
            <a:r>
              <a:rPr lang="en-US" altLang="zh-CN" dirty="0"/>
              <a:t>AWS EC2</a:t>
            </a:r>
            <a:r>
              <a:rPr lang="zh-CN" altLang="en-US" dirty="0"/>
              <a:t>实例上做推荐系统的</a:t>
            </a:r>
            <a:r>
              <a:rPr lang="en-US" altLang="zh-CN" dirty="0"/>
              <a:t>wide and deep</a:t>
            </a:r>
            <a:r>
              <a:rPr lang="zh-CN" altLang="en-US" dirty="0"/>
              <a:t>排序模型，在模型训练速度方面遇到了瓶颈；</a:t>
            </a:r>
          </a:p>
          <a:p>
            <a:pPr lvl="1"/>
            <a:r>
              <a:rPr lang="zh-CN" altLang="en-US" dirty="0"/>
              <a:t>需求：</a:t>
            </a:r>
            <a:endParaRPr lang="en-US" altLang="zh-CN" dirty="0"/>
          </a:p>
          <a:p>
            <a:pPr lvl="2"/>
            <a:r>
              <a:rPr lang="zh-CN" altLang="en-US" dirty="0"/>
              <a:t>希望</a:t>
            </a:r>
            <a:r>
              <a:rPr lang="en-US" altLang="zh-CN" dirty="0"/>
              <a:t>AWS</a:t>
            </a:r>
            <a:r>
              <a:rPr lang="zh-CN" altLang="en-US" dirty="0"/>
              <a:t>能帮助对模型进行训练速度优化。</a:t>
            </a:r>
          </a:p>
          <a:p>
            <a:pPr lvl="1"/>
            <a:r>
              <a:rPr lang="zh-CN" altLang="en-US" dirty="0"/>
              <a:t>我们的工作：</a:t>
            </a:r>
            <a:endParaRPr lang="en-US" altLang="zh-CN" dirty="0"/>
          </a:p>
          <a:p>
            <a:pPr lvl="2"/>
            <a:r>
              <a:rPr lang="zh-CN" altLang="en-US" dirty="0"/>
              <a:t>手把手教客户写</a:t>
            </a:r>
            <a:r>
              <a:rPr lang="en-US" altLang="zh-CN" dirty="0"/>
              <a:t>TF</a:t>
            </a:r>
            <a:r>
              <a:rPr lang="zh-CN" altLang="en-US" dirty="0"/>
              <a:t>的代码来跑通</a:t>
            </a:r>
            <a:r>
              <a:rPr lang="en-US" altLang="zh-CN" dirty="0"/>
              <a:t>wide and deep</a:t>
            </a:r>
            <a:r>
              <a:rPr lang="zh-CN" altLang="en-US" dirty="0"/>
              <a:t>模型的代码；基于客户的代码提交了多种组合的训练速度优化的代码；</a:t>
            </a:r>
            <a:r>
              <a:rPr lang="en-US" altLang="zh-CN" dirty="0"/>
              <a:t>debug TF</a:t>
            </a:r>
            <a:r>
              <a:rPr lang="zh-CN" altLang="en-US" dirty="0"/>
              <a:t>运行时的各种</a:t>
            </a:r>
            <a:r>
              <a:rPr lang="en-US" altLang="zh-CN" dirty="0"/>
              <a:t>issue</a:t>
            </a:r>
            <a:r>
              <a:rPr lang="zh-CN" altLang="en-US" dirty="0"/>
              <a:t>；撰写详细的测试分析报告来解析现象，并提供了下一步的优化建议</a:t>
            </a:r>
            <a:r>
              <a:rPr lang="en-US" altLang="zh-CN" dirty="0"/>
              <a:t>;</a:t>
            </a:r>
            <a:r>
              <a:rPr lang="zh-CN" altLang="en-US" dirty="0"/>
              <a:t>帮助客户运行在</a:t>
            </a:r>
            <a:r>
              <a:rPr lang="en-US" altLang="zh-CN" dirty="0" err="1"/>
              <a:t>SageMaker</a:t>
            </a:r>
            <a:r>
              <a:rPr lang="zh-CN" altLang="en-US" dirty="0"/>
              <a:t>；测试</a:t>
            </a:r>
            <a:r>
              <a:rPr lang="en-US" altLang="zh-CN" dirty="0"/>
              <a:t>CPU/GPU</a:t>
            </a:r>
            <a:r>
              <a:rPr lang="zh-CN" altLang="en-US" dirty="0"/>
              <a:t>的训练效果对比；测试</a:t>
            </a:r>
            <a:r>
              <a:rPr lang="en-US" altLang="zh-CN" dirty="0"/>
              <a:t>PS/</a:t>
            </a:r>
            <a:r>
              <a:rPr lang="en-US" altLang="zh-CN" dirty="0" err="1"/>
              <a:t>Horovod</a:t>
            </a:r>
            <a:r>
              <a:rPr lang="zh-CN" altLang="en-US" dirty="0"/>
              <a:t>的效果；测试</a:t>
            </a:r>
            <a:r>
              <a:rPr lang="en-US" altLang="zh-CN" dirty="0"/>
              <a:t>TF</a:t>
            </a:r>
            <a:r>
              <a:rPr lang="zh-CN" altLang="en-US" dirty="0"/>
              <a:t>原生代码和客户自定义代码的对比。</a:t>
            </a:r>
          </a:p>
          <a:p>
            <a:pPr lvl="1"/>
            <a:r>
              <a:rPr lang="zh-CN" altLang="en-US" dirty="0"/>
              <a:t>项目状态：</a:t>
            </a:r>
            <a:endParaRPr lang="en-US" altLang="zh-CN" dirty="0"/>
          </a:p>
          <a:p>
            <a:pPr lvl="2"/>
            <a:r>
              <a:rPr lang="zh-CN" altLang="en-US" b="1" dirty="0"/>
              <a:t>训练速度从原本的</a:t>
            </a:r>
            <a:r>
              <a:rPr lang="en-US" altLang="zh-CN" b="1" dirty="0"/>
              <a:t>10</a:t>
            </a:r>
            <a:r>
              <a:rPr lang="zh-CN" altLang="en-US" b="1" dirty="0"/>
              <a:t>多个小时提升到</a:t>
            </a:r>
            <a:r>
              <a:rPr lang="en-US" altLang="zh-CN" b="1" dirty="0"/>
              <a:t>1</a:t>
            </a:r>
            <a:r>
              <a:rPr lang="zh-CN" altLang="en-US" b="1" dirty="0"/>
              <a:t>个小时左右，同时成本也降低很多倍</a:t>
            </a:r>
            <a:r>
              <a:rPr lang="zh-CN" altLang="en-US" dirty="0"/>
              <a:t>。</a:t>
            </a:r>
            <a:r>
              <a:rPr lang="en-US" altLang="zh-CN" dirty="0"/>
              <a:t>POC</a:t>
            </a:r>
            <a:r>
              <a:rPr lang="zh-CN" altLang="en-US" dirty="0"/>
              <a:t>已经顺利结束，客户的</a:t>
            </a:r>
            <a:r>
              <a:rPr lang="en-US" altLang="zh-CN" dirty="0"/>
              <a:t>CTO</a:t>
            </a:r>
            <a:r>
              <a:rPr lang="zh-CN" altLang="en-US" dirty="0"/>
              <a:t>对</a:t>
            </a:r>
            <a:r>
              <a:rPr lang="en-US" altLang="zh-CN" dirty="0"/>
              <a:t>POC</a:t>
            </a:r>
            <a:r>
              <a:rPr lang="zh-CN" altLang="en-US" dirty="0"/>
              <a:t>非常满意。之后客户使用</a:t>
            </a:r>
            <a:r>
              <a:rPr lang="en-US" altLang="zh-CN" dirty="0"/>
              <a:t>BYOC</a:t>
            </a:r>
            <a:r>
              <a:rPr lang="zh-CN" altLang="en-US" dirty="0"/>
              <a:t>的方式把自己修改的</a:t>
            </a:r>
            <a:r>
              <a:rPr lang="en-US" altLang="zh-CN" dirty="0"/>
              <a:t>TF</a:t>
            </a:r>
            <a:r>
              <a:rPr lang="zh-CN" altLang="en-US" dirty="0"/>
              <a:t>分布式训练版本迁移到了</a:t>
            </a:r>
            <a:r>
              <a:rPr lang="en-US" altLang="zh-CN" dirty="0" err="1"/>
              <a:t>SageMaker</a:t>
            </a:r>
            <a:r>
              <a:rPr lang="zh-CN" altLang="en-US" dirty="0"/>
              <a:t>，</a:t>
            </a:r>
            <a:r>
              <a:rPr lang="zh-CN" altLang="en-US" b="1" dirty="0"/>
              <a:t>到目前为止（</a:t>
            </a:r>
            <a:r>
              <a:rPr lang="en-US" altLang="zh-CN" b="1" dirty="0"/>
              <a:t>2024</a:t>
            </a:r>
            <a:r>
              <a:rPr lang="zh-CN" altLang="en-US" b="1" dirty="0"/>
              <a:t>年</a:t>
            </a:r>
            <a:r>
              <a:rPr lang="en-US" altLang="zh-CN" b="1" dirty="0"/>
              <a:t>1</a:t>
            </a:r>
            <a:r>
              <a:rPr lang="zh-CN" altLang="en-US" b="1" dirty="0"/>
              <a:t>月）稳定运行</a:t>
            </a:r>
            <a:r>
              <a:rPr lang="en-US" altLang="zh-CN" b="1" dirty="0"/>
              <a:t>3</a:t>
            </a:r>
            <a:r>
              <a:rPr lang="zh-CN" altLang="en-US" b="1" dirty="0"/>
              <a:t>年多了</a:t>
            </a:r>
            <a:r>
              <a:rPr lang="zh-CN" altLang="en-US" dirty="0"/>
              <a:t>。</a:t>
            </a:r>
          </a:p>
          <a:p>
            <a:pPr lvl="1"/>
            <a:endParaRPr lang="en-US" dirty="0"/>
          </a:p>
        </p:txBody>
      </p:sp>
    </p:spTree>
    <p:extLst>
      <p:ext uri="{BB962C8B-B14F-4D97-AF65-F5344CB8AC3E}">
        <p14:creationId xmlns:p14="http://schemas.microsoft.com/office/powerpoint/2010/main" val="3190512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6E4DB-5959-4101-B9CC-DD58925DBD3F}"/>
              </a:ext>
            </a:extLst>
          </p:cNvPr>
          <p:cNvSpPr>
            <a:spLocks noGrp="1"/>
          </p:cNvSpPr>
          <p:nvPr>
            <p:ph type="title"/>
          </p:nvPr>
        </p:nvSpPr>
        <p:spPr>
          <a:xfrm>
            <a:off x="621815" y="2654615"/>
            <a:ext cx="10515600" cy="1325563"/>
          </a:xfrm>
        </p:spPr>
        <p:txBody>
          <a:bodyPr>
            <a:noAutofit/>
          </a:bodyPr>
          <a:lstStyle/>
          <a:p>
            <a:r>
              <a:rPr lang="zh-CN" altLang="en-US" sz="4800" dirty="0"/>
              <a:t>场景二</a:t>
            </a:r>
            <a:r>
              <a:rPr lang="en-US" altLang="zh-CN" sz="4800" dirty="0"/>
              <a:t>-------------------</a:t>
            </a:r>
            <a:r>
              <a:rPr lang="zh-CN" altLang="en-US" sz="4800" dirty="0"/>
              <a:t>关于线上实时推理</a:t>
            </a:r>
            <a:endParaRPr lang="en-US" altLang="zh-CN" sz="4800" dirty="0"/>
          </a:p>
        </p:txBody>
      </p:sp>
    </p:spTree>
    <p:extLst>
      <p:ext uri="{BB962C8B-B14F-4D97-AF65-F5344CB8AC3E}">
        <p14:creationId xmlns:p14="http://schemas.microsoft.com/office/powerpoint/2010/main" val="179899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8F40-9145-4430-94A2-E22BCA5C5B07}"/>
              </a:ext>
            </a:extLst>
          </p:cNvPr>
          <p:cNvSpPr>
            <a:spLocks noGrp="1"/>
          </p:cNvSpPr>
          <p:nvPr>
            <p:ph type="title"/>
          </p:nvPr>
        </p:nvSpPr>
        <p:spPr/>
        <p:txBody>
          <a:bodyPr/>
          <a:lstStyle/>
          <a:p>
            <a:r>
              <a:rPr lang="zh-CN" altLang="en-US" dirty="0"/>
              <a:t>背景和机会</a:t>
            </a:r>
            <a:endParaRPr lang="en-US" dirty="0"/>
          </a:p>
        </p:txBody>
      </p:sp>
      <p:sp>
        <p:nvSpPr>
          <p:cNvPr id="3" name="Content Placeholder 2">
            <a:extLst>
              <a:ext uri="{FF2B5EF4-FFF2-40B4-BE49-F238E27FC236}">
                <a16:creationId xmlns:a16="http://schemas.microsoft.com/office/drawing/2014/main" id="{7E689581-8559-43C3-B243-A0AFE7C1BA02}"/>
              </a:ext>
            </a:extLst>
          </p:cNvPr>
          <p:cNvSpPr>
            <a:spLocks noGrp="1"/>
          </p:cNvSpPr>
          <p:nvPr>
            <p:ph idx="1"/>
          </p:nvPr>
        </p:nvSpPr>
        <p:spPr/>
        <p:txBody>
          <a:bodyPr>
            <a:normAutofit/>
          </a:bodyPr>
          <a:lstStyle/>
          <a:p>
            <a:r>
              <a:rPr lang="zh-CN" altLang="en-US" dirty="0"/>
              <a:t>上下文：</a:t>
            </a:r>
            <a:endParaRPr lang="en-US" altLang="zh-CN" dirty="0"/>
          </a:p>
          <a:p>
            <a:pPr lvl="1"/>
            <a:r>
              <a:rPr lang="en-US" altLang="zh-CN" b="1" dirty="0"/>
              <a:t>DSP</a:t>
            </a:r>
            <a:r>
              <a:rPr lang="zh-CN" altLang="en-US" b="1" dirty="0"/>
              <a:t>竞价广告场景</a:t>
            </a:r>
            <a:r>
              <a:rPr lang="zh-CN" altLang="en-US" dirty="0"/>
              <a:t>，</a:t>
            </a:r>
            <a:r>
              <a:rPr lang="en-US" altLang="zh-CN" dirty="0" err="1"/>
              <a:t>SageMaker</a:t>
            </a:r>
            <a:r>
              <a:rPr lang="en-US" altLang="zh-CN" dirty="0"/>
              <a:t> endpoint</a:t>
            </a:r>
            <a:r>
              <a:rPr lang="zh-CN" altLang="en-US" dirty="0"/>
              <a:t>暂时不太适合：</a:t>
            </a:r>
            <a:endParaRPr lang="en-US" altLang="zh-CN" dirty="0"/>
          </a:p>
          <a:p>
            <a:pPr lvl="2"/>
            <a:r>
              <a:rPr lang="zh-CN" altLang="en-US" dirty="0"/>
              <a:t>因为</a:t>
            </a:r>
            <a:r>
              <a:rPr lang="en-US" altLang="zh-CN" dirty="0"/>
              <a:t>DSP</a:t>
            </a:r>
            <a:r>
              <a:rPr lang="zh-CN" altLang="en-US" dirty="0"/>
              <a:t>竞价广告的工作方式，它对整个端到端延迟（一般要求</a:t>
            </a:r>
            <a:r>
              <a:rPr lang="en-US" altLang="zh-CN" dirty="0"/>
              <a:t>10ms</a:t>
            </a:r>
            <a:r>
              <a:rPr lang="zh-CN" altLang="en-US" dirty="0"/>
              <a:t>级别）要求非常严格。</a:t>
            </a:r>
            <a:endParaRPr lang="en-US" altLang="zh-CN" dirty="0"/>
          </a:p>
          <a:p>
            <a:pPr lvl="2"/>
            <a:r>
              <a:rPr lang="zh-CN" altLang="en-US" b="1" dirty="0"/>
              <a:t>除了</a:t>
            </a:r>
            <a:r>
              <a:rPr lang="en-US" altLang="zh-CN" b="1" dirty="0"/>
              <a:t>DSP</a:t>
            </a:r>
            <a:r>
              <a:rPr lang="zh-CN" altLang="en-US" b="1" dirty="0"/>
              <a:t>竞价广告，其他的计算广告场景</a:t>
            </a:r>
            <a:r>
              <a:rPr lang="en-US" altLang="zh-CN" b="1" dirty="0" err="1"/>
              <a:t>Sagemaker</a:t>
            </a:r>
            <a:r>
              <a:rPr lang="en-US" altLang="zh-CN" b="1" dirty="0"/>
              <a:t> endpoint</a:t>
            </a:r>
            <a:r>
              <a:rPr lang="zh-CN" altLang="en-US" b="1" dirty="0"/>
              <a:t>可能还有机会</a:t>
            </a:r>
            <a:r>
              <a:rPr lang="zh-CN" altLang="en-US" dirty="0"/>
              <a:t>（比如媒体直接控制出广告的场景）。</a:t>
            </a:r>
            <a:endParaRPr lang="en-US" altLang="zh-CN" dirty="0"/>
          </a:p>
          <a:p>
            <a:pPr lvl="1"/>
            <a:r>
              <a:rPr lang="zh-CN" altLang="en-US" dirty="0"/>
              <a:t>推荐系统的线上推荐场景，</a:t>
            </a:r>
            <a:r>
              <a:rPr lang="en-US" altLang="zh-CN" dirty="0"/>
              <a:t> </a:t>
            </a:r>
            <a:r>
              <a:rPr lang="en-US" altLang="zh-CN" dirty="0" err="1"/>
              <a:t>SageMaker</a:t>
            </a:r>
            <a:r>
              <a:rPr lang="zh-CN" altLang="en-US" dirty="0"/>
              <a:t> </a:t>
            </a:r>
            <a:r>
              <a:rPr lang="en-US" altLang="zh-CN" dirty="0" err="1"/>
              <a:t>endpint</a:t>
            </a:r>
            <a:r>
              <a:rPr lang="zh-CN" altLang="en-US" dirty="0"/>
              <a:t>有机会：</a:t>
            </a:r>
            <a:endParaRPr lang="en-US" altLang="zh-CN" dirty="0"/>
          </a:p>
          <a:p>
            <a:pPr lvl="2"/>
            <a:r>
              <a:rPr lang="zh-CN" altLang="en-US" dirty="0"/>
              <a:t>相对比</a:t>
            </a:r>
            <a:r>
              <a:rPr lang="en-US" altLang="zh-CN" dirty="0"/>
              <a:t>DSP</a:t>
            </a:r>
            <a:r>
              <a:rPr lang="zh-CN" altLang="en-US" dirty="0"/>
              <a:t>竞价广告，推荐系统对延迟的要求会弱一些。</a:t>
            </a:r>
            <a:endParaRPr lang="en-US" altLang="zh-CN" dirty="0"/>
          </a:p>
          <a:p>
            <a:pPr lvl="2"/>
            <a:r>
              <a:rPr lang="zh-CN" altLang="en-US" dirty="0"/>
              <a:t>推荐系统线上推理的整个架构拓扑是两种思路：</a:t>
            </a:r>
            <a:endParaRPr lang="en-US" altLang="zh-CN" dirty="0"/>
          </a:p>
          <a:p>
            <a:pPr lvl="3"/>
            <a:r>
              <a:rPr lang="en-US" altLang="zh-CN" dirty="0"/>
              <a:t>All in one process</a:t>
            </a:r>
          </a:p>
          <a:p>
            <a:pPr lvl="3"/>
            <a:r>
              <a:rPr lang="zh-CN" altLang="en-US" dirty="0"/>
              <a:t>召回服务和排序服务单独解耦出来</a:t>
            </a:r>
            <a:endParaRPr lang="en-US" altLang="zh-CN" dirty="0"/>
          </a:p>
          <a:p>
            <a:endParaRPr lang="en-US" altLang="zh-CN" dirty="0"/>
          </a:p>
          <a:p>
            <a:pPr lvl="1"/>
            <a:endParaRPr lang="en-US" dirty="0"/>
          </a:p>
        </p:txBody>
      </p:sp>
    </p:spTree>
    <p:extLst>
      <p:ext uri="{BB962C8B-B14F-4D97-AF65-F5344CB8AC3E}">
        <p14:creationId xmlns:p14="http://schemas.microsoft.com/office/powerpoint/2010/main" val="1705975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1A60C-7F09-498C-9E77-977FEF044732}"/>
              </a:ext>
            </a:extLst>
          </p:cNvPr>
          <p:cNvSpPr>
            <a:spLocks noGrp="1"/>
          </p:cNvSpPr>
          <p:nvPr>
            <p:ph type="title"/>
          </p:nvPr>
        </p:nvSpPr>
        <p:spPr/>
        <p:txBody>
          <a:bodyPr/>
          <a:lstStyle/>
          <a:p>
            <a:r>
              <a:rPr lang="zh-CN" altLang="en-US" dirty="0"/>
              <a:t>议程</a:t>
            </a:r>
            <a:endParaRPr lang="en-US" dirty="0"/>
          </a:p>
        </p:txBody>
      </p:sp>
      <p:sp>
        <p:nvSpPr>
          <p:cNvPr id="3" name="Content Placeholder 2">
            <a:extLst>
              <a:ext uri="{FF2B5EF4-FFF2-40B4-BE49-F238E27FC236}">
                <a16:creationId xmlns:a16="http://schemas.microsoft.com/office/drawing/2014/main" id="{AB359D28-62EC-4CC3-8E26-EEA076D40632}"/>
              </a:ext>
            </a:extLst>
          </p:cNvPr>
          <p:cNvSpPr>
            <a:spLocks noGrp="1"/>
          </p:cNvSpPr>
          <p:nvPr>
            <p:ph idx="1"/>
          </p:nvPr>
        </p:nvSpPr>
        <p:spPr/>
        <p:txBody>
          <a:bodyPr>
            <a:normAutofit fontScale="85000" lnSpcReduction="20000"/>
          </a:bodyPr>
          <a:lstStyle/>
          <a:p>
            <a:r>
              <a:rPr lang="zh-CN" altLang="en-US" dirty="0"/>
              <a:t>场景一</a:t>
            </a:r>
            <a:r>
              <a:rPr lang="en-US" altLang="zh-CN" dirty="0"/>
              <a:t>----------------------</a:t>
            </a:r>
            <a:r>
              <a:rPr lang="zh-CN" altLang="en-US" dirty="0"/>
              <a:t>关于</a:t>
            </a:r>
            <a:r>
              <a:rPr lang="zh-CN" altLang="en-US" b="1" dirty="0"/>
              <a:t>分布式训练</a:t>
            </a:r>
            <a:endParaRPr lang="en-US" altLang="zh-CN" b="1" dirty="0"/>
          </a:p>
          <a:p>
            <a:pPr lvl="1"/>
            <a:r>
              <a:rPr lang="zh-CN" altLang="en-US" dirty="0"/>
              <a:t>背景和</a:t>
            </a:r>
            <a:r>
              <a:rPr lang="zh-CN" altLang="en-US" b="1" dirty="0">
                <a:solidFill>
                  <a:srgbClr val="FF0000"/>
                </a:solidFill>
              </a:rPr>
              <a:t>痛点</a:t>
            </a:r>
            <a:endParaRPr lang="en-US" altLang="zh-CN" b="1" dirty="0">
              <a:solidFill>
                <a:srgbClr val="FF0000"/>
              </a:solidFill>
            </a:endParaRPr>
          </a:p>
          <a:p>
            <a:pPr lvl="1"/>
            <a:r>
              <a:rPr lang="zh-CN" altLang="en-US" dirty="0"/>
              <a:t>针对痛点，</a:t>
            </a:r>
            <a:r>
              <a:rPr lang="en-US" altLang="zh-CN" dirty="0" err="1"/>
              <a:t>SageMaker</a:t>
            </a:r>
            <a:r>
              <a:rPr lang="zh-CN" altLang="en-US" dirty="0"/>
              <a:t>提供的能力</a:t>
            </a:r>
            <a:endParaRPr lang="en-US" altLang="zh-CN" dirty="0"/>
          </a:p>
          <a:p>
            <a:pPr lvl="1"/>
            <a:r>
              <a:rPr lang="en-US" altLang="zh-CN" dirty="0" err="1"/>
              <a:t>SageMaker</a:t>
            </a:r>
            <a:r>
              <a:rPr lang="zh-CN" altLang="en-US" dirty="0"/>
              <a:t>的相关功能详解</a:t>
            </a:r>
            <a:endParaRPr lang="en-US" altLang="zh-CN" dirty="0"/>
          </a:p>
          <a:p>
            <a:pPr lvl="1"/>
            <a:r>
              <a:rPr lang="zh-CN" altLang="en-US" dirty="0"/>
              <a:t>客户案例</a:t>
            </a:r>
            <a:endParaRPr lang="en-US" altLang="zh-CN" dirty="0"/>
          </a:p>
          <a:p>
            <a:r>
              <a:rPr lang="zh-CN" altLang="en-US" dirty="0"/>
              <a:t>场景二</a:t>
            </a:r>
            <a:r>
              <a:rPr lang="en-US" altLang="zh-CN" dirty="0"/>
              <a:t>----------------------</a:t>
            </a:r>
            <a:r>
              <a:rPr lang="zh-CN" altLang="en-US" dirty="0"/>
              <a:t>关于</a:t>
            </a:r>
            <a:r>
              <a:rPr lang="zh-CN" altLang="en-US" b="1" dirty="0"/>
              <a:t>线上实时推理</a:t>
            </a:r>
            <a:endParaRPr lang="en-US" altLang="zh-CN" b="1" dirty="0"/>
          </a:p>
          <a:p>
            <a:pPr lvl="1"/>
            <a:r>
              <a:rPr lang="zh-CN" altLang="en-US" dirty="0"/>
              <a:t>背景和机会</a:t>
            </a:r>
            <a:endParaRPr lang="en-US" altLang="zh-CN" dirty="0"/>
          </a:p>
          <a:p>
            <a:pPr lvl="1"/>
            <a:r>
              <a:rPr lang="en-US" altLang="zh-CN" dirty="0" err="1"/>
              <a:t>SageMaker</a:t>
            </a:r>
            <a:r>
              <a:rPr lang="zh-CN" altLang="en-US" dirty="0"/>
              <a:t>提供的能力</a:t>
            </a:r>
            <a:endParaRPr lang="en-US" altLang="zh-CN" dirty="0"/>
          </a:p>
          <a:p>
            <a:pPr lvl="1"/>
            <a:r>
              <a:rPr lang="en-US" altLang="zh-CN" dirty="0" err="1"/>
              <a:t>SageMaker</a:t>
            </a:r>
            <a:r>
              <a:rPr lang="zh-CN" altLang="en-US" dirty="0"/>
              <a:t>的相关功能详解</a:t>
            </a:r>
            <a:endParaRPr lang="en-US" altLang="zh-CN" dirty="0"/>
          </a:p>
          <a:p>
            <a:pPr lvl="1"/>
            <a:r>
              <a:rPr lang="zh-CN" altLang="en-US" dirty="0"/>
              <a:t>客户案例</a:t>
            </a:r>
            <a:endParaRPr lang="en-US" altLang="zh-CN" dirty="0"/>
          </a:p>
          <a:p>
            <a:r>
              <a:rPr lang="zh-CN" altLang="en-US" dirty="0"/>
              <a:t>场景三</a:t>
            </a:r>
            <a:r>
              <a:rPr lang="en-US" altLang="zh-CN" dirty="0"/>
              <a:t>----------------------</a:t>
            </a:r>
            <a:r>
              <a:rPr lang="zh-CN" altLang="en-US" dirty="0"/>
              <a:t>关于</a:t>
            </a:r>
            <a:r>
              <a:rPr lang="zh-CN" altLang="en-US" b="1" dirty="0"/>
              <a:t>离线批量推理</a:t>
            </a:r>
            <a:endParaRPr lang="en-US" altLang="zh-CN" b="1" dirty="0"/>
          </a:p>
          <a:p>
            <a:pPr lvl="1"/>
            <a:r>
              <a:rPr lang="zh-CN" altLang="en-US" dirty="0"/>
              <a:t>背景和机会</a:t>
            </a:r>
            <a:endParaRPr lang="en-US" altLang="zh-CN" dirty="0"/>
          </a:p>
          <a:p>
            <a:pPr lvl="1"/>
            <a:r>
              <a:rPr lang="en-US" altLang="zh-CN" dirty="0" err="1"/>
              <a:t>SageMaker</a:t>
            </a:r>
            <a:r>
              <a:rPr lang="zh-CN" altLang="en-US" dirty="0"/>
              <a:t>的相关功能详解</a:t>
            </a:r>
            <a:endParaRPr lang="en-US" altLang="zh-CN" dirty="0"/>
          </a:p>
          <a:p>
            <a:pPr lvl="1"/>
            <a:r>
              <a:rPr lang="zh-CN" altLang="en-US" dirty="0"/>
              <a:t>客户案例</a:t>
            </a:r>
            <a:endParaRPr lang="en-US" altLang="zh-CN" dirty="0"/>
          </a:p>
          <a:p>
            <a:pPr lvl="1"/>
            <a:endParaRPr lang="en-US" dirty="0"/>
          </a:p>
        </p:txBody>
      </p:sp>
    </p:spTree>
    <p:extLst>
      <p:ext uri="{BB962C8B-B14F-4D97-AF65-F5344CB8AC3E}">
        <p14:creationId xmlns:p14="http://schemas.microsoft.com/office/powerpoint/2010/main" val="2659705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A7689-52F1-43D1-A782-1F40CD7E6A0A}"/>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B126F127-FAC6-49B7-86BF-6B7C53D4BCDF}"/>
              </a:ext>
            </a:extLst>
          </p:cNvPr>
          <p:cNvSpPr>
            <a:spLocks noGrp="1"/>
          </p:cNvSpPr>
          <p:nvPr>
            <p:ph idx="1"/>
          </p:nvPr>
        </p:nvSpPr>
        <p:spPr/>
        <p:txBody>
          <a:bodyPr/>
          <a:lstStyle/>
          <a:p>
            <a:r>
              <a:rPr lang="en-US" altLang="zh-CN" dirty="0"/>
              <a:t>ML</a:t>
            </a:r>
            <a:r>
              <a:rPr lang="zh-CN" altLang="en-US" dirty="0"/>
              <a:t>工程师的群体画像：</a:t>
            </a:r>
            <a:endParaRPr lang="en-US" altLang="zh-CN" dirty="0"/>
          </a:p>
          <a:p>
            <a:pPr lvl="1"/>
            <a:r>
              <a:rPr lang="zh-CN" altLang="en-US" dirty="0"/>
              <a:t>只要终端用户的端到端延迟能满足要求（一般是</a:t>
            </a:r>
            <a:r>
              <a:rPr lang="en-US" altLang="zh-CN" dirty="0"/>
              <a:t>100ms</a:t>
            </a:r>
            <a:r>
              <a:rPr lang="zh-CN" altLang="en-US" dirty="0"/>
              <a:t>到</a:t>
            </a:r>
            <a:r>
              <a:rPr lang="en-US" altLang="zh-CN" dirty="0"/>
              <a:t>500ms</a:t>
            </a:r>
            <a:r>
              <a:rPr lang="zh-CN" altLang="en-US" dirty="0"/>
              <a:t>之内），倾向于解耦的架构拓扑。</a:t>
            </a:r>
            <a:endParaRPr lang="en-US" altLang="zh-CN" dirty="0"/>
          </a:p>
          <a:p>
            <a:pPr lvl="1"/>
            <a:r>
              <a:rPr lang="zh-CN" altLang="en-US" dirty="0"/>
              <a:t>在确定使用解耦的架构的情况下，需要尽可能的延迟小。</a:t>
            </a:r>
            <a:endParaRPr lang="en-US" altLang="zh-CN" dirty="0"/>
          </a:p>
        </p:txBody>
      </p:sp>
    </p:spTree>
    <p:extLst>
      <p:ext uri="{BB962C8B-B14F-4D97-AF65-F5344CB8AC3E}">
        <p14:creationId xmlns:p14="http://schemas.microsoft.com/office/powerpoint/2010/main" val="358142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241CC-85F0-4F38-90D1-B458EA0CD25C}"/>
              </a:ext>
            </a:extLst>
          </p:cNvPr>
          <p:cNvSpPr>
            <a:spLocks noGrp="1"/>
          </p:cNvSpPr>
          <p:nvPr>
            <p:ph type="title"/>
          </p:nvPr>
        </p:nvSpPr>
        <p:spPr/>
        <p:txBody>
          <a:bodyPr/>
          <a:lstStyle/>
          <a:p>
            <a:r>
              <a:rPr lang="en-US" altLang="zh-CN" dirty="0" err="1"/>
              <a:t>SageMaker</a:t>
            </a:r>
            <a:r>
              <a:rPr lang="zh-CN" altLang="en-US" dirty="0"/>
              <a:t>提供的能力</a:t>
            </a:r>
            <a:endParaRPr lang="en-US" dirty="0"/>
          </a:p>
        </p:txBody>
      </p:sp>
      <p:sp>
        <p:nvSpPr>
          <p:cNvPr id="3" name="Content Placeholder 2">
            <a:extLst>
              <a:ext uri="{FF2B5EF4-FFF2-40B4-BE49-F238E27FC236}">
                <a16:creationId xmlns:a16="http://schemas.microsoft.com/office/drawing/2014/main" id="{D0899E99-E22F-46C4-A591-38B27B0F8773}"/>
              </a:ext>
            </a:extLst>
          </p:cNvPr>
          <p:cNvSpPr>
            <a:spLocks noGrp="1"/>
          </p:cNvSpPr>
          <p:nvPr>
            <p:ph idx="1"/>
          </p:nvPr>
        </p:nvSpPr>
        <p:spPr/>
        <p:txBody>
          <a:bodyPr>
            <a:normAutofit/>
          </a:bodyPr>
          <a:lstStyle/>
          <a:p>
            <a:r>
              <a:rPr lang="en-US" altLang="zh-CN" dirty="0" err="1"/>
              <a:t>S</a:t>
            </a:r>
            <a:r>
              <a:rPr lang="en-US" dirty="0" err="1"/>
              <a:t>age</a:t>
            </a:r>
            <a:r>
              <a:rPr lang="en-US" altLang="zh-CN" dirty="0" err="1"/>
              <a:t>M</a:t>
            </a:r>
            <a:r>
              <a:rPr lang="en-US" dirty="0" err="1"/>
              <a:t>aker</a:t>
            </a:r>
            <a:r>
              <a:rPr lang="zh-CN" altLang="en-US" dirty="0"/>
              <a:t>内建的</a:t>
            </a:r>
            <a:r>
              <a:rPr lang="en-US" dirty="0" err="1"/>
              <a:t>tensorflow</a:t>
            </a:r>
            <a:r>
              <a:rPr lang="en-US" dirty="0"/>
              <a:t> serving</a:t>
            </a:r>
            <a:r>
              <a:rPr lang="zh-CN" altLang="en-US" dirty="0"/>
              <a:t>的实现：</a:t>
            </a:r>
            <a:endParaRPr lang="en-US" altLang="zh-CN" dirty="0"/>
          </a:p>
          <a:p>
            <a:pPr lvl="1"/>
            <a:r>
              <a:rPr lang="zh-CN" altLang="en-US" dirty="0"/>
              <a:t>拓扑：</a:t>
            </a:r>
            <a:r>
              <a:rPr lang="en-US" altLang="zh-CN" dirty="0"/>
              <a:t>Nginx-----&gt;</a:t>
            </a:r>
            <a:r>
              <a:rPr lang="en-US" altLang="zh-CN" dirty="0" err="1"/>
              <a:t>guincorn</a:t>
            </a:r>
            <a:r>
              <a:rPr lang="en-US" altLang="zh-CN" dirty="0"/>
              <a:t>(optional)-----&gt;TFS</a:t>
            </a:r>
          </a:p>
          <a:p>
            <a:pPr lvl="1"/>
            <a:r>
              <a:rPr lang="zh-CN" altLang="en-US" dirty="0"/>
              <a:t>是否启用</a:t>
            </a:r>
            <a:r>
              <a:rPr lang="en-US" dirty="0" err="1"/>
              <a:t>guincorn</a:t>
            </a:r>
            <a:r>
              <a:rPr lang="zh-CN" altLang="en-US" dirty="0"/>
              <a:t>进程取决于是否设置了定制的 </a:t>
            </a:r>
            <a:r>
              <a:rPr lang="en-US" altLang="zh-CN" dirty="0"/>
              <a:t>inference.py</a:t>
            </a:r>
            <a:r>
              <a:rPr lang="zh-CN" altLang="en-US" dirty="0"/>
              <a:t>用于数据预处理和后处理，或者是否启用了</a:t>
            </a:r>
            <a:r>
              <a:rPr lang="en-US" dirty="0" err="1"/>
              <a:t>MultiModel</a:t>
            </a:r>
            <a:r>
              <a:rPr lang="zh-CN" altLang="en-US" dirty="0"/>
              <a:t>。</a:t>
            </a:r>
            <a:endParaRPr lang="en-US" altLang="zh-CN" dirty="0"/>
          </a:p>
          <a:p>
            <a:pPr lvl="1"/>
            <a:r>
              <a:rPr lang="zh-CN" altLang="en-US" dirty="0"/>
              <a:t>不管有没有启动</a:t>
            </a:r>
            <a:r>
              <a:rPr lang="en-US" dirty="0" err="1"/>
              <a:t>guincorn，Sagemaker</a:t>
            </a:r>
            <a:r>
              <a:rPr lang="zh-CN" altLang="en-US" dirty="0"/>
              <a:t>发给</a:t>
            </a:r>
            <a:r>
              <a:rPr lang="en-US" dirty="0" err="1"/>
              <a:t>nginx</a:t>
            </a:r>
            <a:r>
              <a:rPr lang="zh-CN" altLang="en-US" dirty="0"/>
              <a:t>的</a:t>
            </a:r>
            <a:r>
              <a:rPr lang="en-US" dirty="0"/>
              <a:t>ping</a:t>
            </a:r>
            <a:r>
              <a:rPr lang="zh-CN" altLang="en-US" dirty="0"/>
              <a:t>健康检查，</a:t>
            </a:r>
            <a:r>
              <a:rPr lang="en-US" dirty="0" err="1"/>
              <a:t>nginx</a:t>
            </a:r>
            <a:r>
              <a:rPr lang="zh-CN" altLang="en-US" dirty="0"/>
              <a:t>都会直接发给</a:t>
            </a:r>
            <a:r>
              <a:rPr lang="en-US" dirty="0"/>
              <a:t>TFS</a:t>
            </a:r>
            <a:r>
              <a:rPr lang="zh-CN" altLang="en-US" dirty="0"/>
              <a:t>进程。</a:t>
            </a:r>
            <a:endParaRPr lang="en-US" altLang="zh-CN" dirty="0"/>
          </a:p>
          <a:p>
            <a:pPr lvl="1"/>
            <a:r>
              <a:rPr lang="zh-CN" altLang="en-US" b="1" dirty="0"/>
              <a:t>为什么搞这么复杂？不是直接让</a:t>
            </a:r>
            <a:r>
              <a:rPr lang="en-US" altLang="zh-CN" b="1" dirty="0"/>
              <a:t>TFS</a:t>
            </a:r>
            <a:r>
              <a:rPr lang="zh-CN" altLang="en-US" b="1" dirty="0"/>
              <a:t>来</a:t>
            </a:r>
            <a:r>
              <a:rPr lang="en-US" altLang="zh-CN" b="1" dirty="0"/>
              <a:t>serving</a:t>
            </a:r>
            <a:r>
              <a:rPr lang="zh-CN" altLang="en-US" b="1" dirty="0"/>
              <a:t>？</a:t>
            </a:r>
            <a:endParaRPr lang="en-US" altLang="zh-CN" b="1" dirty="0"/>
          </a:p>
          <a:p>
            <a:pPr lvl="2"/>
            <a:r>
              <a:rPr lang="en-US" altLang="zh-CN" dirty="0"/>
              <a:t>TFS</a:t>
            </a:r>
            <a:r>
              <a:rPr lang="zh-CN" altLang="en-US" dirty="0"/>
              <a:t>不支持</a:t>
            </a:r>
            <a:r>
              <a:rPr lang="en-US" altLang="zh-CN" dirty="0"/>
              <a:t>/ping API</a:t>
            </a:r>
          </a:p>
          <a:p>
            <a:pPr lvl="2"/>
            <a:r>
              <a:rPr lang="en-US" altLang="zh-CN" dirty="0"/>
              <a:t>TFS</a:t>
            </a:r>
            <a:r>
              <a:rPr lang="zh-CN" altLang="en-US" dirty="0"/>
              <a:t>不支持钩子函数</a:t>
            </a:r>
            <a:endParaRPr lang="en-US" dirty="0"/>
          </a:p>
          <a:p>
            <a:pPr lvl="3"/>
            <a:endParaRPr lang="en-US" altLang="zh-CN" dirty="0">
              <a:sym typeface="Wingdings" panose="05000000000000000000" pitchFamily="2" charset="2"/>
            </a:endParaRPr>
          </a:p>
          <a:p>
            <a:pPr lvl="2"/>
            <a:endParaRPr lang="en-US" dirty="0"/>
          </a:p>
        </p:txBody>
      </p:sp>
    </p:spTree>
    <p:extLst>
      <p:ext uri="{BB962C8B-B14F-4D97-AF65-F5344CB8AC3E}">
        <p14:creationId xmlns:p14="http://schemas.microsoft.com/office/powerpoint/2010/main" val="3293906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1F39-CEB3-4356-ACCD-F9ADF4D3E8CE}"/>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EDA041E9-8610-489C-B0C8-31AF64C9A8ED}"/>
              </a:ext>
            </a:extLst>
          </p:cNvPr>
          <p:cNvSpPr>
            <a:spLocks noGrp="1"/>
          </p:cNvSpPr>
          <p:nvPr>
            <p:ph idx="1"/>
          </p:nvPr>
        </p:nvSpPr>
        <p:spPr/>
        <p:txBody>
          <a:bodyPr/>
          <a:lstStyle/>
          <a:p>
            <a:pPr lvl="1"/>
            <a:r>
              <a:rPr lang="zh-CN" altLang="en-US" b="1" dirty="0"/>
              <a:t>如果客户自建线上推荐的话</a:t>
            </a:r>
            <a:r>
              <a:rPr lang="zh-CN" altLang="en-US" dirty="0"/>
              <a:t>，其拓扑可能是如下这样：</a:t>
            </a:r>
            <a:endParaRPr lang="en-US" altLang="zh-CN" dirty="0"/>
          </a:p>
          <a:p>
            <a:pPr lvl="2"/>
            <a:r>
              <a:rPr lang="en-US" altLang="zh-CN" dirty="0" err="1"/>
              <a:t>Recommand</a:t>
            </a:r>
            <a:r>
              <a:rPr lang="en-US" altLang="zh-CN" dirty="0"/>
              <a:t> server----&gt;</a:t>
            </a:r>
            <a:r>
              <a:rPr lang="zh-CN" altLang="en-US" dirty="0">
                <a:sym typeface="Wingdings" panose="05000000000000000000" pitchFamily="2" charset="2"/>
              </a:rPr>
              <a:t>负载均衡器</a:t>
            </a:r>
            <a:r>
              <a:rPr lang="en-US" altLang="zh-CN" dirty="0">
                <a:sym typeface="Wingdings" panose="05000000000000000000" pitchFamily="2" charset="2"/>
              </a:rPr>
              <a:t>ELB-----&gt;</a:t>
            </a:r>
            <a:r>
              <a:rPr lang="en-US" altLang="zh-CN" dirty="0"/>
              <a:t> </a:t>
            </a:r>
            <a:r>
              <a:rPr lang="en-US" altLang="zh-CN" dirty="0" err="1"/>
              <a:t>guincorn</a:t>
            </a:r>
            <a:r>
              <a:rPr lang="en-US" altLang="zh-CN" dirty="0"/>
              <a:t>(optional)-----&gt; </a:t>
            </a:r>
            <a:r>
              <a:rPr lang="en-US" altLang="zh-CN" dirty="0">
                <a:sym typeface="Wingdings" panose="05000000000000000000" pitchFamily="2" charset="2"/>
              </a:rPr>
              <a:t>TFS</a:t>
            </a:r>
          </a:p>
          <a:p>
            <a:pPr lvl="3"/>
            <a:r>
              <a:rPr lang="zh-CN" altLang="en-US" dirty="0">
                <a:sym typeface="Wingdings" panose="05000000000000000000" pitchFamily="2" charset="2"/>
              </a:rPr>
              <a:t>对比使用</a:t>
            </a:r>
            <a:r>
              <a:rPr lang="en-US" altLang="zh-CN" dirty="0" err="1">
                <a:sym typeface="Wingdings" panose="05000000000000000000" pitchFamily="2" charset="2"/>
              </a:rPr>
              <a:t>Sagemaker</a:t>
            </a:r>
            <a:r>
              <a:rPr lang="zh-CN" altLang="en-US" dirty="0">
                <a:sym typeface="Wingdings" panose="05000000000000000000" pitchFamily="2" charset="2"/>
              </a:rPr>
              <a:t>内建的</a:t>
            </a:r>
            <a:r>
              <a:rPr lang="en-US" altLang="zh-CN" dirty="0">
                <a:sym typeface="Wingdings" panose="05000000000000000000" pitchFamily="2" charset="2"/>
              </a:rPr>
              <a:t>TFS</a:t>
            </a:r>
            <a:r>
              <a:rPr lang="zh-CN" altLang="en-US" dirty="0">
                <a:sym typeface="Wingdings" panose="05000000000000000000" pitchFamily="2" charset="2"/>
              </a:rPr>
              <a:t>的话，拓扑是：</a:t>
            </a:r>
            <a:endParaRPr lang="en-US" altLang="zh-CN" dirty="0">
              <a:sym typeface="Wingdings" panose="05000000000000000000" pitchFamily="2" charset="2"/>
            </a:endParaRPr>
          </a:p>
          <a:p>
            <a:pPr lvl="4"/>
            <a:r>
              <a:rPr lang="en-US" altLang="zh-CN" dirty="0" err="1"/>
              <a:t>Recommand</a:t>
            </a:r>
            <a:r>
              <a:rPr lang="en-US" altLang="zh-CN" dirty="0"/>
              <a:t> server--&gt;</a:t>
            </a:r>
            <a:r>
              <a:rPr lang="en-US" altLang="zh-CN" dirty="0" err="1"/>
              <a:t>SageMaker</a:t>
            </a:r>
            <a:r>
              <a:rPr lang="en-US" altLang="zh-CN" dirty="0"/>
              <a:t> endpoint---&gt;Nginx-----&gt;</a:t>
            </a:r>
            <a:r>
              <a:rPr lang="en-US" altLang="zh-CN" dirty="0" err="1"/>
              <a:t>guincorn</a:t>
            </a:r>
            <a:r>
              <a:rPr lang="en-US" altLang="zh-CN" dirty="0"/>
              <a:t>(optional)-----&gt;TFS</a:t>
            </a:r>
          </a:p>
          <a:p>
            <a:pPr lvl="2"/>
            <a:r>
              <a:rPr lang="zh-CN" altLang="en-US" dirty="0"/>
              <a:t>自建方式的话，整个链路都可以用</a:t>
            </a:r>
            <a:r>
              <a:rPr lang="en-US" altLang="zh-CN" dirty="0"/>
              <a:t>GRPC</a:t>
            </a:r>
            <a:r>
              <a:rPr lang="zh-CN" altLang="en-US" dirty="0"/>
              <a:t>来通信；而使用</a:t>
            </a:r>
            <a:r>
              <a:rPr lang="en-US" altLang="zh-CN" dirty="0" err="1"/>
              <a:t>Sagemaker</a:t>
            </a:r>
            <a:r>
              <a:rPr lang="zh-CN" altLang="en-US" dirty="0"/>
              <a:t>内建的</a:t>
            </a:r>
            <a:r>
              <a:rPr lang="en-US" altLang="zh-CN" dirty="0"/>
              <a:t>TFS</a:t>
            </a:r>
            <a:r>
              <a:rPr lang="zh-CN" altLang="en-US" dirty="0"/>
              <a:t>话，至少在</a:t>
            </a:r>
            <a:r>
              <a:rPr lang="en-US" altLang="zh-CN" dirty="0" err="1"/>
              <a:t>Sagemaker</a:t>
            </a:r>
            <a:r>
              <a:rPr lang="en-US" altLang="zh-CN" dirty="0"/>
              <a:t> endpoint</a:t>
            </a:r>
            <a:r>
              <a:rPr lang="zh-CN" altLang="en-US" dirty="0"/>
              <a:t>的上下游是不支持</a:t>
            </a:r>
            <a:r>
              <a:rPr lang="en-US" altLang="zh-CN" dirty="0"/>
              <a:t>GRPC</a:t>
            </a:r>
            <a:r>
              <a:rPr lang="zh-CN" altLang="en-US" dirty="0"/>
              <a:t>协议的</a:t>
            </a:r>
            <a:endParaRPr lang="en-US" altLang="zh-CN" dirty="0"/>
          </a:p>
          <a:p>
            <a:pPr lvl="3"/>
            <a:r>
              <a:rPr lang="zh-CN" altLang="en-US" dirty="0"/>
              <a:t>当请求的</a:t>
            </a:r>
            <a:r>
              <a:rPr lang="en-US" altLang="zh-CN" dirty="0"/>
              <a:t>payload</a:t>
            </a:r>
            <a:r>
              <a:rPr lang="zh-CN" altLang="en-US" dirty="0"/>
              <a:t>比较大（比如</a:t>
            </a:r>
            <a:r>
              <a:rPr lang="en-US" altLang="zh-CN" dirty="0"/>
              <a:t>4MB</a:t>
            </a:r>
            <a:r>
              <a:rPr lang="zh-CN" altLang="en-US" dirty="0"/>
              <a:t>的</a:t>
            </a:r>
            <a:r>
              <a:rPr lang="en-US" altLang="zh-CN" dirty="0"/>
              <a:t>payload</a:t>
            </a:r>
            <a:r>
              <a:rPr lang="zh-CN" altLang="en-US" dirty="0"/>
              <a:t>）的时候</a:t>
            </a:r>
            <a:r>
              <a:rPr lang="en-US" altLang="zh-CN" dirty="0"/>
              <a:t>, GRPC</a:t>
            </a:r>
            <a:r>
              <a:rPr lang="zh-CN" altLang="en-US" dirty="0"/>
              <a:t>的效率比</a:t>
            </a:r>
            <a:r>
              <a:rPr lang="en-US" altLang="zh-CN" dirty="0"/>
              <a:t>REST API</a:t>
            </a:r>
            <a:r>
              <a:rPr lang="zh-CN" altLang="en-US" dirty="0"/>
              <a:t>好挺多的。</a:t>
            </a:r>
            <a:endParaRPr lang="en-US" altLang="zh-CN" dirty="0"/>
          </a:p>
          <a:p>
            <a:pPr lvl="3"/>
            <a:r>
              <a:rPr lang="zh-CN" altLang="en-US" dirty="0"/>
              <a:t>如果不需要定制的预处理和</a:t>
            </a:r>
            <a:r>
              <a:rPr lang="en-US" altLang="zh-CN" dirty="0"/>
              <a:t>/</a:t>
            </a:r>
            <a:r>
              <a:rPr lang="zh-CN" altLang="en-US" dirty="0"/>
              <a:t>或后处理，</a:t>
            </a:r>
            <a:r>
              <a:rPr lang="en-US" altLang="zh-CN" dirty="0" err="1"/>
              <a:t>gunicorn</a:t>
            </a:r>
            <a:r>
              <a:rPr lang="zh-CN" altLang="en-US" dirty="0"/>
              <a:t>在自建方式是不需要的；但是在使用</a:t>
            </a:r>
            <a:r>
              <a:rPr lang="en-US" altLang="zh-CN" dirty="0" err="1"/>
              <a:t>Sagemaker</a:t>
            </a:r>
            <a:r>
              <a:rPr lang="en-US" altLang="zh-CN" dirty="0"/>
              <a:t> endpoint</a:t>
            </a:r>
            <a:r>
              <a:rPr lang="zh-CN" altLang="en-US" dirty="0"/>
              <a:t>并且需要在推理容器内使用</a:t>
            </a:r>
            <a:r>
              <a:rPr lang="en-US" altLang="zh-CN" dirty="0"/>
              <a:t>GRPC</a:t>
            </a:r>
            <a:r>
              <a:rPr lang="zh-CN" altLang="en-US" dirty="0"/>
              <a:t>与</a:t>
            </a:r>
            <a:r>
              <a:rPr lang="en-US" altLang="zh-CN" dirty="0"/>
              <a:t>TFS</a:t>
            </a:r>
            <a:r>
              <a:rPr lang="zh-CN" altLang="en-US" dirty="0"/>
              <a:t>通信的话，就要使用</a:t>
            </a:r>
            <a:r>
              <a:rPr lang="en-US" altLang="zh-CN" dirty="0" err="1"/>
              <a:t>gunicorn</a:t>
            </a:r>
            <a:r>
              <a:rPr lang="zh-CN" altLang="en-US" dirty="0"/>
              <a:t>。</a:t>
            </a:r>
            <a:endParaRPr lang="en-US" altLang="zh-CN" dirty="0"/>
          </a:p>
          <a:p>
            <a:pPr lvl="2"/>
            <a:r>
              <a:rPr lang="zh-CN" altLang="en-US" dirty="0"/>
              <a:t>一种极端情况是，把整个推荐服务所有的逻辑放到推理容器中，也就是不使用内建的</a:t>
            </a:r>
            <a:r>
              <a:rPr lang="en-US" altLang="zh-CN" dirty="0"/>
              <a:t>TFS</a:t>
            </a:r>
            <a:r>
              <a:rPr lang="zh-CN" altLang="en-US" dirty="0"/>
              <a:t>，拓扑变成 </a:t>
            </a:r>
            <a:r>
              <a:rPr lang="en-US" altLang="zh-CN" dirty="0" err="1"/>
              <a:t>SageMaker</a:t>
            </a:r>
            <a:r>
              <a:rPr lang="en-US" altLang="zh-CN" dirty="0"/>
              <a:t> endpoint----&gt;Recommend server---&gt;TFS</a:t>
            </a:r>
            <a:r>
              <a:rPr lang="zh-CN" altLang="en-US" dirty="0"/>
              <a:t>， 技术上没有问题，但不是我们推荐的方式。</a:t>
            </a:r>
            <a:endParaRPr lang="en-US" altLang="zh-CN" dirty="0"/>
          </a:p>
          <a:p>
            <a:pPr lvl="3"/>
            <a:endParaRPr lang="en-US" dirty="0"/>
          </a:p>
        </p:txBody>
      </p:sp>
    </p:spTree>
    <p:extLst>
      <p:ext uri="{BB962C8B-B14F-4D97-AF65-F5344CB8AC3E}">
        <p14:creationId xmlns:p14="http://schemas.microsoft.com/office/powerpoint/2010/main" val="4285257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C6D1E-0412-43F2-A03B-55C5E0459A2B}"/>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68D2E0F3-982E-4F9D-8D91-A91813D96B96}"/>
              </a:ext>
            </a:extLst>
          </p:cNvPr>
          <p:cNvSpPr>
            <a:spLocks noGrp="1"/>
          </p:cNvSpPr>
          <p:nvPr>
            <p:ph idx="1"/>
          </p:nvPr>
        </p:nvSpPr>
        <p:spPr/>
        <p:txBody>
          <a:bodyPr>
            <a:normAutofit fontScale="85000" lnSpcReduction="20000"/>
          </a:bodyPr>
          <a:lstStyle/>
          <a:p>
            <a:r>
              <a:rPr lang="en-US" altLang="zh-CN" dirty="0" err="1"/>
              <a:t>S</a:t>
            </a:r>
            <a:r>
              <a:rPr lang="en-US" dirty="0" err="1"/>
              <a:t>age</a:t>
            </a:r>
            <a:r>
              <a:rPr lang="en-US" altLang="zh-CN" dirty="0" err="1"/>
              <a:t>M</a:t>
            </a:r>
            <a:r>
              <a:rPr lang="en-US" dirty="0" err="1"/>
              <a:t>aker</a:t>
            </a:r>
            <a:r>
              <a:rPr lang="zh-CN" altLang="en-US" dirty="0"/>
              <a:t>内建的</a:t>
            </a:r>
            <a:r>
              <a:rPr lang="en-US" altLang="zh-CN" dirty="0" err="1"/>
              <a:t>mxnet</a:t>
            </a:r>
            <a:r>
              <a:rPr lang="en-US" dirty="0"/>
              <a:t> serving</a:t>
            </a:r>
            <a:r>
              <a:rPr lang="zh-CN" altLang="en-US" dirty="0"/>
              <a:t>的实现：</a:t>
            </a:r>
            <a:endParaRPr lang="en-US" altLang="zh-CN" dirty="0"/>
          </a:p>
          <a:p>
            <a:pPr lvl="1"/>
            <a:r>
              <a:rPr lang="en-US" altLang="zh-CN" dirty="0" err="1"/>
              <a:t>Mxnet</a:t>
            </a:r>
            <a:r>
              <a:rPr lang="en-US" altLang="zh-CN" dirty="0"/>
              <a:t> model server</a:t>
            </a:r>
          </a:p>
          <a:p>
            <a:pPr lvl="1"/>
            <a:r>
              <a:rPr lang="en-US" altLang="zh-CN" b="1" dirty="0" err="1"/>
              <a:t>Mxnet</a:t>
            </a:r>
            <a:r>
              <a:rPr lang="en-US" altLang="zh-CN" b="1" dirty="0"/>
              <a:t> model server</a:t>
            </a:r>
            <a:r>
              <a:rPr lang="zh-CN" altLang="en-US" b="1" dirty="0"/>
              <a:t>的好处</a:t>
            </a:r>
            <a:r>
              <a:rPr lang="zh-CN" altLang="en-US" dirty="0"/>
              <a:t>：</a:t>
            </a:r>
            <a:endParaRPr lang="en-US" altLang="zh-CN" dirty="0"/>
          </a:p>
          <a:p>
            <a:pPr lvl="2"/>
            <a:r>
              <a:rPr lang="zh-CN" altLang="en-US" dirty="0"/>
              <a:t>直接调用钩子函数。</a:t>
            </a:r>
            <a:endParaRPr lang="en-US" altLang="zh-CN" dirty="0"/>
          </a:p>
          <a:p>
            <a:pPr lvl="2"/>
            <a:r>
              <a:rPr lang="zh-CN" altLang="en-US" dirty="0"/>
              <a:t>支持处理</a:t>
            </a:r>
            <a:r>
              <a:rPr lang="en-US" altLang="zh-CN" dirty="0"/>
              <a:t>/ping REST API</a:t>
            </a:r>
            <a:r>
              <a:rPr lang="zh-CN" altLang="en-US" dirty="0"/>
              <a:t>。</a:t>
            </a:r>
            <a:endParaRPr lang="en-US" altLang="zh-CN" dirty="0"/>
          </a:p>
          <a:p>
            <a:pPr lvl="2"/>
            <a:r>
              <a:rPr lang="zh-CN" altLang="en-US" b="1" dirty="0">
                <a:solidFill>
                  <a:srgbClr val="FF0000"/>
                </a:solidFill>
              </a:rPr>
              <a:t>缺省会使用所有的</a:t>
            </a:r>
            <a:r>
              <a:rPr lang="en-US" b="1" dirty="0">
                <a:solidFill>
                  <a:srgbClr val="FF0000"/>
                </a:solidFill>
              </a:rPr>
              <a:t>GPU</a:t>
            </a:r>
            <a:r>
              <a:rPr lang="zh-CN" altLang="en-US" b="1" dirty="0">
                <a:solidFill>
                  <a:srgbClr val="FF0000"/>
                </a:solidFill>
              </a:rPr>
              <a:t>来做推理，</a:t>
            </a:r>
            <a:r>
              <a:rPr lang="en-US" altLang="zh-CN" b="1" dirty="0">
                <a:solidFill>
                  <a:srgbClr val="FF0000"/>
                </a:solidFill>
              </a:rPr>
              <a:t>TFS</a:t>
            </a:r>
            <a:r>
              <a:rPr lang="zh-CN" altLang="en-US" b="1" dirty="0">
                <a:solidFill>
                  <a:srgbClr val="FF0000"/>
                </a:solidFill>
              </a:rPr>
              <a:t>只能使用一个</a:t>
            </a:r>
            <a:r>
              <a:rPr lang="en-US" altLang="zh-CN" b="1" dirty="0">
                <a:solidFill>
                  <a:srgbClr val="FF0000"/>
                </a:solidFill>
              </a:rPr>
              <a:t>GPU</a:t>
            </a:r>
            <a:r>
              <a:rPr lang="zh-CN" altLang="en-US" b="1" dirty="0">
                <a:solidFill>
                  <a:srgbClr val="FF0000"/>
                </a:solidFill>
              </a:rPr>
              <a:t>来推理。</a:t>
            </a:r>
            <a:endParaRPr lang="en-US" altLang="zh-CN" b="1" dirty="0">
              <a:solidFill>
                <a:srgbClr val="FF0000"/>
              </a:solidFill>
            </a:endParaRPr>
          </a:p>
          <a:p>
            <a:r>
              <a:rPr lang="en-US" altLang="zh-CN" dirty="0" err="1"/>
              <a:t>S</a:t>
            </a:r>
            <a:r>
              <a:rPr lang="en-US" dirty="0" err="1"/>
              <a:t>age</a:t>
            </a:r>
            <a:r>
              <a:rPr lang="en-US" altLang="zh-CN" dirty="0" err="1"/>
              <a:t>M</a:t>
            </a:r>
            <a:r>
              <a:rPr lang="en-US" dirty="0" err="1"/>
              <a:t>aker</a:t>
            </a:r>
            <a:r>
              <a:rPr lang="zh-CN" altLang="en-US" dirty="0"/>
              <a:t>内建的</a:t>
            </a:r>
            <a:r>
              <a:rPr lang="en-US" altLang="zh-CN" dirty="0" err="1"/>
              <a:t>pytorch</a:t>
            </a:r>
            <a:r>
              <a:rPr lang="en-US" dirty="0"/>
              <a:t> serving</a:t>
            </a:r>
            <a:r>
              <a:rPr lang="zh-CN" altLang="en-US" dirty="0"/>
              <a:t>的实现：</a:t>
            </a:r>
            <a:endParaRPr lang="en-US" altLang="zh-CN" dirty="0"/>
          </a:p>
          <a:p>
            <a:pPr lvl="1"/>
            <a:r>
              <a:rPr lang="zh-CN" altLang="en-US" dirty="0"/>
              <a:t>使用的是</a:t>
            </a:r>
            <a:r>
              <a:rPr lang="en-US" altLang="zh-CN" dirty="0"/>
              <a:t>torch mode server</a:t>
            </a:r>
            <a:r>
              <a:rPr lang="zh-CN" altLang="en-US" dirty="0"/>
              <a:t>，其优点和</a:t>
            </a:r>
            <a:r>
              <a:rPr lang="en-US" altLang="zh-CN" dirty="0" err="1"/>
              <a:t>Mxnet</a:t>
            </a:r>
            <a:r>
              <a:rPr lang="en-US" altLang="zh-CN" dirty="0"/>
              <a:t> model server</a:t>
            </a:r>
            <a:r>
              <a:rPr lang="zh-CN" altLang="en-US" dirty="0"/>
              <a:t>类似。</a:t>
            </a:r>
            <a:endParaRPr lang="en-US" altLang="zh-CN" dirty="0"/>
          </a:p>
          <a:p>
            <a:r>
              <a:rPr lang="en-US" altLang="zh-CN" dirty="0" err="1"/>
              <a:t>SageMaker</a:t>
            </a:r>
            <a:r>
              <a:rPr lang="zh-CN" altLang="en-US" dirty="0"/>
              <a:t>内建的</a:t>
            </a:r>
            <a:r>
              <a:rPr lang="en-US" altLang="zh-CN" dirty="0" err="1"/>
              <a:t>sklearn</a:t>
            </a:r>
            <a:r>
              <a:rPr lang="zh-CN" altLang="en-US" dirty="0"/>
              <a:t>，</a:t>
            </a:r>
            <a:r>
              <a:rPr lang="en-US" altLang="zh-CN" dirty="0" err="1"/>
              <a:t>chainer</a:t>
            </a:r>
            <a:r>
              <a:rPr lang="zh-CN" altLang="en-US" dirty="0"/>
              <a:t>，</a:t>
            </a:r>
            <a:r>
              <a:rPr lang="en-US" altLang="zh-CN" dirty="0" err="1"/>
              <a:t>xgboost</a:t>
            </a:r>
            <a:r>
              <a:rPr lang="zh-CN" altLang="en-US" dirty="0"/>
              <a:t>的</a:t>
            </a:r>
            <a:r>
              <a:rPr lang="en-US" altLang="zh-CN" dirty="0"/>
              <a:t>serving</a:t>
            </a:r>
            <a:r>
              <a:rPr lang="zh-CN" altLang="en-US" dirty="0"/>
              <a:t>实现：</a:t>
            </a:r>
            <a:endParaRPr lang="en-US" altLang="zh-CN" dirty="0"/>
          </a:p>
          <a:p>
            <a:pPr lvl="1"/>
            <a:r>
              <a:rPr lang="en-US" altLang="zh-CN" dirty="0" err="1"/>
              <a:t>nginx</a:t>
            </a:r>
            <a:r>
              <a:rPr lang="en-US" altLang="zh-CN" dirty="0"/>
              <a:t>(optional)---</a:t>
            </a:r>
            <a:r>
              <a:rPr lang="en-US" altLang="zh-CN" dirty="0">
                <a:sym typeface="Wingdings" panose="05000000000000000000" pitchFamily="2" charset="2"/>
              </a:rPr>
              <a:t></a:t>
            </a:r>
            <a:r>
              <a:rPr lang="en-US" dirty="0" err="1"/>
              <a:t>guincorn</a:t>
            </a:r>
            <a:endParaRPr lang="en-US" dirty="0"/>
          </a:p>
          <a:p>
            <a:pPr lvl="1"/>
            <a:r>
              <a:rPr lang="zh-CN" altLang="en-US" dirty="0"/>
              <a:t>通过设置</a:t>
            </a:r>
            <a:r>
              <a:rPr lang="en-US" altLang="zh-CN" dirty="0" err="1"/>
              <a:t>sagemaker.model.FrameworkModel</a:t>
            </a:r>
            <a:r>
              <a:rPr lang="en-US" altLang="zh-CN" dirty="0"/>
              <a:t> API</a:t>
            </a:r>
            <a:r>
              <a:rPr lang="zh-CN" altLang="en-US" dirty="0"/>
              <a:t>的</a:t>
            </a:r>
            <a:r>
              <a:rPr lang="en-US" altLang="zh-CN" dirty="0"/>
              <a:t>env</a:t>
            </a:r>
            <a:r>
              <a:rPr lang="zh-CN" altLang="en-US" dirty="0"/>
              <a:t>参数中的</a:t>
            </a:r>
            <a:r>
              <a:rPr lang="en-US" dirty="0"/>
              <a:t>SAGEMAKER_USE_NGINX</a:t>
            </a:r>
            <a:r>
              <a:rPr lang="zh-CN" altLang="en-US" dirty="0"/>
              <a:t>可以</a:t>
            </a:r>
            <a:r>
              <a:rPr lang="en-US" altLang="zh-CN" dirty="0"/>
              <a:t>disable </a:t>
            </a:r>
            <a:r>
              <a:rPr lang="en-US" altLang="zh-CN" dirty="0" err="1"/>
              <a:t>nginx</a:t>
            </a:r>
            <a:r>
              <a:rPr lang="zh-CN" altLang="en-US" dirty="0"/>
              <a:t>。</a:t>
            </a:r>
            <a:endParaRPr lang="en-US" altLang="zh-CN" dirty="0"/>
          </a:p>
          <a:p>
            <a:r>
              <a:rPr lang="en-US" altLang="zh-CN" dirty="0" err="1"/>
              <a:t>SageMaker</a:t>
            </a:r>
            <a:r>
              <a:rPr lang="zh-CN" altLang="en-US" dirty="0"/>
              <a:t>内建的</a:t>
            </a:r>
            <a:r>
              <a:rPr lang="en-US" altLang="zh-CN" dirty="0" err="1"/>
              <a:t>sparkml</a:t>
            </a:r>
            <a:r>
              <a:rPr lang="en-US" altLang="zh-CN" dirty="0"/>
              <a:t> serving</a:t>
            </a:r>
            <a:r>
              <a:rPr lang="zh-CN" altLang="en-US" dirty="0"/>
              <a:t>实现：</a:t>
            </a:r>
            <a:endParaRPr lang="en-US" altLang="zh-CN" dirty="0"/>
          </a:p>
          <a:p>
            <a:pPr lvl="1"/>
            <a:r>
              <a:rPr lang="zh-CN" altLang="en-US" dirty="0"/>
              <a:t>基于</a:t>
            </a:r>
            <a:r>
              <a:rPr lang="en-US" altLang="zh-CN" dirty="0"/>
              <a:t>Java spring </a:t>
            </a:r>
            <a:r>
              <a:rPr lang="zh-CN" altLang="en-US" dirty="0"/>
              <a:t>框架和</a:t>
            </a:r>
            <a:r>
              <a:rPr lang="en-US" altLang="zh-CN" dirty="0" err="1"/>
              <a:t>mleap</a:t>
            </a:r>
            <a:r>
              <a:rPr lang="zh-CN" altLang="en-US" dirty="0"/>
              <a:t> </a:t>
            </a:r>
            <a:r>
              <a:rPr lang="en-US" altLang="zh-CN" dirty="0"/>
              <a:t>runtime</a:t>
            </a:r>
            <a:r>
              <a:rPr lang="zh-CN" altLang="en-US" dirty="0"/>
              <a:t>库。</a:t>
            </a:r>
            <a:endParaRPr lang="en-US" altLang="zh-CN" dirty="0"/>
          </a:p>
          <a:p>
            <a:endParaRPr lang="en-US" dirty="0"/>
          </a:p>
        </p:txBody>
      </p:sp>
    </p:spTree>
    <p:extLst>
      <p:ext uri="{BB962C8B-B14F-4D97-AF65-F5344CB8AC3E}">
        <p14:creationId xmlns:p14="http://schemas.microsoft.com/office/powerpoint/2010/main" val="1034122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AC08-7354-4A03-8C26-5B9CF5DEF342}"/>
              </a:ext>
            </a:extLst>
          </p:cNvPr>
          <p:cNvSpPr>
            <a:spLocks noGrp="1"/>
          </p:cNvSpPr>
          <p:nvPr>
            <p:ph type="title"/>
          </p:nvPr>
        </p:nvSpPr>
        <p:spPr/>
        <p:txBody>
          <a:bodyPr/>
          <a:lstStyle/>
          <a:p>
            <a:r>
              <a:rPr lang="en-US" altLang="zh-CN" dirty="0" err="1"/>
              <a:t>SageMaker</a:t>
            </a:r>
            <a:r>
              <a:rPr lang="zh-CN" altLang="en-US" dirty="0"/>
              <a:t>的相关功能详解</a:t>
            </a:r>
            <a:endParaRPr lang="en-US" dirty="0"/>
          </a:p>
        </p:txBody>
      </p:sp>
      <p:sp>
        <p:nvSpPr>
          <p:cNvPr id="3" name="Content Placeholder 2">
            <a:extLst>
              <a:ext uri="{FF2B5EF4-FFF2-40B4-BE49-F238E27FC236}">
                <a16:creationId xmlns:a16="http://schemas.microsoft.com/office/drawing/2014/main" id="{C428F8D1-0D46-4837-A7A2-BDA26A3D995F}"/>
              </a:ext>
            </a:extLst>
          </p:cNvPr>
          <p:cNvSpPr>
            <a:spLocks noGrp="1"/>
          </p:cNvSpPr>
          <p:nvPr>
            <p:ph idx="1"/>
          </p:nvPr>
        </p:nvSpPr>
        <p:spPr/>
        <p:txBody>
          <a:bodyPr>
            <a:normAutofit lnSpcReduction="10000"/>
          </a:bodyPr>
          <a:lstStyle/>
          <a:p>
            <a:r>
              <a:rPr lang="en-US" altLang="zh-CN" dirty="0"/>
              <a:t>Server side batch</a:t>
            </a:r>
            <a:r>
              <a:rPr lang="zh-CN" altLang="en-US" dirty="0"/>
              <a:t>：</a:t>
            </a:r>
            <a:endParaRPr lang="en-US" altLang="zh-CN" dirty="0"/>
          </a:p>
          <a:p>
            <a:pPr lvl="1"/>
            <a:r>
              <a:rPr lang="zh-CN" altLang="en-US" dirty="0"/>
              <a:t>含义：</a:t>
            </a:r>
            <a:r>
              <a:rPr lang="en-US" dirty="0"/>
              <a:t>Server</a:t>
            </a:r>
            <a:r>
              <a:rPr lang="zh-CN" altLang="en-US" dirty="0"/>
              <a:t>侧本身聚合多个不同上游客户端的请求为一个</a:t>
            </a:r>
            <a:r>
              <a:rPr lang="en-US" dirty="0"/>
              <a:t>batch</a:t>
            </a:r>
          </a:p>
          <a:p>
            <a:pPr lvl="1"/>
            <a:r>
              <a:rPr lang="zh-CN" altLang="en-US" dirty="0"/>
              <a:t>可以与</a:t>
            </a:r>
            <a:r>
              <a:rPr lang="en-US" dirty="0"/>
              <a:t>client side batch</a:t>
            </a:r>
            <a:r>
              <a:rPr lang="zh-CN" altLang="en-US" dirty="0"/>
              <a:t>结合使用。</a:t>
            </a:r>
          </a:p>
          <a:p>
            <a:pPr lvl="1"/>
            <a:r>
              <a:rPr lang="en-US" dirty="0"/>
              <a:t>Native</a:t>
            </a:r>
            <a:r>
              <a:rPr lang="zh-CN" altLang="en-US" dirty="0"/>
              <a:t>的</a:t>
            </a:r>
            <a:r>
              <a:rPr lang="en-US" dirty="0" err="1"/>
              <a:t>tensorflow</a:t>
            </a:r>
            <a:r>
              <a:rPr lang="en-US" dirty="0"/>
              <a:t> </a:t>
            </a:r>
            <a:r>
              <a:rPr lang="en-US" dirty="0" err="1"/>
              <a:t>serving，mxnet</a:t>
            </a:r>
            <a:r>
              <a:rPr lang="en-US" dirty="0"/>
              <a:t> </a:t>
            </a:r>
            <a:r>
              <a:rPr lang="en-US" dirty="0" err="1"/>
              <a:t>serving，pytorch</a:t>
            </a:r>
            <a:r>
              <a:rPr lang="en-US" dirty="0"/>
              <a:t> serving</a:t>
            </a:r>
            <a:r>
              <a:rPr lang="zh-CN" altLang="en-US" dirty="0"/>
              <a:t>都是支持</a:t>
            </a:r>
            <a:r>
              <a:rPr lang="en-US" dirty="0"/>
              <a:t>client side batch</a:t>
            </a:r>
            <a:r>
              <a:rPr lang="zh-CN" altLang="en-US" dirty="0"/>
              <a:t>和</a:t>
            </a:r>
            <a:r>
              <a:rPr lang="en-US" dirty="0"/>
              <a:t>server side batch</a:t>
            </a:r>
            <a:r>
              <a:rPr lang="zh-CN" altLang="en-US" dirty="0"/>
              <a:t>的：</a:t>
            </a:r>
          </a:p>
          <a:p>
            <a:pPr lvl="2"/>
            <a:r>
              <a:rPr lang="zh-CN" altLang="en-US" dirty="0"/>
              <a:t>对于</a:t>
            </a:r>
            <a:r>
              <a:rPr lang="en-US" dirty="0" err="1"/>
              <a:t>tensorflow</a:t>
            </a:r>
            <a:r>
              <a:rPr lang="en-US" dirty="0"/>
              <a:t> serving，</a:t>
            </a:r>
            <a:r>
              <a:rPr lang="zh-CN" altLang="en-US" dirty="0"/>
              <a:t>通过</a:t>
            </a:r>
            <a:r>
              <a:rPr lang="en-US" dirty="0" err="1"/>
              <a:t>SageMaker</a:t>
            </a:r>
            <a:r>
              <a:rPr lang="en-US" dirty="0"/>
              <a:t> high level API</a:t>
            </a:r>
            <a:r>
              <a:rPr lang="zh-CN" altLang="en-US" dirty="0"/>
              <a:t>设置</a:t>
            </a:r>
            <a:r>
              <a:rPr lang="en-US" dirty="0"/>
              <a:t>SAGEMAKER_TFS_ENABLE_BATCHING</a:t>
            </a:r>
            <a:r>
              <a:rPr lang="zh-CN" altLang="en-US" dirty="0"/>
              <a:t>为</a:t>
            </a:r>
            <a:r>
              <a:rPr lang="en-US" dirty="0"/>
              <a:t>true</a:t>
            </a:r>
            <a:r>
              <a:rPr lang="zh-CN" altLang="en-US" dirty="0"/>
              <a:t>开启</a:t>
            </a:r>
            <a:r>
              <a:rPr lang="en-US" dirty="0"/>
              <a:t>server side batch。</a:t>
            </a:r>
          </a:p>
          <a:p>
            <a:pPr lvl="2"/>
            <a:r>
              <a:rPr lang="zh-CN" altLang="en-US" dirty="0"/>
              <a:t>对于</a:t>
            </a:r>
            <a:r>
              <a:rPr lang="en-US" dirty="0" err="1"/>
              <a:t>mxnet</a:t>
            </a:r>
            <a:r>
              <a:rPr lang="zh-CN" altLang="en-US" dirty="0"/>
              <a:t>和</a:t>
            </a:r>
            <a:r>
              <a:rPr lang="en-US" dirty="0" err="1"/>
              <a:t>pytorch</a:t>
            </a:r>
            <a:r>
              <a:rPr lang="en-US" dirty="0"/>
              <a:t> serving，</a:t>
            </a:r>
            <a:r>
              <a:rPr lang="zh-CN" altLang="en-US" dirty="0"/>
              <a:t>需要通过所谓的</a:t>
            </a:r>
            <a:r>
              <a:rPr lang="en-US" dirty="0"/>
              <a:t>managed REST API</a:t>
            </a:r>
            <a:r>
              <a:rPr lang="zh-CN" altLang="en-US" dirty="0"/>
              <a:t>来设置</a:t>
            </a:r>
            <a:r>
              <a:rPr lang="en-US" dirty="0"/>
              <a:t>batch size</a:t>
            </a:r>
            <a:r>
              <a:rPr lang="zh-CN" altLang="en-US" dirty="0"/>
              <a:t>来开启</a:t>
            </a:r>
            <a:r>
              <a:rPr lang="en-US" dirty="0"/>
              <a:t>server side batch。</a:t>
            </a:r>
            <a:r>
              <a:rPr lang="zh-CN" altLang="en-US" dirty="0"/>
              <a:t>但是当前</a:t>
            </a:r>
            <a:r>
              <a:rPr lang="en-US" dirty="0" err="1"/>
              <a:t>Sagemaker</a:t>
            </a:r>
            <a:r>
              <a:rPr lang="zh-CN" altLang="en-US" dirty="0"/>
              <a:t>的</a:t>
            </a:r>
            <a:r>
              <a:rPr lang="en-US" dirty="0" err="1"/>
              <a:t>mxnet</a:t>
            </a:r>
            <a:r>
              <a:rPr lang="en-US" dirty="0"/>
              <a:t> serving</a:t>
            </a:r>
            <a:r>
              <a:rPr lang="zh-CN" altLang="en-US" dirty="0"/>
              <a:t>和</a:t>
            </a:r>
            <a:r>
              <a:rPr lang="en-US" dirty="0" err="1"/>
              <a:t>pytorch</a:t>
            </a:r>
            <a:r>
              <a:rPr lang="en-US" dirty="0"/>
              <a:t> serving</a:t>
            </a:r>
            <a:r>
              <a:rPr lang="zh-CN" altLang="en-US" dirty="0"/>
              <a:t>当前还不支持设置</a:t>
            </a:r>
            <a:r>
              <a:rPr lang="en-US" dirty="0"/>
              <a:t>server side batch。</a:t>
            </a:r>
          </a:p>
          <a:p>
            <a:pPr lvl="1"/>
            <a:r>
              <a:rPr lang="en-US" dirty="0" err="1"/>
              <a:t>SageMaker</a:t>
            </a:r>
            <a:r>
              <a:rPr lang="zh-CN" altLang="en-US" dirty="0"/>
              <a:t>的</a:t>
            </a:r>
            <a:r>
              <a:rPr lang="en-US" dirty="0"/>
              <a:t>neo</a:t>
            </a:r>
            <a:r>
              <a:rPr lang="zh-CN" altLang="en-US" dirty="0"/>
              <a:t>对</a:t>
            </a:r>
            <a:r>
              <a:rPr lang="en-US" dirty="0"/>
              <a:t>batch</a:t>
            </a:r>
            <a:r>
              <a:rPr lang="zh-CN" altLang="en-US" dirty="0"/>
              <a:t>的支持：</a:t>
            </a:r>
          </a:p>
          <a:p>
            <a:pPr lvl="2"/>
            <a:r>
              <a:rPr lang="zh-CN" altLang="en-US" dirty="0"/>
              <a:t>编译时设置的</a:t>
            </a:r>
            <a:r>
              <a:rPr lang="en-US" dirty="0"/>
              <a:t>input shape</a:t>
            </a:r>
            <a:r>
              <a:rPr lang="zh-CN" altLang="en-US" dirty="0"/>
              <a:t>的第一个维度即推理时单个请求的</a:t>
            </a:r>
            <a:r>
              <a:rPr lang="en-US" dirty="0"/>
              <a:t>batch size，</a:t>
            </a:r>
            <a:r>
              <a:rPr lang="zh-CN" altLang="en-US" dirty="0"/>
              <a:t>这个是</a:t>
            </a:r>
            <a:r>
              <a:rPr lang="en-US" dirty="0"/>
              <a:t>fix</a:t>
            </a:r>
            <a:r>
              <a:rPr lang="zh-CN" altLang="en-US" dirty="0"/>
              <a:t>的。</a:t>
            </a:r>
          </a:p>
          <a:p>
            <a:pPr lvl="2"/>
            <a:r>
              <a:rPr lang="zh-CN" altLang="en-US" dirty="0"/>
              <a:t>本质上是</a:t>
            </a:r>
            <a:r>
              <a:rPr lang="en-US" dirty="0"/>
              <a:t>fixed client side batch。</a:t>
            </a:r>
          </a:p>
          <a:p>
            <a:endParaRPr lang="en-US" dirty="0"/>
          </a:p>
        </p:txBody>
      </p:sp>
    </p:spTree>
    <p:extLst>
      <p:ext uri="{BB962C8B-B14F-4D97-AF65-F5344CB8AC3E}">
        <p14:creationId xmlns:p14="http://schemas.microsoft.com/office/powerpoint/2010/main" val="3521247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normAutofit fontScale="92500" lnSpcReduction="10000"/>
          </a:bodyPr>
          <a:lstStyle/>
          <a:p>
            <a:r>
              <a:rPr lang="en-US" altLang="zh-CN" dirty="0" err="1"/>
              <a:t>SageMaker</a:t>
            </a:r>
            <a:r>
              <a:rPr lang="en-US" altLang="zh-CN" dirty="0"/>
              <a:t> </a:t>
            </a:r>
            <a:r>
              <a:rPr lang="en-US" dirty="0"/>
              <a:t>Inference pipeline</a:t>
            </a:r>
            <a:r>
              <a:rPr lang="zh-CN" altLang="en-US" dirty="0"/>
              <a:t>的特点：</a:t>
            </a:r>
            <a:endParaRPr lang="en-US" altLang="zh-CN" dirty="0"/>
          </a:p>
          <a:p>
            <a:pPr lvl="1"/>
            <a:r>
              <a:rPr lang="zh-CN" altLang="en-US" dirty="0"/>
              <a:t>目前最多可以部署</a:t>
            </a:r>
            <a:r>
              <a:rPr lang="en-US" altLang="zh-CN" dirty="0"/>
              <a:t>5</a:t>
            </a:r>
            <a:r>
              <a:rPr lang="zh-CN" altLang="en-US" dirty="0"/>
              <a:t>个容器。</a:t>
            </a:r>
            <a:endParaRPr lang="en-US" altLang="zh-CN" dirty="0"/>
          </a:p>
          <a:p>
            <a:pPr lvl="1"/>
            <a:r>
              <a:rPr lang="en-US" altLang="zh-CN" dirty="0"/>
              <a:t>Pipeline</a:t>
            </a:r>
            <a:r>
              <a:rPr lang="zh-CN" altLang="en-US" dirty="0"/>
              <a:t>中最多可以包括一个</a:t>
            </a:r>
            <a:r>
              <a:rPr lang="en-US" altLang="zh-CN" dirty="0"/>
              <a:t>multiple model container</a:t>
            </a:r>
            <a:r>
              <a:rPr lang="zh-CN" altLang="en-US" dirty="0"/>
              <a:t>（</a:t>
            </a:r>
            <a:r>
              <a:rPr lang="en-US" altLang="zh-CN" dirty="0"/>
              <a:t>MME container</a:t>
            </a:r>
            <a:r>
              <a:rPr lang="zh-CN" altLang="en-US" dirty="0"/>
              <a:t>）。</a:t>
            </a:r>
            <a:endParaRPr lang="en-US" altLang="zh-CN" dirty="0"/>
          </a:p>
          <a:p>
            <a:pPr lvl="1"/>
            <a:r>
              <a:rPr lang="en-US" altLang="zh-CN" dirty="0"/>
              <a:t>Pipeline</a:t>
            </a:r>
            <a:r>
              <a:rPr lang="zh-CN" altLang="en-US" dirty="0"/>
              <a:t>的所有容器都是部署在同一个推理实例上。</a:t>
            </a:r>
            <a:endParaRPr lang="en-US" altLang="zh-CN" dirty="0"/>
          </a:p>
          <a:p>
            <a:pPr lvl="1"/>
            <a:r>
              <a:rPr lang="zh-CN" altLang="en-US" b="1" dirty="0"/>
              <a:t>每个容器的输出由</a:t>
            </a:r>
            <a:r>
              <a:rPr lang="en-US" altLang="zh-CN" b="1" dirty="0" err="1"/>
              <a:t>Sagemaker</a:t>
            </a:r>
            <a:r>
              <a:rPr lang="zh-CN" altLang="en-US" b="1" dirty="0"/>
              <a:t>内部组件做中转，该组件把上一个容器的输出做为新的</a:t>
            </a:r>
            <a:r>
              <a:rPr lang="en-US" altLang="zh-CN" b="1" dirty="0"/>
              <a:t>request</a:t>
            </a:r>
            <a:r>
              <a:rPr lang="zh-CN" altLang="en-US" b="1" dirty="0"/>
              <a:t>发送到下一个容器</a:t>
            </a:r>
            <a:r>
              <a:rPr lang="zh-CN" altLang="en-US" dirty="0"/>
              <a:t>。拓扑类似如下：</a:t>
            </a:r>
            <a:endParaRPr lang="en-US" altLang="zh-CN" dirty="0"/>
          </a:p>
          <a:p>
            <a:pPr lvl="2"/>
            <a:r>
              <a:rPr lang="en-US" altLang="zh-CN" dirty="0" err="1"/>
              <a:t>Sagemaker</a:t>
            </a:r>
            <a:r>
              <a:rPr lang="en-US" altLang="zh-CN" dirty="0"/>
              <a:t> proxy/agent-</a:t>
            </a:r>
            <a:r>
              <a:rPr lang="en-US" altLang="zh-CN" dirty="0">
                <a:sym typeface="Wingdings" panose="05000000000000000000" pitchFamily="2" charset="2"/>
              </a:rPr>
              <a:t>first container-</a:t>
            </a:r>
            <a:r>
              <a:rPr lang="en-US" altLang="zh-CN" dirty="0" err="1">
                <a:sym typeface="Wingdings" panose="05000000000000000000" pitchFamily="2" charset="2"/>
              </a:rPr>
              <a:t>sagemaker</a:t>
            </a:r>
            <a:r>
              <a:rPr lang="en-US" altLang="zh-CN" dirty="0">
                <a:sym typeface="Wingdings" panose="05000000000000000000" pitchFamily="2" charset="2"/>
              </a:rPr>
              <a:t> proxy/</a:t>
            </a:r>
            <a:r>
              <a:rPr lang="en-US" altLang="zh-CN" dirty="0" err="1">
                <a:sym typeface="Wingdings" panose="05000000000000000000" pitchFamily="2" charset="2"/>
              </a:rPr>
              <a:t>agentsecond</a:t>
            </a:r>
            <a:r>
              <a:rPr lang="en-US" altLang="zh-CN" dirty="0">
                <a:sym typeface="Wingdings" panose="05000000000000000000" pitchFamily="2" charset="2"/>
              </a:rPr>
              <a:t> container-……</a:t>
            </a:r>
          </a:p>
          <a:p>
            <a:pPr lvl="1"/>
            <a:r>
              <a:rPr lang="zh-CN" altLang="en-US" dirty="0">
                <a:sym typeface="Wingdings" panose="05000000000000000000" pitchFamily="2" charset="2"/>
              </a:rPr>
              <a:t>每个容器中的</a:t>
            </a:r>
            <a:r>
              <a:rPr lang="en-US" altLang="zh-CN" dirty="0" err="1">
                <a:sym typeface="Wingdings" panose="05000000000000000000" pitchFamily="2" charset="2"/>
              </a:rPr>
              <a:t>sagemaker</a:t>
            </a:r>
            <a:r>
              <a:rPr lang="en-US" altLang="zh-CN" dirty="0">
                <a:sym typeface="Wingdings" panose="05000000000000000000" pitchFamily="2" charset="2"/>
              </a:rPr>
              <a:t> model</a:t>
            </a:r>
            <a:r>
              <a:rPr lang="zh-CN" altLang="en-US" dirty="0">
                <a:sym typeface="Wingdings" panose="05000000000000000000" pitchFamily="2" charset="2"/>
              </a:rPr>
              <a:t>都可以提供</a:t>
            </a:r>
            <a:r>
              <a:rPr lang="en-US" altLang="zh-CN" dirty="0">
                <a:sym typeface="Wingdings" panose="05000000000000000000" pitchFamily="2" charset="2"/>
              </a:rPr>
              <a:t>inference.py</a:t>
            </a:r>
            <a:r>
              <a:rPr lang="zh-CN" altLang="en-US" dirty="0">
                <a:sym typeface="Wingdings" panose="05000000000000000000" pitchFamily="2" charset="2"/>
              </a:rPr>
              <a:t>来使用自己的数据预处理和后处理逻辑。</a:t>
            </a:r>
            <a:endParaRPr lang="en-US" altLang="zh-CN" dirty="0">
              <a:sym typeface="Wingdings" panose="05000000000000000000" pitchFamily="2" charset="2"/>
            </a:endParaRPr>
          </a:p>
          <a:p>
            <a:r>
              <a:rPr lang="zh-CN" altLang="en-US" dirty="0"/>
              <a:t>什么时候使用？</a:t>
            </a:r>
            <a:endParaRPr lang="en-US" altLang="zh-CN" dirty="0"/>
          </a:p>
          <a:p>
            <a:pPr lvl="1"/>
            <a:r>
              <a:rPr lang="en-US" altLang="zh-CN" dirty="0" err="1"/>
              <a:t>Sklearn</a:t>
            </a:r>
            <a:r>
              <a:rPr lang="zh-CN" altLang="en-US" dirty="0"/>
              <a:t>或</a:t>
            </a:r>
            <a:r>
              <a:rPr lang="en-US" altLang="zh-CN" dirty="0" err="1"/>
              <a:t>sparkml</a:t>
            </a:r>
            <a:r>
              <a:rPr lang="zh-CN" altLang="en-US" dirty="0"/>
              <a:t>特征工程拟合后的所谓</a:t>
            </a:r>
            <a:r>
              <a:rPr lang="en-US" altLang="zh-CN" dirty="0"/>
              <a:t>transformer</a:t>
            </a:r>
            <a:r>
              <a:rPr lang="zh-CN" altLang="en-US" dirty="0"/>
              <a:t> </a:t>
            </a:r>
            <a:r>
              <a:rPr lang="en-US" altLang="zh-CN" dirty="0"/>
              <a:t>+ </a:t>
            </a:r>
            <a:r>
              <a:rPr lang="en-US" altLang="zh-CN" dirty="0" err="1"/>
              <a:t>SageMaker</a:t>
            </a:r>
            <a:r>
              <a:rPr lang="en-US" altLang="zh-CN" dirty="0"/>
              <a:t> </a:t>
            </a:r>
            <a:r>
              <a:rPr lang="zh-CN" altLang="en-US" dirty="0"/>
              <a:t>训练好的模型</a:t>
            </a:r>
            <a:endParaRPr lang="en-US" altLang="zh-CN" dirty="0"/>
          </a:p>
          <a:p>
            <a:pPr lvl="1"/>
            <a:r>
              <a:rPr lang="en-US" altLang="zh-CN" dirty="0" err="1"/>
              <a:t>SageMaker</a:t>
            </a:r>
            <a:r>
              <a:rPr lang="en-US" altLang="zh-CN" dirty="0"/>
              <a:t> processing</a:t>
            </a:r>
            <a:r>
              <a:rPr lang="zh-CN" altLang="en-US" dirty="0"/>
              <a:t>特征工程拟合后的</a:t>
            </a:r>
            <a:r>
              <a:rPr lang="en-US" altLang="zh-CN" dirty="0"/>
              <a:t>transformer + </a:t>
            </a:r>
            <a:r>
              <a:rPr lang="en-US" altLang="zh-CN" dirty="0" err="1"/>
              <a:t>SageMaker</a:t>
            </a:r>
            <a:r>
              <a:rPr lang="zh-CN" altLang="en-US" dirty="0"/>
              <a:t>训练好的模型</a:t>
            </a:r>
            <a:endParaRPr lang="en-US" altLang="zh-CN" dirty="0"/>
          </a:p>
          <a:p>
            <a:pPr lvl="1"/>
            <a:r>
              <a:rPr lang="en-US" altLang="zh-CN" dirty="0" err="1"/>
              <a:t>Sagemaker</a:t>
            </a:r>
            <a:r>
              <a:rPr lang="zh-CN" altLang="en-US" dirty="0"/>
              <a:t>训练好的多个模型做成的</a:t>
            </a:r>
            <a:r>
              <a:rPr lang="en-US" altLang="zh-CN" dirty="0"/>
              <a:t>pipeline</a:t>
            </a:r>
          </a:p>
          <a:p>
            <a:endParaRPr lang="en-US" dirty="0"/>
          </a:p>
        </p:txBody>
      </p:sp>
    </p:spTree>
    <p:extLst>
      <p:ext uri="{BB962C8B-B14F-4D97-AF65-F5344CB8AC3E}">
        <p14:creationId xmlns:p14="http://schemas.microsoft.com/office/powerpoint/2010/main" val="847474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40205-A523-4836-8290-2CA422A4585F}"/>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223BD99A-894E-41DF-8D03-E3B10A46507F}"/>
              </a:ext>
            </a:extLst>
          </p:cNvPr>
          <p:cNvSpPr>
            <a:spLocks noGrp="1"/>
          </p:cNvSpPr>
          <p:nvPr>
            <p:ph idx="1"/>
          </p:nvPr>
        </p:nvSpPr>
        <p:spPr/>
        <p:txBody>
          <a:bodyPr>
            <a:normAutofit/>
          </a:bodyPr>
          <a:lstStyle/>
          <a:p>
            <a:r>
              <a:rPr lang="zh-CN" altLang="en-US" dirty="0"/>
              <a:t>推理实例的自动扩容：</a:t>
            </a:r>
            <a:endParaRPr lang="en-US" altLang="zh-CN" dirty="0"/>
          </a:p>
          <a:p>
            <a:pPr lvl="1"/>
            <a:r>
              <a:rPr lang="zh-CN" altLang="en-US" sz="2200" dirty="0">
                <a:solidFill>
                  <a:prstClr val="black"/>
                </a:solidFill>
              </a:rPr>
              <a:t>自动扩容可以基于预定义的</a:t>
            </a:r>
            <a:r>
              <a:rPr lang="en-US" altLang="zh-CN" sz="2200" dirty="0">
                <a:solidFill>
                  <a:prstClr val="black"/>
                </a:solidFill>
              </a:rPr>
              <a:t>metric</a:t>
            </a:r>
            <a:r>
              <a:rPr lang="zh-CN" altLang="en-US" sz="2200" dirty="0">
                <a:solidFill>
                  <a:prstClr val="black"/>
                </a:solidFill>
              </a:rPr>
              <a:t>或者自定义的</a:t>
            </a:r>
            <a:r>
              <a:rPr lang="en-US" altLang="zh-CN" sz="2200" dirty="0">
                <a:solidFill>
                  <a:prstClr val="black"/>
                </a:solidFill>
              </a:rPr>
              <a:t>metric</a:t>
            </a:r>
            <a:r>
              <a:rPr lang="zh-CN" altLang="en-US" sz="2200" dirty="0">
                <a:solidFill>
                  <a:prstClr val="black"/>
                </a:solidFill>
              </a:rPr>
              <a:t>（</a:t>
            </a:r>
            <a:r>
              <a:rPr lang="zh-CN" altLang="en-US" sz="2200" b="1" dirty="0">
                <a:solidFill>
                  <a:prstClr val="black"/>
                </a:solidFill>
              </a:rPr>
              <a:t>只能</a:t>
            </a:r>
            <a:r>
              <a:rPr lang="en-US" altLang="zh-CN" sz="2200" b="1" dirty="0">
                <a:solidFill>
                  <a:prstClr val="black"/>
                </a:solidFill>
              </a:rPr>
              <a:t>2</a:t>
            </a:r>
            <a:r>
              <a:rPr lang="zh-CN" altLang="en-US" sz="2200" b="1" dirty="0">
                <a:solidFill>
                  <a:prstClr val="black"/>
                </a:solidFill>
              </a:rPr>
              <a:t>选一</a:t>
            </a:r>
            <a:r>
              <a:rPr lang="zh-CN" altLang="en-US" sz="2200" dirty="0">
                <a:solidFill>
                  <a:prstClr val="black"/>
                </a:solidFill>
              </a:rPr>
              <a:t>）。</a:t>
            </a:r>
            <a:endParaRPr lang="en-US" altLang="zh-CN" sz="2200" dirty="0">
              <a:solidFill>
                <a:prstClr val="black"/>
              </a:solidFill>
            </a:endParaRPr>
          </a:p>
          <a:p>
            <a:pPr lvl="2"/>
            <a:r>
              <a:rPr lang="zh-CN" altLang="en-US" sz="1900" dirty="0">
                <a:solidFill>
                  <a:prstClr val="black"/>
                </a:solidFill>
              </a:rPr>
              <a:t>预定义的</a:t>
            </a:r>
            <a:r>
              <a:rPr lang="en-US" altLang="zh-CN" sz="1900" dirty="0">
                <a:solidFill>
                  <a:prstClr val="black"/>
                </a:solidFill>
              </a:rPr>
              <a:t>metric</a:t>
            </a:r>
            <a:r>
              <a:rPr lang="zh-CN" altLang="en-US" sz="1900" dirty="0">
                <a:solidFill>
                  <a:prstClr val="black"/>
                </a:solidFill>
              </a:rPr>
              <a:t>当前只有一个：</a:t>
            </a:r>
            <a:r>
              <a:rPr lang="en-US" altLang="zh-CN" sz="1900" dirty="0" err="1">
                <a:solidFill>
                  <a:prstClr val="black"/>
                </a:solidFill>
              </a:rPr>
              <a:t>SageMakerVariantInvocationsPerInstance</a:t>
            </a:r>
            <a:r>
              <a:rPr lang="en-US" altLang="zh-CN" sz="1900" dirty="0">
                <a:solidFill>
                  <a:prstClr val="black"/>
                </a:solidFill>
              </a:rPr>
              <a:t> </a:t>
            </a:r>
          </a:p>
          <a:p>
            <a:pPr lvl="3"/>
            <a:r>
              <a:rPr lang="en-US" altLang="zh-CN" sz="1700" dirty="0" err="1">
                <a:solidFill>
                  <a:prstClr val="black"/>
                </a:solidFill>
              </a:rPr>
              <a:t>SageMakerVariantInvocationsPerInstance</a:t>
            </a:r>
            <a:r>
              <a:rPr lang="en-US" altLang="zh-CN" sz="1700" dirty="0">
                <a:solidFill>
                  <a:prstClr val="black"/>
                </a:solidFill>
              </a:rPr>
              <a:t> is the </a:t>
            </a:r>
            <a:r>
              <a:rPr lang="en-US" altLang="zh-CN" sz="1700" b="1" dirty="0">
                <a:solidFill>
                  <a:prstClr val="black"/>
                </a:solidFill>
              </a:rPr>
              <a:t>average number </a:t>
            </a:r>
            <a:r>
              <a:rPr lang="en-US" altLang="zh-CN" sz="1700" dirty="0">
                <a:solidFill>
                  <a:prstClr val="black"/>
                </a:solidFill>
              </a:rPr>
              <a:t>of times per minute that </a:t>
            </a:r>
            <a:r>
              <a:rPr lang="en-US" altLang="zh-CN" sz="1700" b="1" dirty="0">
                <a:solidFill>
                  <a:prstClr val="black"/>
                </a:solidFill>
              </a:rPr>
              <a:t>each instance </a:t>
            </a:r>
            <a:r>
              <a:rPr lang="en-US" altLang="zh-CN" sz="1700" dirty="0">
                <a:solidFill>
                  <a:prstClr val="black"/>
                </a:solidFill>
              </a:rPr>
              <a:t>for a variant is invoked</a:t>
            </a:r>
          </a:p>
          <a:p>
            <a:pPr lvl="3"/>
            <a:r>
              <a:rPr lang="zh-CN" altLang="en-US" sz="1700" b="1" dirty="0">
                <a:solidFill>
                  <a:prstClr val="black"/>
                </a:solidFill>
              </a:rPr>
              <a:t>在</a:t>
            </a:r>
            <a:r>
              <a:rPr lang="en-US" altLang="zh-CN" sz="1700" b="1" dirty="0" err="1">
                <a:solidFill>
                  <a:prstClr val="black"/>
                </a:solidFill>
              </a:rPr>
              <a:t>cloudwatch</a:t>
            </a:r>
            <a:r>
              <a:rPr lang="zh-CN" altLang="en-US" sz="1700" b="1" dirty="0">
                <a:solidFill>
                  <a:prstClr val="black"/>
                </a:solidFill>
              </a:rPr>
              <a:t>中观看这个指标的时候，把时间段设置为</a:t>
            </a:r>
            <a:r>
              <a:rPr lang="en-US" altLang="zh-CN" sz="1700" b="1" dirty="0">
                <a:solidFill>
                  <a:prstClr val="black"/>
                </a:solidFill>
              </a:rPr>
              <a:t>1</a:t>
            </a:r>
            <a:r>
              <a:rPr lang="zh-CN" altLang="en-US" sz="1700" b="1" dirty="0">
                <a:solidFill>
                  <a:prstClr val="black"/>
                </a:solidFill>
              </a:rPr>
              <a:t>分钟并设置统计指标为</a:t>
            </a:r>
            <a:r>
              <a:rPr lang="en-US" altLang="zh-CN" sz="1700" b="1" dirty="0">
                <a:solidFill>
                  <a:prstClr val="black"/>
                </a:solidFill>
              </a:rPr>
              <a:t>sum</a:t>
            </a:r>
            <a:r>
              <a:rPr lang="zh-CN" altLang="en-US" sz="1700" b="1" dirty="0">
                <a:solidFill>
                  <a:prstClr val="black"/>
                </a:solidFill>
              </a:rPr>
              <a:t>来查看最有意义</a:t>
            </a:r>
            <a:r>
              <a:rPr lang="zh-CN" altLang="en-US" sz="1700" dirty="0">
                <a:solidFill>
                  <a:prstClr val="black"/>
                </a:solidFill>
              </a:rPr>
              <a:t>。</a:t>
            </a:r>
            <a:endParaRPr lang="en-US" altLang="zh-CN" sz="1700" dirty="0">
              <a:solidFill>
                <a:prstClr val="black"/>
              </a:solidFill>
            </a:endParaRPr>
          </a:p>
          <a:p>
            <a:pPr lvl="2"/>
            <a:r>
              <a:rPr lang="zh-CN" altLang="en-US" sz="1900" dirty="0">
                <a:solidFill>
                  <a:prstClr val="black"/>
                </a:solidFill>
              </a:rPr>
              <a:t>缺省的</a:t>
            </a:r>
            <a:r>
              <a:rPr lang="en-US" altLang="zh-CN" sz="1900" dirty="0" err="1">
                <a:solidFill>
                  <a:prstClr val="black"/>
                </a:solidFill>
              </a:rPr>
              <a:t>scaleout</a:t>
            </a:r>
            <a:r>
              <a:rPr lang="en-US" altLang="zh-CN" sz="1900" dirty="0">
                <a:solidFill>
                  <a:prstClr val="black"/>
                </a:solidFill>
              </a:rPr>
              <a:t>/</a:t>
            </a:r>
            <a:r>
              <a:rPr lang="en-US" altLang="zh-CN" sz="1900" dirty="0" err="1">
                <a:solidFill>
                  <a:prstClr val="black"/>
                </a:solidFill>
              </a:rPr>
              <a:t>scalein</a:t>
            </a:r>
            <a:r>
              <a:rPr lang="zh-CN" altLang="en-US" sz="1900" dirty="0">
                <a:solidFill>
                  <a:prstClr val="black"/>
                </a:solidFill>
              </a:rPr>
              <a:t>的</a:t>
            </a:r>
            <a:r>
              <a:rPr lang="en-US" altLang="zh-CN" sz="1900" dirty="0">
                <a:solidFill>
                  <a:prstClr val="black"/>
                </a:solidFill>
              </a:rPr>
              <a:t>cooldown time</a:t>
            </a:r>
            <a:r>
              <a:rPr lang="zh-CN" altLang="en-US" sz="1900" dirty="0">
                <a:solidFill>
                  <a:prstClr val="black"/>
                </a:solidFill>
              </a:rPr>
              <a:t>是</a:t>
            </a:r>
            <a:r>
              <a:rPr lang="en-US" altLang="zh-CN" sz="1900" dirty="0">
                <a:solidFill>
                  <a:prstClr val="black"/>
                </a:solidFill>
              </a:rPr>
              <a:t>5</a:t>
            </a:r>
            <a:r>
              <a:rPr lang="zh-CN" altLang="en-US" sz="1900" dirty="0">
                <a:solidFill>
                  <a:prstClr val="black"/>
                </a:solidFill>
              </a:rPr>
              <a:t>分钟，这个可以设置。</a:t>
            </a:r>
            <a:endParaRPr lang="en-US" altLang="zh-CN" sz="1900" dirty="0">
              <a:solidFill>
                <a:prstClr val="black"/>
              </a:solidFill>
            </a:endParaRPr>
          </a:p>
          <a:p>
            <a:pPr lvl="2"/>
            <a:r>
              <a:rPr lang="en-US" altLang="zh-CN" sz="1900" dirty="0" err="1">
                <a:solidFill>
                  <a:prstClr val="black"/>
                </a:solidFill>
              </a:rPr>
              <a:t>Sagemaker</a:t>
            </a:r>
            <a:r>
              <a:rPr lang="en-US" altLang="zh-CN" sz="1900" dirty="0">
                <a:solidFill>
                  <a:prstClr val="black"/>
                </a:solidFill>
              </a:rPr>
              <a:t> endpoint</a:t>
            </a:r>
            <a:r>
              <a:rPr lang="zh-CN" altLang="en-US" sz="1900" dirty="0">
                <a:solidFill>
                  <a:prstClr val="black"/>
                </a:solidFill>
              </a:rPr>
              <a:t>的</a:t>
            </a:r>
            <a:r>
              <a:rPr lang="en-US" altLang="zh-CN" sz="1900" dirty="0">
                <a:solidFill>
                  <a:prstClr val="black"/>
                </a:solidFill>
              </a:rPr>
              <a:t>metric</a:t>
            </a:r>
            <a:r>
              <a:rPr lang="zh-CN" altLang="en-US" sz="1900" dirty="0">
                <a:solidFill>
                  <a:prstClr val="black"/>
                </a:solidFill>
              </a:rPr>
              <a:t>是每分钟发送一次给</a:t>
            </a:r>
            <a:r>
              <a:rPr lang="en-US" altLang="zh-CN" sz="1900" dirty="0" err="1">
                <a:solidFill>
                  <a:prstClr val="black"/>
                </a:solidFill>
              </a:rPr>
              <a:t>cloudwatch</a:t>
            </a:r>
            <a:r>
              <a:rPr lang="zh-CN" altLang="en-US" sz="1900" dirty="0">
                <a:solidFill>
                  <a:prstClr val="black"/>
                </a:solidFill>
              </a:rPr>
              <a:t>。</a:t>
            </a:r>
            <a:endParaRPr lang="en-US" altLang="zh-CN" sz="1900" dirty="0">
              <a:solidFill>
                <a:prstClr val="black"/>
              </a:solidFill>
            </a:endParaRPr>
          </a:p>
          <a:p>
            <a:pPr lvl="2"/>
            <a:r>
              <a:rPr lang="zh-CN" altLang="en-US" sz="1900" b="1" dirty="0">
                <a:solidFill>
                  <a:prstClr val="black"/>
                </a:solidFill>
              </a:rPr>
              <a:t>扩容发生的时机</a:t>
            </a:r>
            <a:r>
              <a:rPr lang="zh-CN" altLang="en-US" sz="1900" dirty="0">
                <a:solidFill>
                  <a:prstClr val="black"/>
                </a:solidFill>
              </a:rPr>
              <a:t>：</a:t>
            </a:r>
            <a:endParaRPr lang="en-US" altLang="zh-CN" sz="1900" dirty="0">
              <a:solidFill>
                <a:prstClr val="black"/>
              </a:solidFill>
            </a:endParaRPr>
          </a:p>
          <a:p>
            <a:pPr lvl="3"/>
            <a:r>
              <a:rPr lang="zh-CN" altLang="en-US" sz="1700" dirty="0">
                <a:solidFill>
                  <a:prstClr val="black"/>
                </a:solidFill>
              </a:rPr>
              <a:t>默认的情况下，需要每分钟单个</a:t>
            </a:r>
            <a:r>
              <a:rPr lang="en-US" altLang="zh-CN" sz="1700" dirty="0">
                <a:solidFill>
                  <a:prstClr val="black"/>
                </a:solidFill>
              </a:rPr>
              <a:t>variant</a:t>
            </a:r>
            <a:r>
              <a:rPr lang="zh-CN" altLang="en-US" sz="1700" dirty="0">
                <a:solidFill>
                  <a:prstClr val="black"/>
                </a:solidFill>
              </a:rPr>
              <a:t>平均每个推理实例收到的请求数量都要大于这个预定义的</a:t>
            </a:r>
            <a:r>
              <a:rPr lang="en-US" altLang="zh-CN" sz="1700" dirty="0">
                <a:solidFill>
                  <a:prstClr val="black"/>
                </a:solidFill>
              </a:rPr>
              <a:t>metric</a:t>
            </a:r>
            <a:r>
              <a:rPr lang="zh-CN" altLang="en-US" sz="1700" dirty="0">
                <a:solidFill>
                  <a:prstClr val="black"/>
                </a:solidFill>
              </a:rPr>
              <a:t>并且连续持续</a:t>
            </a:r>
            <a:r>
              <a:rPr lang="en-US" altLang="zh-CN" sz="1700" dirty="0">
                <a:solidFill>
                  <a:prstClr val="black"/>
                </a:solidFill>
              </a:rPr>
              <a:t>5</a:t>
            </a:r>
            <a:r>
              <a:rPr lang="zh-CN" altLang="en-US" sz="1700" dirty="0">
                <a:solidFill>
                  <a:prstClr val="black"/>
                </a:solidFill>
              </a:rPr>
              <a:t>分钟才会开始扩容。</a:t>
            </a:r>
            <a:endParaRPr lang="en-US" altLang="zh-CN" sz="1700" dirty="0">
              <a:solidFill>
                <a:prstClr val="black"/>
              </a:solidFill>
            </a:endParaRPr>
          </a:p>
        </p:txBody>
      </p:sp>
    </p:spTree>
    <p:extLst>
      <p:ext uri="{BB962C8B-B14F-4D97-AF65-F5344CB8AC3E}">
        <p14:creationId xmlns:p14="http://schemas.microsoft.com/office/powerpoint/2010/main" val="216116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ECA09-4C2A-4E0A-A155-BEBE37100F3F}"/>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0BCFD495-462A-407F-9212-A02F734F3749}"/>
              </a:ext>
            </a:extLst>
          </p:cNvPr>
          <p:cNvSpPr>
            <a:spLocks noGrp="1"/>
          </p:cNvSpPr>
          <p:nvPr>
            <p:ph idx="1"/>
          </p:nvPr>
        </p:nvSpPr>
        <p:spPr/>
        <p:txBody>
          <a:bodyPr/>
          <a:lstStyle/>
          <a:p>
            <a:pPr lvl="1"/>
            <a:r>
              <a:rPr lang="zh-CN" altLang="en-US" sz="2200" b="1" dirty="0">
                <a:solidFill>
                  <a:prstClr val="black"/>
                </a:solidFill>
              </a:rPr>
              <a:t>自动扩容的粒度是</a:t>
            </a:r>
            <a:r>
              <a:rPr lang="en-US" altLang="zh-CN" sz="2200" b="1" dirty="0" err="1">
                <a:solidFill>
                  <a:prstClr val="black"/>
                </a:solidFill>
              </a:rPr>
              <a:t>Sagemaker</a:t>
            </a:r>
            <a:r>
              <a:rPr lang="en-US" altLang="zh-CN" sz="2200" b="1" dirty="0">
                <a:solidFill>
                  <a:prstClr val="black"/>
                </a:solidFill>
              </a:rPr>
              <a:t> endpoint</a:t>
            </a:r>
            <a:r>
              <a:rPr lang="zh-CN" altLang="en-US" sz="2200" b="1" dirty="0">
                <a:solidFill>
                  <a:prstClr val="black"/>
                </a:solidFill>
              </a:rPr>
              <a:t>的一个</a:t>
            </a:r>
            <a:r>
              <a:rPr lang="en-US" altLang="zh-CN" sz="2200" b="1" dirty="0">
                <a:solidFill>
                  <a:prstClr val="black"/>
                </a:solidFill>
              </a:rPr>
              <a:t>variant</a:t>
            </a:r>
            <a:r>
              <a:rPr lang="zh-CN" altLang="en-US" sz="2200" dirty="0">
                <a:solidFill>
                  <a:prstClr val="black"/>
                </a:solidFill>
              </a:rPr>
              <a:t>。</a:t>
            </a:r>
            <a:endParaRPr lang="en-US" altLang="zh-CN" sz="2200" dirty="0">
              <a:solidFill>
                <a:prstClr val="black"/>
              </a:solidFill>
            </a:endParaRPr>
          </a:p>
          <a:p>
            <a:pPr lvl="1"/>
            <a:r>
              <a:rPr lang="zh-CN" altLang="en-US" sz="2200" dirty="0">
                <a:solidFill>
                  <a:prstClr val="black"/>
                </a:solidFill>
              </a:rPr>
              <a:t>为了</a:t>
            </a:r>
            <a:r>
              <a:rPr lang="en-US" altLang="zh-CN" sz="2200" dirty="0">
                <a:solidFill>
                  <a:prstClr val="black"/>
                </a:solidFill>
              </a:rPr>
              <a:t>HA</a:t>
            </a:r>
            <a:r>
              <a:rPr lang="zh-CN" altLang="en-US" sz="2200" dirty="0">
                <a:solidFill>
                  <a:prstClr val="black"/>
                </a:solidFill>
              </a:rPr>
              <a:t>高可用性，可以把模型部署在您自己的</a:t>
            </a:r>
            <a:r>
              <a:rPr lang="en-US" altLang="zh-CN" sz="2200" dirty="0">
                <a:solidFill>
                  <a:prstClr val="black"/>
                </a:solidFill>
              </a:rPr>
              <a:t>VPC</a:t>
            </a:r>
            <a:r>
              <a:rPr lang="zh-CN" altLang="en-US" sz="2200" dirty="0">
                <a:solidFill>
                  <a:prstClr val="black"/>
                </a:solidFill>
              </a:rPr>
              <a:t>的多个可用区。</a:t>
            </a:r>
            <a:endParaRPr lang="en-US" altLang="zh-CN" sz="2200" dirty="0">
              <a:solidFill>
                <a:prstClr val="black"/>
              </a:solidFill>
            </a:endParaRPr>
          </a:p>
          <a:p>
            <a:pPr lvl="1"/>
            <a:r>
              <a:rPr lang="zh-CN" altLang="en-US" sz="2200" b="1" dirty="0">
                <a:solidFill>
                  <a:prstClr val="black"/>
                </a:solidFill>
              </a:rPr>
              <a:t>建议部署更多的小型推理实例</a:t>
            </a:r>
            <a:r>
              <a:rPr lang="zh-CN" altLang="en-US" sz="2200" dirty="0">
                <a:solidFill>
                  <a:prstClr val="black"/>
                </a:solidFill>
              </a:rPr>
              <a:t>。</a:t>
            </a:r>
            <a:endParaRPr lang="en-US" altLang="zh-CN" sz="2200" dirty="0">
              <a:solidFill>
                <a:prstClr val="black"/>
              </a:solidFill>
            </a:endParaRPr>
          </a:p>
          <a:p>
            <a:pPr lvl="2"/>
            <a:r>
              <a:rPr lang="zh-CN" altLang="en-US" sz="1800" dirty="0">
                <a:solidFill>
                  <a:prstClr val="black"/>
                </a:solidFill>
              </a:rPr>
              <a:t>从性能上看，很可能也是更好。</a:t>
            </a:r>
            <a:endParaRPr lang="en-US" altLang="zh-CN" sz="1800" dirty="0">
              <a:solidFill>
                <a:prstClr val="black"/>
              </a:solidFill>
            </a:endParaRPr>
          </a:p>
          <a:p>
            <a:pPr lvl="2"/>
            <a:r>
              <a:rPr lang="zh-CN" altLang="en-US" sz="1800" dirty="0">
                <a:solidFill>
                  <a:prstClr val="black"/>
                </a:solidFill>
              </a:rPr>
              <a:t>从自动扩容的角度，绝大多数情况下，小的机型是自动扩容的最佳搭档。</a:t>
            </a:r>
            <a:endParaRPr lang="en-US" altLang="zh-CN" sz="1800" dirty="0">
              <a:solidFill>
                <a:prstClr val="black"/>
              </a:solidFill>
            </a:endParaRPr>
          </a:p>
          <a:p>
            <a:endParaRPr lang="en-US" dirty="0"/>
          </a:p>
        </p:txBody>
      </p:sp>
    </p:spTree>
    <p:extLst>
      <p:ext uri="{BB962C8B-B14F-4D97-AF65-F5344CB8AC3E}">
        <p14:creationId xmlns:p14="http://schemas.microsoft.com/office/powerpoint/2010/main" val="1691971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825625"/>
            <a:ext cx="10515600" cy="4713720"/>
          </a:xfrm>
        </p:spPr>
        <p:txBody>
          <a:bodyPr>
            <a:normAutofit fontScale="92500" lnSpcReduction="10000"/>
          </a:bodyPr>
          <a:lstStyle/>
          <a:p>
            <a:r>
              <a:rPr lang="zh-CN" altLang="en-US" dirty="0"/>
              <a:t>模型部署后，可以对新训练好的模型配置</a:t>
            </a:r>
            <a:r>
              <a:rPr lang="en-US" altLang="zh-CN" dirty="0"/>
              <a:t>A/B test</a:t>
            </a:r>
            <a:r>
              <a:rPr lang="zh-CN" altLang="en-US" dirty="0"/>
              <a:t>，参考如下步骤：</a:t>
            </a:r>
            <a:endParaRPr lang="en-US" altLang="zh-CN" dirty="0"/>
          </a:p>
          <a:p>
            <a:pPr lvl="1"/>
            <a:r>
              <a:rPr lang="zh-CN" altLang="en-US" dirty="0"/>
              <a:t>调用</a:t>
            </a:r>
            <a:r>
              <a:rPr lang="en-US" altLang="zh-CN" dirty="0"/>
              <a:t>boto3 </a:t>
            </a:r>
            <a:r>
              <a:rPr lang="en-US" altLang="zh-CN" dirty="0" err="1"/>
              <a:t>SageMaker</a:t>
            </a:r>
            <a:r>
              <a:rPr lang="zh-CN" altLang="en-US" dirty="0"/>
              <a:t>的</a:t>
            </a:r>
            <a:r>
              <a:rPr lang="en-US" altLang="zh-CN" dirty="0"/>
              <a:t> </a:t>
            </a:r>
            <a:r>
              <a:rPr lang="en-US" b="1" dirty="0" err="1"/>
              <a:t>create_model</a:t>
            </a:r>
            <a:r>
              <a:rPr lang="en-US" dirty="0"/>
              <a:t> </a:t>
            </a:r>
            <a:r>
              <a:rPr lang="en-US" altLang="zh-CN" dirty="0"/>
              <a:t>API</a:t>
            </a:r>
            <a:r>
              <a:rPr lang="zh-CN" altLang="en-US" dirty="0"/>
              <a:t>，对打包好的模型创建</a:t>
            </a:r>
            <a:r>
              <a:rPr lang="en-US" altLang="zh-CN" dirty="0" err="1"/>
              <a:t>SageMaker</a:t>
            </a:r>
            <a:r>
              <a:rPr lang="en-US" altLang="zh-CN" dirty="0"/>
              <a:t> model</a:t>
            </a:r>
          </a:p>
          <a:p>
            <a:pPr lvl="1"/>
            <a:r>
              <a:rPr lang="zh-CN" altLang="en-US" dirty="0"/>
              <a:t>调用</a:t>
            </a:r>
            <a:r>
              <a:rPr lang="en-US" altLang="zh-CN" dirty="0"/>
              <a:t>boto3 </a:t>
            </a:r>
            <a:r>
              <a:rPr lang="en-US" altLang="zh-CN" dirty="0" err="1"/>
              <a:t>SageMaker</a:t>
            </a:r>
            <a:r>
              <a:rPr lang="zh-CN" altLang="en-US" dirty="0"/>
              <a:t>的</a:t>
            </a:r>
            <a:r>
              <a:rPr lang="en-US" b="1" dirty="0" err="1"/>
              <a:t>create_endpoint_config</a:t>
            </a:r>
            <a:r>
              <a:rPr lang="en-US" dirty="0"/>
              <a:t> </a:t>
            </a:r>
            <a:r>
              <a:rPr lang="en-US" altLang="zh-CN" dirty="0"/>
              <a:t>API</a:t>
            </a:r>
            <a:r>
              <a:rPr lang="zh-CN" altLang="en-US" dirty="0"/>
              <a:t> ，设置所谓的</a:t>
            </a:r>
            <a:r>
              <a:rPr lang="en-US" dirty="0" err="1"/>
              <a:t>ProductionVariants</a:t>
            </a:r>
            <a:r>
              <a:rPr lang="zh-CN" altLang="en-US" dirty="0"/>
              <a:t>，需要包括</a:t>
            </a:r>
            <a:r>
              <a:rPr lang="en-US" altLang="zh-CN" dirty="0"/>
              <a:t>A/B test</a:t>
            </a:r>
            <a:r>
              <a:rPr lang="zh-CN" altLang="en-US" dirty="0"/>
              <a:t>所需要的多个版本的模型。</a:t>
            </a:r>
            <a:endParaRPr lang="en-US" altLang="zh-CN" dirty="0"/>
          </a:p>
          <a:p>
            <a:pPr lvl="2"/>
            <a:r>
              <a:rPr lang="zh-CN" altLang="en-US" dirty="0"/>
              <a:t>设置每个版本的流量比重配比，每个版本的初始推理实例数量。</a:t>
            </a:r>
            <a:endParaRPr lang="en-US" altLang="zh-CN" dirty="0"/>
          </a:p>
          <a:p>
            <a:pPr lvl="1"/>
            <a:r>
              <a:rPr lang="zh-CN" altLang="en-US" dirty="0"/>
              <a:t>调用</a:t>
            </a:r>
            <a:r>
              <a:rPr lang="en-US" altLang="zh-CN" dirty="0"/>
              <a:t>boto3 </a:t>
            </a:r>
            <a:r>
              <a:rPr lang="en-US" altLang="zh-CN" dirty="0" err="1"/>
              <a:t>SageMaker</a:t>
            </a:r>
            <a:r>
              <a:rPr lang="zh-CN" altLang="en-US" dirty="0"/>
              <a:t>的</a:t>
            </a:r>
            <a:r>
              <a:rPr lang="en-US" b="1" dirty="0" err="1"/>
              <a:t>update_endpoint</a:t>
            </a:r>
            <a:r>
              <a:rPr lang="en-US" dirty="0"/>
              <a:t> </a:t>
            </a:r>
            <a:r>
              <a:rPr lang="en-US" altLang="zh-CN" dirty="0"/>
              <a:t>API</a:t>
            </a:r>
            <a:r>
              <a:rPr lang="zh-CN" altLang="en-US" dirty="0"/>
              <a:t>，对当前的</a:t>
            </a:r>
            <a:r>
              <a:rPr lang="en-US" altLang="zh-CN" dirty="0"/>
              <a:t>endpoint</a:t>
            </a:r>
            <a:r>
              <a:rPr lang="zh-CN" altLang="en-US" dirty="0"/>
              <a:t>进行更新。</a:t>
            </a:r>
            <a:endParaRPr lang="en-US" altLang="zh-CN" dirty="0"/>
          </a:p>
          <a:p>
            <a:pPr lvl="2"/>
            <a:r>
              <a:rPr lang="zh-CN" altLang="en-US" dirty="0"/>
              <a:t>这个</a:t>
            </a:r>
            <a:r>
              <a:rPr lang="en-US" altLang="zh-CN" dirty="0"/>
              <a:t>API</a:t>
            </a:r>
            <a:r>
              <a:rPr lang="zh-CN" altLang="en-US" dirty="0"/>
              <a:t>是个异步操作，</a:t>
            </a:r>
            <a:r>
              <a:rPr lang="zh-CN" altLang="en-US" b="1" dirty="0"/>
              <a:t>在更新过程中对外的</a:t>
            </a:r>
            <a:r>
              <a:rPr lang="en-US" altLang="zh-CN" b="1" dirty="0"/>
              <a:t>endpoint</a:t>
            </a:r>
            <a:r>
              <a:rPr lang="zh-CN" altLang="en-US" b="1" dirty="0"/>
              <a:t>的服务不会中断</a:t>
            </a:r>
            <a:r>
              <a:rPr lang="zh-CN" altLang="en-US" dirty="0"/>
              <a:t>。</a:t>
            </a:r>
            <a:endParaRPr lang="en-US" altLang="zh-CN" dirty="0"/>
          </a:p>
          <a:p>
            <a:pPr lvl="1"/>
            <a:r>
              <a:rPr lang="zh-CN" altLang="en-US" dirty="0"/>
              <a:t>以后需要时，调用</a:t>
            </a:r>
            <a:r>
              <a:rPr lang="en-US" altLang="zh-CN" dirty="0"/>
              <a:t>boto3 </a:t>
            </a:r>
            <a:r>
              <a:rPr lang="en-US" altLang="zh-CN" dirty="0" err="1"/>
              <a:t>SageMaker</a:t>
            </a:r>
            <a:r>
              <a:rPr lang="zh-CN" altLang="en-US" dirty="0"/>
              <a:t>的</a:t>
            </a:r>
            <a:r>
              <a:rPr lang="en-US" dirty="0" err="1"/>
              <a:t>update_endpoint_weights_and_capacities</a:t>
            </a:r>
            <a:r>
              <a:rPr lang="zh-CN" altLang="en-US" dirty="0"/>
              <a:t>  </a:t>
            </a:r>
            <a:r>
              <a:rPr lang="en-US" altLang="zh-CN" dirty="0"/>
              <a:t>API</a:t>
            </a:r>
            <a:r>
              <a:rPr lang="zh-CN" altLang="en-US" dirty="0"/>
              <a:t>对每个</a:t>
            </a:r>
            <a:r>
              <a:rPr lang="en-US" altLang="zh-CN" dirty="0"/>
              <a:t>Variant</a:t>
            </a:r>
            <a:r>
              <a:rPr lang="zh-CN" altLang="en-US" dirty="0"/>
              <a:t>进行流量比重以及推理实例数量的在线更新。</a:t>
            </a:r>
            <a:endParaRPr lang="en-US" dirty="0"/>
          </a:p>
          <a:p>
            <a:pPr lvl="1"/>
            <a:r>
              <a:rPr lang="zh-CN" altLang="en-US" dirty="0"/>
              <a:t>注意：</a:t>
            </a:r>
            <a:r>
              <a:rPr lang="zh-CN" altLang="en-US" b="1" dirty="0"/>
              <a:t>当更新一个</a:t>
            </a:r>
            <a:r>
              <a:rPr lang="en-US" altLang="zh-CN" b="1" dirty="0" err="1"/>
              <a:t>SageMaker</a:t>
            </a:r>
            <a:r>
              <a:rPr lang="en-US" altLang="zh-CN" b="1" dirty="0"/>
              <a:t> endpoint</a:t>
            </a:r>
            <a:r>
              <a:rPr lang="zh-CN" altLang="en-US" b="1" dirty="0"/>
              <a:t>的时候，如果这个</a:t>
            </a:r>
            <a:r>
              <a:rPr lang="en-US" altLang="zh-CN" b="1" dirty="0"/>
              <a:t>endpoint</a:t>
            </a:r>
            <a:r>
              <a:rPr lang="zh-CN" altLang="en-US" b="1" dirty="0"/>
              <a:t>是</a:t>
            </a:r>
            <a:r>
              <a:rPr lang="en-US" altLang="zh-CN" b="1" dirty="0"/>
              <a:t>enable auto scaling</a:t>
            </a:r>
            <a:r>
              <a:rPr lang="zh-CN" altLang="en-US" b="1" dirty="0"/>
              <a:t>的话，需要先</a:t>
            </a:r>
            <a:r>
              <a:rPr lang="en-US" altLang="zh-CN" b="1" dirty="0"/>
              <a:t>disable auto scaling</a:t>
            </a:r>
            <a:r>
              <a:rPr lang="zh-CN" altLang="en-US" b="1" dirty="0"/>
              <a:t>，然后按照上面步骤更新</a:t>
            </a:r>
            <a:r>
              <a:rPr lang="en-US" altLang="zh-CN" b="1" dirty="0"/>
              <a:t>endpoint</a:t>
            </a:r>
            <a:r>
              <a:rPr lang="zh-CN" altLang="en-US" b="1" dirty="0"/>
              <a:t>，最后在</a:t>
            </a:r>
            <a:r>
              <a:rPr lang="en-US" altLang="zh-CN" b="1" dirty="0"/>
              <a:t>enable auto scaling</a:t>
            </a:r>
            <a:r>
              <a:rPr lang="zh-CN" altLang="en-US" dirty="0"/>
              <a:t>。</a:t>
            </a:r>
            <a:endParaRPr lang="en-US" altLang="zh-CN" dirty="0"/>
          </a:p>
          <a:p>
            <a:pPr lvl="1"/>
            <a:r>
              <a:rPr lang="zh-CN" altLang="en-US" dirty="0"/>
              <a:t>客户端使用</a:t>
            </a:r>
            <a:r>
              <a:rPr lang="en-US" altLang="zh-CN" dirty="0" err="1"/>
              <a:t>invoke_endpoint</a:t>
            </a:r>
            <a:r>
              <a:rPr lang="en-US" altLang="zh-CN" dirty="0"/>
              <a:t> API</a:t>
            </a:r>
            <a:r>
              <a:rPr lang="zh-CN" altLang="en-US" dirty="0"/>
              <a:t>来使用</a:t>
            </a:r>
            <a:r>
              <a:rPr lang="en-US" altLang="zh-CN" dirty="0"/>
              <a:t>A/B test</a:t>
            </a:r>
            <a:r>
              <a:rPr lang="zh-CN" altLang="en-US" dirty="0"/>
              <a:t>的时候，也可以显示指定想要访问某个模型，通过设置参数</a:t>
            </a:r>
            <a:r>
              <a:rPr lang="en-US" altLang="zh-CN" dirty="0" err="1"/>
              <a:t>TargetVariant</a:t>
            </a:r>
            <a:r>
              <a:rPr lang="zh-CN" altLang="en-US" dirty="0"/>
              <a:t>来指定。</a:t>
            </a:r>
            <a:endParaRPr lang="en-US" dirty="0"/>
          </a:p>
        </p:txBody>
      </p:sp>
    </p:spTree>
    <p:extLst>
      <p:ext uri="{BB962C8B-B14F-4D97-AF65-F5344CB8AC3E}">
        <p14:creationId xmlns:p14="http://schemas.microsoft.com/office/powerpoint/2010/main" val="445706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90B7D-AE7C-41FC-8D44-5FCD7E46AA07}"/>
              </a:ext>
            </a:extLst>
          </p:cNvPr>
          <p:cNvSpPr>
            <a:spLocks noGrp="1"/>
          </p:cNvSpPr>
          <p:nvPr>
            <p:ph type="title"/>
          </p:nvPr>
        </p:nvSpPr>
        <p:spPr/>
        <p:txBody>
          <a:bodyPr/>
          <a:lstStyle/>
          <a:p>
            <a:r>
              <a:rPr lang="zh-CN" altLang="en-US" dirty="0"/>
              <a:t>客户案例</a:t>
            </a:r>
            <a:endParaRPr lang="en-US" dirty="0"/>
          </a:p>
        </p:txBody>
      </p:sp>
      <p:sp>
        <p:nvSpPr>
          <p:cNvPr id="3" name="Content Placeholder 2">
            <a:extLst>
              <a:ext uri="{FF2B5EF4-FFF2-40B4-BE49-F238E27FC236}">
                <a16:creationId xmlns:a16="http://schemas.microsoft.com/office/drawing/2014/main" id="{C449BB57-1867-4572-9AA9-F98A3A227AD2}"/>
              </a:ext>
            </a:extLst>
          </p:cNvPr>
          <p:cNvSpPr>
            <a:spLocks noGrp="1"/>
          </p:cNvSpPr>
          <p:nvPr>
            <p:ph idx="1"/>
          </p:nvPr>
        </p:nvSpPr>
        <p:spPr/>
        <p:txBody>
          <a:bodyPr/>
          <a:lstStyle/>
          <a:p>
            <a:r>
              <a:rPr lang="en-US" dirty="0"/>
              <a:t> </a:t>
            </a:r>
            <a:r>
              <a:rPr lang="zh-CN" altLang="en-US" dirty="0"/>
              <a:t>客户</a:t>
            </a:r>
            <a:r>
              <a:rPr lang="en-US" altLang="zh-CN" dirty="0"/>
              <a:t>1-------------------</a:t>
            </a:r>
            <a:r>
              <a:rPr lang="zh-CN" altLang="en-US" dirty="0"/>
              <a:t>漫画推荐</a:t>
            </a:r>
            <a:endParaRPr lang="en-US" altLang="zh-CN" dirty="0"/>
          </a:p>
          <a:p>
            <a:pPr lvl="1"/>
            <a:r>
              <a:rPr lang="zh-CN" altLang="en-US" dirty="0"/>
              <a:t>背景：使用</a:t>
            </a:r>
            <a:r>
              <a:rPr lang="en-US" altLang="zh-CN" dirty="0" err="1"/>
              <a:t>Sagemaker</a:t>
            </a:r>
            <a:r>
              <a:rPr lang="en-US" altLang="zh-CN" dirty="0"/>
              <a:t> endpoint</a:t>
            </a:r>
            <a:r>
              <a:rPr lang="zh-CN" altLang="en-US" dirty="0"/>
              <a:t>对推荐系统中的排序模型做推理。</a:t>
            </a:r>
            <a:endParaRPr lang="en-US" altLang="zh-CN" dirty="0"/>
          </a:p>
          <a:p>
            <a:pPr lvl="2"/>
            <a:r>
              <a:rPr lang="zh-CN" altLang="en-US" dirty="0"/>
              <a:t>使用</a:t>
            </a:r>
            <a:r>
              <a:rPr lang="en-US" altLang="zh-CN" dirty="0" err="1"/>
              <a:t>Sagemaker</a:t>
            </a:r>
            <a:r>
              <a:rPr lang="en-US" altLang="zh-CN" dirty="0"/>
              <a:t> </a:t>
            </a:r>
            <a:r>
              <a:rPr lang="zh-CN" altLang="en-US" dirty="0"/>
              <a:t>内建的</a:t>
            </a:r>
            <a:r>
              <a:rPr lang="en-US" altLang="zh-CN" dirty="0"/>
              <a:t>TFS</a:t>
            </a:r>
            <a:r>
              <a:rPr lang="zh-CN" altLang="en-US" dirty="0"/>
              <a:t>来做</a:t>
            </a:r>
            <a:r>
              <a:rPr lang="en-US" altLang="zh-CN" dirty="0"/>
              <a:t>serving</a:t>
            </a:r>
            <a:r>
              <a:rPr lang="zh-CN" altLang="en-US" dirty="0"/>
              <a:t>。</a:t>
            </a:r>
            <a:endParaRPr lang="en-US" altLang="zh-CN" dirty="0"/>
          </a:p>
          <a:p>
            <a:pPr lvl="2"/>
            <a:r>
              <a:rPr lang="zh-CN" altLang="en-US" dirty="0"/>
              <a:t>召回的</a:t>
            </a:r>
            <a:r>
              <a:rPr lang="en-US" altLang="zh-CN" dirty="0" err="1"/>
              <a:t>itemid</a:t>
            </a:r>
            <a:r>
              <a:rPr lang="zh-CN" altLang="en-US" dirty="0"/>
              <a:t>量级不大，百级别</a:t>
            </a:r>
            <a:endParaRPr lang="en-US" altLang="zh-CN" dirty="0"/>
          </a:p>
          <a:p>
            <a:pPr lvl="1"/>
            <a:r>
              <a:rPr lang="zh-CN" altLang="en-US" dirty="0"/>
              <a:t>需求：延迟只能要满足要求就行。</a:t>
            </a:r>
            <a:endParaRPr lang="en-US" altLang="zh-CN" dirty="0"/>
          </a:p>
          <a:p>
            <a:pPr lvl="2"/>
            <a:r>
              <a:rPr lang="zh-CN" altLang="en-US" dirty="0"/>
              <a:t>客户要求的终端用户的端到端延迟在</a:t>
            </a:r>
            <a:r>
              <a:rPr lang="en-US" altLang="zh-CN" dirty="0"/>
              <a:t>200ms</a:t>
            </a:r>
            <a:r>
              <a:rPr lang="zh-CN" altLang="en-US" dirty="0"/>
              <a:t>以内。</a:t>
            </a:r>
            <a:endParaRPr lang="en-US" altLang="zh-CN" dirty="0"/>
          </a:p>
          <a:p>
            <a:pPr lvl="1"/>
            <a:r>
              <a:rPr lang="zh-CN" altLang="en-US" dirty="0"/>
              <a:t>状态：已经持续使用</a:t>
            </a:r>
            <a:r>
              <a:rPr lang="en-US" altLang="zh-CN" dirty="0" err="1"/>
              <a:t>Sagemaker</a:t>
            </a:r>
            <a:r>
              <a:rPr lang="en-US" altLang="zh-CN" dirty="0"/>
              <a:t> endpoint</a:t>
            </a:r>
            <a:r>
              <a:rPr lang="zh-CN" altLang="en-US" dirty="0"/>
              <a:t>一年多。</a:t>
            </a:r>
            <a:endParaRPr lang="en-US" altLang="zh-CN" dirty="0"/>
          </a:p>
          <a:p>
            <a:pPr lvl="1"/>
            <a:endParaRPr lang="en-US" dirty="0"/>
          </a:p>
        </p:txBody>
      </p:sp>
    </p:spTree>
    <p:extLst>
      <p:ext uri="{BB962C8B-B14F-4D97-AF65-F5344CB8AC3E}">
        <p14:creationId xmlns:p14="http://schemas.microsoft.com/office/powerpoint/2010/main" val="4003951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F4FE0-5A01-4BAE-B2A2-1EAD7C4184A2}"/>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DC1E3891-BF23-46EB-98BF-E1F93F848889}"/>
              </a:ext>
            </a:extLst>
          </p:cNvPr>
          <p:cNvSpPr>
            <a:spLocks noGrp="1"/>
          </p:cNvSpPr>
          <p:nvPr>
            <p:ph idx="1"/>
          </p:nvPr>
        </p:nvSpPr>
        <p:spPr/>
        <p:txBody>
          <a:bodyPr/>
          <a:lstStyle/>
          <a:p>
            <a:r>
              <a:rPr lang="zh-CN" altLang="en-US" dirty="0"/>
              <a:t>场景四</a:t>
            </a:r>
            <a:r>
              <a:rPr lang="en-US" altLang="zh-CN" dirty="0"/>
              <a:t>---------------------</a:t>
            </a:r>
            <a:r>
              <a:rPr lang="zh-CN" altLang="en-US" dirty="0"/>
              <a:t>关于</a:t>
            </a:r>
            <a:r>
              <a:rPr lang="zh-CN" altLang="en-US" b="1" dirty="0"/>
              <a:t>海量数据的预处理和特征工程</a:t>
            </a:r>
            <a:endParaRPr lang="en-US" altLang="zh-CN" b="1" dirty="0"/>
          </a:p>
          <a:p>
            <a:pPr lvl="1"/>
            <a:r>
              <a:rPr lang="zh-CN" altLang="en-US" dirty="0"/>
              <a:t>背景和机会</a:t>
            </a:r>
            <a:endParaRPr lang="en-US" altLang="zh-CN" dirty="0"/>
          </a:p>
          <a:p>
            <a:pPr lvl="1"/>
            <a:r>
              <a:rPr lang="en-US" altLang="zh-CN" dirty="0" err="1"/>
              <a:t>SageMaker</a:t>
            </a:r>
            <a:r>
              <a:rPr lang="zh-CN" altLang="en-US" dirty="0"/>
              <a:t>的相关功能详解</a:t>
            </a:r>
            <a:endParaRPr lang="en-US" altLang="zh-CN" dirty="0"/>
          </a:p>
          <a:p>
            <a:pPr lvl="1"/>
            <a:r>
              <a:rPr lang="zh-CN" altLang="en-US" dirty="0"/>
              <a:t>客户案例</a:t>
            </a:r>
            <a:endParaRPr lang="en-US" altLang="zh-CN" dirty="0"/>
          </a:p>
          <a:p>
            <a:r>
              <a:rPr lang="zh-CN" altLang="en-US" dirty="0"/>
              <a:t>场景五</a:t>
            </a:r>
            <a:r>
              <a:rPr lang="en-US" altLang="zh-CN" dirty="0"/>
              <a:t>---------------------</a:t>
            </a:r>
            <a:r>
              <a:rPr lang="zh-CN" altLang="en-US" dirty="0"/>
              <a:t>关于</a:t>
            </a:r>
            <a:r>
              <a:rPr lang="en-US" altLang="zh-CN" b="1" dirty="0"/>
              <a:t>ML</a:t>
            </a:r>
            <a:r>
              <a:rPr lang="zh-CN" altLang="en-US" b="1" dirty="0"/>
              <a:t>代码的构建和实验</a:t>
            </a:r>
            <a:endParaRPr lang="en-US" altLang="zh-CN" b="1" dirty="0"/>
          </a:p>
          <a:p>
            <a:pPr lvl="1"/>
            <a:r>
              <a:rPr lang="zh-CN" altLang="en-US" dirty="0"/>
              <a:t>背景和机会</a:t>
            </a:r>
            <a:endParaRPr lang="en-US" altLang="zh-CN" dirty="0"/>
          </a:p>
          <a:p>
            <a:pPr lvl="1"/>
            <a:r>
              <a:rPr lang="en-US" altLang="zh-CN" dirty="0" err="1"/>
              <a:t>SageMaker</a:t>
            </a:r>
            <a:r>
              <a:rPr lang="zh-CN" altLang="en-US" dirty="0"/>
              <a:t>的相关功能详解</a:t>
            </a:r>
            <a:endParaRPr lang="en-US" altLang="zh-CN" dirty="0"/>
          </a:p>
          <a:p>
            <a:endParaRPr lang="en-US" dirty="0"/>
          </a:p>
        </p:txBody>
      </p:sp>
    </p:spTree>
    <p:extLst>
      <p:ext uri="{BB962C8B-B14F-4D97-AF65-F5344CB8AC3E}">
        <p14:creationId xmlns:p14="http://schemas.microsoft.com/office/powerpoint/2010/main" val="3918142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F02E-50DC-4BE0-BE78-508013D2151C}"/>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C69C2248-35B2-4FD0-B187-39D54F369310}"/>
              </a:ext>
            </a:extLst>
          </p:cNvPr>
          <p:cNvSpPr>
            <a:spLocks noGrp="1"/>
          </p:cNvSpPr>
          <p:nvPr>
            <p:ph idx="1"/>
          </p:nvPr>
        </p:nvSpPr>
        <p:spPr/>
        <p:txBody>
          <a:bodyPr>
            <a:normAutofit/>
          </a:bodyPr>
          <a:lstStyle/>
          <a:p>
            <a:r>
              <a:rPr lang="zh-CN" altLang="en-US" dirty="0"/>
              <a:t>客户</a:t>
            </a:r>
            <a:r>
              <a:rPr lang="en-US" altLang="zh-CN" dirty="0"/>
              <a:t>2--------------</a:t>
            </a:r>
            <a:r>
              <a:rPr lang="zh-CN" altLang="en-US" dirty="0"/>
              <a:t>电商推荐系统</a:t>
            </a:r>
            <a:endParaRPr lang="en-US" altLang="zh-CN" dirty="0"/>
          </a:p>
          <a:p>
            <a:pPr lvl="1"/>
            <a:r>
              <a:rPr lang="zh-CN" altLang="en-US" dirty="0"/>
              <a:t>背景：使用</a:t>
            </a:r>
            <a:r>
              <a:rPr lang="en-US" altLang="zh-CN" dirty="0" err="1"/>
              <a:t>Sagemaker</a:t>
            </a:r>
            <a:r>
              <a:rPr lang="en-US" altLang="zh-CN" dirty="0"/>
              <a:t> endpoint</a:t>
            </a:r>
            <a:r>
              <a:rPr lang="zh-CN" altLang="en-US" dirty="0"/>
              <a:t>对推荐系统中的排序模型做推理。</a:t>
            </a:r>
            <a:endParaRPr lang="en-US" altLang="zh-CN" dirty="0"/>
          </a:p>
          <a:p>
            <a:pPr lvl="2"/>
            <a:r>
              <a:rPr lang="zh-CN" altLang="en-US" dirty="0"/>
              <a:t>使用</a:t>
            </a:r>
            <a:r>
              <a:rPr lang="en-US" altLang="zh-CN" dirty="0" err="1"/>
              <a:t>Sagemaker</a:t>
            </a:r>
            <a:r>
              <a:rPr lang="en-US" altLang="zh-CN" dirty="0"/>
              <a:t> </a:t>
            </a:r>
            <a:r>
              <a:rPr lang="zh-CN" altLang="en-US" dirty="0"/>
              <a:t>内建的</a:t>
            </a:r>
            <a:r>
              <a:rPr lang="en-US" altLang="zh-CN" dirty="0"/>
              <a:t>TFS</a:t>
            </a:r>
            <a:r>
              <a:rPr lang="zh-CN" altLang="en-US" dirty="0"/>
              <a:t>做</a:t>
            </a:r>
            <a:r>
              <a:rPr lang="en-US" altLang="zh-CN" dirty="0"/>
              <a:t>serving</a:t>
            </a:r>
            <a:r>
              <a:rPr lang="zh-CN" altLang="en-US" dirty="0"/>
              <a:t>。</a:t>
            </a:r>
            <a:endParaRPr lang="en-US" altLang="zh-CN" dirty="0"/>
          </a:p>
          <a:p>
            <a:pPr lvl="2"/>
            <a:r>
              <a:rPr lang="zh-CN" altLang="en-US" dirty="0"/>
              <a:t>召回的候选集的</a:t>
            </a:r>
            <a:r>
              <a:rPr lang="en-US" altLang="zh-CN" dirty="0" err="1"/>
              <a:t>itemid</a:t>
            </a:r>
            <a:r>
              <a:rPr lang="zh-CN" altLang="en-US" dirty="0"/>
              <a:t>是</a:t>
            </a:r>
            <a:r>
              <a:rPr lang="en-US" altLang="zh-CN" dirty="0"/>
              <a:t>1000</a:t>
            </a:r>
            <a:r>
              <a:rPr lang="zh-CN" altLang="en-US" dirty="0"/>
              <a:t>个，单个样本是</a:t>
            </a:r>
            <a:r>
              <a:rPr lang="en-US" altLang="zh-CN" dirty="0"/>
              <a:t>4KB</a:t>
            </a:r>
          </a:p>
          <a:p>
            <a:pPr lvl="3"/>
            <a:r>
              <a:rPr lang="zh-CN" altLang="en-US" dirty="0"/>
              <a:t>之后客户可能会把召回结果集变成</a:t>
            </a:r>
            <a:r>
              <a:rPr lang="en-US" altLang="zh-CN" dirty="0"/>
              <a:t>500</a:t>
            </a:r>
            <a:r>
              <a:rPr lang="zh-CN" altLang="en-US" dirty="0"/>
              <a:t>个，但是单个样本可能会变得更大。</a:t>
            </a:r>
            <a:endParaRPr lang="en-US" altLang="zh-CN" dirty="0"/>
          </a:p>
          <a:p>
            <a:pPr lvl="1"/>
            <a:r>
              <a:rPr lang="zh-CN" altLang="en-US" dirty="0"/>
              <a:t>需求：希望从推荐服务器侧对拼接好的</a:t>
            </a:r>
            <a:r>
              <a:rPr lang="en-US" altLang="zh-CN" dirty="0"/>
              <a:t>1000</a:t>
            </a:r>
            <a:r>
              <a:rPr lang="zh-CN" altLang="en-US" dirty="0"/>
              <a:t>个特征向量发送开始到收到打分结果在</a:t>
            </a:r>
            <a:r>
              <a:rPr lang="en-US" altLang="zh-CN" dirty="0"/>
              <a:t>50</a:t>
            </a:r>
            <a:r>
              <a:rPr lang="zh-CN" altLang="en-US" dirty="0"/>
              <a:t>～</a:t>
            </a:r>
            <a:r>
              <a:rPr lang="en-US" altLang="zh-CN" dirty="0"/>
              <a:t>100ms</a:t>
            </a:r>
            <a:r>
              <a:rPr lang="zh-CN" altLang="en-US" dirty="0"/>
              <a:t>以内。</a:t>
            </a:r>
            <a:endParaRPr lang="en-US" altLang="zh-CN" dirty="0"/>
          </a:p>
          <a:p>
            <a:pPr lvl="1"/>
            <a:r>
              <a:rPr lang="zh-CN" altLang="en-US" dirty="0"/>
              <a:t>状态：已经上线，经过优化把这个延迟从最开始的</a:t>
            </a:r>
            <a:r>
              <a:rPr lang="en-US" altLang="zh-CN" dirty="0"/>
              <a:t>470ms</a:t>
            </a:r>
            <a:r>
              <a:rPr lang="zh-CN" altLang="en-US" dirty="0"/>
              <a:t>降到了可以接受的状态。</a:t>
            </a:r>
            <a:endParaRPr lang="en-US" altLang="zh-CN" dirty="0"/>
          </a:p>
          <a:p>
            <a:pPr lvl="2"/>
            <a:endParaRPr lang="en-US" altLang="zh-CN" dirty="0"/>
          </a:p>
          <a:p>
            <a:pPr lvl="1"/>
            <a:endParaRPr lang="en-US" dirty="0"/>
          </a:p>
        </p:txBody>
      </p:sp>
    </p:spTree>
    <p:extLst>
      <p:ext uri="{BB962C8B-B14F-4D97-AF65-F5344CB8AC3E}">
        <p14:creationId xmlns:p14="http://schemas.microsoft.com/office/powerpoint/2010/main" val="4279110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49043-BC52-4147-A750-15FC6C503CB5}"/>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C17A5469-B992-4AD0-BAF6-FF1DD0B74B2C}"/>
              </a:ext>
            </a:extLst>
          </p:cNvPr>
          <p:cNvSpPr>
            <a:spLocks noGrp="1"/>
          </p:cNvSpPr>
          <p:nvPr>
            <p:ph idx="1"/>
          </p:nvPr>
        </p:nvSpPr>
        <p:spPr/>
        <p:txBody>
          <a:bodyPr/>
          <a:lstStyle/>
          <a:p>
            <a:pPr lvl="1"/>
            <a:r>
              <a:rPr lang="zh-CN" altLang="en-US" dirty="0"/>
              <a:t>曾经尝试的优化方法：</a:t>
            </a:r>
            <a:endParaRPr lang="en-US" altLang="zh-CN" dirty="0"/>
          </a:p>
          <a:p>
            <a:pPr lvl="2"/>
            <a:r>
              <a:rPr lang="zh-CN" altLang="en-US" dirty="0"/>
              <a:t>机型（</a:t>
            </a:r>
            <a:r>
              <a:rPr lang="en-US" altLang="zh-CN" b="1" dirty="0"/>
              <a:t>m6i</a:t>
            </a:r>
            <a:r>
              <a:rPr lang="zh-CN" altLang="en-US" b="1" dirty="0"/>
              <a:t>系列比</a:t>
            </a:r>
            <a:r>
              <a:rPr lang="en-US" altLang="zh-CN" b="1" dirty="0"/>
              <a:t>m5</a:t>
            </a:r>
            <a:r>
              <a:rPr lang="zh-CN" altLang="en-US" b="1" dirty="0"/>
              <a:t>系列有更好的性价比</a:t>
            </a:r>
            <a:r>
              <a:rPr lang="zh-CN" altLang="en-US" dirty="0"/>
              <a:t>）；</a:t>
            </a:r>
            <a:endParaRPr lang="en-US" altLang="zh-CN" dirty="0"/>
          </a:p>
          <a:p>
            <a:pPr lvl="2"/>
            <a:r>
              <a:rPr lang="en-US" altLang="zh-CN" dirty="0"/>
              <a:t>TFS server side batch</a:t>
            </a:r>
            <a:r>
              <a:rPr lang="zh-CN" altLang="en-US" dirty="0"/>
              <a:t>；</a:t>
            </a:r>
            <a:endParaRPr lang="en-US" altLang="zh-CN" dirty="0"/>
          </a:p>
          <a:p>
            <a:pPr lvl="2"/>
            <a:r>
              <a:rPr lang="en-US" altLang="zh-CN" dirty="0"/>
              <a:t>TFS op </a:t>
            </a:r>
            <a:r>
              <a:rPr lang="zh-CN" altLang="en-US" dirty="0"/>
              <a:t>并行度；</a:t>
            </a:r>
            <a:endParaRPr lang="en-US" altLang="zh-CN" dirty="0"/>
          </a:p>
          <a:p>
            <a:pPr lvl="2"/>
            <a:r>
              <a:rPr lang="en-US" altLang="zh-CN" dirty="0" err="1"/>
              <a:t>mkldnn</a:t>
            </a:r>
            <a:r>
              <a:rPr lang="zh-CN" altLang="en-US" dirty="0"/>
              <a:t>的使用或者禁用；</a:t>
            </a:r>
            <a:endParaRPr lang="en-US" altLang="zh-CN" dirty="0"/>
          </a:p>
          <a:p>
            <a:pPr lvl="2"/>
            <a:r>
              <a:rPr lang="zh-CN" altLang="en-US" dirty="0"/>
              <a:t>容器内</a:t>
            </a:r>
            <a:r>
              <a:rPr lang="en-US" altLang="zh-CN" dirty="0"/>
              <a:t>GRPC</a:t>
            </a:r>
            <a:r>
              <a:rPr lang="zh-CN" altLang="en-US" dirty="0"/>
              <a:t>（单个请求发送</a:t>
            </a:r>
            <a:r>
              <a:rPr lang="en-US" altLang="zh-CN" dirty="0"/>
              <a:t>1000</a:t>
            </a:r>
            <a:r>
              <a:rPr lang="zh-CN" altLang="en-US" dirty="0"/>
              <a:t>个样本）；</a:t>
            </a:r>
            <a:endParaRPr lang="en-US" altLang="zh-CN" dirty="0"/>
          </a:p>
          <a:p>
            <a:pPr lvl="2"/>
            <a:r>
              <a:rPr lang="en-US" altLang="zh-CN" dirty="0"/>
              <a:t>JSON</a:t>
            </a:r>
            <a:r>
              <a:rPr lang="zh-CN" altLang="en-US" dirty="0"/>
              <a:t>序列化替换为</a:t>
            </a:r>
            <a:r>
              <a:rPr lang="en-US" altLang="zh-CN" dirty="0"/>
              <a:t>Protocol buffer string</a:t>
            </a:r>
            <a:r>
              <a:rPr lang="zh-CN" altLang="en-US" dirty="0"/>
              <a:t>序列化；</a:t>
            </a:r>
            <a:endParaRPr lang="en-US" altLang="zh-CN" dirty="0"/>
          </a:p>
          <a:p>
            <a:pPr lvl="2"/>
            <a:r>
              <a:rPr lang="en-US" altLang="zh-CN" dirty="0"/>
              <a:t>1000</a:t>
            </a:r>
            <a:r>
              <a:rPr lang="zh-CN" altLang="en-US" dirty="0"/>
              <a:t>个样本分为</a:t>
            </a:r>
            <a:r>
              <a:rPr lang="en-US" altLang="zh-CN" dirty="0"/>
              <a:t>20</a:t>
            </a:r>
            <a:r>
              <a:rPr lang="zh-CN" altLang="en-US" dirty="0"/>
              <a:t>个并发请求，每个请求</a:t>
            </a:r>
            <a:r>
              <a:rPr lang="en-US" altLang="zh-CN" dirty="0"/>
              <a:t>50</a:t>
            </a:r>
            <a:r>
              <a:rPr lang="zh-CN" altLang="en-US" dirty="0"/>
              <a:t>个样本，容器内使用</a:t>
            </a:r>
            <a:r>
              <a:rPr lang="en-US" altLang="zh-CN" dirty="0"/>
              <a:t>REST API</a:t>
            </a:r>
            <a:r>
              <a:rPr lang="zh-CN" altLang="en-US" dirty="0"/>
              <a:t>。</a:t>
            </a:r>
            <a:endParaRPr lang="en-US" altLang="zh-CN" dirty="0"/>
          </a:p>
          <a:p>
            <a:pPr lvl="1"/>
            <a:endParaRPr lang="en-US" dirty="0"/>
          </a:p>
        </p:txBody>
      </p:sp>
    </p:spTree>
    <p:extLst>
      <p:ext uri="{BB962C8B-B14F-4D97-AF65-F5344CB8AC3E}">
        <p14:creationId xmlns:p14="http://schemas.microsoft.com/office/powerpoint/2010/main" val="1956785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E665-5BBC-46EE-AF37-DF23ACCE743D}"/>
              </a:ext>
            </a:extLst>
          </p:cNvPr>
          <p:cNvSpPr>
            <a:spLocks noGrp="1"/>
          </p:cNvSpPr>
          <p:nvPr>
            <p:ph type="title"/>
          </p:nvPr>
        </p:nvSpPr>
        <p:spPr>
          <a:xfrm>
            <a:off x="838200" y="2256746"/>
            <a:ext cx="10515600" cy="1325563"/>
          </a:xfrm>
        </p:spPr>
        <p:txBody>
          <a:bodyPr>
            <a:normAutofit/>
          </a:bodyPr>
          <a:lstStyle/>
          <a:p>
            <a:r>
              <a:rPr lang="zh-CN" altLang="en-US" sz="4800" dirty="0"/>
              <a:t>场景三</a:t>
            </a:r>
            <a:r>
              <a:rPr lang="en-US" altLang="zh-CN" sz="4800" dirty="0"/>
              <a:t>-------------------</a:t>
            </a:r>
            <a:r>
              <a:rPr lang="zh-CN" altLang="en-US" sz="4800" dirty="0"/>
              <a:t>关于离线批量推理</a:t>
            </a:r>
            <a:endParaRPr lang="en-US" altLang="zh-CN" sz="4800" dirty="0"/>
          </a:p>
        </p:txBody>
      </p:sp>
    </p:spTree>
    <p:extLst>
      <p:ext uri="{BB962C8B-B14F-4D97-AF65-F5344CB8AC3E}">
        <p14:creationId xmlns:p14="http://schemas.microsoft.com/office/powerpoint/2010/main" val="2641026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6806-77F7-4BED-926B-C8D10BEB9B73}"/>
              </a:ext>
            </a:extLst>
          </p:cNvPr>
          <p:cNvSpPr>
            <a:spLocks noGrp="1"/>
          </p:cNvSpPr>
          <p:nvPr>
            <p:ph type="title"/>
          </p:nvPr>
        </p:nvSpPr>
        <p:spPr/>
        <p:txBody>
          <a:bodyPr/>
          <a:lstStyle/>
          <a:p>
            <a:r>
              <a:rPr lang="zh-CN" altLang="en-US" dirty="0"/>
              <a:t>背景和机会</a:t>
            </a:r>
            <a:endParaRPr lang="en-US" dirty="0"/>
          </a:p>
        </p:txBody>
      </p:sp>
      <p:sp>
        <p:nvSpPr>
          <p:cNvPr id="3" name="Content Placeholder 2">
            <a:extLst>
              <a:ext uri="{FF2B5EF4-FFF2-40B4-BE49-F238E27FC236}">
                <a16:creationId xmlns:a16="http://schemas.microsoft.com/office/drawing/2014/main" id="{C621D4C5-E5BA-47A7-8ECD-469CBAEC7CC4}"/>
              </a:ext>
            </a:extLst>
          </p:cNvPr>
          <p:cNvSpPr>
            <a:spLocks noGrp="1"/>
          </p:cNvSpPr>
          <p:nvPr>
            <p:ph idx="1"/>
          </p:nvPr>
        </p:nvSpPr>
        <p:spPr/>
        <p:txBody>
          <a:bodyPr>
            <a:normAutofit lnSpcReduction="10000"/>
          </a:bodyPr>
          <a:lstStyle/>
          <a:p>
            <a:r>
              <a:rPr lang="zh-CN" altLang="en-US" dirty="0"/>
              <a:t>上下文：</a:t>
            </a:r>
            <a:endParaRPr lang="en-US" altLang="zh-CN" dirty="0"/>
          </a:p>
          <a:p>
            <a:pPr lvl="1"/>
            <a:r>
              <a:rPr lang="zh-CN" altLang="en-US" dirty="0"/>
              <a:t>有些客户是做离线推荐系统场景的，离线把推荐的结果计算好放在</a:t>
            </a:r>
            <a:r>
              <a:rPr lang="en-US" altLang="zh-CN" dirty="0"/>
              <a:t>online feature store</a:t>
            </a:r>
            <a:r>
              <a:rPr lang="zh-CN" altLang="en-US" dirty="0"/>
              <a:t>中。</a:t>
            </a:r>
            <a:endParaRPr lang="en-US" altLang="zh-CN" dirty="0"/>
          </a:p>
          <a:p>
            <a:pPr lvl="1"/>
            <a:r>
              <a:rPr lang="zh-CN" altLang="en-US" dirty="0"/>
              <a:t>在计算广告场景中，可能需要对每个广告圈定一些用户，圈定的逻辑就是通过模型来给每个用户和这个广告的转化来打分，把分数高的用户作为这个广告的目标人群。</a:t>
            </a:r>
            <a:endParaRPr lang="en-US" altLang="zh-CN" dirty="0"/>
          </a:p>
          <a:p>
            <a:pPr lvl="2"/>
            <a:r>
              <a:rPr lang="zh-CN" altLang="en-US" dirty="0"/>
              <a:t>这个可以离线计算并存在</a:t>
            </a:r>
            <a:r>
              <a:rPr lang="en-US" altLang="zh-CN" dirty="0" err="1"/>
              <a:t>redis</a:t>
            </a:r>
            <a:r>
              <a:rPr lang="zh-CN" altLang="en-US" dirty="0"/>
              <a:t>中，可以把这个结果用于广告检索</a:t>
            </a:r>
            <a:r>
              <a:rPr lang="en-US" altLang="zh-CN" dirty="0"/>
              <a:t>/</a:t>
            </a:r>
            <a:r>
              <a:rPr lang="zh-CN" altLang="en-US" dirty="0"/>
              <a:t>广告匹配中（如果发起请求的用户不再任何一个广告的圈定列表中，这个请求就不出广告了）。</a:t>
            </a:r>
            <a:endParaRPr lang="en-US" altLang="zh-CN" dirty="0"/>
          </a:p>
          <a:p>
            <a:pPr lvl="1"/>
            <a:r>
              <a:rPr lang="zh-CN" altLang="en-US" dirty="0"/>
              <a:t>对于推荐系统或者计算广告的召回中使用模型并且是离线召回的情况，可以离线把召回结果计算好放在</a:t>
            </a:r>
            <a:r>
              <a:rPr lang="en-US" altLang="zh-CN" dirty="0"/>
              <a:t>online feature store</a:t>
            </a:r>
            <a:r>
              <a:rPr lang="zh-CN" altLang="en-US" dirty="0"/>
              <a:t>中。</a:t>
            </a:r>
            <a:endParaRPr lang="en-US" altLang="zh-CN" dirty="0"/>
          </a:p>
          <a:p>
            <a:r>
              <a:rPr lang="en-US" altLang="zh-CN" dirty="0" err="1"/>
              <a:t>SageMaker</a:t>
            </a:r>
            <a:r>
              <a:rPr lang="zh-CN" altLang="en-US" dirty="0"/>
              <a:t> </a:t>
            </a:r>
            <a:r>
              <a:rPr lang="en-US" altLang="zh-CN" dirty="0"/>
              <a:t>batch transform</a:t>
            </a:r>
            <a:r>
              <a:rPr lang="zh-CN" altLang="en-US" dirty="0"/>
              <a:t>的机会：</a:t>
            </a:r>
            <a:endParaRPr lang="en-US" altLang="zh-CN" dirty="0"/>
          </a:p>
          <a:p>
            <a:pPr lvl="1"/>
            <a:r>
              <a:rPr lang="zh-CN" altLang="en-US" dirty="0"/>
              <a:t>客户不想关心底层基础设施，倾向于用托管服务来完成这个离线推理。</a:t>
            </a:r>
            <a:endParaRPr lang="en-US" altLang="zh-CN" dirty="0"/>
          </a:p>
        </p:txBody>
      </p:sp>
    </p:spTree>
    <p:extLst>
      <p:ext uri="{BB962C8B-B14F-4D97-AF65-F5344CB8AC3E}">
        <p14:creationId xmlns:p14="http://schemas.microsoft.com/office/powerpoint/2010/main" val="1817928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33C8B-9FEB-4E87-9A16-C84EE3273241}"/>
              </a:ext>
            </a:extLst>
          </p:cNvPr>
          <p:cNvSpPr>
            <a:spLocks noGrp="1"/>
          </p:cNvSpPr>
          <p:nvPr>
            <p:ph type="title"/>
          </p:nvPr>
        </p:nvSpPr>
        <p:spPr/>
        <p:txBody>
          <a:bodyPr/>
          <a:lstStyle/>
          <a:p>
            <a:r>
              <a:rPr lang="en-US" altLang="zh-CN" dirty="0" err="1"/>
              <a:t>SageMaker</a:t>
            </a:r>
            <a:r>
              <a:rPr lang="zh-CN" altLang="en-US" dirty="0"/>
              <a:t>的相关功能详解</a:t>
            </a:r>
            <a:endParaRPr lang="en-US" dirty="0"/>
          </a:p>
        </p:txBody>
      </p:sp>
      <p:sp>
        <p:nvSpPr>
          <p:cNvPr id="3" name="Content Placeholder 2">
            <a:extLst>
              <a:ext uri="{FF2B5EF4-FFF2-40B4-BE49-F238E27FC236}">
                <a16:creationId xmlns:a16="http://schemas.microsoft.com/office/drawing/2014/main" id="{50981A8C-FA8A-466D-BA6A-188EA5836FA6}"/>
              </a:ext>
            </a:extLst>
          </p:cNvPr>
          <p:cNvSpPr>
            <a:spLocks noGrp="1"/>
          </p:cNvSpPr>
          <p:nvPr>
            <p:ph idx="1"/>
          </p:nvPr>
        </p:nvSpPr>
        <p:spPr/>
        <p:txBody>
          <a:bodyPr>
            <a:normAutofit/>
          </a:bodyPr>
          <a:lstStyle/>
          <a:p>
            <a:pPr lvl="0"/>
            <a:r>
              <a:rPr lang="en-US" altLang="zh-CN" sz="2400" dirty="0" err="1">
                <a:solidFill>
                  <a:prstClr val="black"/>
                </a:solidFill>
              </a:rPr>
              <a:t>Sagemaker</a:t>
            </a:r>
            <a:r>
              <a:rPr lang="en-US" altLang="zh-CN" sz="2400" dirty="0">
                <a:solidFill>
                  <a:prstClr val="black"/>
                </a:solidFill>
              </a:rPr>
              <a:t> batch Transform</a:t>
            </a:r>
            <a:r>
              <a:rPr lang="zh-CN" altLang="en-US" sz="2400" dirty="0">
                <a:solidFill>
                  <a:prstClr val="black"/>
                </a:solidFill>
              </a:rPr>
              <a:t>的目的是对批量数据进行离线的预测。</a:t>
            </a:r>
            <a:endParaRPr lang="en-US" altLang="zh-CN" sz="2400" dirty="0">
              <a:solidFill>
                <a:prstClr val="black"/>
              </a:solidFill>
            </a:endParaRPr>
          </a:p>
          <a:p>
            <a:pPr lvl="0"/>
            <a:r>
              <a:rPr lang="en-US" altLang="zh-CN" sz="2400" dirty="0" err="1">
                <a:solidFill>
                  <a:prstClr val="black"/>
                </a:solidFill>
              </a:rPr>
              <a:t>Sagemaker</a:t>
            </a:r>
            <a:r>
              <a:rPr lang="en-US" altLang="zh-CN" sz="2400" dirty="0">
                <a:solidFill>
                  <a:prstClr val="black"/>
                </a:solidFill>
              </a:rPr>
              <a:t> batch Transform</a:t>
            </a:r>
            <a:r>
              <a:rPr lang="zh-CN" altLang="en-US" sz="2400" dirty="0">
                <a:solidFill>
                  <a:prstClr val="black"/>
                </a:solidFill>
              </a:rPr>
              <a:t>的特点：</a:t>
            </a:r>
            <a:endParaRPr lang="en-US" altLang="zh-CN" sz="2400" dirty="0">
              <a:solidFill>
                <a:prstClr val="black"/>
              </a:solidFill>
            </a:endParaRPr>
          </a:p>
          <a:p>
            <a:pPr lvl="1"/>
            <a:r>
              <a:rPr lang="zh-CN" altLang="en-US" sz="2000" dirty="0">
                <a:solidFill>
                  <a:prstClr val="black"/>
                </a:solidFill>
              </a:rPr>
              <a:t>可以通过客户定制的代码来进行请求的预处理和后处理。</a:t>
            </a:r>
            <a:endParaRPr lang="en-US" altLang="zh-CN" sz="2000" dirty="0">
              <a:solidFill>
                <a:prstClr val="black"/>
              </a:solidFill>
            </a:endParaRPr>
          </a:p>
          <a:p>
            <a:pPr lvl="2"/>
            <a:r>
              <a:rPr lang="zh-CN" altLang="en-US" sz="1700" dirty="0">
                <a:solidFill>
                  <a:prstClr val="black"/>
                </a:solidFill>
              </a:rPr>
              <a:t>比如在预处理函数中对数据格式进行调整以适配模型的输入格式。</a:t>
            </a:r>
            <a:endParaRPr lang="en-US" altLang="zh-CN" sz="1700" dirty="0">
              <a:solidFill>
                <a:prstClr val="black"/>
              </a:solidFill>
            </a:endParaRPr>
          </a:p>
          <a:p>
            <a:pPr lvl="2"/>
            <a:r>
              <a:rPr lang="zh-CN" altLang="en-US" sz="1700" dirty="0">
                <a:solidFill>
                  <a:prstClr val="black"/>
                </a:solidFill>
              </a:rPr>
              <a:t>比如在后处理函数中对响应进行修饰。</a:t>
            </a:r>
            <a:endParaRPr lang="en-US" altLang="zh-CN" sz="1700" dirty="0">
              <a:solidFill>
                <a:prstClr val="black"/>
              </a:solidFill>
            </a:endParaRPr>
          </a:p>
          <a:p>
            <a:pPr lvl="1"/>
            <a:r>
              <a:rPr lang="zh-CN" altLang="en-US" sz="2000" dirty="0">
                <a:solidFill>
                  <a:prstClr val="black"/>
                </a:solidFill>
              </a:rPr>
              <a:t>通过设置</a:t>
            </a:r>
            <a:r>
              <a:rPr lang="en-US" altLang="zh-CN" sz="2000" dirty="0">
                <a:solidFill>
                  <a:prstClr val="black"/>
                </a:solidFill>
              </a:rPr>
              <a:t>transformer API</a:t>
            </a:r>
            <a:r>
              <a:rPr lang="zh-CN" altLang="en-US" sz="2000" dirty="0">
                <a:solidFill>
                  <a:prstClr val="black"/>
                </a:solidFill>
              </a:rPr>
              <a:t>的</a:t>
            </a:r>
            <a:r>
              <a:rPr lang="en-US" altLang="zh-CN" sz="2000" dirty="0">
                <a:solidFill>
                  <a:prstClr val="black"/>
                </a:solidFill>
              </a:rPr>
              <a:t>env</a:t>
            </a:r>
            <a:r>
              <a:rPr lang="zh-CN" altLang="en-US" sz="2000" dirty="0">
                <a:solidFill>
                  <a:prstClr val="black"/>
                </a:solidFill>
              </a:rPr>
              <a:t>参数来</a:t>
            </a:r>
            <a:r>
              <a:rPr lang="en-US" altLang="zh-CN" sz="2000" dirty="0">
                <a:solidFill>
                  <a:prstClr val="black"/>
                </a:solidFill>
              </a:rPr>
              <a:t>enabling TF serving</a:t>
            </a:r>
            <a:r>
              <a:rPr lang="zh-CN" altLang="en-US" sz="2000" dirty="0">
                <a:solidFill>
                  <a:prstClr val="black"/>
                </a:solidFill>
              </a:rPr>
              <a:t>的</a:t>
            </a:r>
            <a:r>
              <a:rPr lang="en-US" altLang="zh-CN" sz="2000" dirty="0">
                <a:solidFill>
                  <a:prstClr val="black"/>
                </a:solidFill>
              </a:rPr>
              <a:t>batch</a:t>
            </a:r>
            <a:r>
              <a:rPr lang="zh-CN" altLang="en-US" sz="2000" dirty="0">
                <a:solidFill>
                  <a:prstClr val="black"/>
                </a:solidFill>
              </a:rPr>
              <a:t>功能。</a:t>
            </a:r>
            <a:endParaRPr lang="en-US" altLang="zh-CN" sz="2000" dirty="0">
              <a:solidFill>
                <a:prstClr val="black"/>
              </a:solidFill>
            </a:endParaRPr>
          </a:p>
          <a:p>
            <a:pPr lvl="1"/>
            <a:r>
              <a:rPr lang="zh-CN" altLang="en-US" sz="2000" b="1" dirty="0">
                <a:solidFill>
                  <a:prstClr val="black"/>
                </a:solidFill>
              </a:rPr>
              <a:t>利用</a:t>
            </a:r>
            <a:r>
              <a:rPr lang="en-US" sz="2000" b="1" dirty="0" err="1">
                <a:solidFill>
                  <a:prstClr val="black"/>
                </a:solidFill>
              </a:rPr>
              <a:t>S</a:t>
            </a:r>
            <a:r>
              <a:rPr lang="en-US" altLang="zh-CN" sz="2000" b="1" dirty="0" err="1">
                <a:solidFill>
                  <a:prstClr val="black"/>
                </a:solidFill>
              </a:rPr>
              <a:t>agemaker</a:t>
            </a:r>
            <a:r>
              <a:rPr lang="en-US" altLang="zh-CN" sz="2000" b="1" dirty="0">
                <a:solidFill>
                  <a:prstClr val="black"/>
                </a:solidFill>
              </a:rPr>
              <a:t> </a:t>
            </a:r>
            <a:r>
              <a:rPr lang="en-US" sz="2000" b="1" dirty="0">
                <a:solidFill>
                  <a:prstClr val="black"/>
                </a:solidFill>
              </a:rPr>
              <a:t>transformer</a:t>
            </a:r>
            <a:r>
              <a:rPr lang="zh-CN" altLang="en-US" sz="2000" b="1" dirty="0">
                <a:solidFill>
                  <a:prstClr val="black"/>
                </a:solidFill>
              </a:rPr>
              <a:t>的时候</a:t>
            </a:r>
            <a:r>
              <a:rPr lang="en-US" sz="2000" b="1" dirty="0">
                <a:solidFill>
                  <a:prstClr val="black"/>
                </a:solidFill>
              </a:rPr>
              <a:t>, </a:t>
            </a:r>
            <a:r>
              <a:rPr lang="zh-CN" altLang="en-US" sz="2000" b="1" dirty="0">
                <a:solidFill>
                  <a:prstClr val="black"/>
                </a:solidFill>
              </a:rPr>
              <a:t>如果输入的</a:t>
            </a:r>
            <a:r>
              <a:rPr lang="en-US" sz="2000" b="1" dirty="0">
                <a:solidFill>
                  <a:prstClr val="black"/>
                </a:solidFill>
              </a:rPr>
              <a:t>S3</a:t>
            </a:r>
            <a:r>
              <a:rPr lang="zh-CN" altLang="en-US" sz="2000" b="1" dirty="0">
                <a:solidFill>
                  <a:prstClr val="black"/>
                </a:solidFill>
              </a:rPr>
              <a:t>数据只是一个文件</a:t>
            </a:r>
            <a:r>
              <a:rPr lang="en-US" sz="2000" b="1" dirty="0">
                <a:solidFill>
                  <a:prstClr val="black"/>
                </a:solidFill>
              </a:rPr>
              <a:t>, </a:t>
            </a:r>
            <a:r>
              <a:rPr lang="zh-CN" altLang="en-US" sz="2000" b="1" dirty="0">
                <a:solidFill>
                  <a:prstClr val="black"/>
                </a:solidFill>
              </a:rPr>
              <a:t>利用不了多个实例做批量推理</a:t>
            </a:r>
            <a:r>
              <a:rPr lang="en-US" sz="2000" b="1" dirty="0">
                <a:solidFill>
                  <a:prstClr val="black"/>
                </a:solidFill>
              </a:rPr>
              <a:t>. </a:t>
            </a:r>
          </a:p>
          <a:p>
            <a:pPr lvl="2"/>
            <a:r>
              <a:rPr lang="zh-CN" altLang="en-US" sz="1700" b="1" dirty="0">
                <a:solidFill>
                  <a:prstClr val="black"/>
                </a:solidFill>
              </a:rPr>
              <a:t>想用多个实例来做</a:t>
            </a:r>
            <a:r>
              <a:rPr lang="en-US" sz="1700" b="1" dirty="0">
                <a:solidFill>
                  <a:prstClr val="black"/>
                </a:solidFill>
              </a:rPr>
              <a:t>transformer</a:t>
            </a:r>
            <a:r>
              <a:rPr lang="zh-CN" altLang="en-US" sz="1700" b="1" dirty="0">
                <a:solidFill>
                  <a:prstClr val="black"/>
                </a:solidFill>
              </a:rPr>
              <a:t>批量推理的加速的话</a:t>
            </a:r>
            <a:r>
              <a:rPr lang="en-US" sz="1700" b="1" dirty="0">
                <a:solidFill>
                  <a:prstClr val="black"/>
                </a:solidFill>
              </a:rPr>
              <a:t>, </a:t>
            </a:r>
            <a:r>
              <a:rPr lang="zh-CN" altLang="en-US" sz="1700" b="1" dirty="0">
                <a:solidFill>
                  <a:prstClr val="black"/>
                </a:solidFill>
              </a:rPr>
              <a:t>需要输入的文件是多个。</a:t>
            </a:r>
            <a:endParaRPr lang="en-US" altLang="zh-CN" sz="1700" b="1" dirty="0">
              <a:solidFill>
                <a:prstClr val="black"/>
              </a:solidFill>
            </a:endParaRPr>
          </a:p>
          <a:p>
            <a:pPr lvl="2"/>
            <a:r>
              <a:rPr lang="zh-CN" altLang="en-US" sz="1700" b="1" dirty="0">
                <a:solidFill>
                  <a:prstClr val="black"/>
                </a:solidFill>
              </a:rPr>
              <a:t>输入的每个文件最好是数据量差不多</a:t>
            </a:r>
            <a:r>
              <a:rPr lang="en-US" sz="1700" b="1" dirty="0">
                <a:solidFill>
                  <a:prstClr val="black"/>
                </a:solidFill>
              </a:rPr>
              <a:t>, </a:t>
            </a:r>
            <a:r>
              <a:rPr lang="zh-CN" altLang="en-US" sz="1700" b="1" dirty="0">
                <a:solidFill>
                  <a:prstClr val="black"/>
                </a:solidFill>
              </a:rPr>
              <a:t>文件的数量最好是是实例数量的倍数。</a:t>
            </a:r>
            <a:endParaRPr lang="en-US" sz="1700" dirty="0">
              <a:solidFill>
                <a:prstClr val="black"/>
              </a:solidFill>
            </a:endParaRPr>
          </a:p>
          <a:p>
            <a:endParaRPr lang="en-US" dirty="0"/>
          </a:p>
        </p:txBody>
      </p:sp>
    </p:spTree>
    <p:extLst>
      <p:ext uri="{BB962C8B-B14F-4D97-AF65-F5344CB8AC3E}">
        <p14:creationId xmlns:p14="http://schemas.microsoft.com/office/powerpoint/2010/main" val="310817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825625"/>
            <a:ext cx="10515600" cy="4644448"/>
          </a:xfrm>
        </p:spPr>
        <p:txBody>
          <a:bodyPr>
            <a:normAutofit/>
          </a:bodyPr>
          <a:lstStyle/>
          <a:p>
            <a:r>
              <a:rPr lang="en-US" dirty="0"/>
              <a:t>In </a:t>
            </a:r>
            <a:r>
              <a:rPr lang="en-US" dirty="0" err="1"/>
              <a:t>SageMaker</a:t>
            </a:r>
            <a:r>
              <a:rPr lang="en-US" dirty="0"/>
              <a:t> batch transform, </a:t>
            </a:r>
            <a:r>
              <a:rPr lang="en-US" dirty="0" err="1"/>
              <a:t>maxPayloadInMB</a:t>
            </a:r>
            <a:r>
              <a:rPr lang="en-US" dirty="0"/>
              <a:t> * </a:t>
            </a:r>
            <a:r>
              <a:rPr lang="en-US" dirty="0" err="1"/>
              <a:t>maxConcurrentTransform</a:t>
            </a:r>
            <a:r>
              <a:rPr lang="en-US" dirty="0"/>
              <a:t> cannot exceed 100MB</a:t>
            </a:r>
            <a:r>
              <a:rPr lang="en-US" altLang="zh-CN" dirty="0"/>
              <a:t>.</a:t>
            </a:r>
          </a:p>
          <a:p>
            <a:pPr lvl="1"/>
            <a:r>
              <a:rPr lang="en-US" b="1" dirty="0" err="1"/>
              <a:t>max_concurrent_transforms</a:t>
            </a:r>
            <a:r>
              <a:rPr lang="en-US" dirty="0"/>
              <a:t>  – The maximum number of HTTP requests to be made to each individual transform container at one time.</a:t>
            </a:r>
            <a:endParaRPr lang="en-US" altLang="zh-CN" dirty="0"/>
          </a:p>
          <a:p>
            <a:r>
              <a:rPr lang="zh-CN" altLang="en-US" b="1" dirty="0"/>
              <a:t>尽量使用</a:t>
            </a:r>
            <a:r>
              <a:rPr lang="en-US" altLang="zh-CN" b="1" dirty="0" err="1"/>
              <a:t>Sagemaker</a:t>
            </a:r>
            <a:r>
              <a:rPr lang="en-US" altLang="zh-CN" b="1" dirty="0"/>
              <a:t> batch transform</a:t>
            </a:r>
            <a:r>
              <a:rPr lang="zh-CN" altLang="en-US" b="1" dirty="0"/>
              <a:t>的</a:t>
            </a:r>
            <a:r>
              <a:rPr lang="en-US" altLang="zh-CN" b="1" dirty="0" err="1"/>
              <a:t>batchrecord</a:t>
            </a:r>
            <a:r>
              <a:rPr lang="en-US" altLang="zh-CN" b="1" dirty="0"/>
              <a:t> strategy</a:t>
            </a:r>
            <a:r>
              <a:rPr lang="zh-CN" altLang="en-US" b="1" dirty="0"/>
              <a:t>，它比</a:t>
            </a:r>
            <a:r>
              <a:rPr lang="en-US" altLang="zh-CN" b="1" dirty="0"/>
              <a:t>single record strategy</a:t>
            </a:r>
            <a:r>
              <a:rPr lang="zh-CN" altLang="en-US" b="1" dirty="0"/>
              <a:t>的速度快很多</a:t>
            </a:r>
            <a:r>
              <a:rPr lang="zh-CN" altLang="en-US" dirty="0"/>
              <a:t>。</a:t>
            </a:r>
            <a:endParaRPr lang="en-US" altLang="zh-CN" dirty="0"/>
          </a:p>
          <a:p>
            <a:r>
              <a:rPr lang="zh-CN" altLang="en-US" dirty="0"/>
              <a:t>使用</a:t>
            </a:r>
            <a:r>
              <a:rPr lang="en-US" altLang="zh-CN" dirty="0" err="1"/>
              <a:t>Sagemaker</a:t>
            </a:r>
            <a:r>
              <a:rPr lang="en-US" altLang="zh-CN" dirty="0"/>
              <a:t> batch transform</a:t>
            </a:r>
            <a:r>
              <a:rPr lang="zh-CN" altLang="en-US" dirty="0"/>
              <a:t>的</a:t>
            </a:r>
            <a:r>
              <a:rPr lang="en-US" altLang="zh-CN" dirty="0"/>
              <a:t>batch record</a:t>
            </a:r>
            <a:r>
              <a:rPr lang="zh-CN" altLang="en-US" dirty="0"/>
              <a:t>策略并使用</a:t>
            </a:r>
            <a:r>
              <a:rPr lang="en-US" altLang="zh-CN" dirty="0"/>
              <a:t>TFS</a:t>
            </a:r>
            <a:r>
              <a:rPr lang="zh-CN" altLang="en-US" dirty="0"/>
              <a:t>的</a:t>
            </a:r>
            <a:r>
              <a:rPr lang="en-US" altLang="zh-CN" dirty="0"/>
              <a:t>serve side batch</a:t>
            </a:r>
            <a:r>
              <a:rPr lang="zh-CN" altLang="en-US" dirty="0"/>
              <a:t>的时候，要设置</a:t>
            </a:r>
            <a:r>
              <a:rPr lang="en-US" altLang="zh-CN" dirty="0"/>
              <a:t>TFS</a:t>
            </a:r>
            <a:r>
              <a:rPr lang="zh-CN" altLang="en-US" dirty="0"/>
              <a:t>的</a:t>
            </a:r>
            <a:r>
              <a:rPr lang="en-US" altLang="zh-CN" dirty="0"/>
              <a:t>max batch size </a:t>
            </a:r>
            <a:r>
              <a:rPr lang="zh-CN" altLang="en-US" dirty="0"/>
              <a:t>大于（</a:t>
            </a:r>
            <a:r>
              <a:rPr lang="en-US" altLang="zh-CN" dirty="0"/>
              <a:t>max payload/</a:t>
            </a:r>
            <a:r>
              <a:rPr lang="zh-CN" altLang="en-US" dirty="0"/>
              <a:t>单个样本的</a:t>
            </a:r>
            <a:r>
              <a:rPr lang="en-US" altLang="zh-CN" dirty="0"/>
              <a:t>size</a:t>
            </a:r>
            <a:r>
              <a:rPr lang="zh-CN" altLang="en-US" dirty="0"/>
              <a:t>）</a:t>
            </a:r>
            <a:endParaRPr lang="en-US" altLang="zh-CN" dirty="0"/>
          </a:p>
          <a:p>
            <a:endParaRPr lang="en-US" dirty="0"/>
          </a:p>
        </p:txBody>
      </p:sp>
    </p:spTree>
    <p:extLst>
      <p:ext uri="{BB962C8B-B14F-4D97-AF65-F5344CB8AC3E}">
        <p14:creationId xmlns:p14="http://schemas.microsoft.com/office/powerpoint/2010/main" val="32777380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2320A-03F5-48CE-8AB7-50A664906035}"/>
              </a:ext>
            </a:extLst>
          </p:cNvPr>
          <p:cNvSpPr>
            <a:spLocks noGrp="1"/>
          </p:cNvSpPr>
          <p:nvPr>
            <p:ph type="title"/>
          </p:nvPr>
        </p:nvSpPr>
        <p:spPr/>
        <p:txBody>
          <a:bodyPr/>
          <a:lstStyle/>
          <a:p>
            <a:r>
              <a:rPr lang="zh-CN" altLang="en-US" dirty="0"/>
              <a:t>客户案例</a:t>
            </a:r>
            <a:endParaRPr lang="en-US" dirty="0"/>
          </a:p>
        </p:txBody>
      </p:sp>
      <p:sp>
        <p:nvSpPr>
          <p:cNvPr id="3" name="Content Placeholder 2">
            <a:extLst>
              <a:ext uri="{FF2B5EF4-FFF2-40B4-BE49-F238E27FC236}">
                <a16:creationId xmlns:a16="http://schemas.microsoft.com/office/drawing/2014/main" id="{6C98C232-F8C3-40FD-9215-A48FAF5D2042}"/>
              </a:ext>
            </a:extLst>
          </p:cNvPr>
          <p:cNvSpPr>
            <a:spLocks noGrp="1"/>
          </p:cNvSpPr>
          <p:nvPr>
            <p:ph idx="1"/>
          </p:nvPr>
        </p:nvSpPr>
        <p:spPr/>
        <p:txBody>
          <a:bodyPr/>
          <a:lstStyle/>
          <a:p>
            <a:r>
              <a:rPr lang="zh-CN" altLang="en-US" dirty="0"/>
              <a:t>客户</a:t>
            </a:r>
            <a:r>
              <a:rPr lang="en-US" altLang="zh-CN" dirty="0"/>
              <a:t>1</a:t>
            </a:r>
            <a:r>
              <a:rPr lang="zh-CN" altLang="en-US" dirty="0"/>
              <a:t>：</a:t>
            </a:r>
            <a:endParaRPr lang="en-US" altLang="zh-CN" dirty="0"/>
          </a:p>
          <a:p>
            <a:pPr lvl="1"/>
            <a:r>
              <a:rPr lang="zh-CN" altLang="en-US" dirty="0"/>
              <a:t>背景：一个广告的</a:t>
            </a:r>
            <a:r>
              <a:rPr lang="zh-CN" altLang="en-US" b="1" dirty="0"/>
              <a:t>用户受众定向</a:t>
            </a:r>
            <a:r>
              <a:rPr lang="zh-CN" altLang="en-US" dirty="0"/>
              <a:t>项目，业务侧希望能给每个广告圈定更可能发生转化的用户群。</a:t>
            </a:r>
            <a:endParaRPr lang="en-US" altLang="zh-CN" dirty="0"/>
          </a:p>
          <a:p>
            <a:pPr lvl="2"/>
            <a:r>
              <a:rPr lang="zh-CN" altLang="en-US" dirty="0"/>
              <a:t>使用</a:t>
            </a:r>
            <a:r>
              <a:rPr lang="en-US" altLang="zh-CN" dirty="0"/>
              <a:t>TF</a:t>
            </a:r>
            <a:r>
              <a:rPr lang="zh-CN" altLang="en-US" dirty="0"/>
              <a:t>版本的多目标模型</a:t>
            </a:r>
            <a:endParaRPr lang="en-US" altLang="zh-CN" dirty="0"/>
          </a:p>
          <a:p>
            <a:pPr lvl="1"/>
            <a:r>
              <a:rPr lang="zh-CN" altLang="en-US" dirty="0"/>
              <a:t>我们做的工作：对</a:t>
            </a:r>
            <a:r>
              <a:rPr lang="en-US" altLang="zh-CN" dirty="0" err="1"/>
              <a:t>Sagemaker</a:t>
            </a:r>
            <a:r>
              <a:rPr lang="en-US" altLang="zh-CN" dirty="0"/>
              <a:t> batch transform</a:t>
            </a:r>
            <a:r>
              <a:rPr lang="zh-CN" altLang="en-US" dirty="0"/>
              <a:t>的使用进行调优。主要是涉及两部分：</a:t>
            </a:r>
            <a:r>
              <a:rPr lang="en-US" altLang="zh-CN" dirty="0"/>
              <a:t>batch transform</a:t>
            </a:r>
            <a:r>
              <a:rPr lang="zh-CN" altLang="en-US" dirty="0"/>
              <a:t>自带的那些参数和内建</a:t>
            </a:r>
            <a:r>
              <a:rPr lang="en-US" altLang="zh-CN" dirty="0"/>
              <a:t>serving</a:t>
            </a:r>
            <a:r>
              <a:rPr lang="zh-CN" altLang="en-US" dirty="0"/>
              <a:t>框架相关的环境变量。</a:t>
            </a:r>
            <a:endParaRPr lang="en-US" altLang="zh-CN" dirty="0"/>
          </a:p>
          <a:p>
            <a:pPr lvl="1"/>
            <a:r>
              <a:rPr lang="zh-CN" altLang="en-US" dirty="0"/>
              <a:t>状态：已经上线，整个离线推理速度比较满意。</a:t>
            </a:r>
            <a:endParaRPr lang="en-US" altLang="zh-CN" dirty="0"/>
          </a:p>
        </p:txBody>
      </p:sp>
    </p:spTree>
    <p:extLst>
      <p:ext uri="{BB962C8B-B14F-4D97-AF65-F5344CB8AC3E}">
        <p14:creationId xmlns:p14="http://schemas.microsoft.com/office/powerpoint/2010/main" val="31827347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A4BE8-9478-4CF5-B40C-EF071E755CE1}"/>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C573368D-B2DD-4074-80D2-1BA174A47754}"/>
              </a:ext>
            </a:extLst>
          </p:cNvPr>
          <p:cNvSpPr>
            <a:spLocks noGrp="1"/>
          </p:cNvSpPr>
          <p:nvPr>
            <p:ph idx="1"/>
          </p:nvPr>
        </p:nvSpPr>
        <p:spPr/>
        <p:txBody>
          <a:bodyPr/>
          <a:lstStyle/>
          <a:p>
            <a:r>
              <a:rPr lang="zh-CN" altLang="en-US" dirty="0"/>
              <a:t>客户</a:t>
            </a:r>
            <a:r>
              <a:rPr lang="en-US" altLang="zh-CN" dirty="0"/>
              <a:t>2</a:t>
            </a:r>
            <a:r>
              <a:rPr lang="zh-CN" altLang="en-US" dirty="0"/>
              <a:t>：</a:t>
            </a:r>
            <a:endParaRPr lang="en-US" altLang="zh-CN" dirty="0"/>
          </a:p>
          <a:p>
            <a:pPr lvl="1"/>
            <a:r>
              <a:rPr lang="zh-CN" altLang="en-US" dirty="0"/>
              <a:t>背景：希望对不同的电视用户进行节目的离线推荐。</a:t>
            </a:r>
            <a:endParaRPr lang="en-US" altLang="zh-CN" dirty="0"/>
          </a:p>
          <a:p>
            <a:pPr lvl="1"/>
            <a:r>
              <a:rPr lang="zh-CN" altLang="en-US" dirty="0"/>
              <a:t>我们做的工作：指导客户对</a:t>
            </a:r>
            <a:r>
              <a:rPr lang="en-US" altLang="zh-CN" dirty="0" err="1"/>
              <a:t>tfrecord</a:t>
            </a:r>
            <a:r>
              <a:rPr lang="zh-CN" altLang="en-US" dirty="0"/>
              <a:t>格式的样本做离线推理的代码的编写，包括实现</a:t>
            </a:r>
            <a:r>
              <a:rPr lang="en-US" altLang="zh-CN" dirty="0" err="1"/>
              <a:t>tfrecord</a:t>
            </a:r>
            <a:r>
              <a:rPr lang="zh-CN" altLang="en-US" dirty="0"/>
              <a:t>的手动</a:t>
            </a:r>
            <a:r>
              <a:rPr lang="en-US" altLang="zh-CN" dirty="0"/>
              <a:t>join source</a:t>
            </a:r>
            <a:r>
              <a:rPr lang="zh-CN" altLang="en-US" dirty="0"/>
              <a:t>；以及离线推理速度的调优。</a:t>
            </a:r>
            <a:endParaRPr lang="en-US" altLang="zh-CN" dirty="0"/>
          </a:p>
          <a:p>
            <a:pPr lvl="1"/>
            <a:r>
              <a:rPr lang="zh-CN" altLang="en-US" dirty="0"/>
              <a:t>状态：客户对离线推理速度比较满意，到目前为止（</a:t>
            </a:r>
            <a:r>
              <a:rPr lang="en-US" altLang="zh-CN" dirty="0"/>
              <a:t>2024</a:t>
            </a:r>
            <a:r>
              <a:rPr lang="zh-CN" altLang="en-US" dirty="0"/>
              <a:t>年</a:t>
            </a:r>
            <a:r>
              <a:rPr lang="en-US" altLang="zh-CN" dirty="0"/>
              <a:t>1</a:t>
            </a:r>
            <a:r>
              <a:rPr lang="zh-CN" altLang="en-US" dirty="0"/>
              <a:t>月）该项目上线</a:t>
            </a:r>
            <a:r>
              <a:rPr lang="en-US" altLang="zh-CN" dirty="0"/>
              <a:t>3</a:t>
            </a:r>
            <a:r>
              <a:rPr lang="zh-CN" altLang="en-US" dirty="0"/>
              <a:t>年多了。</a:t>
            </a:r>
            <a:endParaRPr lang="en-US" altLang="zh-CN" dirty="0"/>
          </a:p>
          <a:p>
            <a:endParaRPr lang="en-US" dirty="0"/>
          </a:p>
        </p:txBody>
      </p:sp>
    </p:spTree>
    <p:extLst>
      <p:ext uri="{BB962C8B-B14F-4D97-AF65-F5344CB8AC3E}">
        <p14:creationId xmlns:p14="http://schemas.microsoft.com/office/powerpoint/2010/main" val="40315337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5055-08BD-43C3-A794-243CC0669616}"/>
              </a:ext>
            </a:extLst>
          </p:cNvPr>
          <p:cNvSpPr>
            <a:spLocks noGrp="1"/>
          </p:cNvSpPr>
          <p:nvPr>
            <p:ph type="title"/>
          </p:nvPr>
        </p:nvSpPr>
        <p:spPr>
          <a:xfrm>
            <a:off x="838200" y="2480111"/>
            <a:ext cx="10515600" cy="1325563"/>
          </a:xfrm>
        </p:spPr>
        <p:txBody>
          <a:bodyPr>
            <a:noAutofit/>
          </a:bodyPr>
          <a:lstStyle/>
          <a:p>
            <a:r>
              <a:rPr lang="zh-CN" altLang="en-US" sz="4800" dirty="0"/>
              <a:t>场景四</a:t>
            </a:r>
            <a:r>
              <a:rPr lang="en-US" altLang="zh-CN" sz="4800" dirty="0"/>
              <a:t>------</a:t>
            </a:r>
            <a:r>
              <a:rPr lang="zh-CN" altLang="en-US" sz="4800" dirty="0"/>
              <a:t>关于</a:t>
            </a:r>
            <a:r>
              <a:rPr lang="zh-CN" altLang="en-US" sz="4800" b="1" dirty="0"/>
              <a:t>海量数据的预处理和特征工程</a:t>
            </a:r>
            <a:endParaRPr lang="en-US" altLang="zh-CN" sz="4800" b="1" dirty="0"/>
          </a:p>
        </p:txBody>
      </p:sp>
    </p:spTree>
    <p:extLst>
      <p:ext uri="{BB962C8B-B14F-4D97-AF65-F5344CB8AC3E}">
        <p14:creationId xmlns:p14="http://schemas.microsoft.com/office/powerpoint/2010/main" val="15132224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C39C5-3C6A-4473-B205-72ABCA8CC96B}"/>
              </a:ext>
            </a:extLst>
          </p:cNvPr>
          <p:cNvSpPr>
            <a:spLocks noGrp="1"/>
          </p:cNvSpPr>
          <p:nvPr>
            <p:ph type="title"/>
          </p:nvPr>
        </p:nvSpPr>
        <p:spPr/>
        <p:txBody>
          <a:bodyPr/>
          <a:lstStyle/>
          <a:p>
            <a:r>
              <a:rPr lang="zh-CN" altLang="en-US" dirty="0"/>
              <a:t>背景和机会</a:t>
            </a:r>
            <a:endParaRPr lang="en-US" dirty="0"/>
          </a:p>
        </p:txBody>
      </p:sp>
      <p:sp>
        <p:nvSpPr>
          <p:cNvPr id="3" name="Content Placeholder 2">
            <a:extLst>
              <a:ext uri="{FF2B5EF4-FFF2-40B4-BE49-F238E27FC236}">
                <a16:creationId xmlns:a16="http://schemas.microsoft.com/office/drawing/2014/main" id="{351D1ECE-5857-47E1-8B73-7F61C11997AC}"/>
              </a:ext>
            </a:extLst>
          </p:cNvPr>
          <p:cNvSpPr>
            <a:spLocks noGrp="1"/>
          </p:cNvSpPr>
          <p:nvPr>
            <p:ph idx="1"/>
          </p:nvPr>
        </p:nvSpPr>
        <p:spPr/>
        <p:txBody>
          <a:bodyPr/>
          <a:lstStyle/>
          <a:p>
            <a:r>
              <a:rPr lang="zh-CN" altLang="en-US" dirty="0"/>
              <a:t>上下文：</a:t>
            </a:r>
            <a:endParaRPr lang="en-US" altLang="zh-CN" dirty="0"/>
          </a:p>
          <a:p>
            <a:pPr lvl="1"/>
            <a:r>
              <a:rPr lang="zh-CN" altLang="en-US" dirty="0"/>
              <a:t>计算广告和推荐系统是深度模型的主战场，这两个场景本质上就是结构化建模。</a:t>
            </a:r>
            <a:endParaRPr lang="en-US" altLang="zh-CN" dirty="0"/>
          </a:p>
          <a:p>
            <a:pPr lvl="2"/>
            <a:r>
              <a:rPr lang="zh-CN" altLang="en-US" dirty="0"/>
              <a:t>而对于结构化数据的预处理以及特征工程需要花费很多的精力和时间，这些海量的数据一般是需要使用很大的分布式集群比如</a:t>
            </a:r>
            <a:r>
              <a:rPr lang="en-US" altLang="zh-CN" dirty="0"/>
              <a:t>spark</a:t>
            </a:r>
            <a:r>
              <a:rPr lang="zh-CN" altLang="en-US" dirty="0"/>
              <a:t>来处理的。</a:t>
            </a:r>
            <a:endParaRPr lang="en-US" altLang="zh-CN" dirty="0"/>
          </a:p>
          <a:p>
            <a:r>
              <a:rPr lang="en-US" altLang="zh-CN" dirty="0" err="1"/>
              <a:t>Sagemaker</a:t>
            </a:r>
            <a:r>
              <a:rPr lang="en-US" altLang="zh-CN" dirty="0"/>
              <a:t> processing job</a:t>
            </a:r>
            <a:r>
              <a:rPr lang="zh-CN" altLang="en-US" dirty="0"/>
              <a:t>的机会：</a:t>
            </a:r>
            <a:endParaRPr lang="en-US" altLang="zh-CN" dirty="0"/>
          </a:p>
          <a:p>
            <a:pPr lvl="1"/>
            <a:r>
              <a:rPr lang="zh-CN" altLang="en-US" dirty="0"/>
              <a:t>客户希望能自由的控制资源做这个事情。</a:t>
            </a:r>
            <a:endParaRPr lang="en-US" altLang="zh-CN" dirty="0"/>
          </a:p>
          <a:p>
            <a:pPr lvl="2"/>
            <a:r>
              <a:rPr lang="zh-CN" altLang="en-US" dirty="0"/>
              <a:t>比如不希望和其他的</a:t>
            </a:r>
            <a:r>
              <a:rPr lang="en-US" altLang="zh-CN" dirty="0"/>
              <a:t>team</a:t>
            </a:r>
            <a:r>
              <a:rPr lang="zh-CN" altLang="en-US" dirty="0"/>
              <a:t>共享已有的</a:t>
            </a:r>
            <a:r>
              <a:rPr lang="en-US" altLang="zh-CN" dirty="0"/>
              <a:t>spark</a:t>
            </a:r>
            <a:r>
              <a:rPr lang="zh-CN" altLang="en-US" dirty="0"/>
              <a:t>集群。</a:t>
            </a:r>
            <a:endParaRPr lang="en-US" altLang="zh-CN" dirty="0"/>
          </a:p>
          <a:p>
            <a:pPr lvl="1"/>
            <a:r>
              <a:rPr lang="zh-CN" altLang="en-US" dirty="0"/>
              <a:t>客户希望能使用托管的集群来做这个事情。</a:t>
            </a:r>
            <a:endParaRPr lang="en-US" altLang="zh-CN" dirty="0"/>
          </a:p>
        </p:txBody>
      </p:sp>
    </p:spTree>
    <p:extLst>
      <p:ext uri="{BB962C8B-B14F-4D97-AF65-F5344CB8AC3E}">
        <p14:creationId xmlns:p14="http://schemas.microsoft.com/office/powerpoint/2010/main" val="1851656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1DC86-B96D-4914-8881-AD983D8DFDD8}"/>
              </a:ext>
            </a:extLst>
          </p:cNvPr>
          <p:cNvSpPr>
            <a:spLocks noGrp="1"/>
          </p:cNvSpPr>
          <p:nvPr>
            <p:ph type="title"/>
          </p:nvPr>
        </p:nvSpPr>
        <p:spPr>
          <a:xfrm>
            <a:off x="838200" y="2517481"/>
            <a:ext cx="10515600" cy="1325563"/>
          </a:xfrm>
        </p:spPr>
        <p:txBody>
          <a:bodyPr>
            <a:normAutofit/>
          </a:bodyPr>
          <a:lstStyle/>
          <a:p>
            <a:r>
              <a:rPr lang="zh-CN" altLang="en-US" sz="4800" dirty="0"/>
              <a:t>场景一</a:t>
            </a:r>
            <a:r>
              <a:rPr lang="en-US" altLang="zh-CN" sz="4800" dirty="0"/>
              <a:t>-------------------</a:t>
            </a:r>
            <a:r>
              <a:rPr lang="zh-CN" altLang="en-US" sz="4800" dirty="0"/>
              <a:t>关于分布式训练</a:t>
            </a:r>
            <a:endParaRPr lang="en-US" altLang="zh-CN" sz="4800" dirty="0"/>
          </a:p>
        </p:txBody>
      </p:sp>
    </p:spTree>
    <p:extLst>
      <p:ext uri="{BB962C8B-B14F-4D97-AF65-F5344CB8AC3E}">
        <p14:creationId xmlns:p14="http://schemas.microsoft.com/office/powerpoint/2010/main" val="4282174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662F-EB70-46F4-B905-21A24CE297F8}"/>
              </a:ext>
            </a:extLst>
          </p:cNvPr>
          <p:cNvSpPr>
            <a:spLocks noGrp="1"/>
          </p:cNvSpPr>
          <p:nvPr>
            <p:ph type="title"/>
          </p:nvPr>
        </p:nvSpPr>
        <p:spPr/>
        <p:txBody>
          <a:bodyPr/>
          <a:lstStyle/>
          <a:p>
            <a:r>
              <a:rPr lang="en-US" altLang="zh-CN" dirty="0" err="1"/>
              <a:t>SageMaker</a:t>
            </a:r>
            <a:r>
              <a:rPr lang="zh-CN" altLang="en-US" dirty="0"/>
              <a:t>的相关功能详解</a:t>
            </a:r>
            <a:endParaRPr lang="en-US" dirty="0"/>
          </a:p>
        </p:txBody>
      </p:sp>
      <p:sp>
        <p:nvSpPr>
          <p:cNvPr id="3" name="Content Placeholder 2">
            <a:extLst>
              <a:ext uri="{FF2B5EF4-FFF2-40B4-BE49-F238E27FC236}">
                <a16:creationId xmlns:a16="http://schemas.microsoft.com/office/drawing/2014/main" id="{44CAB581-08CB-4E21-8B2C-D52A6FFB7C7B}"/>
              </a:ext>
            </a:extLst>
          </p:cNvPr>
          <p:cNvSpPr>
            <a:spLocks noGrp="1"/>
          </p:cNvSpPr>
          <p:nvPr>
            <p:ph idx="1"/>
          </p:nvPr>
        </p:nvSpPr>
        <p:spPr/>
        <p:txBody>
          <a:bodyPr/>
          <a:lstStyle/>
          <a:p>
            <a:r>
              <a:rPr lang="en-US" altLang="zh-CN" dirty="0" err="1"/>
              <a:t>Sagemaker</a:t>
            </a:r>
            <a:r>
              <a:rPr lang="en-US" altLang="zh-CN" dirty="0"/>
              <a:t> </a:t>
            </a:r>
            <a:r>
              <a:rPr lang="en-US" dirty="0"/>
              <a:t>processing </a:t>
            </a:r>
            <a:r>
              <a:rPr lang="en-US" altLang="zh-CN" dirty="0"/>
              <a:t>job</a:t>
            </a:r>
            <a:r>
              <a:rPr lang="zh-CN" altLang="en-US" dirty="0"/>
              <a:t>功能把数据预处理，特征工程，模型评估也集成到了</a:t>
            </a:r>
            <a:r>
              <a:rPr lang="en-US" dirty="0" err="1"/>
              <a:t>Sagemaker</a:t>
            </a:r>
            <a:r>
              <a:rPr lang="zh-CN" altLang="en-US" dirty="0"/>
              <a:t>中。</a:t>
            </a:r>
          </a:p>
          <a:p>
            <a:r>
              <a:rPr lang="zh-CN" altLang="en-US" dirty="0"/>
              <a:t>基本原理图：</a:t>
            </a:r>
          </a:p>
          <a:p>
            <a:endParaRPr lang="en-US" dirty="0"/>
          </a:p>
        </p:txBody>
      </p:sp>
      <p:pic>
        <p:nvPicPr>
          <p:cNvPr id="4" name="Picture 3">
            <a:extLst>
              <a:ext uri="{FF2B5EF4-FFF2-40B4-BE49-F238E27FC236}">
                <a16:creationId xmlns:a16="http://schemas.microsoft.com/office/drawing/2014/main" id="{1F08F79D-A995-471C-BBEE-C8501EBA35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589" y="3261168"/>
            <a:ext cx="9324109" cy="3153275"/>
          </a:xfrm>
          <a:prstGeom prst="rect">
            <a:avLst/>
          </a:prstGeom>
        </p:spPr>
      </p:pic>
    </p:spTree>
    <p:extLst>
      <p:ext uri="{BB962C8B-B14F-4D97-AF65-F5344CB8AC3E}">
        <p14:creationId xmlns:p14="http://schemas.microsoft.com/office/powerpoint/2010/main" val="13891593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E0EF4-D2C7-4078-82B0-D84E642D9A8E}"/>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CBF0896F-703D-45D1-B9B6-93DF2036C832}"/>
              </a:ext>
            </a:extLst>
          </p:cNvPr>
          <p:cNvSpPr>
            <a:spLocks noGrp="1"/>
          </p:cNvSpPr>
          <p:nvPr>
            <p:ph idx="1"/>
          </p:nvPr>
        </p:nvSpPr>
        <p:spPr/>
        <p:txBody>
          <a:bodyPr>
            <a:normAutofit/>
          </a:bodyPr>
          <a:lstStyle/>
          <a:p>
            <a:r>
              <a:rPr lang="en-US" altLang="zh-CN" dirty="0" err="1"/>
              <a:t>Sagemaker</a:t>
            </a:r>
            <a:r>
              <a:rPr lang="en-US" altLang="zh-CN" dirty="0"/>
              <a:t> Processing</a:t>
            </a:r>
            <a:r>
              <a:rPr lang="zh-CN" altLang="en-US" dirty="0"/>
              <a:t>提供了</a:t>
            </a:r>
            <a:r>
              <a:rPr lang="en-US" altLang="zh-CN" dirty="0"/>
              <a:t>built-in</a:t>
            </a:r>
            <a:r>
              <a:rPr lang="zh-CN" altLang="en-US" dirty="0"/>
              <a:t>的</a:t>
            </a:r>
            <a:r>
              <a:rPr lang="en-US" altLang="zh-CN" dirty="0" err="1"/>
              <a:t>SKLearnProcessor</a:t>
            </a:r>
            <a:r>
              <a:rPr lang="zh-CN" altLang="en-US" dirty="0"/>
              <a:t>方便客户使用</a:t>
            </a:r>
            <a:r>
              <a:rPr lang="en-US" altLang="zh-CN" dirty="0" err="1"/>
              <a:t>sklearn</a:t>
            </a:r>
            <a:r>
              <a:rPr lang="zh-CN" altLang="en-US" dirty="0"/>
              <a:t>做数据处理和特征工程。</a:t>
            </a:r>
            <a:endParaRPr lang="en-US" altLang="zh-CN" dirty="0"/>
          </a:p>
          <a:p>
            <a:pPr lvl="1"/>
            <a:r>
              <a:rPr lang="zh-CN" altLang="en-US" dirty="0"/>
              <a:t>适合单机处理并且数据量不大的场景。</a:t>
            </a:r>
            <a:endParaRPr lang="en-US" altLang="zh-CN" dirty="0"/>
          </a:p>
          <a:p>
            <a:r>
              <a:rPr lang="en-US" altLang="zh-CN" dirty="0" err="1"/>
              <a:t>Sagemaker</a:t>
            </a:r>
            <a:r>
              <a:rPr lang="en-US" altLang="zh-CN" dirty="0"/>
              <a:t> python SDK</a:t>
            </a:r>
            <a:r>
              <a:rPr lang="zh-CN" altLang="en-US" dirty="0"/>
              <a:t>提供了</a:t>
            </a:r>
            <a:r>
              <a:rPr lang="en-US" altLang="zh-CN" dirty="0"/>
              <a:t>built-in</a:t>
            </a:r>
            <a:r>
              <a:rPr lang="zh-CN" altLang="en-US" dirty="0"/>
              <a:t>的</a:t>
            </a:r>
            <a:r>
              <a:rPr lang="en-US" altLang="zh-CN" dirty="0" err="1"/>
              <a:t>PySparkProcessor</a:t>
            </a:r>
            <a:r>
              <a:rPr lang="zh-CN" altLang="en-US" dirty="0"/>
              <a:t>（</a:t>
            </a:r>
            <a:r>
              <a:rPr lang="en-US" altLang="zh-CN" dirty="0"/>
              <a:t>for python</a:t>
            </a:r>
            <a:r>
              <a:rPr lang="zh-CN" altLang="en-US" dirty="0"/>
              <a:t>）以及</a:t>
            </a:r>
            <a:r>
              <a:rPr lang="en-US" altLang="zh-CN" dirty="0" err="1"/>
              <a:t>SparkJarProcessor</a:t>
            </a:r>
            <a:r>
              <a:rPr lang="en-US" altLang="zh-CN" dirty="0"/>
              <a:t>(for Java and Scala jar)</a:t>
            </a:r>
            <a:r>
              <a:rPr lang="zh-CN" altLang="en-US" dirty="0"/>
              <a:t>。</a:t>
            </a:r>
            <a:endParaRPr lang="en-US" altLang="zh-CN" dirty="0"/>
          </a:p>
          <a:p>
            <a:pPr lvl="1"/>
            <a:r>
              <a:rPr lang="zh-CN" altLang="en-US" dirty="0"/>
              <a:t>方便客户利用</a:t>
            </a:r>
            <a:r>
              <a:rPr lang="en-US" altLang="zh-CN" dirty="0"/>
              <a:t>spark/</a:t>
            </a:r>
            <a:r>
              <a:rPr lang="en-US" altLang="zh-CN" dirty="0" err="1"/>
              <a:t>sparkml</a:t>
            </a:r>
            <a:r>
              <a:rPr lang="zh-CN" altLang="en-US" dirty="0"/>
              <a:t>对海量数据进行去重，聚合，以及特征工程。</a:t>
            </a:r>
            <a:endParaRPr lang="en-US" altLang="zh-CN" dirty="0"/>
          </a:p>
          <a:p>
            <a:pPr lvl="1"/>
            <a:r>
              <a:rPr lang="zh-CN" altLang="en-US" dirty="0"/>
              <a:t>适合多机处理并且数据量很大的场景。</a:t>
            </a:r>
            <a:endParaRPr lang="en-US" altLang="zh-CN" dirty="0"/>
          </a:p>
          <a:p>
            <a:r>
              <a:rPr lang="en-US" altLang="zh-CN" dirty="0" err="1"/>
              <a:t>Sagemaker</a:t>
            </a:r>
            <a:r>
              <a:rPr lang="en-US" altLang="zh-CN" dirty="0"/>
              <a:t> Processing</a:t>
            </a:r>
            <a:r>
              <a:rPr lang="zh-CN" altLang="en-US" dirty="0"/>
              <a:t>是</a:t>
            </a:r>
            <a:r>
              <a:rPr lang="en-US" altLang="zh-CN" dirty="0"/>
              <a:t>S3 in</a:t>
            </a:r>
            <a:r>
              <a:rPr lang="zh-CN" altLang="en-US" dirty="0"/>
              <a:t>和</a:t>
            </a:r>
            <a:r>
              <a:rPr lang="en-US" altLang="zh-CN" dirty="0"/>
              <a:t>S3 out</a:t>
            </a:r>
            <a:r>
              <a:rPr lang="zh-CN" altLang="en-US" dirty="0"/>
              <a:t>，它和之后的模型训练发生关系的</a:t>
            </a:r>
            <a:r>
              <a:rPr lang="zh-CN" altLang="en-US" b="1" dirty="0"/>
              <a:t>桥梁</a:t>
            </a:r>
            <a:r>
              <a:rPr lang="zh-CN" altLang="en-US" dirty="0"/>
              <a:t>其实就是存放在</a:t>
            </a:r>
            <a:r>
              <a:rPr lang="en-US" altLang="zh-CN" dirty="0"/>
              <a:t>S3</a:t>
            </a:r>
            <a:r>
              <a:rPr lang="zh-CN" altLang="en-US" dirty="0"/>
              <a:t>的经过预处理的数据。</a:t>
            </a:r>
            <a:endParaRPr lang="en-US" altLang="zh-CN" dirty="0"/>
          </a:p>
          <a:p>
            <a:endParaRPr lang="en-US" dirty="0"/>
          </a:p>
        </p:txBody>
      </p:sp>
    </p:spTree>
    <p:extLst>
      <p:ext uri="{BB962C8B-B14F-4D97-AF65-F5344CB8AC3E}">
        <p14:creationId xmlns:p14="http://schemas.microsoft.com/office/powerpoint/2010/main" val="13578131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17FE5-5F48-4EA9-AEC6-FBD87F5E51DF}"/>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19701FA7-766A-4452-86B6-590B751B1562}"/>
              </a:ext>
            </a:extLst>
          </p:cNvPr>
          <p:cNvSpPr>
            <a:spLocks noGrp="1"/>
          </p:cNvSpPr>
          <p:nvPr>
            <p:ph idx="1"/>
          </p:nvPr>
        </p:nvSpPr>
        <p:spPr/>
        <p:txBody>
          <a:bodyPr/>
          <a:lstStyle/>
          <a:p>
            <a:r>
              <a:rPr lang="zh-CN" altLang="en-US" b="1" dirty="0"/>
              <a:t>在</a:t>
            </a:r>
            <a:r>
              <a:rPr lang="en-US" altLang="zh-CN" b="1" dirty="0" err="1"/>
              <a:t>Sagemaker</a:t>
            </a:r>
            <a:r>
              <a:rPr lang="zh-CN" altLang="en-US" b="1" dirty="0"/>
              <a:t>中推理时，可以借助</a:t>
            </a:r>
            <a:r>
              <a:rPr lang="en-US" altLang="zh-CN" b="1" dirty="0" err="1"/>
              <a:t>Sagemaker</a:t>
            </a:r>
            <a:r>
              <a:rPr lang="en-US" altLang="zh-CN" b="1" dirty="0"/>
              <a:t> inference pipeline</a:t>
            </a:r>
            <a:r>
              <a:rPr lang="zh-CN" altLang="en-US" b="1" dirty="0"/>
              <a:t>来利用</a:t>
            </a:r>
            <a:r>
              <a:rPr lang="en-US" altLang="zh-CN" b="1" dirty="0" err="1"/>
              <a:t>SageMaker</a:t>
            </a:r>
            <a:r>
              <a:rPr lang="en-US" altLang="zh-CN" b="1" dirty="0"/>
              <a:t> Processing job</a:t>
            </a:r>
            <a:r>
              <a:rPr lang="zh-CN" altLang="en-US" b="1" dirty="0"/>
              <a:t>处理后得到的</a:t>
            </a:r>
            <a:r>
              <a:rPr lang="en-US" altLang="zh-CN" b="1" dirty="0"/>
              <a:t>meta data</a:t>
            </a:r>
            <a:r>
              <a:rPr lang="zh-CN" altLang="en-US" dirty="0"/>
              <a:t>：</a:t>
            </a:r>
            <a:endParaRPr lang="en-US" altLang="zh-CN" dirty="0"/>
          </a:p>
          <a:p>
            <a:pPr lvl="1"/>
            <a:r>
              <a:rPr lang="zh-CN" altLang="en-US" dirty="0"/>
              <a:t>利用</a:t>
            </a:r>
            <a:r>
              <a:rPr lang="en-US" altLang="zh-CN" dirty="0" err="1"/>
              <a:t>Sagemaker</a:t>
            </a:r>
            <a:r>
              <a:rPr lang="en-US" altLang="zh-CN" dirty="0"/>
              <a:t> P</a:t>
            </a:r>
            <a:r>
              <a:rPr lang="en-US" dirty="0"/>
              <a:t>rocessing </a:t>
            </a:r>
            <a:r>
              <a:rPr lang="en-US" altLang="zh-CN" dirty="0"/>
              <a:t>job</a:t>
            </a:r>
            <a:r>
              <a:rPr lang="zh-CN" altLang="en-US" dirty="0"/>
              <a:t>进行特征工程时，需要把</a:t>
            </a:r>
            <a:r>
              <a:rPr lang="en-US" dirty="0"/>
              <a:t>metadata</a:t>
            </a:r>
            <a:r>
              <a:rPr lang="zh-CN" altLang="en-US" dirty="0"/>
              <a:t>比如字符串转数字的映射关系，特征缩放涉及到的均值，方差，最大值</a:t>
            </a:r>
            <a:r>
              <a:rPr lang="en-US" altLang="zh-CN" dirty="0"/>
              <a:t>/</a:t>
            </a:r>
            <a:r>
              <a:rPr lang="zh-CN" altLang="en-US" dirty="0"/>
              <a:t>最小值等保存到</a:t>
            </a:r>
            <a:r>
              <a:rPr lang="en-US" dirty="0"/>
              <a:t>S3</a:t>
            </a:r>
            <a:r>
              <a:rPr lang="zh-CN" altLang="en-US" dirty="0"/>
              <a:t>（这个是重点，</a:t>
            </a:r>
            <a:r>
              <a:rPr lang="en-US" altLang="zh-CN" dirty="0" err="1"/>
              <a:t>sparkml</a:t>
            </a:r>
            <a:r>
              <a:rPr lang="zh-CN" altLang="en-US" dirty="0"/>
              <a:t>和</a:t>
            </a:r>
            <a:r>
              <a:rPr lang="en-US" altLang="zh-CN" dirty="0" err="1"/>
              <a:t>sklearn</a:t>
            </a:r>
            <a:r>
              <a:rPr lang="zh-CN" altLang="en-US" dirty="0"/>
              <a:t>都有对应的</a:t>
            </a:r>
            <a:r>
              <a:rPr lang="en-US" altLang="zh-CN" dirty="0"/>
              <a:t>API</a:t>
            </a:r>
            <a:r>
              <a:rPr lang="zh-CN" altLang="en-US" dirty="0"/>
              <a:t>把</a:t>
            </a:r>
            <a:r>
              <a:rPr lang="en-US" altLang="zh-CN" dirty="0"/>
              <a:t>metadata</a:t>
            </a:r>
            <a:r>
              <a:rPr lang="zh-CN" altLang="en-US" dirty="0"/>
              <a:t>保存起来），之后利用</a:t>
            </a:r>
            <a:r>
              <a:rPr lang="en-US" dirty="0" err="1"/>
              <a:t>S</a:t>
            </a:r>
            <a:r>
              <a:rPr lang="en-US" altLang="zh-CN" dirty="0" err="1"/>
              <a:t>agemaker</a:t>
            </a:r>
            <a:r>
              <a:rPr lang="zh-CN" altLang="en-US" dirty="0"/>
              <a:t>的</a:t>
            </a:r>
            <a:r>
              <a:rPr lang="en-US" dirty="0"/>
              <a:t>inference pipeline</a:t>
            </a:r>
            <a:r>
              <a:rPr lang="zh-CN" altLang="en-US" dirty="0"/>
              <a:t>在第一个容器中把之前保存的</a:t>
            </a:r>
            <a:r>
              <a:rPr lang="en-US" altLang="zh-CN" dirty="0"/>
              <a:t>metadata load</a:t>
            </a:r>
            <a:r>
              <a:rPr lang="zh-CN" altLang="en-US" dirty="0"/>
              <a:t>进来对</a:t>
            </a:r>
            <a:r>
              <a:rPr lang="en-US" altLang="zh-CN" dirty="0"/>
              <a:t>raw data</a:t>
            </a:r>
            <a:r>
              <a:rPr lang="zh-CN" altLang="en-US" dirty="0"/>
              <a:t>进行特征工程，然后把处理后的数据再送给</a:t>
            </a:r>
            <a:r>
              <a:rPr lang="en-US" altLang="zh-CN" dirty="0"/>
              <a:t>inference pipeline</a:t>
            </a:r>
            <a:r>
              <a:rPr lang="zh-CN" altLang="en-US" dirty="0"/>
              <a:t>的模型推理容器。</a:t>
            </a:r>
            <a:endParaRPr lang="en-US" altLang="zh-CN" dirty="0"/>
          </a:p>
          <a:p>
            <a:pPr lvl="1"/>
            <a:r>
              <a:rPr lang="en-US" altLang="zh-CN" dirty="0" err="1"/>
              <a:t>SageMaker</a:t>
            </a:r>
            <a:r>
              <a:rPr lang="en-US" altLang="zh-CN" dirty="0"/>
              <a:t> Inference </a:t>
            </a:r>
            <a:r>
              <a:rPr lang="en-US" dirty="0"/>
              <a:t>pipeline</a:t>
            </a:r>
            <a:r>
              <a:rPr lang="zh-CN" altLang="en-US" dirty="0"/>
              <a:t>即可以部署为</a:t>
            </a:r>
            <a:r>
              <a:rPr lang="en-US" altLang="zh-CN" dirty="0"/>
              <a:t>online </a:t>
            </a:r>
            <a:r>
              <a:rPr lang="en-US" dirty="0"/>
              <a:t>endpoint</a:t>
            </a:r>
            <a:r>
              <a:rPr lang="zh-CN" altLang="en-US" dirty="0"/>
              <a:t>，也可以创建离线</a:t>
            </a:r>
            <a:r>
              <a:rPr lang="en-US" dirty="0"/>
              <a:t>batch transfo</a:t>
            </a:r>
            <a:r>
              <a:rPr lang="en-US" altLang="zh-CN" dirty="0"/>
              <a:t>r</a:t>
            </a:r>
            <a:r>
              <a:rPr lang="en-US" dirty="0"/>
              <a:t>m</a:t>
            </a:r>
            <a:r>
              <a:rPr lang="zh-CN" altLang="en-US" dirty="0"/>
              <a:t>。</a:t>
            </a:r>
            <a:endParaRPr lang="en-US" altLang="zh-CN" dirty="0"/>
          </a:p>
          <a:p>
            <a:endParaRPr lang="en-US" dirty="0"/>
          </a:p>
        </p:txBody>
      </p:sp>
    </p:spTree>
    <p:extLst>
      <p:ext uri="{BB962C8B-B14F-4D97-AF65-F5344CB8AC3E}">
        <p14:creationId xmlns:p14="http://schemas.microsoft.com/office/powerpoint/2010/main" val="13733871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8E381-FA08-4155-BB05-3FA5B7157170}"/>
              </a:ext>
            </a:extLst>
          </p:cNvPr>
          <p:cNvSpPr>
            <a:spLocks noGrp="1"/>
          </p:cNvSpPr>
          <p:nvPr>
            <p:ph type="title"/>
          </p:nvPr>
        </p:nvSpPr>
        <p:spPr/>
        <p:txBody>
          <a:bodyPr/>
          <a:lstStyle/>
          <a:p>
            <a:r>
              <a:rPr lang="zh-CN" altLang="en-US" dirty="0"/>
              <a:t>客户案例</a:t>
            </a:r>
            <a:endParaRPr lang="en-US" dirty="0"/>
          </a:p>
        </p:txBody>
      </p:sp>
      <p:sp>
        <p:nvSpPr>
          <p:cNvPr id="3" name="Content Placeholder 2">
            <a:extLst>
              <a:ext uri="{FF2B5EF4-FFF2-40B4-BE49-F238E27FC236}">
                <a16:creationId xmlns:a16="http://schemas.microsoft.com/office/drawing/2014/main" id="{153972A9-E3DC-409F-BEC0-EEEE6BA11D9E}"/>
              </a:ext>
            </a:extLst>
          </p:cNvPr>
          <p:cNvSpPr>
            <a:spLocks noGrp="1"/>
          </p:cNvSpPr>
          <p:nvPr>
            <p:ph idx="1"/>
          </p:nvPr>
        </p:nvSpPr>
        <p:spPr/>
        <p:txBody>
          <a:bodyPr>
            <a:normAutofit/>
          </a:bodyPr>
          <a:lstStyle/>
          <a:p>
            <a:r>
              <a:rPr lang="zh-CN" altLang="en-US" dirty="0"/>
              <a:t>电商客户</a:t>
            </a:r>
            <a:r>
              <a:rPr lang="en-US" altLang="zh-CN" dirty="0"/>
              <a:t>1</a:t>
            </a:r>
            <a:r>
              <a:rPr lang="zh-CN" altLang="en-US" dirty="0"/>
              <a:t>：</a:t>
            </a:r>
            <a:endParaRPr lang="en-US" altLang="zh-CN" dirty="0"/>
          </a:p>
          <a:p>
            <a:pPr lvl="1"/>
            <a:r>
              <a:rPr lang="zh-CN" altLang="en-US" dirty="0"/>
              <a:t>利用</a:t>
            </a:r>
            <a:r>
              <a:rPr lang="en-US" altLang="zh-CN" dirty="0" err="1"/>
              <a:t>Sagemaker</a:t>
            </a:r>
            <a:r>
              <a:rPr lang="en-US" altLang="zh-CN" dirty="0"/>
              <a:t> processing job</a:t>
            </a:r>
            <a:r>
              <a:rPr lang="zh-CN" altLang="en-US" dirty="0"/>
              <a:t>来使用托管的</a:t>
            </a:r>
            <a:r>
              <a:rPr lang="en-US" altLang="zh-CN" dirty="0"/>
              <a:t>spark</a:t>
            </a:r>
            <a:r>
              <a:rPr lang="zh-CN" altLang="en-US" dirty="0"/>
              <a:t>集群做数据预处理和特征工程。</a:t>
            </a:r>
            <a:endParaRPr lang="en-US" altLang="zh-CN" dirty="0"/>
          </a:p>
          <a:p>
            <a:r>
              <a:rPr lang="zh-CN" altLang="en-US" dirty="0"/>
              <a:t>电商客户</a:t>
            </a:r>
            <a:r>
              <a:rPr lang="en-US" altLang="zh-CN" dirty="0"/>
              <a:t>2</a:t>
            </a:r>
            <a:r>
              <a:rPr lang="zh-CN" altLang="en-US" dirty="0"/>
              <a:t>：</a:t>
            </a:r>
            <a:endParaRPr lang="en-US" altLang="zh-CN" dirty="0"/>
          </a:p>
          <a:p>
            <a:pPr lvl="1"/>
            <a:r>
              <a:rPr lang="zh-CN" altLang="en-US" dirty="0"/>
              <a:t>利用</a:t>
            </a:r>
            <a:r>
              <a:rPr lang="en-US" altLang="zh-CN" dirty="0" err="1"/>
              <a:t>Sagemaker</a:t>
            </a:r>
            <a:r>
              <a:rPr lang="en-US" altLang="zh-CN" dirty="0"/>
              <a:t> processing job</a:t>
            </a:r>
            <a:r>
              <a:rPr lang="zh-CN" altLang="en-US" dirty="0"/>
              <a:t>来使用托管的</a:t>
            </a:r>
            <a:r>
              <a:rPr lang="en-US" altLang="zh-CN" dirty="0"/>
              <a:t>spark</a:t>
            </a:r>
            <a:r>
              <a:rPr lang="zh-CN" altLang="en-US" dirty="0"/>
              <a:t>集群做数据预处理和特征工程。</a:t>
            </a:r>
            <a:endParaRPr lang="en-US" altLang="zh-CN" dirty="0"/>
          </a:p>
          <a:p>
            <a:r>
              <a:rPr lang="zh-CN" altLang="en-US" dirty="0"/>
              <a:t>游戏客户</a:t>
            </a:r>
            <a:r>
              <a:rPr lang="en-US" altLang="zh-CN" dirty="0"/>
              <a:t>1</a:t>
            </a:r>
            <a:r>
              <a:rPr lang="zh-CN" altLang="en-US" dirty="0"/>
              <a:t>（</a:t>
            </a:r>
            <a:r>
              <a:rPr lang="zh-CN" altLang="en-US" b="1" dirty="0"/>
              <a:t>游戏礼包推荐</a:t>
            </a:r>
            <a:r>
              <a:rPr lang="zh-CN" altLang="en-US" dirty="0"/>
              <a:t>的项目</a:t>
            </a:r>
            <a:r>
              <a:rPr lang="en-US" altLang="zh-CN" dirty="0"/>
              <a:t>-----</a:t>
            </a:r>
            <a:r>
              <a:rPr lang="zh-CN" altLang="en-US" dirty="0"/>
              <a:t>广义上的推荐系统）：</a:t>
            </a:r>
            <a:endParaRPr lang="en-US" altLang="zh-CN" dirty="0"/>
          </a:p>
          <a:p>
            <a:pPr lvl="1"/>
            <a:r>
              <a:rPr lang="zh-CN" altLang="en-US" dirty="0"/>
              <a:t>使用</a:t>
            </a:r>
            <a:r>
              <a:rPr lang="en-US" altLang="zh-CN" dirty="0" err="1"/>
              <a:t>Sagemaker</a:t>
            </a:r>
            <a:r>
              <a:rPr lang="en-US" altLang="zh-CN" dirty="0"/>
              <a:t> processing job</a:t>
            </a:r>
            <a:r>
              <a:rPr lang="zh-CN" altLang="en-US" dirty="0"/>
              <a:t>对</a:t>
            </a:r>
            <a:r>
              <a:rPr lang="en-US" altLang="zh-CN" dirty="0"/>
              <a:t>100GB+</a:t>
            </a:r>
            <a:r>
              <a:rPr lang="zh-CN" altLang="en-US" dirty="0"/>
              <a:t>的数据使用托管的</a:t>
            </a:r>
            <a:r>
              <a:rPr lang="en-US" altLang="zh-CN" dirty="0"/>
              <a:t>spark</a:t>
            </a:r>
            <a:r>
              <a:rPr lang="zh-CN" altLang="en-US" dirty="0"/>
              <a:t>集群做数据预处理和特征工程。</a:t>
            </a:r>
            <a:endParaRPr lang="en-US" altLang="zh-CN" dirty="0"/>
          </a:p>
          <a:p>
            <a:pPr lvl="1"/>
            <a:endParaRPr lang="en-US" dirty="0"/>
          </a:p>
        </p:txBody>
      </p:sp>
    </p:spTree>
    <p:extLst>
      <p:ext uri="{BB962C8B-B14F-4D97-AF65-F5344CB8AC3E}">
        <p14:creationId xmlns:p14="http://schemas.microsoft.com/office/powerpoint/2010/main" val="38577256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AC5B-6B25-4876-AC3D-C7789F5EC65A}"/>
              </a:ext>
            </a:extLst>
          </p:cNvPr>
          <p:cNvSpPr>
            <a:spLocks noGrp="1"/>
          </p:cNvSpPr>
          <p:nvPr>
            <p:ph type="title"/>
          </p:nvPr>
        </p:nvSpPr>
        <p:spPr>
          <a:xfrm>
            <a:off x="838200" y="1949620"/>
            <a:ext cx="10515600" cy="1325563"/>
          </a:xfrm>
        </p:spPr>
        <p:txBody>
          <a:bodyPr>
            <a:noAutofit/>
          </a:bodyPr>
          <a:lstStyle/>
          <a:p>
            <a:r>
              <a:rPr lang="zh-CN" altLang="en-US" sz="4800" dirty="0"/>
              <a:t>场景五</a:t>
            </a:r>
            <a:r>
              <a:rPr lang="en-US" altLang="zh-CN" sz="4800" dirty="0"/>
              <a:t>--------</a:t>
            </a:r>
            <a:r>
              <a:rPr lang="zh-CN" altLang="en-US" sz="4800" dirty="0"/>
              <a:t>关于</a:t>
            </a:r>
            <a:r>
              <a:rPr lang="en-US" altLang="zh-CN" sz="4800" b="1" dirty="0"/>
              <a:t>ML</a:t>
            </a:r>
            <a:r>
              <a:rPr lang="zh-CN" altLang="en-US" sz="4800" b="1" dirty="0"/>
              <a:t>代码的构建和实验</a:t>
            </a:r>
            <a:endParaRPr lang="en-US" altLang="zh-CN" sz="4800" b="1" dirty="0"/>
          </a:p>
        </p:txBody>
      </p:sp>
    </p:spTree>
    <p:extLst>
      <p:ext uri="{BB962C8B-B14F-4D97-AF65-F5344CB8AC3E}">
        <p14:creationId xmlns:p14="http://schemas.microsoft.com/office/powerpoint/2010/main" val="12321388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7F48D-3AC2-49F3-98B6-48C28313295F}"/>
              </a:ext>
            </a:extLst>
          </p:cNvPr>
          <p:cNvSpPr>
            <a:spLocks noGrp="1"/>
          </p:cNvSpPr>
          <p:nvPr>
            <p:ph type="title"/>
          </p:nvPr>
        </p:nvSpPr>
        <p:spPr/>
        <p:txBody>
          <a:bodyPr/>
          <a:lstStyle/>
          <a:p>
            <a:r>
              <a:rPr lang="zh-CN" altLang="en-US" dirty="0"/>
              <a:t>背景和机会</a:t>
            </a:r>
            <a:endParaRPr lang="en-US" dirty="0"/>
          </a:p>
        </p:txBody>
      </p:sp>
      <p:sp>
        <p:nvSpPr>
          <p:cNvPr id="3" name="Content Placeholder 2">
            <a:extLst>
              <a:ext uri="{FF2B5EF4-FFF2-40B4-BE49-F238E27FC236}">
                <a16:creationId xmlns:a16="http://schemas.microsoft.com/office/drawing/2014/main" id="{58205370-6A8C-4707-A5A0-8B8851D945DA}"/>
              </a:ext>
            </a:extLst>
          </p:cNvPr>
          <p:cNvSpPr>
            <a:spLocks noGrp="1"/>
          </p:cNvSpPr>
          <p:nvPr>
            <p:ph idx="1"/>
          </p:nvPr>
        </p:nvSpPr>
        <p:spPr/>
        <p:txBody>
          <a:bodyPr/>
          <a:lstStyle/>
          <a:p>
            <a:r>
              <a:rPr lang="zh-CN" altLang="en-US" dirty="0"/>
              <a:t>上下文：</a:t>
            </a:r>
            <a:endParaRPr lang="en-US" altLang="zh-CN" dirty="0"/>
          </a:p>
          <a:p>
            <a:pPr lvl="1"/>
            <a:r>
              <a:rPr lang="zh-CN" altLang="en-US" dirty="0"/>
              <a:t>用一个可视化的环境进行</a:t>
            </a:r>
            <a:r>
              <a:rPr lang="en-US" altLang="zh-CN" dirty="0"/>
              <a:t>ML</a:t>
            </a:r>
            <a:r>
              <a:rPr lang="zh-CN" altLang="en-US" dirty="0"/>
              <a:t>的代码的构建以及训练实验。</a:t>
            </a:r>
            <a:endParaRPr lang="en-US" altLang="zh-CN" dirty="0"/>
          </a:p>
          <a:p>
            <a:pPr lvl="2"/>
            <a:r>
              <a:rPr lang="zh-CN" altLang="en-US" dirty="0"/>
              <a:t>对于</a:t>
            </a:r>
            <a:r>
              <a:rPr lang="en-US" altLang="zh-CN" dirty="0"/>
              <a:t>ML</a:t>
            </a:r>
            <a:r>
              <a:rPr lang="zh-CN" altLang="en-US" dirty="0"/>
              <a:t>任务来说，当前可能主流的是使用</a:t>
            </a:r>
            <a:r>
              <a:rPr lang="en-US" altLang="zh-CN" dirty="0" err="1"/>
              <a:t>jupyter</a:t>
            </a:r>
            <a:r>
              <a:rPr lang="en-US" altLang="zh-CN" dirty="0"/>
              <a:t> notebook</a:t>
            </a:r>
            <a:r>
              <a:rPr lang="zh-CN" altLang="en-US" dirty="0"/>
              <a:t>来</a:t>
            </a:r>
            <a:r>
              <a:rPr lang="en-US" altLang="zh-CN" dirty="0"/>
              <a:t>build</a:t>
            </a:r>
            <a:r>
              <a:rPr lang="zh-CN" altLang="en-US" dirty="0"/>
              <a:t>代码和跑实验。</a:t>
            </a:r>
            <a:endParaRPr lang="en-US" altLang="zh-CN" dirty="0"/>
          </a:p>
          <a:p>
            <a:r>
              <a:rPr lang="en-US" altLang="zh-CN" dirty="0" err="1"/>
              <a:t>Sagemaker</a:t>
            </a:r>
            <a:r>
              <a:rPr lang="en-US" altLang="zh-CN" dirty="0"/>
              <a:t> notebook</a:t>
            </a:r>
            <a:r>
              <a:rPr lang="zh-CN" altLang="en-US" dirty="0"/>
              <a:t>实例的机会（</a:t>
            </a:r>
            <a:r>
              <a:rPr lang="zh-CN" altLang="en-US" b="1" dirty="0">
                <a:solidFill>
                  <a:srgbClr val="FF0000"/>
                </a:solidFill>
              </a:rPr>
              <a:t>使用这个功能的客户很多</a:t>
            </a:r>
            <a:r>
              <a:rPr lang="zh-CN" altLang="en-US" dirty="0"/>
              <a:t>）：</a:t>
            </a:r>
            <a:endParaRPr lang="en-US" altLang="zh-CN" dirty="0"/>
          </a:p>
          <a:p>
            <a:pPr lvl="1"/>
            <a:r>
              <a:rPr lang="zh-CN" altLang="en-US" dirty="0"/>
              <a:t>客户希望有一个托管的</a:t>
            </a:r>
            <a:r>
              <a:rPr lang="en-US" altLang="zh-CN" dirty="0" err="1"/>
              <a:t>jupyter</a:t>
            </a:r>
            <a:r>
              <a:rPr lang="en-US" altLang="zh-CN" dirty="0"/>
              <a:t> notebook</a:t>
            </a:r>
            <a:r>
              <a:rPr lang="zh-CN" altLang="en-US" dirty="0"/>
              <a:t>实例使用。</a:t>
            </a:r>
            <a:endParaRPr lang="en-US" altLang="zh-CN" dirty="0"/>
          </a:p>
          <a:p>
            <a:pPr lvl="1"/>
            <a:r>
              <a:rPr lang="zh-CN" altLang="en-US" dirty="0"/>
              <a:t>很多客户甚至把</a:t>
            </a:r>
            <a:r>
              <a:rPr lang="en-US" altLang="zh-CN" dirty="0" err="1"/>
              <a:t>Sagemaker</a:t>
            </a:r>
            <a:r>
              <a:rPr lang="en-US" altLang="zh-CN" dirty="0"/>
              <a:t> notebook</a:t>
            </a:r>
            <a:r>
              <a:rPr lang="zh-CN" altLang="en-US" dirty="0"/>
              <a:t>实例直接用来做本地训练，完全不调用</a:t>
            </a:r>
            <a:r>
              <a:rPr lang="en-US" altLang="zh-CN" dirty="0" err="1"/>
              <a:t>Sagemaker</a:t>
            </a:r>
            <a:r>
              <a:rPr lang="en-US" altLang="zh-CN" dirty="0"/>
              <a:t> API</a:t>
            </a:r>
            <a:r>
              <a:rPr lang="zh-CN" altLang="en-US" dirty="0"/>
              <a:t>。</a:t>
            </a:r>
            <a:endParaRPr lang="en-US" altLang="zh-CN" dirty="0"/>
          </a:p>
          <a:p>
            <a:pPr lvl="1"/>
            <a:endParaRPr lang="en-US" dirty="0"/>
          </a:p>
        </p:txBody>
      </p:sp>
    </p:spTree>
    <p:extLst>
      <p:ext uri="{BB962C8B-B14F-4D97-AF65-F5344CB8AC3E}">
        <p14:creationId xmlns:p14="http://schemas.microsoft.com/office/powerpoint/2010/main" val="33238528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42FC1-7721-4CE1-816F-0D012D9ED763}"/>
              </a:ext>
            </a:extLst>
          </p:cNvPr>
          <p:cNvSpPr>
            <a:spLocks noGrp="1"/>
          </p:cNvSpPr>
          <p:nvPr>
            <p:ph type="title"/>
          </p:nvPr>
        </p:nvSpPr>
        <p:spPr/>
        <p:txBody>
          <a:bodyPr/>
          <a:lstStyle/>
          <a:p>
            <a:r>
              <a:rPr lang="en-US" altLang="zh-CN" dirty="0" err="1"/>
              <a:t>SageMaker</a:t>
            </a:r>
            <a:r>
              <a:rPr lang="zh-CN" altLang="en-US" dirty="0"/>
              <a:t>的相关功能详解</a:t>
            </a:r>
            <a:endParaRPr lang="en-US" dirty="0"/>
          </a:p>
        </p:txBody>
      </p:sp>
      <p:sp>
        <p:nvSpPr>
          <p:cNvPr id="3" name="Content Placeholder 2">
            <a:extLst>
              <a:ext uri="{FF2B5EF4-FFF2-40B4-BE49-F238E27FC236}">
                <a16:creationId xmlns:a16="http://schemas.microsoft.com/office/drawing/2014/main" id="{D390AEFD-59C4-41B7-9D77-6194D7B436AB}"/>
              </a:ext>
            </a:extLst>
          </p:cNvPr>
          <p:cNvSpPr>
            <a:spLocks noGrp="1"/>
          </p:cNvSpPr>
          <p:nvPr>
            <p:ph idx="1"/>
          </p:nvPr>
        </p:nvSpPr>
        <p:spPr/>
        <p:txBody>
          <a:bodyPr>
            <a:normAutofit/>
          </a:bodyPr>
          <a:lstStyle/>
          <a:p>
            <a:r>
              <a:rPr lang="en-US" altLang="zh-CN" dirty="0" err="1"/>
              <a:t>Sagemaker</a:t>
            </a:r>
            <a:r>
              <a:rPr lang="en-US" altLang="zh-CN" dirty="0"/>
              <a:t> notebook</a:t>
            </a:r>
            <a:r>
              <a:rPr lang="zh-CN" altLang="en-US" dirty="0"/>
              <a:t>实例有两种使用方式：</a:t>
            </a:r>
            <a:r>
              <a:rPr lang="en-US" altLang="zh-CN" dirty="0" err="1"/>
              <a:t>jupyter</a:t>
            </a:r>
            <a:r>
              <a:rPr lang="zh-CN" altLang="en-US" dirty="0"/>
              <a:t>和</a:t>
            </a:r>
            <a:r>
              <a:rPr lang="en-US" altLang="zh-CN" dirty="0" err="1"/>
              <a:t>jupyter</a:t>
            </a:r>
            <a:r>
              <a:rPr lang="en-US" altLang="zh-CN" dirty="0"/>
              <a:t> lab</a:t>
            </a:r>
            <a:r>
              <a:rPr lang="zh-CN" altLang="en-US" dirty="0"/>
              <a:t>。</a:t>
            </a:r>
            <a:endParaRPr lang="en-US" altLang="zh-CN" dirty="0"/>
          </a:p>
          <a:p>
            <a:pPr lvl="1"/>
            <a:r>
              <a:rPr lang="en-US" altLang="zh-CN" dirty="0" err="1"/>
              <a:t>Jupyter</a:t>
            </a:r>
            <a:r>
              <a:rPr lang="zh-CN" altLang="en-US" dirty="0"/>
              <a:t>方式和原生的</a:t>
            </a:r>
            <a:r>
              <a:rPr lang="en-US" altLang="zh-CN" dirty="0" err="1"/>
              <a:t>jupyter</a:t>
            </a:r>
            <a:r>
              <a:rPr lang="zh-CN" altLang="en-US" dirty="0"/>
              <a:t>使用方式类似。</a:t>
            </a:r>
            <a:endParaRPr lang="en-US" altLang="zh-CN" dirty="0"/>
          </a:p>
          <a:p>
            <a:pPr lvl="1"/>
            <a:r>
              <a:rPr lang="en-US" altLang="zh-CN" dirty="0" err="1"/>
              <a:t>Jupyter</a:t>
            </a:r>
            <a:r>
              <a:rPr lang="en-US" altLang="zh-CN" dirty="0"/>
              <a:t> Lab</a:t>
            </a:r>
            <a:r>
              <a:rPr lang="zh-CN" altLang="en-US" dirty="0"/>
              <a:t>界面对用户更友好，目录结构也清晰，能方便的从</a:t>
            </a:r>
            <a:r>
              <a:rPr lang="en-US" altLang="zh-CN" dirty="0"/>
              <a:t>git</a:t>
            </a:r>
            <a:r>
              <a:rPr lang="zh-CN" altLang="en-US" dirty="0"/>
              <a:t>克隆。</a:t>
            </a:r>
            <a:endParaRPr lang="en-US" altLang="zh-CN" dirty="0"/>
          </a:p>
          <a:p>
            <a:r>
              <a:rPr lang="zh-CN" altLang="en-US" dirty="0"/>
              <a:t>创建</a:t>
            </a:r>
            <a:r>
              <a:rPr lang="en-US" altLang="zh-CN" dirty="0"/>
              <a:t>notebook</a:t>
            </a:r>
            <a:r>
              <a:rPr lang="zh-CN" altLang="en-US" dirty="0"/>
              <a:t>实例的时候可以选择</a:t>
            </a:r>
            <a:r>
              <a:rPr lang="en-US" altLang="zh-CN" dirty="0"/>
              <a:t>CPU</a:t>
            </a:r>
            <a:r>
              <a:rPr lang="zh-CN" altLang="en-US" dirty="0"/>
              <a:t>类型的或者</a:t>
            </a:r>
            <a:r>
              <a:rPr lang="en-US" altLang="zh-CN" dirty="0"/>
              <a:t>GPU</a:t>
            </a:r>
            <a:r>
              <a:rPr lang="zh-CN" altLang="en-US" dirty="0"/>
              <a:t>类型的实例，还可以为</a:t>
            </a:r>
            <a:r>
              <a:rPr lang="en-US" altLang="zh-CN" dirty="0"/>
              <a:t>CPU</a:t>
            </a:r>
            <a:r>
              <a:rPr lang="zh-CN" altLang="en-US" dirty="0"/>
              <a:t>类型的实例设置启用</a:t>
            </a:r>
            <a:r>
              <a:rPr lang="en-US" altLang="zh-CN" dirty="0"/>
              <a:t>Elastic inference</a:t>
            </a:r>
            <a:r>
              <a:rPr lang="zh-CN" altLang="en-US" dirty="0"/>
              <a:t>加速。</a:t>
            </a:r>
            <a:endParaRPr lang="en-US" altLang="zh-CN" dirty="0"/>
          </a:p>
          <a:p>
            <a:r>
              <a:rPr lang="zh-CN" altLang="en-US" dirty="0"/>
              <a:t>通过</a:t>
            </a:r>
            <a:r>
              <a:rPr lang="en-US" dirty="0" err="1"/>
              <a:t>S</a:t>
            </a:r>
            <a:r>
              <a:rPr lang="en-US" altLang="zh-CN" dirty="0" err="1"/>
              <a:t>agemaker</a:t>
            </a:r>
            <a:r>
              <a:rPr lang="zh-CN" altLang="en-US" dirty="0"/>
              <a:t>的</a:t>
            </a:r>
            <a:r>
              <a:rPr lang="en-US" dirty="0"/>
              <a:t>notebook</a:t>
            </a:r>
            <a:r>
              <a:rPr lang="zh-CN" altLang="en-US" dirty="0"/>
              <a:t>实例可以与</a:t>
            </a:r>
            <a:r>
              <a:rPr lang="en-US" altLang="zh-CN" dirty="0"/>
              <a:t>Amazon </a:t>
            </a:r>
            <a:r>
              <a:rPr lang="en-US" dirty="0"/>
              <a:t>EMR</a:t>
            </a:r>
            <a:r>
              <a:rPr lang="zh-CN" altLang="en-US" dirty="0"/>
              <a:t>上的</a:t>
            </a:r>
            <a:r>
              <a:rPr lang="en-US" dirty="0"/>
              <a:t>spark</a:t>
            </a:r>
            <a:r>
              <a:rPr lang="zh-CN" altLang="en-US" dirty="0"/>
              <a:t>集群来交互，从而在</a:t>
            </a:r>
            <a:r>
              <a:rPr lang="en-US" dirty="0"/>
              <a:t>EMR</a:t>
            </a:r>
            <a:r>
              <a:rPr lang="zh-CN" altLang="en-US" dirty="0"/>
              <a:t>集群上训练和预测。</a:t>
            </a:r>
            <a:endParaRPr lang="en-US" dirty="0"/>
          </a:p>
          <a:p>
            <a:r>
              <a:rPr lang="en-US" altLang="zh-CN" dirty="0" err="1"/>
              <a:t>Sagemaker</a:t>
            </a:r>
            <a:r>
              <a:rPr lang="en-US" altLang="zh-CN" dirty="0"/>
              <a:t> notebook</a:t>
            </a:r>
            <a:r>
              <a:rPr lang="zh-CN" altLang="en-US" dirty="0"/>
              <a:t>可持久化的路径是：</a:t>
            </a:r>
            <a:endParaRPr lang="en-US" altLang="zh-CN" dirty="0"/>
          </a:p>
          <a:p>
            <a:pPr lvl="1"/>
            <a:r>
              <a:rPr lang="zh-CN" altLang="en-US" dirty="0"/>
              <a:t> </a:t>
            </a:r>
            <a:r>
              <a:rPr lang="en-US" dirty="0"/>
              <a:t>/home/ec2-user/</a:t>
            </a:r>
            <a:r>
              <a:rPr lang="en-US" dirty="0" err="1"/>
              <a:t>SageMaker</a:t>
            </a:r>
            <a:endParaRPr lang="en-US" dirty="0"/>
          </a:p>
          <a:p>
            <a:endParaRPr lang="en-US" dirty="0"/>
          </a:p>
        </p:txBody>
      </p:sp>
    </p:spTree>
    <p:extLst>
      <p:ext uri="{BB962C8B-B14F-4D97-AF65-F5344CB8AC3E}">
        <p14:creationId xmlns:p14="http://schemas.microsoft.com/office/powerpoint/2010/main" val="26886077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DF39D-E8C1-4D9D-8082-BBA665313D87}"/>
              </a:ext>
            </a:extLst>
          </p:cNvPr>
          <p:cNvSpPr>
            <a:spLocks noGrp="1"/>
          </p:cNvSpPr>
          <p:nvPr>
            <p:ph type="title"/>
          </p:nvPr>
        </p:nvSpPr>
        <p:spPr>
          <a:xfrm>
            <a:off x="838200" y="2766218"/>
            <a:ext cx="10515600" cy="1325563"/>
          </a:xfrm>
        </p:spPr>
        <p:txBody>
          <a:bodyPr/>
          <a:lstStyle/>
          <a:p>
            <a:pPr algn="ctr"/>
            <a:r>
              <a:rPr lang="zh-CN" altLang="en-US" dirty="0">
                <a:latin typeface="+mj-ea"/>
              </a:rPr>
              <a:t>谢谢！ </a:t>
            </a:r>
            <a:r>
              <a:rPr lang="en-US" altLang="zh-CN" dirty="0">
                <a:latin typeface="+mj-ea"/>
              </a:rPr>
              <a:t>Q &amp;</a:t>
            </a:r>
            <a:r>
              <a:rPr lang="zh-CN" altLang="en-US" dirty="0">
                <a:latin typeface="+mj-ea"/>
              </a:rPr>
              <a:t>Ａ</a:t>
            </a:r>
            <a:endParaRPr lang="en-US" dirty="0">
              <a:latin typeface="+mj-ea"/>
            </a:endParaRPr>
          </a:p>
        </p:txBody>
      </p:sp>
    </p:spTree>
    <p:extLst>
      <p:ext uri="{BB962C8B-B14F-4D97-AF65-F5344CB8AC3E}">
        <p14:creationId xmlns:p14="http://schemas.microsoft.com/office/powerpoint/2010/main" val="3815379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33B51-9B00-4CFE-A6FF-912A0DA52A97}"/>
              </a:ext>
            </a:extLst>
          </p:cNvPr>
          <p:cNvSpPr>
            <a:spLocks noGrp="1"/>
          </p:cNvSpPr>
          <p:nvPr>
            <p:ph type="title"/>
          </p:nvPr>
        </p:nvSpPr>
        <p:spPr/>
        <p:txBody>
          <a:bodyPr/>
          <a:lstStyle/>
          <a:p>
            <a:r>
              <a:rPr lang="zh-CN" altLang="en-US" dirty="0"/>
              <a:t>背景和痛点</a:t>
            </a:r>
            <a:endParaRPr lang="en-US" dirty="0"/>
          </a:p>
        </p:txBody>
      </p:sp>
      <p:sp>
        <p:nvSpPr>
          <p:cNvPr id="3" name="Content Placeholder 2">
            <a:extLst>
              <a:ext uri="{FF2B5EF4-FFF2-40B4-BE49-F238E27FC236}">
                <a16:creationId xmlns:a16="http://schemas.microsoft.com/office/drawing/2014/main" id="{F344DF25-C459-40BD-BC97-187D8CB59863}"/>
              </a:ext>
            </a:extLst>
          </p:cNvPr>
          <p:cNvSpPr>
            <a:spLocks noGrp="1"/>
          </p:cNvSpPr>
          <p:nvPr>
            <p:ph idx="1"/>
          </p:nvPr>
        </p:nvSpPr>
        <p:spPr/>
        <p:txBody>
          <a:bodyPr/>
          <a:lstStyle/>
          <a:p>
            <a:r>
              <a:rPr lang="zh-CN" altLang="en-US" dirty="0"/>
              <a:t>上下文：</a:t>
            </a:r>
            <a:endParaRPr lang="en-US" altLang="zh-CN" dirty="0"/>
          </a:p>
          <a:p>
            <a:pPr lvl="1"/>
            <a:r>
              <a:rPr lang="zh-CN" altLang="en-US" dirty="0"/>
              <a:t>推荐系统和计算广告中的排序模型或者召回模型经常使用深度神经网络；</a:t>
            </a:r>
            <a:endParaRPr lang="en-US" altLang="zh-CN" dirty="0"/>
          </a:p>
          <a:p>
            <a:pPr lvl="1"/>
            <a:r>
              <a:rPr lang="zh-CN" altLang="en-US" dirty="0"/>
              <a:t>使用常见的深度学习框架比如</a:t>
            </a:r>
            <a:r>
              <a:rPr lang="en-US" altLang="zh-CN" dirty="0" err="1"/>
              <a:t>Tensorflow</a:t>
            </a:r>
            <a:r>
              <a:rPr lang="en-US" altLang="zh-CN" dirty="0"/>
              <a:t>/TF</a:t>
            </a:r>
            <a:r>
              <a:rPr lang="zh-CN" altLang="en-US" dirty="0"/>
              <a:t>；</a:t>
            </a:r>
            <a:endParaRPr lang="en-US" altLang="zh-CN" dirty="0"/>
          </a:p>
          <a:p>
            <a:pPr lvl="1"/>
            <a:r>
              <a:rPr lang="zh-CN" altLang="en-US" dirty="0"/>
              <a:t>数据集常常是几百</a:t>
            </a:r>
            <a:r>
              <a:rPr lang="en-US" altLang="zh-CN" dirty="0"/>
              <a:t>GB</a:t>
            </a:r>
            <a:r>
              <a:rPr lang="zh-CN" altLang="en-US" dirty="0"/>
              <a:t>甚至上</a:t>
            </a:r>
            <a:r>
              <a:rPr lang="en-US" altLang="zh-CN" dirty="0"/>
              <a:t>TB</a:t>
            </a:r>
            <a:r>
              <a:rPr lang="zh-CN" altLang="en-US" dirty="0"/>
              <a:t>的规模；</a:t>
            </a:r>
            <a:endParaRPr lang="en-US" altLang="zh-CN" dirty="0"/>
          </a:p>
          <a:p>
            <a:r>
              <a:rPr lang="zh-CN" altLang="en-US" dirty="0"/>
              <a:t>算法工程师</a:t>
            </a:r>
            <a:r>
              <a:rPr lang="en-US" altLang="zh-CN" dirty="0"/>
              <a:t>/</a:t>
            </a:r>
            <a:r>
              <a:rPr lang="zh-CN" altLang="en-US" dirty="0"/>
              <a:t>数据科学家的群体画像为以下三类：</a:t>
            </a:r>
            <a:endParaRPr lang="en-US" altLang="zh-CN" dirty="0"/>
          </a:p>
          <a:p>
            <a:pPr lvl="1"/>
            <a:r>
              <a:rPr lang="zh-CN" altLang="en-US" dirty="0"/>
              <a:t>训练时间只要能接受，就不会寻求加速方案</a:t>
            </a:r>
            <a:endParaRPr lang="en-US" altLang="zh-CN" dirty="0"/>
          </a:p>
          <a:p>
            <a:pPr lvl="1"/>
            <a:r>
              <a:rPr lang="zh-CN" altLang="en-US" dirty="0"/>
              <a:t>训练时间太长不能接受，希望能提供加速方案（</a:t>
            </a:r>
            <a:r>
              <a:rPr lang="zh-CN" altLang="en-US" b="1" dirty="0">
                <a:solidFill>
                  <a:srgbClr val="FF0000"/>
                </a:solidFill>
              </a:rPr>
              <a:t>第一类痛点</a:t>
            </a:r>
            <a:r>
              <a:rPr lang="zh-CN" altLang="en-US" dirty="0"/>
              <a:t>）</a:t>
            </a:r>
            <a:endParaRPr lang="en-US" altLang="zh-CN" dirty="0"/>
          </a:p>
          <a:p>
            <a:pPr lvl="1"/>
            <a:r>
              <a:rPr lang="zh-CN" altLang="en-US" dirty="0"/>
              <a:t>单个</a:t>
            </a:r>
            <a:r>
              <a:rPr lang="en-US" altLang="zh-CN" dirty="0"/>
              <a:t>ML</a:t>
            </a:r>
            <a:r>
              <a:rPr lang="zh-CN" altLang="en-US" dirty="0"/>
              <a:t>模型实验的训练时间并不长，但是希望能在任务的最后期限前跑更多的实验（</a:t>
            </a:r>
            <a:r>
              <a:rPr lang="zh-CN" altLang="en-US" b="1" dirty="0">
                <a:solidFill>
                  <a:srgbClr val="FF0000"/>
                </a:solidFill>
              </a:rPr>
              <a:t>第二类痛点</a:t>
            </a:r>
            <a:r>
              <a:rPr lang="zh-CN" altLang="en-US" dirty="0"/>
              <a:t>）</a:t>
            </a:r>
            <a:endParaRPr lang="en-US" altLang="zh-CN" dirty="0"/>
          </a:p>
        </p:txBody>
      </p:sp>
    </p:spTree>
    <p:extLst>
      <p:ext uri="{BB962C8B-B14F-4D97-AF65-F5344CB8AC3E}">
        <p14:creationId xmlns:p14="http://schemas.microsoft.com/office/powerpoint/2010/main" val="3154392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35A96-74C0-47F8-B319-70B2F09C7B83}"/>
              </a:ext>
            </a:extLst>
          </p:cNvPr>
          <p:cNvSpPr>
            <a:spLocks noGrp="1"/>
          </p:cNvSpPr>
          <p:nvPr>
            <p:ph type="title"/>
          </p:nvPr>
        </p:nvSpPr>
        <p:spPr/>
        <p:txBody>
          <a:bodyPr/>
          <a:lstStyle/>
          <a:p>
            <a:r>
              <a:rPr lang="zh-CN" altLang="en-US" dirty="0"/>
              <a:t>针对痛点，</a:t>
            </a:r>
            <a:r>
              <a:rPr lang="en-US" altLang="zh-CN" dirty="0" err="1"/>
              <a:t>SageMaker</a:t>
            </a:r>
            <a:r>
              <a:rPr lang="zh-CN" altLang="en-US" dirty="0"/>
              <a:t>提供的能力</a:t>
            </a:r>
            <a:endParaRPr lang="en-US" dirty="0"/>
          </a:p>
        </p:txBody>
      </p:sp>
      <p:sp>
        <p:nvSpPr>
          <p:cNvPr id="3" name="Content Placeholder 2">
            <a:extLst>
              <a:ext uri="{FF2B5EF4-FFF2-40B4-BE49-F238E27FC236}">
                <a16:creationId xmlns:a16="http://schemas.microsoft.com/office/drawing/2014/main" id="{E99EBC55-5722-4449-805C-D8607F4373AF}"/>
              </a:ext>
            </a:extLst>
          </p:cNvPr>
          <p:cNvSpPr>
            <a:spLocks noGrp="1"/>
          </p:cNvSpPr>
          <p:nvPr>
            <p:ph idx="1"/>
          </p:nvPr>
        </p:nvSpPr>
        <p:spPr/>
        <p:txBody>
          <a:bodyPr/>
          <a:lstStyle/>
          <a:p>
            <a:r>
              <a:rPr lang="zh-CN" altLang="en-US" b="1" dirty="0"/>
              <a:t>对常用的深度学习框架的原生分布式训练方法的支持</a:t>
            </a:r>
            <a:r>
              <a:rPr lang="en-US" altLang="zh-CN" b="1" dirty="0"/>
              <a:t>:</a:t>
            </a:r>
            <a:endParaRPr lang="en-US" altLang="zh-CN" dirty="0"/>
          </a:p>
          <a:p>
            <a:pPr lvl="1"/>
            <a:r>
              <a:rPr lang="zh-CN" altLang="en-US" dirty="0"/>
              <a:t>对</a:t>
            </a:r>
            <a:r>
              <a:rPr lang="en-US" altLang="zh-CN" dirty="0" err="1"/>
              <a:t>Tensorflow</a:t>
            </a:r>
            <a:r>
              <a:rPr lang="zh-CN" altLang="en-US" dirty="0"/>
              <a:t>的分布式训练的支持：</a:t>
            </a:r>
            <a:endParaRPr lang="en-US" altLang="zh-CN" dirty="0"/>
          </a:p>
          <a:p>
            <a:pPr lvl="2"/>
            <a:r>
              <a:rPr lang="en-US" altLang="zh-CN" dirty="0"/>
              <a:t>Native parameter server</a:t>
            </a:r>
            <a:r>
              <a:rPr lang="zh-CN" altLang="en-US" dirty="0"/>
              <a:t>分布式训练方式</a:t>
            </a:r>
            <a:endParaRPr lang="en-US" altLang="zh-CN" dirty="0"/>
          </a:p>
          <a:p>
            <a:pPr lvl="2"/>
            <a:r>
              <a:rPr lang="en-US" altLang="zh-CN" dirty="0"/>
              <a:t>Native distributed strategy</a:t>
            </a:r>
            <a:r>
              <a:rPr lang="zh-CN" altLang="en-US" dirty="0"/>
              <a:t>分布式训练方式</a:t>
            </a:r>
            <a:endParaRPr lang="en-US" altLang="zh-CN" dirty="0"/>
          </a:p>
          <a:p>
            <a:pPr lvl="2"/>
            <a:r>
              <a:rPr lang="zh-CN" altLang="en-US" dirty="0"/>
              <a:t>基于开源的</a:t>
            </a:r>
            <a:r>
              <a:rPr lang="en-US" altLang="zh-CN" dirty="0" err="1"/>
              <a:t>horovod</a:t>
            </a:r>
            <a:r>
              <a:rPr lang="zh-CN" altLang="en-US" dirty="0"/>
              <a:t>框架的分布式训练方式</a:t>
            </a:r>
            <a:endParaRPr lang="en-US" altLang="zh-CN" dirty="0"/>
          </a:p>
          <a:p>
            <a:pPr lvl="1"/>
            <a:r>
              <a:rPr lang="zh-CN" altLang="en-US" dirty="0"/>
              <a:t>对</a:t>
            </a:r>
            <a:r>
              <a:rPr lang="en-US" altLang="zh-CN" dirty="0" err="1"/>
              <a:t>Pytorch</a:t>
            </a:r>
            <a:r>
              <a:rPr lang="zh-CN" altLang="en-US" dirty="0"/>
              <a:t>的分布式训练的支持：</a:t>
            </a:r>
            <a:endParaRPr lang="en-US" altLang="zh-CN" dirty="0"/>
          </a:p>
          <a:p>
            <a:pPr lvl="2"/>
            <a:r>
              <a:rPr lang="en-US" altLang="zh-CN" dirty="0"/>
              <a:t>Native DP/DDP</a:t>
            </a:r>
            <a:r>
              <a:rPr lang="zh-CN" altLang="en-US" dirty="0"/>
              <a:t>分布式训练方式</a:t>
            </a:r>
            <a:endParaRPr lang="en-US" altLang="zh-CN" dirty="0"/>
          </a:p>
          <a:p>
            <a:pPr lvl="2"/>
            <a:r>
              <a:rPr lang="zh-CN" altLang="en-US" dirty="0"/>
              <a:t>基于开源的</a:t>
            </a:r>
            <a:r>
              <a:rPr lang="en-US" altLang="zh-CN" dirty="0" err="1"/>
              <a:t>horovod</a:t>
            </a:r>
            <a:r>
              <a:rPr lang="zh-CN" altLang="en-US" dirty="0"/>
              <a:t>框架的分布式训练方式</a:t>
            </a:r>
            <a:endParaRPr lang="en-US" altLang="zh-CN" dirty="0"/>
          </a:p>
          <a:p>
            <a:pPr lvl="3"/>
            <a:r>
              <a:rPr lang="en-US" altLang="zh-CN" dirty="0" err="1"/>
              <a:t>SageMaker</a:t>
            </a:r>
            <a:r>
              <a:rPr lang="zh-CN" altLang="en-US" dirty="0"/>
              <a:t>的内建</a:t>
            </a:r>
            <a:r>
              <a:rPr lang="en-US" altLang="zh-CN" dirty="0" err="1"/>
              <a:t>pytorch</a:t>
            </a:r>
            <a:r>
              <a:rPr lang="zh-CN" altLang="en-US" dirty="0"/>
              <a:t>当前只是支持用</a:t>
            </a:r>
            <a:r>
              <a:rPr lang="en-US" altLang="zh-CN" dirty="0" err="1"/>
              <a:t>horovod</a:t>
            </a:r>
            <a:r>
              <a:rPr lang="zh-CN" altLang="en-US" dirty="0"/>
              <a:t>的多机单卡训练，如果要使用</a:t>
            </a:r>
            <a:r>
              <a:rPr lang="en-US" altLang="zh-CN" dirty="0" err="1"/>
              <a:t>horovod</a:t>
            </a:r>
            <a:r>
              <a:rPr lang="en-US" altLang="zh-CN" dirty="0"/>
              <a:t> with </a:t>
            </a:r>
            <a:r>
              <a:rPr lang="en-US" altLang="zh-CN" dirty="0" err="1"/>
              <a:t>pytorch</a:t>
            </a:r>
            <a:r>
              <a:rPr lang="zh-CN" altLang="en-US" dirty="0"/>
              <a:t>在</a:t>
            </a:r>
            <a:r>
              <a:rPr lang="en-US" altLang="zh-CN" dirty="0" err="1"/>
              <a:t>SageMaker</a:t>
            </a:r>
            <a:r>
              <a:rPr lang="zh-CN" altLang="en-US" dirty="0"/>
              <a:t>进行多机多卡或者单机多卡训练，需要</a:t>
            </a:r>
            <a:r>
              <a:rPr lang="en-US" altLang="zh-CN" dirty="0"/>
              <a:t>BYOC</a:t>
            </a:r>
            <a:r>
              <a:rPr lang="zh-CN" altLang="en-US" dirty="0"/>
              <a:t>。</a:t>
            </a:r>
            <a:endParaRPr lang="en-US" altLang="zh-CN" dirty="0"/>
          </a:p>
          <a:p>
            <a:pPr lvl="2"/>
            <a:endParaRPr lang="en-US" altLang="zh-CN" dirty="0"/>
          </a:p>
          <a:p>
            <a:pPr lvl="1"/>
            <a:endParaRPr lang="en-US" dirty="0"/>
          </a:p>
        </p:txBody>
      </p:sp>
    </p:spTree>
    <p:extLst>
      <p:ext uri="{BB962C8B-B14F-4D97-AF65-F5344CB8AC3E}">
        <p14:creationId xmlns:p14="http://schemas.microsoft.com/office/powerpoint/2010/main" val="3541924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2598A-9121-4A1C-A4BB-14186CC513D5}"/>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0619E6ED-0AA7-449D-BF4D-F25CC97222EE}"/>
              </a:ext>
            </a:extLst>
          </p:cNvPr>
          <p:cNvSpPr>
            <a:spLocks noGrp="1"/>
          </p:cNvSpPr>
          <p:nvPr>
            <p:ph idx="1"/>
          </p:nvPr>
        </p:nvSpPr>
        <p:spPr/>
        <p:txBody>
          <a:bodyPr>
            <a:normAutofit/>
          </a:bodyPr>
          <a:lstStyle/>
          <a:p>
            <a:r>
              <a:rPr lang="zh-CN" altLang="en-US" b="1" dirty="0"/>
              <a:t>简单并快速的切换分布式训练的环境</a:t>
            </a:r>
            <a:r>
              <a:rPr lang="en-US" altLang="zh-CN" b="1" dirty="0"/>
              <a:t>:</a:t>
            </a:r>
            <a:endParaRPr lang="en-US" altLang="zh-CN" dirty="0"/>
          </a:p>
          <a:p>
            <a:pPr lvl="1"/>
            <a:r>
              <a:rPr lang="zh-CN" altLang="en-US" dirty="0"/>
              <a:t>简单配置</a:t>
            </a:r>
            <a:r>
              <a:rPr lang="en-US" altLang="zh-CN" dirty="0" err="1"/>
              <a:t>SageMaker</a:t>
            </a:r>
            <a:r>
              <a:rPr lang="en-US" altLang="zh-CN" dirty="0"/>
              <a:t> API</a:t>
            </a:r>
            <a:r>
              <a:rPr lang="zh-CN" altLang="en-US" dirty="0"/>
              <a:t>的参数；</a:t>
            </a:r>
            <a:endParaRPr lang="en-US" altLang="zh-CN" dirty="0"/>
          </a:p>
          <a:p>
            <a:pPr lvl="1"/>
            <a:r>
              <a:rPr lang="zh-CN" altLang="en-US" dirty="0"/>
              <a:t>最小的代码侵入；</a:t>
            </a:r>
            <a:endParaRPr lang="en-US" altLang="zh-CN" dirty="0"/>
          </a:p>
          <a:p>
            <a:pPr lvl="2"/>
            <a:r>
              <a:rPr lang="zh-CN" altLang="en-US" dirty="0"/>
              <a:t>只需要修改路径相关的代码与</a:t>
            </a:r>
            <a:r>
              <a:rPr lang="en-US" altLang="zh-CN" dirty="0" err="1"/>
              <a:t>SageMaker</a:t>
            </a:r>
            <a:r>
              <a:rPr lang="zh-CN" altLang="en-US" dirty="0"/>
              <a:t>来适配，就可以做到一套代码到处运行。</a:t>
            </a:r>
            <a:endParaRPr lang="en-US" altLang="zh-CN" dirty="0"/>
          </a:p>
          <a:p>
            <a:pPr lvl="2"/>
            <a:r>
              <a:rPr lang="en-US" altLang="zh-CN" dirty="0" err="1"/>
              <a:t>SageMaker</a:t>
            </a:r>
            <a:r>
              <a:rPr lang="zh-CN" altLang="en-US" dirty="0"/>
              <a:t>不会去绑定客户。</a:t>
            </a:r>
            <a:endParaRPr lang="en-US" altLang="zh-CN" dirty="0"/>
          </a:p>
          <a:p>
            <a:pPr lvl="1"/>
            <a:r>
              <a:rPr lang="zh-CN" altLang="en-US" dirty="0"/>
              <a:t>最小化的代码迁移代价。</a:t>
            </a:r>
            <a:endParaRPr lang="en-US" altLang="zh-CN" dirty="0"/>
          </a:p>
          <a:p>
            <a:r>
              <a:rPr lang="en-US" altLang="zh-CN" b="1" dirty="0" err="1"/>
              <a:t>SageMaker</a:t>
            </a:r>
            <a:r>
              <a:rPr lang="zh-CN" altLang="en-US" b="1" dirty="0"/>
              <a:t>在</a:t>
            </a:r>
            <a:r>
              <a:rPr lang="en-US" altLang="zh-CN" b="1" dirty="0" err="1"/>
              <a:t>controle</a:t>
            </a:r>
            <a:r>
              <a:rPr lang="en-US" altLang="zh-CN" b="1" dirty="0"/>
              <a:t> plane</a:t>
            </a:r>
            <a:r>
              <a:rPr lang="zh-CN" altLang="en-US" b="1" dirty="0"/>
              <a:t>层面提供了文件级别的</a:t>
            </a:r>
            <a:r>
              <a:rPr lang="en-US" altLang="zh-CN" b="1" dirty="0"/>
              <a:t>shard</a:t>
            </a:r>
            <a:r>
              <a:rPr lang="zh-CN" altLang="en-US" b="1" dirty="0"/>
              <a:t>功能</a:t>
            </a:r>
            <a:r>
              <a:rPr lang="en-US" altLang="zh-CN" b="1" dirty="0"/>
              <a:t>:</a:t>
            </a:r>
            <a:endParaRPr lang="en-US" altLang="zh-CN" dirty="0"/>
          </a:p>
          <a:p>
            <a:pPr lvl="1"/>
            <a:r>
              <a:rPr lang="zh-CN" altLang="en-US" dirty="0"/>
              <a:t>省去客户自己实现文件级别</a:t>
            </a:r>
            <a:r>
              <a:rPr lang="en-US" altLang="zh-CN" dirty="0"/>
              <a:t>shard</a:t>
            </a:r>
            <a:r>
              <a:rPr lang="zh-CN" altLang="en-US" dirty="0"/>
              <a:t>的工作。</a:t>
            </a:r>
            <a:endParaRPr lang="en-US" altLang="zh-CN" dirty="0"/>
          </a:p>
          <a:p>
            <a:pPr lvl="1"/>
            <a:endParaRPr lang="en-US" altLang="zh-CN" dirty="0"/>
          </a:p>
        </p:txBody>
      </p:sp>
    </p:spTree>
    <p:extLst>
      <p:ext uri="{BB962C8B-B14F-4D97-AF65-F5344CB8AC3E}">
        <p14:creationId xmlns:p14="http://schemas.microsoft.com/office/powerpoint/2010/main" val="1947423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BFF8A-C796-4DD4-9639-B868DFF4BA29}"/>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27BA4423-BA38-451A-8444-788E6ADA0A87}"/>
              </a:ext>
            </a:extLst>
          </p:cNvPr>
          <p:cNvSpPr>
            <a:spLocks noGrp="1"/>
          </p:cNvSpPr>
          <p:nvPr>
            <p:ph idx="1"/>
          </p:nvPr>
        </p:nvSpPr>
        <p:spPr/>
        <p:txBody>
          <a:bodyPr>
            <a:normAutofit/>
          </a:bodyPr>
          <a:lstStyle/>
          <a:p>
            <a:r>
              <a:rPr lang="en-US" altLang="zh-CN" b="1" dirty="0"/>
              <a:t>GCR ML SSA team</a:t>
            </a:r>
            <a:r>
              <a:rPr lang="zh-CN" altLang="en-US" b="1" dirty="0"/>
              <a:t>的项目实践</a:t>
            </a:r>
            <a:r>
              <a:rPr lang="en-US" altLang="zh-CN" b="1" dirty="0"/>
              <a:t>:</a:t>
            </a:r>
          </a:p>
          <a:p>
            <a:pPr lvl="1"/>
            <a:r>
              <a:rPr lang="zh-CN" altLang="en-US" dirty="0"/>
              <a:t>我们</a:t>
            </a:r>
            <a:r>
              <a:rPr lang="en-US" altLang="zh-CN" dirty="0"/>
              <a:t>team</a:t>
            </a:r>
            <a:r>
              <a:rPr lang="zh-CN" altLang="en-US" dirty="0"/>
              <a:t>在很多个模型训练加速项目中积攒了丰富的实战经验：</a:t>
            </a:r>
            <a:endParaRPr lang="en-US" altLang="zh-CN" dirty="0"/>
          </a:p>
          <a:p>
            <a:pPr lvl="2"/>
            <a:r>
              <a:rPr lang="zh-CN" altLang="en-US" dirty="0"/>
              <a:t>代码从单机到多机的分布式训练改造和</a:t>
            </a:r>
            <a:r>
              <a:rPr lang="en-US" altLang="zh-CN" dirty="0"/>
              <a:t>debug</a:t>
            </a:r>
            <a:r>
              <a:rPr lang="zh-CN" altLang="en-US" dirty="0"/>
              <a:t>；</a:t>
            </a:r>
            <a:endParaRPr lang="en-US" altLang="zh-CN" dirty="0"/>
          </a:p>
          <a:p>
            <a:pPr lvl="2"/>
            <a:r>
              <a:rPr lang="zh-CN" altLang="en-US" dirty="0"/>
              <a:t>训练加速的调优。</a:t>
            </a:r>
            <a:endParaRPr lang="en-US" altLang="zh-CN" dirty="0"/>
          </a:p>
          <a:p>
            <a:pPr lvl="1"/>
            <a:r>
              <a:rPr lang="zh-CN" altLang="en-US" b="1" dirty="0"/>
              <a:t>比如对于</a:t>
            </a:r>
            <a:r>
              <a:rPr lang="en-US" altLang="zh-CN" b="1" dirty="0"/>
              <a:t>TF on </a:t>
            </a:r>
            <a:r>
              <a:rPr lang="en-US" altLang="zh-CN" b="1" dirty="0" err="1"/>
              <a:t>SageMaker</a:t>
            </a:r>
            <a:r>
              <a:rPr lang="zh-CN" altLang="en-US" b="1" dirty="0"/>
              <a:t>的训练，影响训练速度的因素是非常多的</a:t>
            </a:r>
            <a:r>
              <a:rPr lang="zh-CN" altLang="en-US" dirty="0"/>
              <a:t>：</a:t>
            </a:r>
            <a:endParaRPr lang="en-US" dirty="0"/>
          </a:p>
          <a:p>
            <a:pPr lvl="2"/>
            <a:r>
              <a:rPr lang="en-US" dirty="0"/>
              <a:t>TF data input pipeline</a:t>
            </a:r>
            <a:r>
              <a:rPr lang="zh-CN" altLang="en-US" dirty="0"/>
              <a:t>的优化</a:t>
            </a:r>
            <a:endParaRPr lang="en-US" altLang="zh-CN" dirty="0"/>
          </a:p>
          <a:p>
            <a:pPr lvl="2"/>
            <a:r>
              <a:rPr lang="en-US" dirty="0"/>
              <a:t>TF </a:t>
            </a:r>
            <a:r>
              <a:rPr lang="en-US" dirty="0" err="1"/>
              <a:t>inter_op</a:t>
            </a:r>
            <a:r>
              <a:rPr lang="zh-CN" altLang="en-US" dirty="0"/>
              <a:t>线程池，</a:t>
            </a:r>
            <a:r>
              <a:rPr lang="en-US" dirty="0"/>
              <a:t>TF </a:t>
            </a:r>
            <a:r>
              <a:rPr lang="en-US" dirty="0" err="1"/>
              <a:t>intra_op</a:t>
            </a:r>
            <a:r>
              <a:rPr lang="zh-CN" altLang="en-US" dirty="0"/>
              <a:t>线程池，</a:t>
            </a:r>
            <a:r>
              <a:rPr lang="en-US" dirty="0"/>
              <a:t>MKLDNN</a:t>
            </a:r>
            <a:r>
              <a:rPr lang="zh-CN" altLang="en-US" dirty="0"/>
              <a:t>的环境变量的设置</a:t>
            </a:r>
            <a:endParaRPr lang="en-US" altLang="zh-CN" dirty="0"/>
          </a:p>
          <a:p>
            <a:pPr lvl="2"/>
            <a:r>
              <a:rPr lang="en-US" dirty="0"/>
              <a:t>CPU</a:t>
            </a:r>
            <a:r>
              <a:rPr lang="zh-CN" altLang="en-US" dirty="0"/>
              <a:t>实例</a:t>
            </a:r>
            <a:r>
              <a:rPr lang="en-US" dirty="0"/>
              <a:t>or GPU</a:t>
            </a:r>
            <a:r>
              <a:rPr lang="zh-CN" altLang="en-US" dirty="0"/>
              <a:t>实例，实例类型大小的选择</a:t>
            </a:r>
            <a:endParaRPr lang="en-US" altLang="zh-CN" dirty="0"/>
          </a:p>
          <a:p>
            <a:pPr lvl="2"/>
            <a:r>
              <a:rPr lang="zh-CN" altLang="en-US" dirty="0"/>
              <a:t>分布式训练的方式的选择，使用训练实例的数量</a:t>
            </a:r>
            <a:endParaRPr lang="en-US" altLang="zh-CN" dirty="0"/>
          </a:p>
          <a:p>
            <a:pPr lvl="2"/>
            <a:r>
              <a:rPr lang="en-US" dirty="0"/>
              <a:t>TF</a:t>
            </a:r>
            <a:r>
              <a:rPr lang="zh-CN" altLang="en-US" dirty="0"/>
              <a:t>框架的</a:t>
            </a:r>
            <a:r>
              <a:rPr lang="en-US" dirty="0"/>
              <a:t>API</a:t>
            </a:r>
            <a:r>
              <a:rPr lang="zh-CN" altLang="en-US" dirty="0"/>
              <a:t>的特性的使用</a:t>
            </a:r>
            <a:endParaRPr lang="en-US" altLang="zh-CN" dirty="0"/>
          </a:p>
          <a:p>
            <a:pPr lvl="2"/>
            <a:r>
              <a:rPr lang="en-US" altLang="zh-CN" dirty="0"/>
              <a:t>File mode</a:t>
            </a:r>
            <a:r>
              <a:rPr lang="zh-CN" altLang="en-US" dirty="0"/>
              <a:t>还是</a:t>
            </a:r>
            <a:r>
              <a:rPr lang="en-US" altLang="zh-CN" dirty="0"/>
              <a:t>pipe mode</a:t>
            </a:r>
          </a:p>
          <a:p>
            <a:pPr lvl="1"/>
            <a:endParaRPr lang="en-US" dirty="0"/>
          </a:p>
        </p:txBody>
      </p:sp>
    </p:spTree>
    <p:extLst>
      <p:ext uri="{BB962C8B-B14F-4D97-AF65-F5344CB8AC3E}">
        <p14:creationId xmlns:p14="http://schemas.microsoft.com/office/powerpoint/2010/main" val="1398990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SageMaker</a:t>
            </a:r>
            <a:r>
              <a:rPr lang="zh-CN" altLang="en-US" dirty="0"/>
              <a:t>的相关功能详解</a:t>
            </a:r>
            <a:endParaRPr lang="en-US" dirty="0"/>
          </a:p>
        </p:txBody>
      </p:sp>
      <p:sp>
        <p:nvSpPr>
          <p:cNvPr id="3" name="Content Placeholder 2"/>
          <p:cNvSpPr>
            <a:spLocks noGrp="1"/>
          </p:cNvSpPr>
          <p:nvPr>
            <p:ph idx="1"/>
          </p:nvPr>
        </p:nvSpPr>
        <p:spPr/>
        <p:txBody>
          <a:bodyPr/>
          <a:lstStyle/>
          <a:p>
            <a:r>
              <a:rPr lang="en-US" altLang="zh-CN" dirty="0" err="1"/>
              <a:t>SageMaker</a:t>
            </a:r>
            <a:r>
              <a:rPr lang="zh-CN" altLang="en-US" dirty="0"/>
              <a:t>内建的</a:t>
            </a:r>
            <a:r>
              <a:rPr lang="en-US" altLang="zh-CN" dirty="0" err="1"/>
              <a:t>Tensorflow</a:t>
            </a:r>
            <a:r>
              <a:rPr lang="zh-CN" altLang="en-US" dirty="0"/>
              <a:t>分布式训练方式之</a:t>
            </a:r>
            <a:r>
              <a:rPr lang="en-US" altLang="zh-CN" dirty="0"/>
              <a:t>Parameter server</a:t>
            </a:r>
            <a:r>
              <a:rPr lang="zh-CN" altLang="en-US" dirty="0"/>
              <a:t>方式：</a:t>
            </a:r>
            <a:endParaRPr lang="en-US" altLang="zh-CN" dirty="0"/>
          </a:p>
          <a:p>
            <a:pPr lvl="1"/>
            <a:r>
              <a:rPr lang="zh-CN" altLang="en-US" dirty="0"/>
              <a:t>每个训练实例启动一个</a:t>
            </a:r>
            <a:r>
              <a:rPr lang="en-US" altLang="zh-CN" dirty="0"/>
              <a:t>parameter server</a:t>
            </a:r>
            <a:r>
              <a:rPr lang="zh-CN" altLang="en-US" dirty="0"/>
              <a:t>进程和一个</a:t>
            </a:r>
            <a:r>
              <a:rPr lang="en-US" altLang="zh-CN" dirty="0"/>
              <a:t>worker</a:t>
            </a:r>
            <a:r>
              <a:rPr lang="zh-CN" altLang="en-US" dirty="0"/>
              <a:t>进程。</a:t>
            </a:r>
            <a:endParaRPr lang="en-US" altLang="zh-CN" dirty="0"/>
          </a:p>
          <a:p>
            <a:pPr lvl="1"/>
            <a:r>
              <a:rPr lang="zh-CN" altLang="en-US" dirty="0"/>
              <a:t>每个</a:t>
            </a:r>
            <a:r>
              <a:rPr lang="en-US" altLang="zh-CN" dirty="0"/>
              <a:t>parameter server</a:t>
            </a:r>
            <a:r>
              <a:rPr lang="zh-CN" altLang="en-US" dirty="0"/>
              <a:t>只负责一部分模型参数</a:t>
            </a:r>
            <a:endParaRPr lang="en-US" altLang="zh-CN" dirty="0"/>
          </a:p>
          <a:p>
            <a:pPr lvl="1"/>
            <a:r>
              <a:rPr lang="zh-CN" altLang="en-US" dirty="0"/>
              <a:t>采用的</a:t>
            </a:r>
            <a:r>
              <a:rPr lang="zh-CN" altLang="en-US" b="1" dirty="0"/>
              <a:t>梯度异步更新</a:t>
            </a:r>
            <a:r>
              <a:rPr lang="zh-CN" altLang="en-US" dirty="0"/>
              <a:t>方式</a:t>
            </a:r>
            <a:endParaRPr lang="en-US" altLang="zh-CN" dirty="0"/>
          </a:p>
          <a:p>
            <a:pPr lvl="2"/>
            <a:r>
              <a:rPr lang="zh-CN" altLang="en-US" b="1" dirty="0">
                <a:solidFill>
                  <a:srgbClr val="FF0000"/>
                </a:solidFill>
              </a:rPr>
              <a:t>为了更好的让训练收敛，适当降低学习率</a:t>
            </a:r>
            <a:r>
              <a:rPr lang="zh-CN" altLang="en-US" dirty="0"/>
              <a:t>。</a:t>
            </a:r>
            <a:endParaRPr lang="en-US" altLang="zh-CN" dirty="0"/>
          </a:p>
          <a:p>
            <a:pPr lvl="1"/>
            <a:r>
              <a:rPr lang="zh-CN" altLang="en-US" dirty="0"/>
              <a:t>缺省只是多机单卡训练（配合上</a:t>
            </a:r>
            <a:r>
              <a:rPr lang="en-US" altLang="zh-CN" dirty="0"/>
              <a:t>tower</a:t>
            </a:r>
            <a:r>
              <a:rPr lang="zh-CN" altLang="en-US" dirty="0"/>
              <a:t>方法就可以实现多机多卡训练）</a:t>
            </a:r>
            <a:endParaRPr lang="en-US" altLang="zh-CN"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447" y="4556923"/>
            <a:ext cx="7891687" cy="2102821"/>
          </a:xfrm>
          <a:prstGeom prst="rect">
            <a:avLst/>
          </a:prstGeom>
        </p:spPr>
      </p:pic>
    </p:spTree>
    <p:extLst>
      <p:ext uri="{BB962C8B-B14F-4D97-AF65-F5344CB8AC3E}">
        <p14:creationId xmlns:p14="http://schemas.microsoft.com/office/powerpoint/2010/main" val="1205659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45739</TotalTime>
  <Words>6727</Words>
  <Application>Microsoft Office PowerPoint</Application>
  <PresentationFormat>Widescreen</PresentationFormat>
  <Paragraphs>350</Paragraphs>
  <Slides>47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等线</vt:lpstr>
      <vt:lpstr>等线 Light</vt:lpstr>
      <vt:lpstr>Arial</vt:lpstr>
      <vt:lpstr>Calibri</vt:lpstr>
      <vt:lpstr>Calibri Light</vt:lpstr>
      <vt:lpstr>Wingdings</vt:lpstr>
      <vt:lpstr>Office Theme</vt:lpstr>
      <vt:lpstr>推荐系统和计算广告业务中的Amazon SageMaker</vt:lpstr>
      <vt:lpstr>议程</vt:lpstr>
      <vt:lpstr>Continue……</vt:lpstr>
      <vt:lpstr>场景一-------------------关于分布式训练</vt:lpstr>
      <vt:lpstr>背景和痛点</vt:lpstr>
      <vt:lpstr>针对痛点，SageMaker提供的能力</vt:lpstr>
      <vt:lpstr>Continue……</vt:lpstr>
      <vt:lpstr>Continue……</vt:lpstr>
      <vt:lpstr>SageMaker的相关功能详解</vt:lpstr>
      <vt:lpstr>Continue……</vt:lpstr>
      <vt:lpstr>Continue…..</vt:lpstr>
      <vt:lpstr>Continue…..</vt:lpstr>
      <vt:lpstr>Continue……</vt:lpstr>
      <vt:lpstr>Continue…….</vt:lpstr>
      <vt:lpstr>客户案例</vt:lpstr>
      <vt:lpstr>Continue……</vt:lpstr>
      <vt:lpstr>Continue……</vt:lpstr>
      <vt:lpstr>场景二-------------------关于线上实时推理</vt:lpstr>
      <vt:lpstr>背景和机会</vt:lpstr>
      <vt:lpstr>Continue……</vt:lpstr>
      <vt:lpstr>SageMaker提供的能力</vt:lpstr>
      <vt:lpstr>Continue…..</vt:lpstr>
      <vt:lpstr>Continue…..</vt:lpstr>
      <vt:lpstr>SageMaker的相关功能详解</vt:lpstr>
      <vt:lpstr>Continue……</vt:lpstr>
      <vt:lpstr>Continue…..</vt:lpstr>
      <vt:lpstr>Continue……</vt:lpstr>
      <vt:lpstr>Continue….</vt:lpstr>
      <vt:lpstr>客户案例</vt:lpstr>
      <vt:lpstr>Continue…….</vt:lpstr>
      <vt:lpstr>Continue…..</vt:lpstr>
      <vt:lpstr>场景三-------------------关于离线批量推理</vt:lpstr>
      <vt:lpstr>背景和机会</vt:lpstr>
      <vt:lpstr>SageMaker的相关功能详解</vt:lpstr>
      <vt:lpstr>Continue….</vt:lpstr>
      <vt:lpstr>客户案例</vt:lpstr>
      <vt:lpstr>Continue…….</vt:lpstr>
      <vt:lpstr>场景四------关于海量数据的预处理和特征工程</vt:lpstr>
      <vt:lpstr>背景和机会</vt:lpstr>
      <vt:lpstr>SageMaker的相关功能详解</vt:lpstr>
      <vt:lpstr>Continue……</vt:lpstr>
      <vt:lpstr>Continue……</vt:lpstr>
      <vt:lpstr>客户案例</vt:lpstr>
      <vt:lpstr>场景五--------关于ML代码的构建和实验</vt:lpstr>
      <vt:lpstr>背景和机会</vt:lpstr>
      <vt:lpstr>SageMaker的相关功能详解</vt:lpstr>
      <vt:lpstr>谢谢！ Q &amp;Ａ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推荐系统和计算广告业务中的Amazon SageMaker</dc:title>
  <dc:creator>Liang, Yuhui</dc:creator>
  <cp:lastModifiedBy>Liang, Yuhui</cp:lastModifiedBy>
  <cp:revision>445</cp:revision>
  <dcterms:created xsi:type="dcterms:W3CDTF">2022-08-22T06:34:28Z</dcterms:created>
  <dcterms:modified xsi:type="dcterms:W3CDTF">2024-01-05T02:58:39Z</dcterms:modified>
</cp:coreProperties>
</file>