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305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303" r:id="rId13"/>
    <p:sldId id="268" r:id="rId14"/>
    <p:sldId id="269" r:id="rId15"/>
    <p:sldId id="270" r:id="rId16"/>
    <p:sldId id="271" r:id="rId17"/>
    <p:sldId id="272" r:id="rId18"/>
    <p:sldId id="298" r:id="rId19"/>
    <p:sldId id="273" r:id="rId20"/>
    <p:sldId id="280" r:id="rId21"/>
    <p:sldId id="300" r:id="rId22"/>
    <p:sldId id="275" r:id="rId23"/>
    <p:sldId id="274" r:id="rId24"/>
    <p:sldId id="299" r:id="rId25"/>
    <p:sldId id="281" r:id="rId26"/>
    <p:sldId id="276" r:id="rId27"/>
    <p:sldId id="277" r:id="rId28"/>
    <p:sldId id="283" r:id="rId29"/>
    <p:sldId id="284" r:id="rId30"/>
    <p:sldId id="285" r:id="rId31"/>
    <p:sldId id="307" r:id="rId32"/>
    <p:sldId id="309" r:id="rId33"/>
    <p:sldId id="308" r:id="rId34"/>
    <p:sldId id="301" r:id="rId35"/>
    <p:sldId id="286" r:id="rId36"/>
    <p:sldId id="287" r:id="rId37"/>
    <p:sldId id="288" r:id="rId38"/>
    <p:sldId id="289" r:id="rId39"/>
    <p:sldId id="304" r:id="rId40"/>
    <p:sldId id="290" r:id="rId41"/>
    <p:sldId id="291" r:id="rId42"/>
    <p:sldId id="292" r:id="rId43"/>
    <p:sldId id="293" r:id="rId44"/>
    <p:sldId id="306" r:id="rId45"/>
    <p:sldId id="302" r:id="rId46"/>
    <p:sldId id="282" r:id="rId47"/>
    <p:sldId id="279" r:id="rId48"/>
    <p:sldId id="294" r:id="rId49"/>
    <p:sldId id="296" r:id="rId50"/>
    <p:sldId id="29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86" autoAdjust="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655BC-E445-4911-A397-F7CA0163F845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132D-FC0A-4468-A91F-443FEADE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6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issues/21745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linkedin/TonY/pull/120/files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tensorflow/blob/r1.15/tensorflow/core/platform/posix/posix_file_system.cc" TargetMode="External"/><Relationship Id="rId3" Type="http://schemas.openxmlformats.org/officeDocument/2006/relationships/hyperlink" Target="https://github.com/tensorflow/tensorflow/blob/r1.15/tensorflow/python/data/ops/dataset_ops.py#L1612-L1999" TargetMode="External"/><Relationship Id="rId7" Type="http://schemas.openxmlformats.org/officeDocument/2006/relationships/hyperlink" Target="https://github.com/tensorflow/tensorflow/blob/r1.15/tensorflow/core/platform/posix/env.cc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tensorflow/tensorflow/blob/r1.15/tensorflow/core/kernels/data/tf_record_dataset_op.cc" TargetMode="External"/><Relationship Id="rId5" Type="http://schemas.openxmlformats.org/officeDocument/2006/relationships/hyperlink" Target="https://github.com/tensorflow/tensorflow/blob/r1.15/tensorflow/core/kernels/data/cache_dataset_ops.cc" TargetMode="External"/><Relationship Id="rId4" Type="http://schemas.openxmlformats.org/officeDocument/2006/relationships/hyperlink" Target="https://github.com/tensorflow/tensorflow/blob/r1.15/tensorflow/python/framework/op_def_library.py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7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在使用</a:t>
            </a:r>
            <a:r>
              <a:rPr lang="en-US" b="1" dirty="0" err="1"/>
              <a:t>horovod</a:t>
            </a:r>
            <a:r>
              <a:rPr lang="zh-CN" altLang="en-US" b="1" dirty="0"/>
              <a:t>的时候，如果不同</a:t>
            </a:r>
            <a:r>
              <a:rPr lang="en-US" b="1" dirty="0"/>
              <a:t>worker</a:t>
            </a:r>
            <a:r>
              <a:rPr lang="zh-CN" altLang="en-US" b="1" dirty="0"/>
              <a:t>的训练集的数据量不均衡，可能会引发问题。</a:t>
            </a:r>
            <a:r>
              <a:rPr lang="zh-CN" altLang="en-US" dirty="0"/>
              <a:t>这个是个</a:t>
            </a:r>
            <a:r>
              <a:rPr lang="en-US" dirty="0"/>
              <a:t>known issue</a:t>
            </a:r>
            <a:r>
              <a:rPr lang="zh-CN" altLang="en-US" dirty="0"/>
              <a:t>，参考：</a:t>
            </a:r>
            <a:r>
              <a:rPr lang="en-US" dirty="0"/>
              <a:t>https://github.com/horovod/horovod/issues/832#issuecomment-464235493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23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2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horovod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GPU in SM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，并使用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horovod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autotune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对训练加速调优，训练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deepfm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的日志如下：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09:54:45.855759 140131432077056 basic_session_run_hooks.py:260] loss = 0.44734138, step = 3600 (43.575 sec)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09:54:45.878638 140474273556224 basic_session_run_hooks.py:692]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2.2945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09:54:45.879624 140474273556224 basic_session_run_hooks.py:260] loss = 0.4478895, step = 3600 (43.583 sec)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09:54:45.884121 140547105687296 basic_session_run_hooks.py:692]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2.29429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09:54:45.885115 140547105687296 basic_session_run_hooks.py:260] loss = 0.4478596, step = 3600 (43.587 sec)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09:55:29.706204 140474273556224 basic_session_run_hooks.py:692]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2.28167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09:55:29.707109 140474273556224 basic_session_run_hooks.py:260] loss = 0.46767947, step = 3700 (43.827 sec)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09:55:29.709238 140547105687296 basic_session_run_hooks.py:692]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2.2818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09:55:29.710159 140547105687296 basic_session_run_hooks.py:260] loss = 0.46773505, step = 3700 (43.825 sec)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09:55:29.732841 140131432077056 basic_session_run_hooks.py:692]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2.27904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09:55:29.733802 140131432077056 basic_session_run_hooks.py:260] loss = 0.46766824, step = 3700 (43.878 sec)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同样的条件，不使用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horovod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autotune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的情况下，训练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deepfm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的日志如下：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10:20:40.704762 139812475135744 basic_session_run_hooks.py:260] loss = 0.4615488, step = 1900 (44.560 sec)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10:20:40.706505 139811561740032 basic_session_run_hooks.py:692]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2.24452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10:20:40.707266 139811561740032 basic_session_run_hooks.py:260] loss = 0.4619608, step = 1900 (44.553 sec)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10:20:40.735954 139944020666112 basic_session_run_hooks.py:692]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2.24312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10:20:40.737004 139944020666112 basic_session_run_hooks.py:260] loss = 0.4616018, step = 1900 (44.581 sec)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10:21:25.630551 139811561740032 basic_session_run_hooks.py:692]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2.22598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[1,2]&lt;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10:21:25.631538 139811561740032 basic_session_run_hooks.py:260] loss = 0.47293195, step = 2000 (44.924 sec)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10:21:25.640340 139944020666112 basic_session_run_hooks.py:692]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2.22695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[1,0]&lt;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10:21:25.641230 139944020666112 basic_session_run_hooks.py:260] loss = 0.47288457, step = 2000 (44.904 sec)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10:21:25.645416 139812475135744 basic_session_run_hooks.py:692]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global_step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/sec: 2.22511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[1,1]&lt;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&gt;:I1021 10:21:25.646374 139812475135744 basic_session_run_hooks.py:260] loss = 0.47324684, step = 2000 (44.942 sec)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从上面的结果看，使用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horovod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autotune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有一定的速度提升。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0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 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会设置某个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先开始训练，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non-master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秒在开始训练。下面的日志是一个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non-master 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I0317 17:51:49.824789 140125487662848 training.py:789] </a:t>
            </a:r>
            <a:r>
              <a:rPr lang="en-US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Waiting 5 secs before starting training.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在开始训练前先保存第一个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到本地路径，日志：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I0317 17:51:50.986773 139733079484160 basic_session_run_hooks.py:606] Saving checkpoints for 0 into /home/checkpoints/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model.ckpt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很快就报错（下面的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job:ps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/replica:0/task:1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表示的就是另一个实例上的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tensorflow.python.framework.errors_impl.NotFoundError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From 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job:ps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/replica:0/task:1: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/home/checkpoints/model.ckpt-0_temp_b37074d44c764ae3a859405f61c3d1c5; No such file or directory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说没有这个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接着另一个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也报错：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2020-03-17 17:51:51.054188: W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/core/framework/op_kernel.cc:1502] OP_REQUIRES failed at save_restore_v2_ops.cc:109 : Not found: /home/checkpoints/model.ckpt-0_temp_b37074d44c764ae3a859405f61c3d1c5; No such file or directory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这个原因是因为当前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方式训练的，使用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estimator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的时候，需要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checkpoint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的保存路径是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的，比如用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2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34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3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分布式训练的时候（不管是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训练还是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训练），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会一直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住，而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master 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这个时候是训练完毕的状态。单机跑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parameter 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同样的代码正常，用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horovod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跑这个代码分布式训练正常。最终发现由于设置了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，配置了包括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runconfig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的时候，并且在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 parameter 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训练情况下就会有这个问题，那么一个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workaround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就是在代码中手动设置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filter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filter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master worker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filter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是不同的（类似的问题可以参考：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https://github.com/tensorflow/tensorflow/issues/21745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https://github.com/linkedin/TonY/pull/120/files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 issue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训练的时候一定要调用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tf.estimator.train_and_evaluate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self.model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train_spec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eval_spec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，如果调用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的话，会在开始训练的时候就一直卡住。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7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82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7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6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48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Tf.data.tfrecorddataset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dataset,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之后调用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cache(filename)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把数据集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在硬盘中，是否会使用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kernel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？类似的问题，如果使用的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来读取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本地文件系统中的文件，是否会使用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https://github.com/tensorflow/tensorflow/blob/r1.15/tensorflow/python/data/ops/dataset_ops.py#L1612-L1999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cache() 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gen_dataset_ops.cache_dataset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注意这里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tensorflow.python.ops.gen_dataset_ops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是生成的代码，在安装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的时候会生成这个代码。具体在我的环境中这个代码的位置是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/home/ec2-user/anaconda3/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/tensorflow_p36/lib/python3.6/site-packages/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/python/ops/ gen_dataset_ops.py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（先通过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show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安装的路径，然后找到上面对应的路径）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gen_dataset_ops.cache_dataset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_op_def_library._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apply_op_helper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op_def_library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的代码对应的在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https://github.com/tensorflow/tensorflow/blob/r1.15/tensorflow/python/framework/op_def_library.py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中，它会调用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create_op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在计算图上创建一个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op_type_name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和这个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可以在文件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https://github.com/tensorflow/tensorflow/blob/r1.15/tensorflow/core/kernels/data/cache_dataset_ops.cc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中找到，如下所示：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REGISTER_KERNEL_BUILDER(Name("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").Device(DEVICE_CPU),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对应的代码参考：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https://github.com/tensorflow/tensorflow/blob/r1.15/tensorflow/core/kernels/data/cache_dataset_ops.cc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，这里里面涉及到文件的操作都和变量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有关。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这里我们考察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https://github.com/tensorflow/tensorflow/blob/r1.15/tensorflow/core/kernels/data/tf_record_dataset_op.cc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从本地文件系统读取文件，这个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https://github.com/tensorflow/tensorflow/blob/r1.15/tensorflow/core/platform/posix/env.cc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PosixEnv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，对应到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https://github.com/tensorflow/tensorflow/blob/r1.15/tensorflow/core/platform/posix/posix_file_system.cc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而在这里面所有涉及读写文件时调用的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系统调用都没有设置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O_DIRECT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来启用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IO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因此对于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的前端，在使用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在读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本地文件系统的文件时或者调用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dataset.cache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(filename)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把文件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在硬盘中时，都是会用到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训练的时候，对于大数据集一定要注意，当前实例上的数据集如果和实例的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差不多，很可能会因为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OOM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而挂掉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而且从实验也表明，确实是这样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4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间的顺序会打乱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内的多个样本的顺序不变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batch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后面没有调用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内的样本顺序都会打乱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shuffle—batch—cache---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调用顺序的话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那么每个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的顺序以及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内的样本都是一模一样的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不能放在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否则每个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的内存使用都在增加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ds.shuffle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(5,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reshuffle_each_iteration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reshuffle_each_iteration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，这个参数默认就是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True.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这个参数会使每个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也不一样，使用这个参数会对训练速度有影响，但是能更好的对每个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因此在需要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同时调用的情况下，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调用顺序可以考虑如下：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dataset---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cahche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--shuffle--batch—map----repeat----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prefetch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如果使用的是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fit API,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中不要调用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mode+tf.keras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fit,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需要设置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中调用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81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4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参考：</a:t>
            </a:r>
            <a:r>
              <a:rPr lang="en-US" altLang="zh-CN" dirty="0"/>
              <a:t>https://developer.nvidia.com/automatic-mixed-precision </a:t>
            </a:r>
            <a:r>
              <a:rPr lang="zh-CN" altLang="en-US" dirty="0"/>
              <a:t>， </a:t>
            </a:r>
            <a:r>
              <a:rPr lang="en-US" altLang="zh-CN" dirty="0"/>
              <a:t>https://docs.nvidia.com/deeplearning/sdk/pdf/Training-Mixed-Precision-User-Guide.pdf</a:t>
            </a:r>
            <a:r>
              <a:rPr lang="zh-CN" altLang="en-US" dirty="0"/>
              <a:t>，</a:t>
            </a:r>
            <a:r>
              <a:rPr lang="en-US" altLang="zh-CN" dirty="0"/>
              <a:t>https://www.tensorflow.org/api_docs/python/tf/train/experimental/enable_mixed_precision_graph_rewrite </a:t>
            </a:r>
            <a:r>
              <a:rPr lang="zh-CN" altLang="en-US" dirty="0"/>
              <a:t>，注意如果是用</a:t>
            </a:r>
            <a:r>
              <a:rPr lang="en-US" altLang="zh-CN" dirty="0"/>
              <a:t>NVIDIA</a:t>
            </a:r>
            <a:r>
              <a:rPr lang="zh-CN" altLang="en-US" dirty="0"/>
              <a:t>提供的</a:t>
            </a:r>
            <a:r>
              <a:rPr lang="en-US" altLang="zh-CN" dirty="0" err="1"/>
              <a:t>tensorflow</a:t>
            </a:r>
            <a:r>
              <a:rPr lang="en-US" altLang="zh-CN" dirty="0"/>
              <a:t> container</a:t>
            </a:r>
            <a:r>
              <a:rPr lang="zh-CN" altLang="en-US" dirty="0"/>
              <a:t>版本，只需设置某个环境变量就能自动开启混合精度训练。但是如果用</a:t>
            </a:r>
            <a:r>
              <a:rPr lang="en-US" altLang="zh-CN" dirty="0"/>
              <a:t>native </a:t>
            </a:r>
            <a:r>
              <a:rPr lang="en-US" altLang="zh-CN" dirty="0" err="1"/>
              <a:t>tensorflow</a:t>
            </a:r>
            <a:r>
              <a:rPr lang="zh-CN" altLang="en-US" dirty="0"/>
              <a:t>或者</a:t>
            </a:r>
            <a:r>
              <a:rPr lang="en-US" altLang="zh-CN" dirty="0" err="1"/>
              <a:t>Sagemaker</a:t>
            </a:r>
            <a:r>
              <a:rPr lang="zh-CN" altLang="en-US" dirty="0"/>
              <a:t>的</a:t>
            </a:r>
            <a:r>
              <a:rPr lang="en-US" altLang="zh-CN" dirty="0" err="1"/>
              <a:t>tensorflow</a:t>
            </a:r>
            <a:r>
              <a:rPr lang="zh-CN" altLang="en-US" dirty="0"/>
              <a:t>的话需要用</a:t>
            </a:r>
            <a:r>
              <a:rPr lang="en-US" altLang="zh-CN" dirty="0" err="1"/>
              <a:t>tf.train.experimental.enable_mixed_precision_graph_rewrite</a:t>
            </a:r>
            <a:r>
              <a:rPr lang="en-US" altLang="zh-CN" dirty="0"/>
              <a:t>(optimizer)</a:t>
            </a:r>
            <a:r>
              <a:rPr lang="zh-CN" altLang="en-US" dirty="0"/>
              <a:t>来</a:t>
            </a:r>
            <a:r>
              <a:rPr lang="en-US" altLang="zh-CN" dirty="0"/>
              <a:t>wrapper</a:t>
            </a:r>
            <a:r>
              <a:rPr lang="zh-CN" altLang="en-US" dirty="0"/>
              <a:t>你的</a:t>
            </a:r>
            <a:r>
              <a:rPr lang="en-US" altLang="zh-CN" dirty="0"/>
              <a:t>optimizer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en-US" dirty="0"/>
          </a:p>
          <a:p>
            <a:r>
              <a:rPr lang="zh-CN" altLang="en-US" dirty="0"/>
              <a:t>不使用混合精度训练</a:t>
            </a:r>
            <a:r>
              <a:rPr lang="en-US" dirty="0" err="1"/>
              <a:t>tfrecord+pipe</a:t>
            </a:r>
            <a:r>
              <a:rPr lang="en-US" dirty="0"/>
              <a:t> mode+</a:t>
            </a:r>
            <a:r>
              <a:rPr lang="zh-CN" altLang="en-US" dirty="0"/>
              <a:t>单卡</a:t>
            </a:r>
            <a:r>
              <a:rPr lang="en-US" dirty="0"/>
              <a:t>GPU，</a:t>
            </a:r>
            <a:r>
              <a:rPr lang="zh-CN" altLang="en-US" dirty="0"/>
              <a:t>每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dirty="0"/>
              <a:t>step</a:t>
            </a:r>
            <a:r>
              <a:rPr lang="zh-CN" altLang="en-US" dirty="0"/>
              <a:t>如下：</a:t>
            </a:r>
          </a:p>
          <a:p>
            <a:r>
              <a:rPr lang="en-US" dirty="0"/>
              <a:t>I0316 11:23:49.190950 140321650251520 basic_session_run_hooks.py:692] </a:t>
            </a:r>
            <a:r>
              <a:rPr lang="en-US" dirty="0" err="1"/>
              <a:t>global_step</a:t>
            </a:r>
            <a:r>
              <a:rPr lang="en-US" dirty="0"/>
              <a:t>/sec: 3.40043</a:t>
            </a:r>
          </a:p>
          <a:p>
            <a:r>
              <a:rPr lang="en-US" dirty="0"/>
              <a:t>I0316 11:23:49.191891 140321650251520 basic_session_run_hooks.py:260] loss = 0.45542747, step = 2500 (29.408 sec)</a:t>
            </a:r>
          </a:p>
          <a:p>
            <a:r>
              <a:rPr lang="en-US" dirty="0"/>
              <a:t>I0316 11:24:31.477698 140321650251520 estimator.py:2039] Saving </a:t>
            </a:r>
            <a:r>
              <a:rPr lang="en-US" dirty="0" err="1"/>
              <a:t>dict</a:t>
            </a:r>
            <a:r>
              <a:rPr lang="en-US" dirty="0"/>
              <a:t> for global step 2518: </a:t>
            </a:r>
            <a:r>
              <a:rPr lang="en-US" dirty="0" err="1"/>
              <a:t>auc</a:t>
            </a:r>
            <a:r>
              <a:rPr lang="en-US" dirty="0"/>
              <a:t> = 0.80045116, </a:t>
            </a:r>
            <a:r>
              <a:rPr lang="en-US" dirty="0" err="1"/>
              <a:t>global_step</a:t>
            </a:r>
            <a:r>
              <a:rPr lang="en-US" dirty="0"/>
              <a:t> = 2518, loss = 0.4574663</a:t>
            </a:r>
          </a:p>
          <a:p>
            <a:r>
              <a:rPr lang="en-US" dirty="0"/>
              <a:t>I0316 11:24:31.478156 140321650251520 estimator.py:2099] Saving '</a:t>
            </a:r>
            <a:r>
              <a:rPr lang="en-US" dirty="0" err="1"/>
              <a:t>checkpoint_path</a:t>
            </a:r>
            <a:r>
              <a:rPr lang="en-US" dirty="0"/>
              <a:t>' summary for global step 2518: /home/checkpoints/model.ckpt-2518</a:t>
            </a:r>
          </a:p>
          <a:p>
            <a:r>
              <a:rPr lang="en-US" dirty="0"/>
              <a:t>I0316 11:24:31.520162 140321650251520 estimator.py:368] Loss for final step: 0.44491506.</a:t>
            </a:r>
          </a:p>
          <a:p>
            <a:r>
              <a:rPr lang="zh-CN" altLang="en-US" dirty="0"/>
              <a:t>利用混合精度训练</a:t>
            </a:r>
            <a:r>
              <a:rPr lang="en-US" dirty="0" err="1"/>
              <a:t>tfrecord+pipe</a:t>
            </a:r>
            <a:r>
              <a:rPr lang="en-US" dirty="0"/>
              <a:t> mode+</a:t>
            </a:r>
            <a:r>
              <a:rPr lang="zh-CN" altLang="en-US" dirty="0"/>
              <a:t>单卡</a:t>
            </a:r>
            <a:r>
              <a:rPr lang="en-US" dirty="0"/>
              <a:t>GPU，</a:t>
            </a:r>
            <a:r>
              <a:rPr lang="zh-CN" altLang="en-US" dirty="0"/>
              <a:t>每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dirty="0"/>
              <a:t>step</a:t>
            </a:r>
            <a:r>
              <a:rPr lang="zh-CN" altLang="en-US" dirty="0"/>
              <a:t>如下（基本是训练速度翻倍了，模型评估指标基本和不用混合精度训练的差不多；注意在模型复杂度比较低，</a:t>
            </a:r>
            <a:r>
              <a:rPr lang="en-US" dirty="0"/>
              <a:t>GPU</a:t>
            </a:r>
            <a:r>
              <a:rPr lang="zh-CN" altLang="en-US" dirty="0"/>
              <a:t>使用率比较少的时候，混合精度训练的优势体现不出来，因为那个时候在</a:t>
            </a:r>
            <a:r>
              <a:rPr lang="en-US" dirty="0"/>
              <a:t>CPU</a:t>
            </a:r>
            <a:r>
              <a:rPr lang="zh-CN" altLang="en-US" dirty="0"/>
              <a:t>上准备数据占每个</a:t>
            </a:r>
            <a:r>
              <a:rPr lang="en-US" dirty="0"/>
              <a:t>step</a:t>
            </a:r>
            <a:r>
              <a:rPr lang="zh-CN" altLang="en-US" dirty="0"/>
              <a:t>训练时间的大部头）：</a:t>
            </a:r>
          </a:p>
          <a:p>
            <a:r>
              <a:rPr lang="en-US" dirty="0"/>
              <a:t>I0316 12:59:00.754474 139846692411136 basic_session_run_hooks.py:260] loss = 0.46670395, step = 300 (13.884 sec)</a:t>
            </a:r>
          </a:p>
          <a:p>
            <a:r>
              <a:rPr lang="en-US" dirty="0"/>
              <a:t>I0316 12:59:14.385024 139846692411136 basic_session_run_hooks.py:692] </a:t>
            </a:r>
            <a:r>
              <a:rPr lang="en-US" dirty="0" err="1"/>
              <a:t>global_step</a:t>
            </a:r>
            <a:r>
              <a:rPr lang="en-US" dirty="0"/>
              <a:t>/sec: 7.336</a:t>
            </a:r>
          </a:p>
          <a:p>
            <a:r>
              <a:rPr lang="en-US" dirty="0"/>
              <a:t>I0316 12:59:14.385883 139846692411136 basic_session_run_hooks.py:260] loss = 0.46037987, step = 400 (13.631 sec)</a:t>
            </a:r>
          </a:p>
          <a:p>
            <a:r>
              <a:rPr lang="en-US" dirty="0"/>
              <a:t>I0316 13:04:41.194812 139846692411136 estimator.py:2039] Saving </a:t>
            </a:r>
            <a:r>
              <a:rPr lang="en-US" dirty="0" err="1"/>
              <a:t>dict</a:t>
            </a:r>
            <a:r>
              <a:rPr lang="en-US" dirty="0"/>
              <a:t> for global step 2518: </a:t>
            </a:r>
            <a:r>
              <a:rPr lang="en-US" dirty="0" err="1"/>
              <a:t>auc</a:t>
            </a:r>
            <a:r>
              <a:rPr lang="en-US" dirty="0"/>
              <a:t> = 0.8002972, </a:t>
            </a:r>
            <a:r>
              <a:rPr lang="en-US" dirty="0" err="1"/>
              <a:t>global_step</a:t>
            </a:r>
            <a:r>
              <a:rPr lang="en-US" dirty="0"/>
              <a:t> = 2518, loss = 0.45770246</a:t>
            </a:r>
          </a:p>
          <a:p>
            <a:r>
              <a:rPr lang="en-US" dirty="0"/>
              <a:t>I0316 13:04:41.260950 139846692411136 estimator.py:2099] Saving '</a:t>
            </a:r>
            <a:r>
              <a:rPr lang="en-US" dirty="0" err="1"/>
              <a:t>checkpoint_path</a:t>
            </a:r>
            <a:r>
              <a:rPr lang="en-US" dirty="0"/>
              <a:t>' summary for global step 2518: /home/checkpoints/model.ckpt-2518</a:t>
            </a:r>
          </a:p>
          <a:p>
            <a:r>
              <a:rPr lang="en-US" dirty="0"/>
              <a:t>I0316 13:04:41.354653 139846692411136 estimator.py:368] Loss for final step: 0.44571275.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的自动混合精度功能的时候，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这个功能对于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设备训练的话不起作用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，有类似如下的日志：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2020-03-26 08:04:15.799402: W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/core/grappler/optimizers/auto_mixed_precision.cc:1758] No (suitable) GPUs detected, skipping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auto_mixed_precision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 optimizer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8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因为</a:t>
            </a:r>
            <a:r>
              <a:rPr lang="en-US" altLang="zh-CN" dirty="0" err="1"/>
              <a:t>Tensorflow</a:t>
            </a:r>
            <a:r>
              <a:rPr lang="zh-CN" altLang="en-US" dirty="0"/>
              <a:t>的</a:t>
            </a:r>
            <a:r>
              <a:rPr lang="en-US" altLang="zh-CN" dirty="0"/>
              <a:t>tower</a:t>
            </a:r>
            <a:r>
              <a:rPr lang="zh-CN" altLang="en-US" dirty="0"/>
              <a:t>的实现会使用</a:t>
            </a:r>
            <a:r>
              <a:rPr lang="en-US" altLang="zh-CN" dirty="0"/>
              <a:t>/CPU:0</a:t>
            </a:r>
            <a:r>
              <a:rPr lang="zh-CN" altLang="en-US" dirty="0"/>
              <a:t>作为梯度平均，所以</a:t>
            </a:r>
            <a:r>
              <a:rPr lang="en-US" altLang="zh-CN" dirty="0"/>
              <a:t>device list</a:t>
            </a:r>
            <a:r>
              <a:rPr lang="zh-CN" altLang="en-US" dirty="0"/>
              <a:t>把</a:t>
            </a:r>
            <a:r>
              <a:rPr lang="en-US" altLang="zh-CN" dirty="0"/>
              <a:t>/CPU:0</a:t>
            </a:r>
            <a:r>
              <a:rPr lang="zh-CN" altLang="en-US" dirty="0"/>
              <a:t>排除出去。同样的调整的</a:t>
            </a:r>
            <a:r>
              <a:rPr lang="en-US" altLang="zh-CN" dirty="0"/>
              <a:t>batch</a:t>
            </a:r>
            <a:r>
              <a:rPr lang="zh-CN" altLang="en-US" dirty="0"/>
              <a:t>也把</a:t>
            </a:r>
            <a:r>
              <a:rPr lang="en-US" altLang="zh-CN" dirty="0"/>
              <a:t>CPU:0</a:t>
            </a:r>
            <a:r>
              <a:rPr lang="zh-CN" altLang="en-US" dirty="0"/>
              <a:t>排除。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2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r>
              <a:rPr lang="en-US" dirty="0"/>
              <a:t>https://github.com/horovod/horovod/issues/403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132D-FC0A-4468-A91F-443FEADEF4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8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2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4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9A97-3F9C-42DE-870F-B7D0E61C987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B9A97-3F9C-42DE-870F-B7D0E61C987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4921-2797-460D-B1C1-74F4719C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n/blogs/machine-learning/reducing-training-time-with-apache-mxnet-and-horovod-on-amazon-sagemake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17819"/>
          </a:xfrm>
        </p:spPr>
        <p:txBody>
          <a:bodyPr>
            <a:normAutofit fontScale="90000"/>
          </a:bodyPr>
          <a:lstStyle/>
          <a:p>
            <a:r>
              <a:rPr lang="nl-NL" dirty="0"/>
              <a:t>SageMaker Tensorflow </a:t>
            </a:r>
            <a:r>
              <a:rPr lang="zh-CN" altLang="en-US" dirty="0"/>
              <a:t>训练场景调优实战总结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梁宇辉</a:t>
            </a:r>
            <a:endParaRPr lang="en-US" altLang="zh-CN" dirty="0"/>
          </a:p>
          <a:p>
            <a:r>
              <a:rPr lang="en-US" altLang="zh-CN" dirty="0"/>
              <a:t>liangaws@amazon.com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8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代码对</a:t>
            </a:r>
            <a:r>
              <a:rPr lang="en-US" altLang="zh-CN" dirty="0"/>
              <a:t>CPU</a:t>
            </a:r>
            <a:r>
              <a:rPr lang="zh-CN" altLang="en-US" dirty="0"/>
              <a:t>设备感知做处理：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r>
              <a:rPr lang="en-US" altLang="zh-CN" dirty="0" err="1"/>
              <a:t>tensorflow</a:t>
            </a:r>
            <a:r>
              <a:rPr lang="zh-CN" altLang="en-US" dirty="0"/>
              <a:t>的</a:t>
            </a:r>
            <a:r>
              <a:rPr lang="en-US" altLang="zh-CN" dirty="0" err="1"/>
              <a:t>intra_op</a:t>
            </a:r>
            <a:r>
              <a:rPr lang="zh-CN" altLang="en-US" dirty="0"/>
              <a:t>线程池和</a:t>
            </a:r>
            <a:r>
              <a:rPr lang="en-US" altLang="zh-CN" dirty="0" err="1"/>
              <a:t>inter_op</a:t>
            </a:r>
            <a:r>
              <a:rPr lang="zh-CN" altLang="en-US" dirty="0"/>
              <a:t>并行度：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配合</a:t>
            </a:r>
            <a:r>
              <a:rPr lang="en-US" altLang="zh-CN" dirty="0"/>
              <a:t>Intel MKL-DNN</a:t>
            </a:r>
            <a:r>
              <a:rPr lang="zh-CN" altLang="en-US" dirty="0"/>
              <a:t>的环境变量设置一般能让</a:t>
            </a:r>
            <a:r>
              <a:rPr lang="en-US" altLang="zh-CN" dirty="0"/>
              <a:t>CPU</a:t>
            </a:r>
            <a:r>
              <a:rPr lang="zh-CN" altLang="en-US" dirty="0"/>
              <a:t>使用率更高，训练速度更快：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81" y="2772698"/>
            <a:ext cx="8414442" cy="1283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5" y="5002879"/>
            <a:ext cx="8300478" cy="14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4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6701"/>
          </a:xfrm>
        </p:spPr>
        <p:txBody>
          <a:bodyPr>
            <a:normAutofit/>
          </a:bodyPr>
          <a:lstStyle/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MKL-DNN</a:t>
            </a:r>
            <a:r>
              <a:rPr lang="zh-CN" altLang="en-US" dirty="0"/>
              <a:t>的环境变量</a:t>
            </a:r>
            <a:r>
              <a:rPr lang="en-US" dirty="0"/>
              <a:t>“KMP_AFFINITY”</a:t>
            </a:r>
            <a:r>
              <a:rPr lang="zh-CN" altLang="en-US" dirty="0"/>
              <a:t>缺省设置为</a:t>
            </a:r>
            <a:r>
              <a:rPr lang="en-US" b="1" dirty="0"/>
              <a:t>“granularity=fine,compact,1,0“</a:t>
            </a:r>
            <a:r>
              <a:rPr lang="zh-CN" altLang="en-US" dirty="0"/>
              <a:t>，然后把</a:t>
            </a:r>
            <a:r>
              <a:rPr lang="en-US" altLang="zh-CN" dirty="0"/>
              <a:t>TF</a:t>
            </a:r>
            <a:r>
              <a:rPr lang="zh-CN" altLang="en-US" dirty="0"/>
              <a:t>的</a:t>
            </a:r>
            <a:r>
              <a:rPr lang="en-US" altLang="zh-CN" dirty="0"/>
              <a:t>intra</a:t>
            </a:r>
            <a:r>
              <a:rPr lang="zh-CN" altLang="en-US" dirty="0"/>
              <a:t>和</a:t>
            </a:r>
            <a:r>
              <a:rPr lang="en-US" altLang="zh-CN" dirty="0"/>
              <a:t>inter</a:t>
            </a:r>
            <a:r>
              <a:rPr lang="zh-CN" altLang="en-US" dirty="0"/>
              <a:t>都设置为当前实例的最大的</a:t>
            </a:r>
            <a:r>
              <a:rPr lang="en-US" altLang="zh-CN" dirty="0"/>
              <a:t>VCPU</a:t>
            </a:r>
            <a:r>
              <a:rPr lang="zh-CN" altLang="en-US" dirty="0"/>
              <a:t>数量后，</a:t>
            </a:r>
            <a:r>
              <a:rPr lang="en-US" altLang="zh-CN" dirty="0"/>
              <a:t>CPU</a:t>
            </a:r>
            <a:r>
              <a:rPr lang="zh-CN" altLang="en-US" dirty="0"/>
              <a:t>使用率上限差不多就是训练实例的物理核数。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而设置了</a:t>
            </a:r>
            <a:r>
              <a:rPr lang="en-US" b="1" dirty="0" err="1"/>
              <a:t>os.environ</a:t>
            </a:r>
            <a:r>
              <a:rPr lang="en-US" b="1" dirty="0"/>
              <a:t>[“KMP_AFFINITY”]= “</a:t>
            </a:r>
            <a:r>
              <a:rPr lang="en-US" b="1" dirty="0" err="1"/>
              <a:t>verbose,disabled</a:t>
            </a:r>
            <a:r>
              <a:rPr lang="en-US" b="1" dirty="0"/>
              <a:t>”</a:t>
            </a:r>
            <a:r>
              <a:rPr lang="zh-CN" altLang="en-US" dirty="0"/>
              <a:t>之后，也就是没有把 </a:t>
            </a:r>
            <a:r>
              <a:rPr lang="en-US" dirty="0"/>
              <a:t>OS</a:t>
            </a:r>
            <a:r>
              <a:rPr lang="zh-CN" altLang="en-US" dirty="0"/>
              <a:t>的线程</a:t>
            </a:r>
            <a:r>
              <a:rPr lang="en-US" dirty="0"/>
              <a:t>bind</a:t>
            </a:r>
            <a:r>
              <a:rPr lang="zh-CN" altLang="en-US" dirty="0"/>
              <a:t>到硬件的超线程之后，</a:t>
            </a:r>
            <a:r>
              <a:rPr lang="en-US" dirty="0"/>
              <a:t>CPU</a:t>
            </a:r>
            <a:r>
              <a:rPr lang="zh-CN" altLang="en-US" dirty="0"/>
              <a:t>使用率超过了物理核数。</a:t>
            </a:r>
            <a:endParaRPr lang="en-US" altLang="zh-CN" dirty="0"/>
          </a:p>
          <a:p>
            <a:pPr lvl="2"/>
            <a:r>
              <a:rPr lang="zh-CN" altLang="en-US" dirty="0"/>
              <a:t>之所以</a:t>
            </a:r>
            <a:r>
              <a:rPr lang="en-US" altLang="zh-CN" dirty="0"/>
              <a:t>bind</a:t>
            </a:r>
            <a:r>
              <a:rPr lang="zh-CN" altLang="en-US" dirty="0"/>
              <a:t>后的效果不好，我的理解是如果需要消费</a:t>
            </a:r>
            <a:r>
              <a:rPr lang="en-US" altLang="zh-CN" dirty="0"/>
              <a:t>min batch</a:t>
            </a:r>
            <a:r>
              <a:rPr lang="zh-CN" altLang="en-US" dirty="0"/>
              <a:t>的计算线程与</a:t>
            </a:r>
            <a:r>
              <a:rPr lang="en-US" altLang="zh-CN" dirty="0"/>
              <a:t>prepare</a:t>
            </a:r>
            <a:r>
              <a:rPr lang="zh-CN" altLang="en-US" dirty="0"/>
              <a:t>数据的线程都</a:t>
            </a:r>
            <a:r>
              <a:rPr lang="en-US" altLang="zh-CN" dirty="0"/>
              <a:t>bind</a:t>
            </a:r>
            <a:r>
              <a:rPr lang="zh-CN" altLang="en-US" dirty="0"/>
              <a:t>到同一个超线程上并且它们都处于线程</a:t>
            </a:r>
            <a:r>
              <a:rPr lang="en-US" altLang="zh-CN" dirty="0"/>
              <a:t>ready</a:t>
            </a:r>
            <a:r>
              <a:rPr lang="zh-CN" altLang="en-US" dirty="0"/>
              <a:t>可以</a:t>
            </a:r>
            <a:r>
              <a:rPr lang="en-US" altLang="zh-CN" dirty="0"/>
              <a:t>run</a:t>
            </a:r>
            <a:r>
              <a:rPr lang="zh-CN" altLang="en-US" dirty="0"/>
              <a:t>的情况，那么它们因为</a:t>
            </a:r>
            <a:r>
              <a:rPr lang="en-US" altLang="zh-CN" dirty="0"/>
              <a:t>share</a:t>
            </a:r>
            <a:r>
              <a:rPr lang="zh-CN" altLang="en-US" dirty="0"/>
              <a:t>同一个</a:t>
            </a:r>
            <a:r>
              <a:rPr lang="en-US" altLang="zh-CN" dirty="0"/>
              <a:t>VCPU</a:t>
            </a:r>
            <a:r>
              <a:rPr lang="zh-CN" altLang="en-US" dirty="0"/>
              <a:t>而互相等待</a:t>
            </a:r>
            <a:r>
              <a:rPr lang="en-US" altLang="zh-CN" dirty="0"/>
              <a:t>CPU</a:t>
            </a:r>
            <a:r>
              <a:rPr lang="zh-CN" altLang="en-US" dirty="0"/>
              <a:t>时间片，而且</a:t>
            </a:r>
            <a:r>
              <a:rPr lang="en-US" altLang="zh-CN" dirty="0" err="1"/>
              <a:t>linux</a:t>
            </a:r>
            <a:r>
              <a:rPr lang="en-US" altLang="zh-CN" dirty="0"/>
              <a:t> kernel</a:t>
            </a:r>
            <a:r>
              <a:rPr lang="zh-CN" altLang="en-US" dirty="0"/>
              <a:t>没有办法对可以</a:t>
            </a:r>
            <a:r>
              <a:rPr lang="en-US" altLang="zh-CN" dirty="0"/>
              <a:t>run</a:t>
            </a:r>
            <a:r>
              <a:rPr lang="zh-CN" altLang="en-US" dirty="0"/>
              <a:t>的已经绑定的</a:t>
            </a:r>
            <a:r>
              <a:rPr lang="en-US" altLang="zh-CN" dirty="0"/>
              <a:t>OS</a:t>
            </a:r>
            <a:r>
              <a:rPr lang="zh-CN" altLang="en-US" dirty="0"/>
              <a:t>线程做</a:t>
            </a:r>
            <a:r>
              <a:rPr lang="en-US" altLang="zh-CN" dirty="0"/>
              <a:t>CPU load balance</a:t>
            </a:r>
            <a:r>
              <a:rPr lang="zh-CN" altLang="en-US" dirty="0"/>
              <a:t>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14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altLang="zh-CN" dirty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836"/>
            <a:ext cx="10515600" cy="480752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并不是一定要</a:t>
            </a:r>
            <a:r>
              <a:rPr lang="en-US" altLang="zh-CN" b="1" dirty="0">
                <a:solidFill>
                  <a:srgbClr val="FF0000"/>
                </a:solidFill>
              </a:rPr>
              <a:t>disable binding</a:t>
            </a:r>
            <a:r>
              <a:rPr lang="zh-CN" altLang="en-US" dirty="0"/>
              <a:t>，这个要</a:t>
            </a:r>
            <a:r>
              <a:rPr lang="en-US" altLang="zh-CN" dirty="0"/>
              <a:t>case by case</a:t>
            </a:r>
            <a:r>
              <a:rPr lang="zh-CN" altLang="en-US" dirty="0"/>
              <a:t>来测试。</a:t>
            </a:r>
            <a:endParaRPr lang="en-US" altLang="zh-CN" dirty="0"/>
          </a:p>
          <a:p>
            <a:pPr lvl="2"/>
            <a:r>
              <a:rPr lang="zh-CN" altLang="en-US" dirty="0"/>
              <a:t>我测试的几个场景，相同的</a:t>
            </a:r>
            <a:r>
              <a:rPr lang="en-US" altLang="zh-CN" dirty="0"/>
              <a:t>mini-batch size</a:t>
            </a:r>
            <a:r>
              <a:rPr lang="zh-CN" altLang="en-US" dirty="0"/>
              <a:t>（</a:t>
            </a:r>
            <a:r>
              <a:rPr lang="en-US" altLang="zh-CN" dirty="0"/>
              <a:t>1024</a:t>
            </a:r>
            <a:r>
              <a:rPr lang="zh-CN" altLang="en-US" dirty="0"/>
              <a:t>），同样的三层全连接层结构</a:t>
            </a:r>
            <a:r>
              <a:rPr lang="en-US" altLang="zh-CN" dirty="0"/>
              <a:t>‘256,128,64’</a:t>
            </a:r>
            <a:r>
              <a:rPr lang="zh-CN" altLang="en-US" dirty="0"/>
              <a:t>的</a:t>
            </a:r>
            <a:r>
              <a:rPr lang="en-US" altLang="zh-CN" dirty="0" err="1"/>
              <a:t>deepfm</a:t>
            </a:r>
            <a:r>
              <a:rPr lang="zh-CN" altLang="en-US" dirty="0"/>
              <a:t>模型，不管输入文件格式是</a:t>
            </a:r>
            <a:r>
              <a:rPr lang="en-US" altLang="zh-CN" dirty="0" err="1"/>
              <a:t>libsvm</a:t>
            </a:r>
            <a:r>
              <a:rPr lang="zh-CN" altLang="en-US" dirty="0"/>
              <a:t>还是</a:t>
            </a:r>
            <a:r>
              <a:rPr lang="en-US" altLang="zh-CN" dirty="0" err="1"/>
              <a:t>tfrecord</a:t>
            </a:r>
            <a:r>
              <a:rPr lang="zh-CN" altLang="en-US" dirty="0"/>
              <a:t>，都是</a:t>
            </a:r>
            <a:r>
              <a:rPr lang="en-US" altLang="zh-CN" dirty="0"/>
              <a:t>disable binding</a:t>
            </a:r>
            <a:r>
              <a:rPr lang="zh-CN" altLang="en-US" dirty="0"/>
              <a:t>以后</a:t>
            </a:r>
            <a:r>
              <a:rPr lang="en-US" altLang="zh-CN" dirty="0"/>
              <a:t>CPU</a:t>
            </a:r>
            <a:r>
              <a:rPr lang="zh-CN" altLang="en-US" dirty="0"/>
              <a:t>使用率更高。</a:t>
            </a:r>
            <a:endParaRPr lang="en-US" altLang="zh-CN" dirty="0"/>
          </a:p>
          <a:p>
            <a:pPr lvl="1"/>
            <a:r>
              <a:rPr lang="zh-CN" altLang="en-US" b="1" dirty="0"/>
              <a:t>关于</a:t>
            </a:r>
            <a:r>
              <a:rPr lang="en-US" altLang="zh-CN" b="1" dirty="0"/>
              <a:t>TF intra</a:t>
            </a:r>
            <a:r>
              <a:rPr lang="zh-CN" altLang="en-US" b="1" dirty="0"/>
              <a:t>并行度，</a:t>
            </a:r>
            <a:r>
              <a:rPr lang="en-US" altLang="zh-CN" b="1" dirty="0"/>
              <a:t>TF inter</a:t>
            </a:r>
            <a:r>
              <a:rPr lang="zh-CN" altLang="en-US" b="1" dirty="0"/>
              <a:t>并行度以及</a:t>
            </a:r>
            <a:r>
              <a:rPr lang="en-US" altLang="zh-CN" b="1" dirty="0"/>
              <a:t>MKLDNN</a:t>
            </a:r>
            <a:r>
              <a:rPr lang="zh-CN" altLang="en-US" b="1" dirty="0"/>
              <a:t>线程数量的设置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这三个参数的不同组合会产生不同的训练速度。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对于不同的模型，不同的</a:t>
            </a:r>
            <a:r>
              <a:rPr lang="en-US" altLang="zh-CN" b="1" dirty="0">
                <a:solidFill>
                  <a:srgbClr val="FF0000"/>
                </a:solidFill>
              </a:rPr>
              <a:t>batch size</a:t>
            </a:r>
            <a:r>
              <a:rPr lang="zh-CN" altLang="en-US" b="1" dirty="0">
                <a:solidFill>
                  <a:srgbClr val="FF0000"/>
                </a:solidFill>
              </a:rPr>
              <a:t>，不同的训练实例，上面三个参数组合产生的效果也不同。因此要</a:t>
            </a:r>
            <a:r>
              <a:rPr lang="en-US" altLang="zh-CN" b="1" dirty="0">
                <a:solidFill>
                  <a:srgbClr val="FF0000"/>
                </a:solidFill>
              </a:rPr>
              <a:t>case by case</a:t>
            </a:r>
            <a:r>
              <a:rPr lang="zh-CN" altLang="en-US" b="1" dirty="0">
                <a:solidFill>
                  <a:srgbClr val="FF0000"/>
                </a:solidFill>
              </a:rPr>
              <a:t>来调试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之前有个项目，把三者都设置为</a:t>
            </a:r>
            <a:r>
              <a:rPr lang="en-US" altLang="zh-CN" dirty="0"/>
              <a:t>VCPU</a:t>
            </a:r>
            <a:r>
              <a:rPr lang="zh-CN" altLang="en-US" dirty="0"/>
              <a:t>数量的一半的训练速度最快；而另一个项目，把三者设置为</a:t>
            </a:r>
            <a:r>
              <a:rPr lang="en-US" altLang="zh-CN" dirty="0"/>
              <a:t>VCPU</a:t>
            </a:r>
            <a:r>
              <a:rPr lang="zh-CN" altLang="en-US" dirty="0"/>
              <a:t>的数量训练速度最快。</a:t>
            </a:r>
            <a:endParaRPr lang="en-US" altLang="zh-CN" dirty="0"/>
          </a:p>
          <a:p>
            <a:pPr lvl="3"/>
            <a:r>
              <a:rPr lang="zh-CN" altLang="en-US" dirty="0"/>
              <a:t>分别有两个项目，一个项目的</a:t>
            </a:r>
            <a:r>
              <a:rPr lang="en-US" altLang="zh-CN" dirty="0"/>
              <a:t>batch size</a:t>
            </a:r>
            <a:r>
              <a:rPr lang="zh-CN" altLang="en-US" dirty="0"/>
              <a:t>是</a:t>
            </a:r>
            <a:r>
              <a:rPr lang="en-US" altLang="zh-CN" dirty="0"/>
              <a:t>4K</a:t>
            </a:r>
            <a:r>
              <a:rPr lang="zh-CN" altLang="en-US" dirty="0"/>
              <a:t>，</a:t>
            </a:r>
            <a:r>
              <a:rPr lang="en-US" altLang="zh-CN" dirty="0"/>
              <a:t>c5.18xlarge</a:t>
            </a:r>
            <a:r>
              <a:rPr lang="zh-CN" altLang="en-US" dirty="0"/>
              <a:t>在各种参数设置下都比</a:t>
            </a:r>
            <a:r>
              <a:rPr lang="en-US" altLang="zh-CN" dirty="0"/>
              <a:t>c5.9xlarge</a:t>
            </a:r>
            <a:r>
              <a:rPr lang="zh-CN" altLang="en-US" dirty="0"/>
              <a:t>速度慢，但是当</a:t>
            </a:r>
            <a:r>
              <a:rPr lang="en-US" altLang="zh-CN" dirty="0"/>
              <a:t>batch size</a:t>
            </a:r>
            <a:r>
              <a:rPr lang="zh-CN" altLang="en-US" dirty="0"/>
              <a:t>是</a:t>
            </a:r>
            <a:r>
              <a:rPr lang="en-US" altLang="zh-CN" dirty="0"/>
              <a:t>64K</a:t>
            </a:r>
            <a:r>
              <a:rPr lang="zh-CN" altLang="en-US" dirty="0"/>
              <a:t>的时候，</a:t>
            </a:r>
            <a:r>
              <a:rPr lang="en-US" altLang="zh-CN" dirty="0"/>
              <a:t>c5.18xlarge</a:t>
            </a:r>
            <a:r>
              <a:rPr lang="zh-CN" altLang="en-US" dirty="0"/>
              <a:t>的速度超过了</a:t>
            </a:r>
            <a:r>
              <a:rPr lang="en-US" altLang="zh-CN" dirty="0"/>
              <a:t>c5.9xlarge</a:t>
            </a:r>
            <a:r>
              <a:rPr lang="zh-CN" altLang="en-US" dirty="0"/>
              <a:t>；而另一个项目的</a:t>
            </a:r>
            <a:r>
              <a:rPr lang="en-US" altLang="zh-CN" dirty="0"/>
              <a:t>batch size</a:t>
            </a:r>
            <a:r>
              <a:rPr lang="zh-CN" altLang="en-US" dirty="0"/>
              <a:t>不管是</a:t>
            </a:r>
            <a:r>
              <a:rPr lang="en-US" altLang="zh-CN" dirty="0"/>
              <a:t>4K</a:t>
            </a:r>
            <a:r>
              <a:rPr lang="zh-CN" altLang="en-US" dirty="0"/>
              <a:t>还是</a:t>
            </a:r>
            <a:r>
              <a:rPr lang="en-US" altLang="zh-CN" dirty="0"/>
              <a:t>64K</a:t>
            </a:r>
            <a:r>
              <a:rPr lang="zh-CN" altLang="en-US" dirty="0"/>
              <a:t>，</a:t>
            </a:r>
            <a:r>
              <a:rPr lang="en-US" altLang="zh-CN" dirty="0"/>
              <a:t>c5.18xlarge</a:t>
            </a:r>
            <a:r>
              <a:rPr lang="zh-CN" altLang="en-US" dirty="0"/>
              <a:t>都比</a:t>
            </a:r>
            <a:r>
              <a:rPr lang="en-US" altLang="zh-CN" dirty="0"/>
              <a:t>c5.9xlarge</a:t>
            </a:r>
            <a:r>
              <a:rPr lang="zh-CN" altLang="en-US" dirty="0"/>
              <a:t>的训练速度快。</a:t>
            </a:r>
            <a:endParaRPr lang="en-US" altLang="zh-CN" dirty="0"/>
          </a:p>
          <a:p>
            <a:pPr lvl="3"/>
            <a:r>
              <a:rPr lang="zh-CN" altLang="en-US" dirty="0"/>
              <a:t>同一个项目，</a:t>
            </a:r>
            <a:r>
              <a:rPr lang="en-US" altLang="zh-CN" dirty="0"/>
              <a:t>batch size</a:t>
            </a:r>
            <a:r>
              <a:rPr lang="zh-CN" altLang="en-US" dirty="0"/>
              <a:t>不同对于同一个</a:t>
            </a:r>
            <a:r>
              <a:rPr lang="en-US" altLang="zh-CN" dirty="0"/>
              <a:t>CPU</a:t>
            </a:r>
            <a:r>
              <a:rPr lang="zh-CN" altLang="en-US" dirty="0"/>
              <a:t>实例的</a:t>
            </a:r>
            <a:r>
              <a:rPr lang="en-US" altLang="zh-CN" dirty="0"/>
              <a:t>CPU</a:t>
            </a:r>
            <a:r>
              <a:rPr lang="zh-CN" altLang="en-US" dirty="0"/>
              <a:t>使用率影响很大。比如</a:t>
            </a:r>
            <a:r>
              <a:rPr lang="en-US" altLang="zh-CN" dirty="0"/>
              <a:t>batch size</a:t>
            </a:r>
            <a:r>
              <a:rPr lang="zh-CN" altLang="en-US" dirty="0"/>
              <a:t>是</a:t>
            </a:r>
            <a:r>
              <a:rPr lang="en-US" altLang="zh-CN" dirty="0"/>
              <a:t>4K</a:t>
            </a:r>
            <a:r>
              <a:rPr lang="zh-CN" altLang="en-US" dirty="0"/>
              <a:t>的时候，</a:t>
            </a:r>
            <a:r>
              <a:rPr lang="en-US" altLang="zh-CN" dirty="0"/>
              <a:t>c5.9xlarge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使用率能超过</a:t>
            </a:r>
            <a:r>
              <a:rPr lang="en-US" altLang="zh-CN" dirty="0"/>
              <a:t>21K</a:t>
            </a:r>
            <a:r>
              <a:rPr lang="zh-CN" altLang="en-US" dirty="0"/>
              <a:t>；而当</a:t>
            </a:r>
            <a:r>
              <a:rPr lang="en-US" altLang="zh-CN" dirty="0"/>
              <a:t>batch size</a:t>
            </a:r>
            <a:r>
              <a:rPr lang="zh-CN" altLang="en-US" dirty="0"/>
              <a:t>是</a:t>
            </a:r>
            <a:r>
              <a:rPr lang="en-US" altLang="zh-CN" dirty="0"/>
              <a:t>64K</a:t>
            </a:r>
            <a:r>
              <a:rPr lang="zh-CN" altLang="en-US" dirty="0"/>
              <a:t>的时候，其他上下文都一样的情况下，</a:t>
            </a:r>
            <a:r>
              <a:rPr lang="en-US" altLang="zh-CN" dirty="0"/>
              <a:t>c5.9xlarge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使用率才刚超过</a:t>
            </a:r>
            <a:r>
              <a:rPr lang="en-US" altLang="zh-CN" dirty="0"/>
              <a:t>16K</a:t>
            </a:r>
            <a:r>
              <a:rPr lang="zh-CN" altLang="en-US" dirty="0"/>
              <a:t>。</a:t>
            </a:r>
            <a:endParaRPr lang="en-US" altLang="zh-CN" dirty="0"/>
          </a:p>
          <a:p>
            <a:pPr lvl="4"/>
            <a:r>
              <a:rPr lang="zh-CN" altLang="en-US" dirty="0"/>
              <a:t>但是</a:t>
            </a:r>
            <a:r>
              <a:rPr lang="en-US" altLang="zh-CN" b="1" dirty="0"/>
              <a:t>CPU</a:t>
            </a:r>
            <a:r>
              <a:rPr lang="zh-CN" altLang="en-US" b="1" dirty="0"/>
              <a:t>使用率高不见得整个训练速度就快，因为</a:t>
            </a:r>
            <a:r>
              <a:rPr lang="en-US" altLang="zh-CN" b="1" dirty="0"/>
              <a:t>batch size</a:t>
            </a:r>
            <a:r>
              <a:rPr lang="zh-CN" altLang="en-US" b="1" dirty="0"/>
              <a:t>是</a:t>
            </a:r>
            <a:r>
              <a:rPr lang="en-US" altLang="zh-CN" b="1" dirty="0"/>
              <a:t>64K</a:t>
            </a:r>
            <a:r>
              <a:rPr lang="zh-CN" altLang="en-US" b="1" dirty="0"/>
              <a:t>的话需要更少的</a:t>
            </a:r>
            <a:r>
              <a:rPr lang="en-US" altLang="zh-CN" b="1" dirty="0"/>
              <a:t>step</a:t>
            </a:r>
            <a:r>
              <a:rPr lang="zh-CN" altLang="en-US" b="1" dirty="0"/>
              <a:t>，所以仍然可能用更少的时间训练完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1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5636"/>
          </a:xfrm>
        </p:spPr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4627418"/>
          </a:xfrm>
        </p:spPr>
        <p:txBody>
          <a:bodyPr>
            <a:norm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tower</a:t>
            </a:r>
            <a:r>
              <a:rPr lang="zh-CN" altLang="en-US" dirty="0"/>
              <a:t>方式，涉及的代码修改如下：</a:t>
            </a:r>
            <a:endParaRPr lang="en-US" altLang="zh-CN" dirty="0"/>
          </a:p>
          <a:p>
            <a:pPr lvl="1"/>
            <a:r>
              <a:rPr lang="zh-CN" altLang="en-US" dirty="0"/>
              <a:t>手动设置</a:t>
            </a:r>
            <a:r>
              <a:rPr lang="en-US" altLang="zh-CN" dirty="0"/>
              <a:t>CPU device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replicate_model_fn</a:t>
            </a:r>
            <a:r>
              <a:rPr lang="zh-CN" altLang="en-US" dirty="0"/>
              <a:t>对原</a:t>
            </a:r>
            <a:r>
              <a:rPr lang="en-US" altLang="zh-CN" dirty="0" err="1"/>
              <a:t>model_fn</a:t>
            </a:r>
            <a:r>
              <a:rPr lang="zh-CN" altLang="en-US" dirty="0"/>
              <a:t>做</a:t>
            </a:r>
            <a:r>
              <a:rPr lang="en-US" altLang="zh-CN" dirty="0"/>
              <a:t>wrapper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TowerOptimizer</a:t>
            </a:r>
            <a:r>
              <a:rPr lang="zh-CN" altLang="en-US" dirty="0"/>
              <a:t>对</a:t>
            </a:r>
            <a:r>
              <a:rPr lang="en-US" altLang="zh-CN" dirty="0"/>
              <a:t>optimizer</a:t>
            </a:r>
            <a:r>
              <a:rPr lang="zh-CN" altLang="en-US" dirty="0"/>
              <a:t>做</a:t>
            </a:r>
            <a:r>
              <a:rPr lang="en-US" altLang="zh-CN" dirty="0"/>
              <a:t>wrapper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optimizer = </a:t>
            </a:r>
            <a:r>
              <a:rPr lang="en-US" altLang="zh-CN" dirty="0" err="1"/>
              <a:t>tf.contrib.estimator.</a:t>
            </a:r>
            <a:r>
              <a:rPr lang="en-US" altLang="zh-CN" b="1" dirty="0" err="1"/>
              <a:t>TowerOptimizer</a:t>
            </a:r>
            <a:r>
              <a:rPr lang="en-US" altLang="zh-CN" dirty="0"/>
              <a:t>(optimizer)</a:t>
            </a:r>
          </a:p>
          <a:p>
            <a:pPr lvl="1"/>
            <a:r>
              <a:rPr lang="zh-CN" altLang="en-US" dirty="0"/>
              <a:t>用 </a:t>
            </a:r>
            <a:r>
              <a:rPr lang="en-US" altLang="zh-CN" b="1" dirty="0"/>
              <a:t>with </a:t>
            </a:r>
            <a:r>
              <a:rPr lang="en-US" altLang="zh-CN" b="1" dirty="0" err="1"/>
              <a:t>tf.variable_scope</a:t>
            </a:r>
            <a:r>
              <a:rPr lang="en-US" altLang="zh-CN" b="1" dirty="0"/>
              <a:t>(‘</a:t>
            </a:r>
            <a:r>
              <a:rPr lang="en-US" altLang="zh-CN" b="1" dirty="0" err="1"/>
              <a:t>deepfm_model</a:t>
            </a:r>
            <a:r>
              <a:rPr lang="en-US" altLang="zh-CN" b="1" dirty="0"/>
              <a:t>’, reuse=</a:t>
            </a:r>
            <a:r>
              <a:rPr lang="en-US" altLang="zh-CN" b="1" dirty="0" err="1"/>
              <a:t>tf.AUTO_REUSE</a:t>
            </a:r>
            <a:r>
              <a:rPr lang="en-US" altLang="zh-CN" b="1" dirty="0"/>
              <a:t>): </a:t>
            </a:r>
            <a:r>
              <a:rPr lang="zh-CN" altLang="en-US" dirty="0"/>
              <a:t>来</a:t>
            </a:r>
            <a:r>
              <a:rPr lang="en-US" altLang="zh-CN" dirty="0"/>
              <a:t>wrapper</a:t>
            </a:r>
            <a:r>
              <a:rPr lang="zh-CN" altLang="en-US" dirty="0"/>
              <a:t>你的</a:t>
            </a:r>
            <a:r>
              <a:rPr lang="en-US" altLang="zh-CN" dirty="0" err="1"/>
              <a:t>model_fn</a:t>
            </a:r>
            <a:r>
              <a:rPr lang="zh-CN" altLang="en-US" dirty="0"/>
              <a:t>函数实现。</a:t>
            </a:r>
            <a:endParaRPr lang="en-US" altLang="zh-CN" dirty="0"/>
          </a:p>
          <a:p>
            <a:pPr lvl="1"/>
            <a:r>
              <a:rPr lang="en-US" altLang="zh-CN" dirty="0"/>
              <a:t>Scaling batch size</a:t>
            </a:r>
            <a:r>
              <a:rPr lang="zh-CN" altLang="en-US" dirty="0"/>
              <a:t>为（</a:t>
            </a:r>
            <a:r>
              <a:rPr lang="en-US" altLang="zh-CN" dirty="0"/>
              <a:t>CPU</a:t>
            </a:r>
            <a:r>
              <a:rPr lang="zh-CN" altLang="en-US" dirty="0"/>
              <a:t>数量 </a:t>
            </a:r>
            <a:r>
              <a:rPr lang="en-US" altLang="zh-CN" dirty="0"/>
              <a:t>- 1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07" y="2229500"/>
            <a:ext cx="5681662" cy="695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555" y="3507362"/>
            <a:ext cx="7248525" cy="66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3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5858"/>
          </a:xfrm>
        </p:spPr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4862944"/>
          </a:xfrm>
        </p:spPr>
        <p:txBody>
          <a:bodyPr/>
          <a:lstStyle/>
          <a:p>
            <a:r>
              <a:rPr lang="en-US" altLang="zh-CN" dirty="0"/>
              <a:t>Tips:</a:t>
            </a:r>
          </a:p>
          <a:p>
            <a:pPr lvl="1"/>
            <a:r>
              <a:rPr lang="zh-CN" altLang="en-US" b="1" dirty="0"/>
              <a:t>若没有手动设置</a:t>
            </a:r>
            <a:r>
              <a:rPr lang="en-US" altLang="zh-CN" b="1" dirty="0"/>
              <a:t>CPU device</a:t>
            </a:r>
            <a:r>
              <a:rPr lang="zh-CN" altLang="en-US" dirty="0"/>
              <a:t>，</a:t>
            </a:r>
            <a:r>
              <a:rPr lang="en-US" altLang="zh-CN" dirty="0" err="1"/>
              <a:t>Tensorflow</a:t>
            </a:r>
            <a:r>
              <a:rPr lang="zh-CN" altLang="en-US" dirty="0"/>
              <a:t>的实现并没有实际做</a:t>
            </a:r>
            <a:r>
              <a:rPr lang="en-US" altLang="zh-CN" dirty="0"/>
              <a:t>tower</a:t>
            </a:r>
            <a:r>
              <a:rPr lang="zh-CN" altLang="en-US" dirty="0"/>
              <a:t>的梯度平均，</a:t>
            </a:r>
            <a:r>
              <a:rPr lang="zh-CN" altLang="en-US" b="1" dirty="0"/>
              <a:t>已经退化为没有</a:t>
            </a:r>
            <a:r>
              <a:rPr lang="en-US" altLang="zh-CN" b="1" dirty="0"/>
              <a:t>tower</a:t>
            </a:r>
            <a:r>
              <a:rPr lang="zh-CN" altLang="en-US" b="1" dirty="0"/>
              <a:t>的情况</a:t>
            </a:r>
            <a:r>
              <a:rPr lang="zh-CN" altLang="en-US" dirty="0"/>
              <a:t>。</a:t>
            </a:r>
            <a:r>
              <a:rPr lang="zh-CN" altLang="en-US" b="1" dirty="0">
                <a:solidFill>
                  <a:srgbClr val="FF0000"/>
                </a:solidFill>
              </a:rPr>
              <a:t>这个时候不要</a:t>
            </a:r>
            <a:r>
              <a:rPr lang="en-US" altLang="zh-CN" b="1" dirty="0">
                <a:solidFill>
                  <a:srgbClr val="FF0000"/>
                </a:solidFill>
              </a:rPr>
              <a:t>scaling batch size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不使用</a:t>
            </a:r>
            <a:r>
              <a:rPr lang="en-US" altLang="zh-CN" dirty="0"/>
              <a:t>Tower + </a:t>
            </a:r>
            <a:r>
              <a:rPr lang="en-US" dirty="0" err="1"/>
              <a:t>Libsvm</a:t>
            </a:r>
            <a:r>
              <a:rPr lang="zh-CN" altLang="en-US" dirty="0"/>
              <a:t>格式 </a:t>
            </a:r>
            <a:r>
              <a:rPr lang="en-US" dirty="0"/>
              <a:t>+ pipe mode + MKL-DNN disable binding + intra/inter</a:t>
            </a:r>
            <a:r>
              <a:rPr lang="zh-CN" altLang="en-US" dirty="0"/>
              <a:t>设置为最大</a:t>
            </a:r>
            <a:r>
              <a:rPr lang="en-US" dirty="0"/>
              <a:t>VCPU</a:t>
            </a:r>
            <a:r>
              <a:rPr lang="zh-CN" altLang="en-US" dirty="0"/>
              <a:t>数量， 单机多</a:t>
            </a:r>
            <a:r>
              <a:rPr lang="en-US" dirty="0"/>
              <a:t>CPU</a:t>
            </a:r>
            <a:r>
              <a:rPr lang="en-US" altLang="zh-CN" dirty="0"/>
              <a:t>(ml.c5.18xlarge 72</a:t>
            </a:r>
            <a:r>
              <a:rPr lang="zh-CN" altLang="en-US" dirty="0"/>
              <a:t>个</a:t>
            </a:r>
            <a:r>
              <a:rPr lang="en-US" altLang="zh-CN" dirty="0"/>
              <a:t>VCPU)</a:t>
            </a:r>
            <a:r>
              <a:rPr lang="zh-CN" altLang="en-US" dirty="0"/>
              <a:t>使用率如下图：</a:t>
            </a:r>
            <a:endParaRPr 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62545" y="4068474"/>
            <a:ext cx="9166080" cy="24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9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Tower + </a:t>
            </a:r>
            <a:r>
              <a:rPr lang="zh-CN" altLang="en-US" dirty="0"/>
              <a:t>手动设置</a:t>
            </a:r>
            <a:r>
              <a:rPr lang="en-US" altLang="zh-CN" dirty="0"/>
              <a:t>CPU device +</a:t>
            </a:r>
            <a:r>
              <a:rPr lang="zh-CN" altLang="en-US" dirty="0"/>
              <a:t> </a:t>
            </a:r>
            <a:r>
              <a:rPr lang="en-US" dirty="0" err="1"/>
              <a:t>Libsvm</a:t>
            </a:r>
            <a:r>
              <a:rPr lang="zh-CN" altLang="en-US" dirty="0"/>
              <a:t>格式 </a:t>
            </a:r>
            <a:r>
              <a:rPr lang="en-US" dirty="0"/>
              <a:t>+ pipe mode + MKL-DNN disable binding + intra/inter</a:t>
            </a:r>
            <a:r>
              <a:rPr lang="zh-CN" altLang="en-US" dirty="0"/>
              <a:t>设置为最大</a:t>
            </a:r>
            <a:r>
              <a:rPr lang="en-US" dirty="0"/>
              <a:t>VCPU</a:t>
            </a:r>
            <a:r>
              <a:rPr lang="zh-CN" altLang="en-US" dirty="0"/>
              <a:t>数量， 单机多</a:t>
            </a:r>
            <a:r>
              <a:rPr lang="en-US" dirty="0"/>
              <a:t>CPU</a:t>
            </a:r>
            <a:r>
              <a:rPr lang="en-US" altLang="zh-CN" dirty="0"/>
              <a:t>(ml.c5.18xlarge 72</a:t>
            </a:r>
            <a:r>
              <a:rPr lang="zh-CN" altLang="en-US" dirty="0"/>
              <a:t>个</a:t>
            </a:r>
            <a:r>
              <a:rPr lang="en-US" altLang="zh-CN" dirty="0"/>
              <a:t>VCPU)</a:t>
            </a:r>
            <a:r>
              <a:rPr lang="zh-CN" altLang="en-US" dirty="0"/>
              <a:t>使用率如下图（</a:t>
            </a:r>
            <a:r>
              <a:rPr lang="zh-CN" altLang="en-US" b="1" dirty="0">
                <a:solidFill>
                  <a:srgbClr val="FF0000"/>
                </a:solidFill>
              </a:rPr>
              <a:t>很明显比不用</a:t>
            </a:r>
            <a:r>
              <a:rPr lang="en-US" altLang="zh-CN" b="1" dirty="0">
                <a:solidFill>
                  <a:srgbClr val="FF0000"/>
                </a:solidFill>
              </a:rPr>
              <a:t>tower</a:t>
            </a:r>
            <a:r>
              <a:rPr lang="zh-CN" altLang="en-US" b="1" dirty="0">
                <a:solidFill>
                  <a:srgbClr val="FF0000"/>
                </a:solidFill>
              </a:rPr>
              <a:t>方式的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使用率要高，而且超过了物理</a:t>
            </a:r>
            <a:r>
              <a:rPr lang="en-US" altLang="zh-CN" b="1" dirty="0">
                <a:solidFill>
                  <a:srgbClr val="FF0000"/>
                </a:solidFill>
              </a:rPr>
              <a:t>core</a:t>
            </a:r>
            <a:r>
              <a:rPr lang="zh-CN" altLang="en-US" b="1" dirty="0">
                <a:solidFill>
                  <a:srgbClr val="FF0000"/>
                </a:solidFill>
              </a:rPr>
              <a:t>数量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93273" y="3394364"/>
            <a:ext cx="9296400" cy="30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1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2839"/>
          </a:xfrm>
        </p:spPr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7964"/>
            <a:ext cx="10515600" cy="4876800"/>
          </a:xfrm>
        </p:spPr>
        <p:txBody>
          <a:bodyPr>
            <a:normAutofit/>
          </a:bodyPr>
          <a:lstStyle/>
          <a:p>
            <a:r>
              <a:rPr lang="zh-CN" altLang="en-US" dirty="0"/>
              <a:t>利用原生</a:t>
            </a:r>
            <a:r>
              <a:rPr lang="en-US" altLang="zh-CN" dirty="0" err="1"/>
              <a:t>tensorflow</a:t>
            </a:r>
            <a:r>
              <a:rPr lang="zh-CN" altLang="en-US" dirty="0"/>
              <a:t>的</a:t>
            </a:r>
            <a:r>
              <a:rPr lang="en-US" altLang="zh-CN" dirty="0" err="1"/>
              <a:t>mirrorstrategy</a:t>
            </a:r>
            <a:r>
              <a:rPr lang="zh-CN" altLang="en-US" dirty="0"/>
              <a:t>，涉及的代码修改如下：</a:t>
            </a:r>
            <a:endParaRPr lang="en-US" altLang="zh-CN" dirty="0"/>
          </a:p>
          <a:p>
            <a:pPr lvl="1"/>
            <a:r>
              <a:rPr lang="zh-CN" altLang="en-US" dirty="0"/>
              <a:t>手动设置</a:t>
            </a:r>
            <a:r>
              <a:rPr lang="en-US" altLang="zh-CN" dirty="0"/>
              <a:t>CPU device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TF</a:t>
            </a:r>
            <a:r>
              <a:rPr lang="zh-CN" altLang="en-US" dirty="0"/>
              <a:t>的</a:t>
            </a:r>
            <a:r>
              <a:rPr lang="en-US" altLang="zh-CN" dirty="0" err="1"/>
              <a:t>mirrostrategy</a:t>
            </a:r>
            <a:r>
              <a:rPr lang="en-US" altLang="zh-CN" dirty="0"/>
              <a:t>+</a:t>
            </a:r>
            <a:r>
              <a:rPr lang="zh-CN" altLang="en-US" dirty="0"/>
              <a:t>手动设置</a:t>
            </a:r>
            <a:r>
              <a:rPr lang="en-US" altLang="zh-CN" dirty="0"/>
              <a:t>CPU</a:t>
            </a:r>
            <a:r>
              <a:rPr lang="zh-CN" altLang="en-US" dirty="0"/>
              <a:t>设备的时候，同样会在</a:t>
            </a:r>
            <a:r>
              <a:rPr lang="en-US" altLang="zh-CN" dirty="0"/>
              <a:t>/CPU:0</a:t>
            </a:r>
            <a:r>
              <a:rPr lang="zh-CN" altLang="en-US" dirty="0"/>
              <a:t>上做</a:t>
            </a:r>
            <a:r>
              <a:rPr lang="en-US" altLang="zh-CN" dirty="0"/>
              <a:t>reduce</a:t>
            </a:r>
            <a:r>
              <a:rPr lang="zh-CN" altLang="en-US" dirty="0"/>
              <a:t>，所以这里把</a:t>
            </a:r>
            <a:r>
              <a:rPr lang="en-US" altLang="zh-CN" dirty="0"/>
              <a:t>/CPU:0</a:t>
            </a:r>
            <a:r>
              <a:rPr lang="zh-CN" altLang="en-US" dirty="0"/>
              <a:t>设备不作为</a:t>
            </a:r>
            <a:r>
              <a:rPr lang="en-US" altLang="zh-CN" dirty="0"/>
              <a:t>replica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把这个</a:t>
            </a:r>
            <a:r>
              <a:rPr lang="en-US" altLang="zh-CN" dirty="0"/>
              <a:t>strategy</a:t>
            </a:r>
            <a:r>
              <a:rPr lang="zh-CN" altLang="en-US" dirty="0"/>
              <a:t>加入</a:t>
            </a:r>
            <a:r>
              <a:rPr lang="en-US" altLang="zh-CN" dirty="0" err="1"/>
              <a:t>config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34" y="5236496"/>
            <a:ext cx="8907125" cy="1121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034" y="3257509"/>
            <a:ext cx="8655269" cy="13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9710"/>
          </a:xfrm>
        </p:spPr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4797898"/>
          </a:xfrm>
        </p:spPr>
        <p:txBody>
          <a:bodyPr>
            <a:normAutofit/>
          </a:bodyPr>
          <a:lstStyle/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b="1" dirty="0"/>
              <a:t>若没有手动设置</a:t>
            </a:r>
            <a:r>
              <a:rPr lang="en-US" altLang="zh-CN" b="1" dirty="0"/>
              <a:t>CPU device</a:t>
            </a:r>
            <a:r>
              <a:rPr lang="zh-CN" altLang="en-US" dirty="0"/>
              <a:t>，</a:t>
            </a:r>
            <a:r>
              <a:rPr lang="en-US" altLang="zh-CN" dirty="0" err="1"/>
              <a:t>Tensorflow</a:t>
            </a:r>
            <a:r>
              <a:rPr lang="zh-CN" altLang="en-US" dirty="0"/>
              <a:t>的实现是只有一个</a:t>
            </a:r>
            <a:r>
              <a:rPr lang="en-US" altLang="zh-CN" dirty="0"/>
              <a:t>CPU</a:t>
            </a:r>
            <a:r>
              <a:rPr lang="zh-CN" altLang="en-US" dirty="0"/>
              <a:t>设备是</a:t>
            </a:r>
            <a:r>
              <a:rPr lang="en-US" altLang="zh-CN" dirty="0"/>
              <a:t>worker</a:t>
            </a:r>
            <a:r>
              <a:rPr lang="zh-CN" altLang="en-US" dirty="0"/>
              <a:t>，</a:t>
            </a:r>
            <a:r>
              <a:rPr lang="zh-CN" altLang="en-US" b="1" dirty="0"/>
              <a:t>基本和没有设置</a:t>
            </a:r>
            <a:r>
              <a:rPr lang="en-US" altLang="zh-CN" b="1" dirty="0" err="1"/>
              <a:t>mirrorstrategy</a:t>
            </a:r>
            <a:r>
              <a:rPr lang="zh-CN" altLang="en-US" b="1" dirty="0"/>
              <a:t>的情况差不多。</a:t>
            </a:r>
            <a:endParaRPr lang="en-US" altLang="zh-CN" b="1" dirty="0"/>
          </a:p>
          <a:p>
            <a:pPr lvl="1"/>
            <a:r>
              <a:rPr lang="zh-CN" altLang="en-US" b="1" dirty="0"/>
              <a:t>使用</a:t>
            </a:r>
            <a:r>
              <a:rPr lang="en-US" altLang="zh-CN" b="1" dirty="0" err="1"/>
              <a:t>mirrorstrategy</a:t>
            </a:r>
            <a:r>
              <a:rPr lang="zh-CN" altLang="en-US" b="1" dirty="0"/>
              <a:t>的时候需要对</a:t>
            </a:r>
            <a:r>
              <a:rPr lang="en-US" altLang="zh-CN" b="1" dirty="0"/>
              <a:t>batch size</a:t>
            </a:r>
            <a:r>
              <a:rPr lang="zh-CN" altLang="en-US" b="1" dirty="0"/>
              <a:t>做</a:t>
            </a:r>
            <a:r>
              <a:rPr lang="en-US" altLang="zh-CN" b="1" dirty="0"/>
              <a:t>scaling</a:t>
            </a:r>
            <a:r>
              <a:rPr lang="zh-CN" altLang="en-US" b="1" dirty="0"/>
              <a:t>，也就是这个时候送入的</a:t>
            </a:r>
            <a:r>
              <a:rPr lang="en-US" altLang="zh-CN" b="1" dirty="0"/>
              <a:t>batch size</a:t>
            </a:r>
            <a:r>
              <a:rPr lang="zh-CN" altLang="en-US" b="1" dirty="0"/>
              <a:t>是</a:t>
            </a:r>
            <a:r>
              <a:rPr lang="en-US" altLang="zh-CN" b="1" dirty="0"/>
              <a:t>global batch size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2"/>
            <a:r>
              <a:rPr lang="zh-CN" altLang="en-US" b="1" dirty="0"/>
              <a:t>参考：</a:t>
            </a:r>
            <a:r>
              <a:rPr lang="en-US" altLang="zh-CN" b="1" dirty="0"/>
              <a:t> https://www.tensorflow.org/guide/distributed_training</a:t>
            </a:r>
          </a:p>
          <a:p>
            <a:pPr lvl="1"/>
            <a:r>
              <a:rPr lang="zh-CN" altLang="en-US" dirty="0"/>
              <a:t>在手动设置</a:t>
            </a:r>
            <a:r>
              <a:rPr lang="en-US" altLang="zh-CN" dirty="0"/>
              <a:t>CPU device</a:t>
            </a:r>
            <a:r>
              <a:rPr lang="zh-CN" altLang="en-US" dirty="0"/>
              <a:t>的情况下，且</a:t>
            </a:r>
            <a:r>
              <a:rPr lang="en-US" dirty="0" err="1"/>
              <a:t>tf.distribute.MirroredStrategy</a:t>
            </a:r>
            <a:r>
              <a:rPr lang="en-US" dirty="0"/>
              <a:t>() API</a:t>
            </a:r>
            <a:r>
              <a:rPr lang="zh-CN" altLang="en-US" dirty="0"/>
              <a:t>中如果没有设置</a:t>
            </a:r>
            <a:r>
              <a:rPr lang="en-US" dirty="0" err="1"/>
              <a:t>cross_device_ops</a:t>
            </a:r>
            <a:r>
              <a:rPr lang="en-US" dirty="0"/>
              <a:t> </a:t>
            </a:r>
            <a:r>
              <a:rPr lang="zh-CN" altLang="en-US" dirty="0"/>
              <a:t>参数</a:t>
            </a:r>
            <a:r>
              <a:rPr lang="en-US" altLang="zh-CN" dirty="0"/>
              <a:t>, TF</a:t>
            </a:r>
            <a:r>
              <a:rPr lang="zh-CN" altLang="en-US" dirty="0"/>
              <a:t>的实现是对于</a:t>
            </a:r>
            <a:r>
              <a:rPr lang="en-US" dirty="0"/>
              <a:t>CPU</a:t>
            </a:r>
            <a:r>
              <a:rPr lang="zh-CN" altLang="en-US" dirty="0"/>
              <a:t>设备用</a:t>
            </a:r>
            <a:r>
              <a:rPr lang="en-US" dirty="0" err="1"/>
              <a:t>ReductionToOneDevice</a:t>
            </a:r>
            <a:r>
              <a:rPr lang="zh-CN" altLang="en-US" dirty="0"/>
              <a:t>子策略 ，也就是只是在单个设备上做</a:t>
            </a:r>
            <a:r>
              <a:rPr lang="en-US" dirty="0"/>
              <a:t>reduce</a:t>
            </a:r>
            <a:r>
              <a:rPr lang="zh-CN" altLang="en-US" dirty="0"/>
              <a:t>而不是</a:t>
            </a:r>
            <a:r>
              <a:rPr lang="en-US" altLang="zh-CN" dirty="0"/>
              <a:t>all reduce</a:t>
            </a:r>
            <a:r>
              <a:rPr lang="zh-CN" altLang="en-US" dirty="0"/>
              <a:t>。</a:t>
            </a:r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8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在手动设置</a:t>
            </a:r>
            <a:r>
              <a:rPr lang="en-US" altLang="zh-CN" dirty="0"/>
              <a:t>CPU device</a:t>
            </a:r>
            <a:r>
              <a:rPr lang="zh-CN" altLang="en-US" dirty="0"/>
              <a:t>的情况下，且手动设置子策略为</a:t>
            </a:r>
            <a:r>
              <a:rPr lang="en-US" b="1" dirty="0" err="1"/>
              <a:t>HierarchicalCopyAllReduce</a:t>
            </a:r>
            <a:r>
              <a:rPr lang="zh-CN" altLang="en-US" b="1" dirty="0"/>
              <a:t>，</a:t>
            </a:r>
            <a:r>
              <a:rPr lang="zh-CN" altLang="en-US" dirty="0"/>
              <a:t>当前的</a:t>
            </a:r>
            <a:r>
              <a:rPr lang="en-US" altLang="zh-CN" dirty="0"/>
              <a:t>TF</a:t>
            </a:r>
            <a:r>
              <a:rPr lang="zh-CN" altLang="en-US" dirty="0"/>
              <a:t>实现是对于</a:t>
            </a:r>
            <a:r>
              <a:rPr lang="en-US" dirty="0"/>
              <a:t>CPU</a:t>
            </a:r>
            <a:r>
              <a:rPr lang="zh-CN" altLang="en-US" dirty="0"/>
              <a:t>设备</a:t>
            </a:r>
            <a:r>
              <a:rPr lang="en-US" dirty="0" err="1"/>
              <a:t>HierarchicalCopyAllReduce</a:t>
            </a:r>
            <a:r>
              <a:rPr lang="zh-CN" altLang="en-US" dirty="0"/>
              <a:t>不做</a:t>
            </a:r>
            <a:r>
              <a:rPr lang="en-US" dirty="0"/>
              <a:t>ALL reduce</a:t>
            </a:r>
            <a:r>
              <a:rPr lang="zh-CN" altLang="en-US" dirty="0"/>
              <a:t>，仍然是在</a:t>
            </a:r>
            <a:r>
              <a:rPr lang="en-US" dirty="0"/>
              <a:t>/CPU:0</a:t>
            </a:r>
            <a:r>
              <a:rPr lang="zh-CN" altLang="en-US" dirty="0"/>
              <a:t>做单一的</a:t>
            </a:r>
            <a:r>
              <a:rPr lang="en-US" dirty="0"/>
              <a:t>reduce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当使用</a:t>
            </a:r>
            <a:r>
              <a:rPr lang="en-US" dirty="0" err="1"/>
              <a:t>tensorflow</a:t>
            </a:r>
            <a:r>
              <a:rPr lang="zh-CN" altLang="en-US" dirty="0"/>
              <a:t>的</a:t>
            </a:r>
            <a:r>
              <a:rPr lang="en-US" dirty="0"/>
              <a:t>dataset API</a:t>
            </a:r>
            <a:r>
              <a:rPr lang="zh-CN" altLang="en-US" dirty="0"/>
              <a:t>与</a:t>
            </a:r>
            <a:r>
              <a:rPr lang="en-US" dirty="0"/>
              <a:t>distribute strategy</a:t>
            </a:r>
            <a:r>
              <a:rPr lang="zh-CN" altLang="en-US" dirty="0"/>
              <a:t>联合使用的时候，</a:t>
            </a:r>
            <a:r>
              <a:rPr lang="en-US" b="1" dirty="0" err="1"/>
              <a:t>input_fn</a:t>
            </a:r>
            <a:r>
              <a:rPr lang="zh-CN" altLang="en-US" b="1" dirty="0"/>
              <a:t>需要返回</a:t>
            </a:r>
            <a:r>
              <a:rPr lang="en-US" b="1" dirty="0"/>
              <a:t>dataset</a:t>
            </a:r>
            <a:r>
              <a:rPr lang="zh-CN" altLang="en-US" dirty="0"/>
              <a:t>而不是返回特征和</a:t>
            </a:r>
            <a:r>
              <a:rPr lang="en-US" dirty="0"/>
              <a:t>label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和</a:t>
            </a:r>
            <a:r>
              <a:rPr lang="en-US" altLang="zh-CN" dirty="0"/>
              <a:t>tower</a:t>
            </a:r>
            <a:r>
              <a:rPr lang="zh-CN" altLang="en-US" dirty="0"/>
              <a:t>方式相比，其他上下文相同的情况下，</a:t>
            </a:r>
            <a:r>
              <a:rPr lang="en-US" altLang="zh-CN" dirty="0" err="1"/>
              <a:t>mirrostrategy</a:t>
            </a:r>
            <a:r>
              <a:rPr lang="zh-CN" altLang="en-US" dirty="0"/>
              <a:t>的训练速度比较慢。</a:t>
            </a:r>
            <a:r>
              <a:rPr lang="zh-CN" altLang="en-US" b="1" dirty="0">
                <a:solidFill>
                  <a:srgbClr val="FF0000"/>
                </a:solidFill>
              </a:rPr>
              <a:t>因此在单机多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上训练时，不建议使用</a:t>
            </a:r>
            <a:r>
              <a:rPr lang="en-US" altLang="zh-CN" b="1" dirty="0" err="1">
                <a:solidFill>
                  <a:srgbClr val="FF0000"/>
                </a:solidFill>
              </a:rPr>
              <a:t>mirrorstrategy</a:t>
            </a:r>
            <a:r>
              <a:rPr lang="zh-CN" altLang="en-US" b="1" dirty="0">
                <a:solidFill>
                  <a:srgbClr val="FF0000"/>
                </a:solidFill>
              </a:rPr>
              <a:t>方式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4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1605"/>
          </a:xfrm>
        </p:spPr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312"/>
            <a:ext cx="10515600" cy="500595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horovod</a:t>
            </a:r>
            <a:r>
              <a:rPr lang="zh-CN" altLang="en-US" dirty="0"/>
              <a:t>做单机多</a:t>
            </a:r>
            <a:r>
              <a:rPr lang="en-US" altLang="zh-CN" dirty="0"/>
              <a:t>CPU</a:t>
            </a:r>
            <a:r>
              <a:rPr lang="zh-CN" altLang="en-US" dirty="0"/>
              <a:t>训练，代码改动需要注意的地方：</a:t>
            </a:r>
            <a:endParaRPr lang="en-US" altLang="zh-CN" dirty="0"/>
          </a:p>
          <a:p>
            <a:pPr lvl="1"/>
            <a:r>
              <a:rPr lang="zh-CN" altLang="en-US" dirty="0"/>
              <a:t>初始化</a:t>
            </a:r>
            <a:r>
              <a:rPr lang="en-US" altLang="zh-CN" dirty="0" err="1"/>
              <a:t>horovod</a:t>
            </a:r>
            <a:r>
              <a:rPr lang="zh-CN" altLang="en-US" dirty="0"/>
              <a:t>即调用</a:t>
            </a:r>
            <a:r>
              <a:rPr lang="en-US" dirty="0" err="1"/>
              <a:t>hvd.init</a:t>
            </a:r>
            <a:r>
              <a:rPr lang="en-US" dirty="0"/>
              <a:t>()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如果是用</a:t>
            </a:r>
            <a:r>
              <a:rPr lang="en-US" altLang="zh-CN" dirty="0"/>
              <a:t>CPU</a:t>
            </a:r>
            <a:r>
              <a:rPr lang="zh-CN" altLang="en-US" dirty="0"/>
              <a:t>来训练，若想把</a:t>
            </a:r>
            <a:r>
              <a:rPr lang="en-US" altLang="zh-CN" dirty="0"/>
              <a:t>worker</a:t>
            </a:r>
            <a:r>
              <a:rPr lang="zh-CN" altLang="en-US" dirty="0"/>
              <a:t>绑定到物理</a:t>
            </a:r>
            <a:r>
              <a:rPr lang="en-US" altLang="zh-CN" dirty="0"/>
              <a:t>core</a:t>
            </a:r>
            <a:r>
              <a:rPr lang="zh-CN" altLang="en-US" dirty="0"/>
              <a:t>需要在自己写的调用</a:t>
            </a:r>
            <a:r>
              <a:rPr lang="en-US" altLang="zh-CN" dirty="0" err="1"/>
              <a:t>Sagemaker</a:t>
            </a:r>
            <a:r>
              <a:rPr lang="en-US" altLang="zh-CN" dirty="0"/>
              <a:t> API</a:t>
            </a:r>
            <a:r>
              <a:rPr lang="zh-CN" altLang="en-US" dirty="0"/>
              <a:t>的</a:t>
            </a:r>
            <a:r>
              <a:rPr lang="en-US" altLang="zh-CN" dirty="0"/>
              <a:t>helper code</a:t>
            </a:r>
            <a:r>
              <a:rPr lang="zh-CN" altLang="en-US" dirty="0"/>
              <a:t>中设置</a:t>
            </a:r>
            <a:r>
              <a:rPr lang="en-US" altLang="zh-CN" dirty="0"/>
              <a:t>distributions</a:t>
            </a:r>
            <a:r>
              <a:rPr lang="zh-CN" altLang="en-US" dirty="0"/>
              <a:t>参数：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如果是用</a:t>
            </a:r>
            <a:r>
              <a:rPr lang="en-US" altLang="zh-CN" dirty="0"/>
              <a:t>GPU</a:t>
            </a:r>
            <a:r>
              <a:rPr lang="zh-CN" altLang="en-US" dirty="0"/>
              <a:t>卡训练，把每个</a:t>
            </a:r>
            <a:r>
              <a:rPr lang="en-US" dirty="0"/>
              <a:t>GPU pin</a:t>
            </a:r>
            <a:r>
              <a:rPr lang="zh-CN" altLang="en-US" dirty="0"/>
              <a:t>到每个</a:t>
            </a:r>
            <a:r>
              <a:rPr lang="en-US" dirty="0"/>
              <a:t>worker</a:t>
            </a:r>
            <a:r>
              <a:rPr lang="zh-CN" altLang="en-US" dirty="0"/>
              <a:t>进程：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config</a:t>
            </a:r>
            <a:r>
              <a:rPr lang="en-US" altLang="zh-CN" dirty="0"/>
              <a:t> = </a:t>
            </a:r>
            <a:r>
              <a:rPr lang="en-US" altLang="zh-CN" dirty="0" err="1"/>
              <a:t>tf.ConfigProto</a:t>
            </a:r>
            <a:r>
              <a:rPr lang="en-US" altLang="zh-CN" dirty="0"/>
              <a:t>()</a:t>
            </a:r>
          </a:p>
          <a:p>
            <a:pPr marL="914400" lvl="2" indent="0">
              <a:buNone/>
            </a:pPr>
            <a:r>
              <a:rPr lang="en-US" altLang="zh-CN" dirty="0" err="1"/>
              <a:t>config.gpu_options.visible_device_list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hvd.local_rank</a:t>
            </a:r>
            <a:r>
              <a:rPr lang="en-US" altLang="zh-CN" dirty="0"/>
              <a:t>())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Rank 0</a:t>
            </a:r>
            <a:r>
              <a:rPr lang="zh-CN" altLang="en-US" dirty="0"/>
              <a:t>的</a:t>
            </a:r>
            <a:r>
              <a:rPr lang="en-US" altLang="zh-CN" dirty="0"/>
              <a:t>master</a:t>
            </a:r>
            <a:r>
              <a:rPr lang="zh-CN" altLang="en-US" dirty="0"/>
              <a:t>把模型参数的初始值广播给所有的其他</a:t>
            </a:r>
            <a:r>
              <a:rPr lang="en-US" altLang="zh-CN" dirty="0"/>
              <a:t>worker</a:t>
            </a:r>
            <a:r>
              <a:rPr lang="zh-CN" altLang="en-US" dirty="0"/>
              <a:t>来保证大家一致性的初始化，即调用</a:t>
            </a:r>
            <a:r>
              <a:rPr lang="en-US" dirty="0" err="1"/>
              <a:t>hvd.BroadcastGlobalVariablesHook</a:t>
            </a:r>
            <a:r>
              <a:rPr lang="en-US" dirty="0"/>
              <a:t>(0)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dirty="0" err="1"/>
              <a:t>Horovod</a:t>
            </a:r>
            <a:r>
              <a:rPr lang="en-US" dirty="0"/>
              <a:t> Distributed Optimizer</a:t>
            </a:r>
            <a:r>
              <a:rPr lang="zh-CN" altLang="en-US" dirty="0"/>
              <a:t>对原始</a:t>
            </a:r>
            <a:r>
              <a:rPr lang="en-US" dirty="0"/>
              <a:t>optimizer</a:t>
            </a:r>
            <a:r>
              <a:rPr lang="zh-CN" altLang="en-US" dirty="0"/>
              <a:t>进行</a:t>
            </a:r>
            <a:r>
              <a:rPr lang="en-US" dirty="0"/>
              <a:t>wrapper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scale learning rate by the number of workers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1"/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92" y="3108960"/>
            <a:ext cx="6259831" cy="10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这个总结的适用性</a:t>
            </a:r>
            <a:endParaRPr lang="en-US" altLang="zh-CN" dirty="0"/>
          </a:p>
          <a:p>
            <a:r>
              <a:rPr lang="en-US" altLang="zh-CN" dirty="0" err="1"/>
              <a:t>Sagemaker</a:t>
            </a:r>
            <a:r>
              <a:rPr lang="en-US" altLang="zh-CN" dirty="0"/>
              <a:t> + 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的各种训练场景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45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5221"/>
          </a:xfrm>
        </p:spPr>
        <p:txBody>
          <a:bodyPr/>
          <a:lstStyle/>
          <a:p>
            <a:r>
              <a:rPr lang="en-US" altLang="zh-CN" dirty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827"/>
            <a:ext cx="10515600" cy="48509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 err="1"/>
              <a:t>horovod</a:t>
            </a:r>
            <a:r>
              <a:rPr lang="en-US" dirty="0"/>
              <a:t> rank 0</a:t>
            </a:r>
            <a:r>
              <a:rPr lang="zh-CN" altLang="en-US" dirty="0"/>
              <a:t>的</a:t>
            </a:r>
            <a:r>
              <a:rPr lang="en-US" dirty="0"/>
              <a:t>master</a:t>
            </a:r>
            <a:r>
              <a:rPr lang="zh-CN" altLang="en-US" dirty="0"/>
              <a:t>进行</a:t>
            </a:r>
            <a:r>
              <a:rPr lang="en-US" dirty="0"/>
              <a:t>checkpoint</a:t>
            </a:r>
            <a:r>
              <a:rPr lang="zh-CN" altLang="en-US" dirty="0"/>
              <a:t>和模型的保存，以及模型的评估。</a:t>
            </a:r>
            <a:endParaRPr lang="en-US" altLang="zh-CN" dirty="0"/>
          </a:p>
          <a:p>
            <a:pPr lvl="1"/>
            <a:r>
              <a:rPr lang="en-US" altLang="zh-CN" b="1" dirty="0" err="1"/>
              <a:t>Horovod</a:t>
            </a:r>
            <a:r>
              <a:rPr lang="zh-CN" altLang="en-US" b="1" dirty="0"/>
              <a:t>训练方式不需要</a:t>
            </a:r>
            <a:r>
              <a:rPr lang="en-US" altLang="zh-CN" b="1" dirty="0"/>
              <a:t>scaling batch size</a:t>
            </a:r>
            <a:r>
              <a:rPr lang="zh-CN" altLang="en-US" b="1" dirty="0"/>
              <a:t>。</a:t>
            </a:r>
            <a:endParaRPr lang="en-US" b="1" dirty="0"/>
          </a:p>
          <a:p>
            <a:pPr lvl="1"/>
            <a:r>
              <a:rPr lang="zh-CN" altLang="en-US" b="1" dirty="0"/>
              <a:t>在</a:t>
            </a:r>
            <a:r>
              <a:rPr lang="en-US" b="1" dirty="0"/>
              <a:t>pipe mode</a:t>
            </a:r>
            <a:r>
              <a:rPr lang="zh-CN" altLang="en-US" b="1" dirty="0"/>
              <a:t>下，</a:t>
            </a:r>
            <a:r>
              <a:rPr lang="en-US" b="1" dirty="0" err="1"/>
              <a:t>horovod</a:t>
            </a:r>
            <a:r>
              <a:rPr lang="zh-CN" altLang="en-US" b="1" dirty="0"/>
              <a:t>的同一个训练实例上的不同的</a:t>
            </a:r>
            <a:r>
              <a:rPr lang="en-US" b="1" dirty="0"/>
              <a:t>worker</a:t>
            </a:r>
            <a:r>
              <a:rPr lang="zh-CN" altLang="en-US" b="1" dirty="0"/>
              <a:t>进程需要使用不同的</a:t>
            </a:r>
            <a:r>
              <a:rPr lang="en-US" b="1" dirty="0"/>
              <a:t>channel</a:t>
            </a:r>
            <a:r>
              <a:rPr lang="zh-CN" altLang="en-US" dirty="0"/>
              <a:t>，对应了一个</a:t>
            </a:r>
            <a:r>
              <a:rPr lang="en-US" altLang="zh-CN" dirty="0"/>
              <a:t>L</a:t>
            </a:r>
            <a:r>
              <a:rPr lang="en-US" dirty="0"/>
              <a:t>inux</a:t>
            </a:r>
            <a:r>
              <a:rPr lang="zh-CN" altLang="en-US" dirty="0"/>
              <a:t>的</a:t>
            </a:r>
            <a:r>
              <a:rPr lang="en-US" dirty="0"/>
              <a:t>FIFO</a:t>
            </a:r>
            <a:r>
              <a:rPr lang="zh-CN" altLang="en-US" dirty="0"/>
              <a:t>命名管道，否则会</a:t>
            </a:r>
            <a:r>
              <a:rPr lang="en-US" dirty="0"/>
              <a:t>hung</a:t>
            </a:r>
            <a:r>
              <a:rPr lang="zh-CN" altLang="en-US" dirty="0"/>
              <a:t>住。</a:t>
            </a:r>
            <a:endParaRPr lang="en-US" altLang="zh-CN" dirty="0"/>
          </a:p>
          <a:p>
            <a:pPr lvl="2"/>
            <a:r>
              <a:rPr lang="zh-CN" altLang="en-US" dirty="0"/>
              <a:t>原因是第一个</a:t>
            </a:r>
            <a:r>
              <a:rPr lang="en-US" dirty="0"/>
              <a:t>worker</a:t>
            </a:r>
            <a:r>
              <a:rPr lang="zh-CN" altLang="en-US" dirty="0"/>
              <a:t>进程读取了</a:t>
            </a:r>
            <a:r>
              <a:rPr lang="en-US" dirty="0"/>
              <a:t>FIFO</a:t>
            </a:r>
            <a:r>
              <a:rPr lang="zh-CN" altLang="en-US" dirty="0"/>
              <a:t>的数据，同一个实例上的其他的</a:t>
            </a:r>
            <a:r>
              <a:rPr lang="en-US" dirty="0"/>
              <a:t>worker</a:t>
            </a:r>
            <a:r>
              <a:rPr lang="zh-CN" altLang="en-US" dirty="0"/>
              <a:t>进程从同一个</a:t>
            </a:r>
            <a:r>
              <a:rPr lang="en-US" dirty="0"/>
              <a:t>FIFO</a:t>
            </a:r>
            <a:r>
              <a:rPr lang="zh-CN" altLang="en-US" dirty="0"/>
              <a:t>读不到数据，因此</a:t>
            </a:r>
            <a:r>
              <a:rPr lang="en-US" dirty="0" err="1"/>
              <a:t>horov</a:t>
            </a:r>
            <a:r>
              <a:rPr lang="en-US" altLang="zh-CN" dirty="0" err="1"/>
              <a:t>o</a:t>
            </a:r>
            <a:r>
              <a:rPr lang="en-US" dirty="0" err="1"/>
              <a:t>d</a:t>
            </a:r>
            <a:r>
              <a:rPr lang="zh-CN" altLang="en-US" dirty="0"/>
              <a:t>的工作就不正常了。</a:t>
            </a:r>
            <a:endParaRPr lang="en-US" dirty="0"/>
          </a:p>
          <a:p>
            <a:pPr lvl="1"/>
            <a:r>
              <a:rPr lang="en-US" altLang="zh-CN" dirty="0" err="1"/>
              <a:t>Horovod</a:t>
            </a:r>
            <a:r>
              <a:rPr lang="en-US" altLang="zh-CN" dirty="0"/>
              <a:t> for CPU</a:t>
            </a:r>
            <a:r>
              <a:rPr lang="zh-CN" altLang="en-US" dirty="0"/>
              <a:t>训练的时候，每个机器一个</a:t>
            </a:r>
            <a:r>
              <a:rPr lang="en-US" altLang="zh-CN" dirty="0"/>
              <a:t>worker</a:t>
            </a:r>
            <a:r>
              <a:rPr lang="zh-CN" altLang="en-US" dirty="0"/>
              <a:t>，配合上</a:t>
            </a:r>
            <a:r>
              <a:rPr lang="en-US" altLang="zh-CN" dirty="0"/>
              <a:t>TF inter</a:t>
            </a:r>
            <a:r>
              <a:rPr lang="zh-CN" altLang="en-US" dirty="0"/>
              <a:t>和</a:t>
            </a:r>
            <a:r>
              <a:rPr lang="en-US" altLang="zh-CN" dirty="0"/>
              <a:t>intra</a:t>
            </a:r>
            <a:r>
              <a:rPr lang="zh-CN" altLang="en-US" dirty="0"/>
              <a:t>线程池设置 </a:t>
            </a:r>
            <a:r>
              <a:rPr lang="en-US" altLang="zh-CN" dirty="0"/>
              <a:t>+MKL-DNN</a:t>
            </a:r>
            <a:r>
              <a:rPr lang="zh-CN" altLang="en-US" dirty="0"/>
              <a:t>环境变量的设置可能是一个不错的尝试起点。</a:t>
            </a:r>
            <a:endParaRPr lang="en-US" dirty="0"/>
          </a:p>
          <a:p>
            <a:pPr lvl="1"/>
            <a:r>
              <a:rPr lang="en-US" dirty="0" err="1"/>
              <a:t>horovod</a:t>
            </a:r>
            <a:r>
              <a:rPr lang="en-US" dirty="0"/>
              <a:t> for CPU</a:t>
            </a:r>
            <a:r>
              <a:rPr lang="zh-CN" altLang="en-US" dirty="0"/>
              <a:t>训练的时候，如果每个机器使用多个</a:t>
            </a:r>
            <a:r>
              <a:rPr lang="en-US" altLang="zh-CN" dirty="0"/>
              <a:t>worker</a:t>
            </a:r>
            <a:r>
              <a:rPr lang="zh-CN" altLang="en-US" dirty="0"/>
              <a:t>，那么设置</a:t>
            </a:r>
            <a:r>
              <a:rPr lang="en-US" dirty="0"/>
              <a:t>--bind-to core </a:t>
            </a:r>
            <a:r>
              <a:rPr lang="zh-CN" altLang="en-US" dirty="0"/>
              <a:t>可能对训练速度好一些，这个</a:t>
            </a:r>
            <a:r>
              <a:rPr lang="en-US" dirty="0"/>
              <a:t>core</a:t>
            </a:r>
            <a:r>
              <a:rPr lang="zh-CN" altLang="en-US" dirty="0"/>
              <a:t>指的是物理</a:t>
            </a:r>
            <a:r>
              <a:rPr lang="en-US" dirty="0"/>
              <a:t>core</a:t>
            </a:r>
            <a:r>
              <a:rPr lang="zh-CN" altLang="en-US" dirty="0"/>
              <a:t>不是超线程。</a:t>
            </a:r>
            <a:endParaRPr lang="en-US" altLang="zh-CN" dirty="0"/>
          </a:p>
          <a:p>
            <a:pPr lvl="2"/>
            <a:r>
              <a:rPr lang="zh-CN" altLang="en-US" dirty="0"/>
              <a:t>如果不设置，默认是</a:t>
            </a:r>
            <a:r>
              <a:rPr lang="en-US" dirty="0"/>
              <a:t>bind to socket</a:t>
            </a:r>
            <a:r>
              <a:rPr lang="zh-CN" altLang="en-US" dirty="0"/>
              <a:t>，这个</a:t>
            </a:r>
            <a:r>
              <a:rPr lang="en-US" dirty="0"/>
              <a:t>socket</a:t>
            </a:r>
            <a:r>
              <a:rPr lang="zh-CN" altLang="en-US" dirty="0"/>
              <a:t>指的是物理</a:t>
            </a:r>
            <a:r>
              <a:rPr lang="en-US" dirty="0"/>
              <a:t>socket</a:t>
            </a:r>
            <a:r>
              <a:rPr lang="zh-CN" altLang="en-US" dirty="0"/>
              <a:t>，一个</a:t>
            </a:r>
            <a:r>
              <a:rPr lang="en-US" dirty="0"/>
              <a:t>socket</a:t>
            </a:r>
            <a:r>
              <a:rPr lang="zh-CN" altLang="en-US" dirty="0"/>
              <a:t>会有多个物理</a:t>
            </a:r>
            <a:r>
              <a:rPr lang="en-US" dirty="0"/>
              <a:t>core</a:t>
            </a:r>
            <a:r>
              <a:rPr lang="zh-CN" altLang="en-US" dirty="0"/>
              <a:t>，如果是</a:t>
            </a:r>
            <a:r>
              <a:rPr lang="en-US" dirty="0"/>
              <a:t>bind to socket</a:t>
            </a:r>
            <a:r>
              <a:rPr lang="zh-CN" altLang="en-US" dirty="0"/>
              <a:t>的话每个实例能使用的</a:t>
            </a:r>
            <a:r>
              <a:rPr lang="en-US" dirty="0"/>
              <a:t>worker</a:t>
            </a:r>
            <a:r>
              <a:rPr lang="zh-CN" altLang="en-US" dirty="0"/>
              <a:t>进程数就少了。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5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horovod</a:t>
            </a:r>
            <a:r>
              <a:rPr lang="zh-CN" altLang="en-US" dirty="0"/>
              <a:t>训练的时候，可能会遇到如下的错误：</a:t>
            </a:r>
            <a:endParaRPr lang="en-US" altLang="zh-CN" dirty="0"/>
          </a:p>
          <a:p>
            <a:pPr lvl="2"/>
            <a:r>
              <a:rPr lang="en-US" dirty="0"/>
              <a:t>One or more tensors were submitted to be reduced, gathered or broadcasted by subset of ranks and are waiting for remainder of ranks for more than 60 seconds. </a:t>
            </a:r>
            <a:r>
              <a:rPr lang="en-US" b="1" dirty="0">
                <a:solidFill>
                  <a:srgbClr val="FF0000"/>
                </a:solidFill>
              </a:rPr>
              <a:t>This may indicate that different ranks are trying to submit different tensors or that only subset of ranks is submitting tensors, which will cause deadlock</a:t>
            </a:r>
            <a:r>
              <a:rPr lang="en-US" dirty="0"/>
              <a:t>. </a:t>
            </a:r>
          </a:p>
          <a:p>
            <a:pPr lvl="2"/>
            <a:r>
              <a:rPr lang="zh-CN" altLang="en-US" dirty="0"/>
              <a:t>这个可能的原因是</a:t>
            </a:r>
            <a:r>
              <a:rPr lang="zh-CN" altLang="en-US" b="1" dirty="0"/>
              <a:t>某个</a:t>
            </a:r>
            <a:r>
              <a:rPr lang="en-US" altLang="zh-CN" b="1" dirty="0"/>
              <a:t>rank</a:t>
            </a:r>
            <a:r>
              <a:rPr lang="zh-CN" altLang="en-US" b="1" dirty="0"/>
              <a:t>比如</a:t>
            </a:r>
            <a:r>
              <a:rPr lang="en-US" altLang="zh-CN" b="1" dirty="0"/>
              <a:t>rank 0</a:t>
            </a:r>
            <a:r>
              <a:rPr lang="zh-CN" altLang="en-US" b="1" dirty="0"/>
              <a:t>干活慢或者干的比别人多，导致大家都长时间等待他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en-US" altLang="zh-CN" dirty="0" err="1"/>
              <a:t>Horovod</a:t>
            </a:r>
            <a:r>
              <a:rPr lang="zh-CN" altLang="en-US" dirty="0"/>
              <a:t>适合的是每个</a:t>
            </a:r>
            <a:r>
              <a:rPr lang="en-US" altLang="zh-CN" dirty="0"/>
              <a:t>rank/worker</a:t>
            </a:r>
            <a:r>
              <a:rPr lang="zh-CN" altLang="en-US" dirty="0"/>
              <a:t>训练时的计算图是一样的。</a:t>
            </a:r>
            <a:endParaRPr lang="en-US" altLang="zh-CN" dirty="0"/>
          </a:p>
          <a:p>
            <a:pPr lvl="3"/>
            <a:r>
              <a:rPr lang="en-US" altLang="zh-CN" dirty="0"/>
              <a:t>Rank 0</a:t>
            </a:r>
            <a:r>
              <a:rPr lang="zh-CN" altLang="en-US" dirty="0"/>
              <a:t>干的活多一些，但是要注意它多干的事情不能太久。比如对验证集的评估和训练中的</a:t>
            </a:r>
            <a:r>
              <a:rPr lang="en-US" altLang="zh-CN" dirty="0"/>
              <a:t>checkpoint</a:t>
            </a:r>
            <a:r>
              <a:rPr lang="zh-CN" altLang="en-US" dirty="0"/>
              <a:t>的保存，如果不可避免这些操作时间比较长，那么</a:t>
            </a:r>
            <a:r>
              <a:rPr lang="en-US" altLang="zh-CN" dirty="0"/>
              <a:t>workaround</a:t>
            </a:r>
            <a:r>
              <a:rPr lang="zh-CN" altLang="en-US" dirty="0"/>
              <a:t>就是就所有</a:t>
            </a:r>
            <a:r>
              <a:rPr lang="en-US" altLang="zh-CN" dirty="0"/>
              <a:t>worker</a:t>
            </a:r>
            <a:r>
              <a:rPr lang="zh-CN" altLang="en-US" dirty="0"/>
              <a:t>都来做</a:t>
            </a:r>
            <a:r>
              <a:rPr lang="en-US" altLang="zh-CN" dirty="0"/>
              <a:t>checkpoint</a:t>
            </a:r>
            <a:r>
              <a:rPr lang="zh-CN" altLang="en-US" dirty="0"/>
              <a:t>保存和</a:t>
            </a:r>
            <a:r>
              <a:rPr lang="en-US" altLang="zh-CN" dirty="0"/>
              <a:t>/</a:t>
            </a:r>
            <a:r>
              <a:rPr lang="zh-CN" altLang="en-US" dirty="0"/>
              <a:t>或者验证集评估。</a:t>
            </a:r>
            <a:endParaRPr lang="en-US" altLang="zh-CN" dirty="0"/>
          </a:p>
          <a:p>
            <a:pPr lvl="2"/>
            <a:r>
              <a:rPr lang="zh-CN" altLang="en-US" dirty="0"/>
              <a:t>之前还遇到过这个问题是因为</a:t>
            </a:r>
            <a:r>
              <a:rPr lang="en-US" altLang="zh-CN" dirty="0"/>
              <a:t>TF</a:t>
            </a:r>
            <a:r>
              <a:rPr lang="zh-CN" altLang="en-US" dirty="0"/>
              <a:t>与</a:t>
            </a:r>
            <a:r>
              <a:rPr lang="en-US" altLang="zh-CN" dirty="0" err="1"/>
              <a:t>horovod</a:t>
            </a:r>
            <a:r>
              <a:rPr lang="zh-CN" altLang="en-US" dirty="0"/>
              <a:t>，</a:t>
            </a:r>
            <a:r>
              <a:rPr lang="en-US" altLang="zh-CN" dirty="0" err="1"/>
              <a:t>openmpi</a:t>
            </a:r>
            <a:r>
              <a:rPr lang="zh-CN" altLang="en-US" dirty="0"/>
              <a:t>的版本导致的。</a:t>
            </a:r>
            <a:endParaRPr lang="en-US" altLang="zh-CN" dirty="0"/>
          </a:p>
          <a:p>
            <a:pPr lvl="3"/>
            <a:r>
              <a:rPr lang="zh-CN" altLang="en-US" dirty="0"/>
              <a:t>用</a:t>
            </a:r>
            <a:r>
              <a:rPr lang="en-US" altLang="zh-CN" dirty="0" err="1"/>
              <a:t>sagemaker</a:t>
            </a:r>
            <a:r>
              <a:rPr lang="en-US" altLang="zh-CN" dirty="0"/>
              <a:t> TF2.0 + </a:t>
            </a:r>
            <a:r>
              <a:rPr lang="en-US" altLang="zh-CN" dirty="0" err="1"/>
              <a:t>horovod</a:t>
            </a:r>
            <a:r>
              <a:rPr lang="zh-CN" altLang="en-US" dirty="0"/>
              <a:t>一直报错，换成</a:t>
            </a:r>
            <a:r>
              <a:rPr lang="en-US" altLang="zh-CN" dirty="0" err="1"/>
              <a:t>Sagemaker</a:t>
            </a:r>
            <a:r>
              <a:rPr lang="en-US" altLang="zh-CN" dirty="0"/>
              <a:t> TF2.1+horovod</a:t>
            </a:r>
            <a:r>
              <a:rPr lang="zh-CN" altLang="en-US" dirty="0"/>
              <a:t>就正常了。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8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使用</a:t>
            </a:r>
            <a:r>
              <a:rPr lang="en-US" dirty="0"/>
              <a:t>pipe mode </a:t>
            </a:r>
            <a:r>
              <a:rPr lang="en-US" altLang="zh-CN" dirty="0"/>
              <a:t>+ </a:t>
            </a:r>
            <a:r>
              <a:rPr lang="en-US" dirty="0" err="1"/>
              <a:t>horovod</a:t>
            </a:r>
            <a:r>
              <a:rPr lang="zh-CN" altLang="en-US" dirty="0"/>
              <a:t>的时候，训练集的</a:t>
            </a:r>
            <a:r>
              <a:rPr lang="en-US" dirty="0"/>
              <a:t>channel</a:t>
            </a:r>
            <a:r>
              <a:rPr lang="zh-CN" altLang="en-US" dirty="0"/>
              <a:t>根据每个训练实例的</a:t>
            </a:r>
            <a:r>
              <a:rPr lang="en-US" dirty="0"/>
              <a:t>worker</a:t>
            </a:r>
            <a:r>
              <a:rPr lang="zh-CN" altLang="en-US" dirty="0"/>
              <a:t>数量来设置，</a:t>
            </a:r>
            <a:r>
              <a:rPr lang="zh-CN" altLang="en-US" b="1" dirty="0"/>
              <a:t>至少同一个实例上的不同</a:t>
            </a:r>
            <a:r>
              <a:rPr lang="en-US" b="1" dirty="0"/>
              <a:t>worker</a:t>
            </a:r>
            <a:r>
              <a:rPr lang="zh-CN" altLang="en-US" b="1" dirty="0"/>
              <a:t>进程要消费不同的</a:t>
            </a:r>
            <a:r>
              <a:rPr lang="en-US" b="1" dirty="0"/>
              <a:t>channel</a:t>
            </a:r>
            <a:r>
              <a:rPr lang="zh-CN" altLang="en-US" b="1" dirty="0"/>
              <a:t>，不同实例上的</a:t>
            </a:r>
            <a:r>
              <a:rPr lang="en-US" b="1" dirty="0"/>
              <a:t>worker</a:t>
            </a:r>
            <a:r>
              <a:rPr lang="zh-CN" altLang="en-US" b="1" dirty="0"/>
              <a:t>可以消费相同的</a:t>
            </a:r>
            <a:r>
              <a:rPr lang="en-US" b="1" dirty="0"/>
              <a:t>channel</a:t>
            </a:r>
            <a:r>
              <a:rPr lang="zh-CN" altLang="en-US" b="1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评估集的</a:t>
            </a:r>
            <a:r>
              <a:rPr lang="en-US" dirty="0"/>
              <a:t>channel</a:t>
            </a:r>
            <a:r>
              <a:rPr lang="zh-CN" altLang="en-US" dirty="0"/>
              <a:t>设置一个，因为只有</a:t>
            </a:r>
            <a:r>
              <a:rPr lang="en-US" dirty="0" err="1"/>
              <a:t>horovod</a:t>
            </a:r>
            <a:r>
              <a:rPr lang="en-US" dirty="0"/>
              <a:t> master</a:t>
            </a:r>
            <a:r>
              <a:rPr lang="zh-CN" altLang="en-US" dirty="0"/>
              <a:t>进程评估模型。</a:t>
            </a:r>
            <a:endParaRPr lang="en-US" dirty="0"/>
          </a:p>
          <a:p>
            <a:pPr lvl="1"/>
            <a:r>
              <a:rPr lang="zh-CN" altLang="en-US" b="1" dirty="0"/>
              <a:t>在使用</a:t>
            </a:r>
            <a:r>
              <a:rPr lang="en-US" b="1" dirty="0" err="1"/>
              <a:t>horovod</a:t>
            </a:r>
            <a:r>
              <a:rPr lang="zh-CN" altLang="en-US" b="1" dirty="0"/>
              <a:t>的时候，如果不同</a:t>
            </a:r>
            <a:r>
              <a:rPr lang="en-US" b="1" dirty="0"/>
              <a:t>worker</a:t>
            </a:r>
            <a:r>
              <a:rPr lang="zh-CN" altLang="en-US" b="1" dirty="0"/>
              <a:t>的训练集的数据量不均衡，可能会引发问题</a:t>
            </a:r>
            <a:r>
              <a:rPr lang="zh-CN" altLang="en-US" dirty="0"/>
              <a:t>，报如下的错误（这是个</a:t>
            </a:r>
            <a:r>
              <a:rPr lang="en-US" dirty="0"/>
              <a:t>known issue</a:t>
            </a:r>
            <a:r>
              <a:rPr lang="zh-CN" altLang="en-US" dirty="0"/>
              <a:t>）：</a:t>
            </a:r>
            <a:endParaRPr lang="en-US" dirty="0"/>
          </a:p>
          <a:p>
            <a:pPr lvl="2"/>
            <a:r>
              <a:rPr lang="en-US" sz="2400" dirty="0" err="1"/>
              <a:t>Horovod</a:t>
            </a:r>
            <a:r>
              <a:rPr lang="en-US" sz="2400" dirty="0"/>
              <a:t> has been shut down. This was caused by an exception on one of the ranks or an attempt to </a:t>
            </a:r>
            <a:r>
              <a:rPr lang="en-US" sz="2400" dirty="0" err="1"/>
              <a:t>allreduce</a:t>
            </a:r>
            <a:r>
              <a:rPr lang="en-US" sz="2400" dirty="0"/>
              <a:t>, </a:t>
            </a:r>
            <a:r>
              <a:rPr lang="en-US" sz="2400" dirty="0" err="1"/>
              <a:t>allgather</a:t>
            </a:r>
            <a:r>
              <a:rPr lang="en-US" sz="2400" dirty="0"/>
              <a:t> or broadcast a tensor after one of the ranks finished execution. If the shutdown was caused by an exception, you should see the exception.</a:t>
            </a:r>
          </a:p>
          <a:p>
            <a:pPr lvl="2"/>
            <a:r>
              <a:rPr lang="zh-CN" altLang="en-US" dirty="0"/>
              <a:t>相对来说，</a:t>
            </a:r>
            <a:r>
              <a:rPr lang="en-US" dirty="0" err="1"/>
              <a:t>Tensorflow</a:t>
            </a:r>
            <a:r>
              <a:rPr lang="zh-CN" altLang="en-US" dirty="0"/>
              <a:t>的</a:t>
            </a:r>
            <a:r>
              <a:rPr lang="en-US" dirty="0"/>
              <a:t>distribute strategy</a:t>
            </a:r>
            <a:r>
              <a:rPr lang="zh-CN" altLang="en-US" dirty="0"/>
              <a:t>能比较好的处理每个</a:t>
            </a:r>
            <a:r>
              <a:rPr lang="en-US" dirty="0"/>
              <a:t>worker</a:t>
            </a:r>
            <a:r>
              <a:rPr lang="zh-CN" altLang="en-US" dirty="0"/>
              <a:t>数据量不均衡的情况。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21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63674"/>
          </a:xfrm>
        </p:spPr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781005"/>
          </a:xfrm>
        </p:spPr>
        <p:txBody>
          <a:bodyPr>
            <a:normAutofit/>
          </a:bodyPr>
          <a:lstStyle/>
          <a:p>
            <a:pPr lvl="1"/>
            <a:r>
              <a:rPr lang="zh-CN" altLang="en-US" b="1" dirty="0"/>
              <a:t>因此在使用</a:t>
            </a:r>
            <a:r>
              <a:rPr lang="en-US" b="1" dirty="0" err="1"/>
              <a:t>horovod</a:t>
            </a:r>
            <a:r>
              <a:rPr lang="zh-CN" altLang="en-US" b="1" dirty="0"/>
              <a:t>的时候最好给每个</a:t>
            </a:r>
            <a:r>
              <a:rPr lang="en-US" b="1" dirty="0"/>
              <a:t>work</a:t>
            </a:r>
            <a:r>
              <a:rPr lang="en-US" altLang="zh-CN" b="1" dirty="0"/>
              <a:t>er</a:t>
            </a:r>
            <a:r>
              <a:rPr lang="zh-CN" altLang="en-US" b="1" dirty="0"/>
              <a:t>基本相同的数据量</a:t>
            </a:r>
            <a:r>
              <a:rPr lang="zh-CN" altLang="en-US" dirty="0"/>
              <a:t>：</a:t>
            </a:r>
            <a:endParaRPr lang="en-US" dirty="0"/>
          </a:p>
          <a:p>
            <a:pPr lvl="2"/>
            <a:r>
              <a:rPr lang="zh-CN" altLang="en-US" dirty="0"/>
              <a:t>对于</a:t>
            </a:r>
            <a:r>
              <a:rPr lang="en-US" dirty="0" err="1"/>
              <a:t>Sagemaker</a:t>
            </a:r>
            <a:r>
              <a:rPr lang="en-US" dirty="0"/>
              <a:t> file mode</a:t>
            </a:r>
            <a:r>
              <a:rPr lang="zh-CN" altLang="en-US" dirty="0"/>
              <a:t>，很容易通过</a:t>
            </a:r>
            <a:r>
              <a:rPr lang="en-US" dirty="0" err="1"/>
              <a:t>tensorflow</a:t>
            </a:r>
            <a:r>
              <a:rPr lang="zh-CN" altLang="en-US" dirty="0"/>
              <a:t>的</a:t>
            </a:r>
            <a:r>
              <a:rPr lang="en-US" dirty="0"/>
              <a:t>dataset API</a:t>
            </a:r>
            <a:r>
              <a:rPr lang="zh-CN" altLang="en-US" dirty="0"/>
              <a:t>的</a:t>
            </a:r>
            <a:r>
              <a:rPr lang="en-US" dirty="0"/>
              <a:t>shard</a:t>
            </a:r>
            <a:r>
              <a:rPr lang="zh-CN" altLang="en-US" dirty="0"/>
              <a:t>功能来实现；</a:t>
            </a:r>
            <a:endParaRPr lang="en-US" dirty="0"/>
          </a:p>
          <a:p>
            <a:pPr lvl="2"/>
            <a:r>
              <a:rPr lang="zh-CN" altLang="en-US" dirty="0"/>
              <a:t>对于</a:t>
            </a:r>
            <a:r>
              <a:rPr lang="en-US" dirty="0" err="1"/>
              <a:t>Sagemaker</a:t>
            </a:r>
            <a:r>
              <a:rPr lang="en-US" dirty="0"/>
              <a:t> pipe mode</a:t>
            </a:r>
            <a:r>
              <a:rPr lang="zh-CN" altLang="en-US" dirty="0"/>
              <a:t>，要自己给每个训练的</a:t>
            </a:r>
            <a:r>
              <a:rPr lang="en-US" dirty="0"/>
              <a:t>channel</a:t>
            </a:r>
            <a:r>
              <a:rPr lang="zh-CN" altLang="en-US" dirty="0"/>
              <a:t>基本等同的数据量，然后在每个训练实例上对同一个</a:t>
            </a:r>
            <a:r>
              <a:rPr lang="en-US" dirty="0"/>
              <a:t>channel</a:t>
            </a:r>
            <a:r>
              <a:rPr lang="zh-CN" altLang="en-US" dirty="0"/>
              <a:t>来做基于</a:t>
            </a:r>
            <a:r>
              <a:rPr lang="en-US" dirty="0" err="1"/>
              <a:t>tensorflow</a:t>
            </a:r>
            <a:r>
              <a:rPr lang="en-US" dirty="0"/>
              <a:t> dataset API</a:t>
            </a:r>
            <a:r>
              <a:rPr lang="zh-CN" altLang="en-US" dirty="0"/>
              <a:t>的</a:t>
            </a:r>
            <a:r>
              <a:rPr lang="en-US" dirty="0"/>
              <a:t>shard</a:t>
            </a:r>
            <a:r>
              <a:rPr lang="zh-CN" altLang="en-US" dirty="0"/>
              <a:t>功能，目的是让</a:t>
            </a:r>
            <a:r>
              <a:rPr lang="zh-CN" altLang="en-US" b="1" dirty="0"/>
              <a:t>每个训练实例的每个</a:t>
            </a:r>
            <a:r>
              <a:rPr lang="en-US" b="1" dirty="0"/>
              <a:t>work</a:t>
            </a:r>
            <a:r>
              <a:rPr lang="zh-CN" altLang="en-US" b="1" dirty="0"/>
              <a:t>都处理几乎相同的数据量，而且处理的是不同的数据</a:t>
            </a:r>
            <a:r>
              <a:rPr lang="zh-CN" altLang="en-US" dirty="0"/>
              <a:t>。</a:t>
            </a:r>
            <a:r>
              <a:rPr lang="zh-CN" altLang="en-US" b="1" dirty="0"/>
              <a:t>其实就是把手动</a:t>
            </a:r>
            <a:r>
              <a:rPr lang="en-US" altLang="zh-CN" b="1" dirty="0"/>
              <a:t>shard +</a:t>
            </a:r>
            <a:r>
              <a:rPr lang="zh-CN" altLang="en-US" b="1" dirty="0"/>
              <a:t> </a:t>
            </a:r>
            <a:r>
              <a:rPr lang="en-US" altLang="zh-CN" b="1" dirty="0" err="1"/>
              <a:t>tensorflow</a:t>
            </a:r>
            <a:r>
              <a:rPr lang="en-US" altLang="zh-CN" b="1" dirty="0"/>
              <a:t> side shard</a:t>
            </a:r>
            <a:r>
              <a:rPr lang="zh-CN" altLang="en-US" b="1" dirty="0"/>
              <a:t>结合起来用。</a:t>
            </a:r>
            <a:endParaRPr lang="en-US" altLang="zh-CN" b="1" dirty="0"/>
          </a:p>
          <a:p>
            <a:pPr lvl="3"/>
            <a:endParaRPr lang="en-US" b="1" dirty="0"/>
          </a:p>
          <a:p>
            <a:pPr lvl="3"/>
            <a:endParaRPr lang="en-US" b="1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15" y="3754832"/>
            <a:ext cx="8364581" cy="26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6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zh-CN" altLang="en-US" dirty="0"/>
              <a:t>上面提到的</a:t>
            </a:r>
            <a:r>
              <a:rPr lang="en-US" altLang="zh-CN" dirty="0" err="1"/>
              <a:t>tensorflow</a:t>
            </a:r>
            <a:r>
              <a:rPr lang="en-US" altLang="zh-CN" dirty="0"/>
              <a:t> dataset </a:t>
            </a:r>
            <a:r>
              <a:rPr lang="en-US" dirty="0"/>
              <a:t>shard</a:t>
            </a:r>
            <a:r>
              <a:rPr lang="zh-CN" altLang="en-US" dirty="0"/>
              <a:t>是在自己代码里面做的</a:t>
            </a:r>
            <a:r>
              <a:rPr lang="en-US" dirty="0"/>
              <a:t>shard</a:t>
            </a:r>
            <a:r>
              <a:rPr lang="zh-CN" altLang="en-US" dirty="0"/>
              <a:t>，还可以让</a:t>
            </a:r>
            <a:r>
              <a:rPr lang="en-US" dirty="0" err="1"/>
              <a:t>sagemaker</a:t>
            </a:r>
            <a:r>
              <a:rPr lang="zh-CN" altLang="en-US" dirty="0"/>
              <a:t>在</a:t>
            </a:r>
            <a:r>
              <a:rPr lang="en-US" dirty="0"/>
              <a:t>S3</a:t>
            </a:r>
            <a:r>
              <a:rPr lang="zh-CN" altLang="en-US" dirty="0"/>
              <a:t>侧自动做</a:t>
            </a:r>
            <a:r>
              <a:rPr lang="en-US" dirty="0"/>
              <a:t>shard</a:t>
            </a:r>
            <a:r>
              <a:rPr lang="zh-CN" altLang="en-US" dirty="0"/>
              <a:t>（通过对每个训练集的</a:t>
            </a:r>
            <a:r>
              <a:rPr lang="en-US" dirty="0"/>
              <a:t>channel</a:t>
            </a:r>
            <a:r>
              <a:rPr lang="zh-CN" altLang="en-US" dirty="0"/>
              <a:t>的</a:t>
            </a:r>
            <a:r>
              <a:rPr lang="en-US" dirty="0"/>
              <a:t>S3distributetype</a:t>
            </a:r>
            <a:r>
              <a:rPr lang="zh-CN" altLang="en-US" dirty="0"/>
              <a:t>设置</a:t>
            </a:r>
            <a:r>
              <a:rPr lang="en-US" dirty="0"/>
              <a:t>S3shardbykey</a:t>
            </a:r>
            <a:r>
              <a:rPr lang="zh-CN" altLang="en-US" dirty="0"/>
              <a:t>），这个功能可以在调用</a:t>
            </a:r>
            <a:r>
              <a:rPr lang="en-US" altLang="zh-CN" dirty="0"/>
              <a:t>fit API</a:t>
            </a:r>
            <a:r>
              <a:rPr lang="zh-CN" altLang="en-US" dirty="0"/>
              <a:t>的时候利用</a:t>
            </a:r>
            <a:r>
              <a:rPr lang="en-US" altLang="zh-CN" dirty="0"/>
              <a:t>sagemaker.session.s3_input API</a:t>
            </a:r>
            <a:r>
              <a:rPr lang="zh-CN" altLang="en-US" dirty="0"/>
              <a:t>来设置。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file mode + </a:t>
            </a:r>
            <a:r>
              <a:rPr lang="zh-CN" altLang="en-US" dirty="0"/>
              <a:t>所有训练</a:t>
            </a:r>
            <a:r>
              <a:rPr lang="en-US" altLang="zh-CN" dirty="0"/>
              <a:t>channel</a:t>
            </a:r>
            <a:r>
              <a:rPr lang="zh-CN" altLang="en-US" dirty="0"/>
              <a:t>都设置</a:t>
            </a:r>
            <a:r>
              <a:rPr lang="en-US" dirty="0"/>
              <a:t>S3shardbykey</a:t>
            </a:r>
            <a:r>
              <a:rPr lang="zh-CN" altLang="en-US" dirty="0"/>
              <a:t>，同一个训练实例上的不同</a:t>
            </a:r>
            <a:r>
              <a:rPr lang="en-US" altLang="zh-CN" dirty="0"/>
              <a:t>worker</a:t>
            </a:r>
            <a:r>
              <a:rPr lang="zh-CN" altLang="en-US" dirty="0"/>
              <a:t>再调用</a:t>
            </a:r>
            <a:r>
              <a:rPr lang="en-US" altLang="zh-CN" dirty="0"/>
              <a:t>TF</a:t>
            </a:r>
            <a:r>
              <a:rPr lang="zh-CN" altLang="en-US" dirty="0"/>
              <a:t>的</a:t>
            </a:r>
            <a:r>
              <a:rPr lang="en-US" altLang="zh-CN" dirty="0"/>
              <a:t>shard API</a:t>
            </a:r>
            <a:r>
              <a:rPr lang="zh-CN" altLang="en-US" dirty="0"/>
              <a:t>来进一步</a:t>
            </a:r>
            <a:r>
              <a:rPr lang="en-US" altLang="zh-CN" dirty="0"/>
              <a:t>shard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pipe mode +</a:t>
            </a:r>
            <a:r>
              <a:rPr lang="en-US" dirty="0"/>
              <a:t> </a:t>
            </a:r>
            <a:r>
              <a:rPr lang="zh-CN" altLang="en-US" dirty="0"/>
              <a:t>所有训练</a:t>
            </a:r>
            <a:r>
              <a:rPr lang="en-US" altLang="zh-CN" dirty="0"/>
              <a:t>channel</a:t>
            </a:r>
            <a:r>
              <a:rPr lang="zh-CN" altLang="en-US" dirty="0"/>
              <a:t>都设置</a:t>
            </a:r>
            <a:r>
              <a:rPr lang="en-US" dirty="0"/>
              <a:t>S3shardbykey</a:t>
            </a:r>
            <a:r>
              <a:rPr lang="zh-CN" altLang="en-US" dirty="0"/>
              <a:t>，</a:t>
            </a:r>
            <a:r>
              <a:rPr lang="en-US" altLang="zh-CN" dirty="0" err="1"/>
              <a:t>horovod</a:t>
            </a:r>
            <a:r>
              <a:rPr lang="zh-CN" altLang="en-US" dirty="0"/>
              <a:t>的所有</a:t>
            </a:r>
            <a:r>
              <a:rPr lang="en-US" altLang="zh-CN" dirty="0"/>
              <a:t>worker</a:t>
            </a:r>
            <a:r>
              <a:rPr lang="zh-CN" altLang="en-US" dirty="0"/>
              <a:t>都处理不同的数据集一部分，不要在调用</a:t>
            </a:r>
            <a:r>
              <a:rPr lang="en-US" altLang="zh-CN" dirty="0"/>
              <a:t>TF</a:t>
            </a:r>
            <a:r>
              <a:rPr lang="zh-CN" altLang="en-US" dirty="0"/>
              <a:t>的</a:t>
            </a:r>
            <a:r>
              <a:rPr lang="en-US" altLang="zh-CN" dirty="0"/>
              <a:t>shard API</a:t>
            </a:r>
            <a:r>
              <a:rPr lang="zh-CN" altLang="en-US" dirty="0"/>
              <a:t>了。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horovod</a:t>
            </a:r>
            <a:r>
              <a:rPr lang="zh-CN" altLang="en-US" dirty="0"/>
              <a:t>的时候如果</a:t>
            </a:r>
            <a:r>
              <a:rPr lang="en-US" altLang="zh-CN" dirty="0"/>
              <a:t>worker</a:t>
            </a:r>
            <a:r>
              <a:rPr lang="zh-CN" altLang="en-US" dirty="0"/>
              <a:t>数量很多，那么学习率会被</a:t>
            </a:r>
            <a:r>
              <a:rPr lang="en-US" altLang="zh-CN" dirty="0"/>
              <a:t>scaling</a:t>
            </a:r>
            <a:r>
              <a:rPr lang="zh-CN" altLang="en-US" dirty="0"/>
              <a:t>很大，这样容易造成训练效果不好比如</a:t>
            </a:r>
            <a:r>
              <a:rPr lang="en-US" altLang="zh-CN" dirty="0"/>
              <a:t>loss</a:t>
            </a:r>
            <a:r>
              <a:rPr lang="zh-CN" altLang="en-US" dirty="0"/>
              <a:t>比较大，</a:t>
            </a:r>
            <a:r>
              <a:rPr lang="en-US" altLang="zh-CN" dirty="0"/>
              <a:t>accuracy/AUC</a:t>
            </a:r>
            <a:r>
              <a:rPr lang="zh-CN" altLang="en-US" dirty="0"/>
              <a:t>比较低。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这个时候要适当减少</a:t>
            </a:r>
            <a:r>
              <a:rPr lang="en-US" altLang="zh-CN" b="1" dirty="0">
                <a:solidFill>
                  <a:srgbClr val="FF0000"/>
                </a:solidFill>
              </a:rPr>
              <a:t>scaling</a:t>
            </a:r>
            <a:r>
              <a:rPr lang="zh-CN" altLang="en-US" b="1" dirty="0">
                <a:solidFill>
                  <a:srgbClr val="FF0000"/>
                </a:solidFill>
              </a:rPr>
              <a:t>前的学习率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可以</a:t>
            </a:r>
            <a:r>
              <a:rPr lang="zh-CN" altLang="en-US" b="1" dirty="0"/>
              <a:t>使用</a:t>
            </a:r>
            <a:r>
              <a:rPr lang="en-US" altLang="zh-CN" b="1" dirty="0" err="1"/>
              <a:t>horovod</a:t>
            </a:r>
            <a:r>
              <a:rPr lang="zh-CN" altLang="en-US" b="1" dirty="0"/>
              <a:t>的一些调优参数来尝试加速效果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比如</a:t>
            </a:r>
            <a:r>
              <a:rPr lang="en-US" altLang="zh-CN" dirty="0" err="1"/>
              <a:t>autotune</a:t>
            </a:r>
            <a:r>
              <a:rPr lang="zh-CN" altLang="en-US" dirty="0"/>
              <a:t>，</a:t>
            </a:r>
            <a:r>
              <a:rPr lang="en-US" altLang="zh-CN" dirty="0"/>
              <a:t>fusion-threshold</a:t>
            </a:r>
            <a:r>
              <a:rPr lang="zh-CN" altLang="en-US" dirty="0"/>
              <a:t>，</a:t>
            </a:r>
            <a:r>
              <a:rPr lang="en-US" altLang="zh-CN" dirty="0"/>
              <a:t>cycle-time</a:t>
            </a:r>
            <a:r>
              <a:rPr lang="zh-CN" altLang="en-US" dirty="0"/>
              <a:t>等等这样的参数。</a:t>
            </a:r>
            <a:endParaRPr lang="en-US" altLang="zh-CN" dirty="0"/>
          </a:p>
          <a:p>
            <a:pPr lvl="2"/>
            <a:r>
              <a:rPr lang="zh-CN" altLang="en-US" dirty="0"/>
              <a:t>参考：</a:t>
            </a:r>
            <a:r>
              <a:rPr lang="en-US" u="sng" dirty="0">
                <a:hlinkClick r:id="rId3"/>
              </a:rPr>
              <a:t>https://aws.amazon.com/cn/blogs/machine-learning/reducing-training-time-with-apache-mxnet-and-horovod-on-amazon-sagemaker/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57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7214"/>
          </a:xfrm>
        </p:spPr>
        <p:txBody>
          <a:bodyPr/>
          <a:lstStyle/>
          <a:p>
            <a:r>
              <a:rPr lang="en-US" altLang="zh-CN" dirty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340"/>
            <a:ext cx="10515600" cy="4704623"/>
          </a:xfrm>
        </p:spPr>
        <p:txBody>
          <a:bodyPr/>
          <a:lstStyle/>
          <a:p>
            <a:pPr lvl="1"/>
            <a:r>
              <a:rPr lang="zh-CN" altLang="en-US" b="1" dirty="0"/>
              <a:t>对于单机多</a:t>
            </a:r>
            <a:r>
              <a:rPr lang="en-US" altLang="zh-CN" b="1" dirty="0"/>
              <a:t>CPU</a:t>
            </a:r>
            <a:r>
              <a:rPr lang="zh-CN" altLang="en-US" b="1" dirty="0"/>
              <a:t>，多机多</a:t>
            </a:r>
            <a:r>
              <a:rPr lang="en-US" altLang="zh-CN" b="1" dirty="0"/>
              <a:t>CPU</a:t>
            </a:r>
            <a:r>
              <a:rPr lang="zh-CN" altLang="en-US" b="1" dirty="0"/>
              <a:t>，单机多</a:t>
            </a:r>
            <a:r>
              <a:rPr lang="en-US" altLang="zh-CN" b="1" dirty="0"/>
              <a:t>GPU</a:t>
            </a:r>
            <a:r>
              <a:rPr lang="zh-CN" altLang="en-US" b="1" dirty="0"/>
              <a:t>卡，多机多</a:t>
            </a:r>
            <a:r>
              <a:rPr lang="en-US" altLang="zh-CN" b="1" dirty="0"/>
              <a:t>GPU</a:t>
            </a:r>
            <a:r>
              <a:rPr lang="zh-CN" altLang="en-US" b="1" dirty="0"/>
              <a:t>卡这些场景的</a:t>
            </a:r>
            <a:r>
              <a:rPr lang="en-US" altLang="zh-CN" b="1" dirty="0" err="1"/>
              <a:t>horovod</a:t>
            </a:r>
            <a:r>
              <a:rPr lang="zh-CN" altLang="en-US" b="1" dirty="0"/>
              <a:t>训练，</a:t>
            </a:r>
            <a:r>
              <a:rPr lang="en-US" altLang="zh-CN" b="1" dirty="0"/>
              <a:t>BYOS</a:t>
            </a:r>
            <a:r>
              <a:rPr lang="zh-CN" altLang="en-US" b="1" dirty="0"/>
              <a:t>的代码基本差不多，主要区别就是</a:t>
            </a:r>
            <a:r>
              <a:rPr lang="en-US" altLang="zh-CN" b="1" dirty="0"/>
              <a:t>worker</a:t>
            </a:r>
            <a:r>
              <a:rPr lang="zh-CN" altLang="en-US" b="1" dirty="0"/>
              <a:t>对</a:t>
            </a:r>
            <a:r>
              <a:rPr lang="en-US" altLang="zh-CN" b="1" dirty="0"/>
              <a:t>CPU</a:t>
            </a:r>
            <a:r>
              <a:rPr lang="zh-CN" altLang="en-US" b="1" dirty="0"/>
              <a:t>和</a:t>
            </a:r>
            <a:r>
              <a:rPr lang="en-US" altLang="zh-CN" b="1" dirty="0"/>
              <a:t>GPU</a:t>
            </a:r>
            <a:r>
              <a:rPr lang="zh-CN" altLang="en-US" b="1" dirty="0"/>
              <a:t>的绑定方式不一样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ml.c</a:t>
            </a:r>
            <a:r>
              <a:rPr lang="en-US" dirty="0"/>
              <a:t>5.18xlarge(72</a:t>
            </a:r>
            <a:r>
              <a:rPr lang="zh-CN" altLang="en-US" dirty="0"/>
              <a:t>个</a:t>
            </a:r>
            <a:r>
              <a:rPr lang="en-US" dirty="0"/>
              <a:t>VCPU)</a:t>
            </a:r>
            <a:r>
              <a:rPr lang="zh-CN" altLang="en-US" dirty="0"/>
              <a:t>做单机多</a:t>
            </a:r>
            <a:r>
              <a:rPr lang="en-US" dirty="0"/>
              <a:t>CPU </a:t>
            </a:r>
            <a:r>
              <a:rPr lang="en-US" dirty="0" err="1"/>
              <a:t>horovod</a:t>
            </a:r>
            <a:r>
              <a:rPr lang="zh-CN" altLang="en-US" dirty="0"/>
              <a:t>训练</a:t>
            </a:r>
            <a:r>
              <a:rPr lang="en-US" altLang="zh-CN" dirty="0" err="1"/>
              <a:t>libsvm</a:t>
            </a:r>
            <a:r>
              <a:rPr lang="zh-CN" altLang="en-US" dirty="0"/>
              <a:t>格式的数据（并没有设置</a:t>
            </a:r>
            <a:r>
              <a:rPr lang="en-US" dirty="0"/>
              <a:t>TF</a:t>
            </a:r>
            <a:r>
              <a:rPr lang="zh-CN" altLang="en-US" dirty="0"/>
              <a:t>的</a:t>
            </a:r>
            <a:r>
              <a:rPr lang="en-US" dirty="0"/>
              <a:t>intra</a:t>
            </a:r>
            <a:r>
              <a:rPr lang="zh-CN" altLang="en-US" dirty="0"/>
              <a:t>线程池和</a:t>
            </a:r>
            <a:r>
              <a:rPr lang="en-US" dirty="0"/>
              <a:t>inter</a:t>
            </a:r>
            <a:r>
              <a:rPr lang="zh-CN" altLang="en-US" dirty="0"/>
              <a:t>并行度），</a:t>
            </a:r>
            <a:r>
              <a:rPr lang="en-US" dirty="0"/>
              <a:t>CPU</a:t>
            </a:r>
            <a:r>
              <a:rPr lang="zh-CN" altLang="en-US" dirty="0"/>
              <a:t>使用率如下图（差不多能到</a:t>
            </a:r>
            <a:r>
              <a:rPr lang="en-US" altLang="zh-CN" dirty="0"/>
              <a:t>60K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51819" y="3628103"/>
            <a:ext cx="9276736" cy="28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6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04680"/>
          </a:xfrm>
        </p:spPr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806"/>
            <a:ext cx="10515600" cy="4723983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Sagemaker</a:t>
            </a:r>
            <a:r>
              <a:rPr lang="zh-CN" altLang="en-US" dirty="0"/>
              <a:t>的内建</a:t>
            </a:r>
            <a:r>
              <a:rPr lang="en-US" altLang="zh-CN" dirty="0" err="1"/>
              <a:t>tensorflow</a:t>
            </a:r>
            <a:r>
              <a:rPr lang="zh-CN" altLang="en-US" dirty="0"/>
              <a:t>容器的</a:t>
            </a:r>
            <a:r>
              <a:rPr lang="zh-CN" altLang="en-US" b="1" dirty="0">
                <a:solidFill>
                  <a:srgbClr val="FF0000"/>
                </a:solidFill>
              </a:rPr>
              <a:t>单机多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训练</a:t>
            </a:r>
            <a:r>
              <a:rPr lang="zh-CN" altLang="en-US" dirty="0"/>
              <a:t>可以选择的方式：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tower</a:t>
            </a:r>
            <a:r>
              <a:rPr lang="zh-CN" altLang="en-US" dirty="0"/>
              <a:t>方式：</a:t>
            </a:r>
            <a:endParaRPr lang="en-US" altLang="zh-CN" dirty="0"/>
          </a:p>
          <a:p>
            <a:pPr lvl="2"/>
            <a:r>
              <a:rPr lang="zh-CN" altLang="en-US" dirty="0"/>
              <a:t>涉及的代码改动类似</a:t>
            </a:r>
            <a:r>
              <a:rPr lang="en-US" altLang="zh-CN" dirty="0"/>
              <a:t>tower</a:t>
            </a:r>
            <a:r>
              <a:rPr lang="zh-CN" altLang="en-US" dirty="0"/>
              <a:t>做单机多</a:t>
            </a:r>
            <a:r>
              <a:rPr lang="en-US" altLang="zh-CN" dirty="0"/>
              <a:t>CPU</a:t>
            </a:r>
            <a:r>
              <a:rPr lang="zh-CN" altLang="en-US" dirty="0"/>
              <a:t>训练，只是不需要手动设置</a:t>
            </a:r>
            <a:r>
              <a:rPr lang="en-US" altLang="zh-CN" dirty="0"/>
              <a:t>GPU</a:t>
            </a:r>
            <a:r>
              <a:rPr lang="zh-CN" altLang="en-US" dirty="0"/>
              <a:t>设备。</a:t>
            </a:r>
            <a:endParaRPr lang="en-US" altLang="zh-CN" dirty="0"/>
          </a:p>
          <a:p>
            <a:pPr lvl="2"/>
            <a:r>
              <a:rPr lang="en-US" altLang="zh-CN" b="1" dirty="0"/>
              <a:t>Scaling batch size</a:t>
            </a:r>
            <a:r>
              <a:rPr lang="zh-CN" altLang="en-US" b="1" dirty="0"/>
              <a:t>为</a:t>
            </a:r>
            <a:r>
              <a:rPr lang="en-US" altLang="zh-CN" b="1" dirty="0"/>
              <a:t>GPU</a:t>
            </a:r>
            <a:r>
              <a:rPr lang="zh-CN" altLang="en-US" b="1" dirty="0"/>
              <a:t>数量。</a:t>
            </a:r>
            <a:endParaRPr lang="en-US" altLang="zh-CN" b="1" dirty="0"/>
          </a:p>
          <a:p>
            <a:pPr lvl="1"/>
            <a:r>
              <a:rPr lang="zh-CN" altLang="en-US" dirty="0"/>
              <a:t>利用原生</a:t>
            </a:r>
            <a:r>
              <a:rPr lang="en-US" altLang="zh-CN" dirty="0" err="1"/>
              <a:t>tensorflow</a:t>
            </a:r>
            <a:r>
              <a:rPr lang="zh-CN" altLang="en-US" dirty="0"/>
              <a:t>的</a:t>
            </a:r>
            <a:r>
              <a:rPr lang="en-US" altLang="zh-CN" dirty="0"/>
              <a:t>distributed </a:t>
            </a:r>
            <a:r>
              <a:rPr lang="en-US" altLang="zh-CN" dirty="0" err="1"/>
              <a:t>stragety</a:t>
            </a:r>
            <a:r>
              <a:rPr lang="en-US" altLang="zh-CN" dirty="0"/>
              <a:t> </a:t>
            </a:r>
            <a:r>
              <a:rPr lang="en-US" altLang="zh-CN" dirty="0" err="1"/>
              <a:t>mirrorstrategy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GPU</a:t>
            </a:r>
            <a:r>
              <a:rPr lang="zh-CN" altLang="en-US" dirty="0"/>
              <a:t>训练时默认子策略用的是</a:t>
            </a:r>
            <a:r>
              <a:rPr lang="en-US" b="1" dirty="0" err="1"/>
              <a:t>NcclAllReduce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b="1" dirty="0"/>
              <a:t>Scaling batch size</a:t>
            </a:r>
            <a:r>
              <a:rPr lang="zh-CN" altLang="en-US" b="1" dirty="0"/>
              <a:t>为</a:t>
            </a:r>
            <a:r>
              <a:rPr lang="en-US" altLang="zh-CN" b="1" dirty="0"/>
              <a:t>GPU</a:t>
            </a:r>
            <a:r>
              <a:rPr lang="zh-CN" altLang="en-US" b="1" dirty="0"/>
              <a:t>数量。</a:t>
            </a:r>
            <a:endParaRPr lang="en-US" altLang="zh-CN" b="1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 err="1"/>
              <a:t>Sagemaker</a:t>
            </a:r>
            <a:r>
              <a:rPr lang="zh-CN" altLang="en-US" dirty="0"/>
              <a:t>集成的</a:t>
            </a:r>
            <a:r>
              <a:rPr lang="en-US" altLang="zh-CN" dirty="0" err="1"/>
              <a:t>horovod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36" y="4447106"/>
            <a:ext cx="8004954" cy="9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71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Tips: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mirrorstrategy</a:t>
            </a:r>
            <a:r>
              <a:rPr lang="en-US" altLang="zh-CN" dirty="0"/>
              <a:t> for GPU</a:t>
            </a:r>
            <a:r>
              <a:rPr lang="zh-CN" altLang="en-US" dirty="0"/>
              <a:t>或者</a:t>
            </a:r>
            <a:r>
              <a:rPr lang="en-US" altLang="zh-CN" dirty="0"/>
              <a:t>tower for GPU</a:t>
            </a:r>
            <a:r>
              <a:rPr lang="zh-CN" altLang="en-US" dirty="0"/>
              <a:t>训练的时候，如果在</a:t>
            </a:r>
            <a:r>
              <a:rPr lang="en-US" altLang="zh-CN" dirty="0" err="1"/>
              <a:t>tf.ConfigProto</a:t>
            </a:r>
            <a:r>
              <a:rPr lang="zh-CN" altLang="en-US" dirty="0"/>
              <a:t>中设置</a:t>
            </a:r>
            <a:r>
              <a:rPr lang="en-US" altLang="zh-CN" dirty="0" err="1"/>
              <a:t>log_device_placement</a:t>
            </a:r>
            <a:r>
              <a:rPr lang="en-US" altLang="zh-CN" dirty="0"/>
              <a:t>=True</a:t>
            </a:r>
            <a:r>
              <a:rPr lang="zh-CN" altLang="en-US" dirty="0"/>
              <a:t>会出错（用的</a:t>
            </a:r>
            <a:r>
              <a:rPr lang="en-US" altLang="zh-CN" dirty="0" err="1"/>
              <a:t>Sagemaker</a:t>
            </a:r>
            <a:r>
              <a:rPr lang="en-US" altLang="zh-CN" dirty="0"/>
              <a:t> TF 1.14</a:t>
            </a:r>
            <a:r>
              <a:rPr lang="zh-CN" altLang="en-US" dirty="0"/>
              <a:t>版本），解决办法有两种：</a:t>
            </a:r>
            <a:endParaRPr lang="en-US" altLang="zh-CN" dirty="0"/>
          </a:p>
          <a:p>
            <a:pPr lvl="2"/>
            <a:r>
              <a:rPr lang="zh-CN" altLang="en-US" dirty="0"/>
              <a:t>不要设置</a:t>
            </a:r>
            <a:r>
              <a:rPr lang="en-US" altLang="zh-CN" dirty="0" err="1"/>
              <a:t>log_device_placement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2"/>
            <a:r>
              <a:rPr lang="zh-CN" altLang="en-US" dirty="0"/>
              <a:t>设置</a:t>
            </a:r>
            <a:r>
              <a:rPr lang="en-US" altLang="zh-CN" dirty="0" err="1"/>
              <a:t>log_device_placement</a:t>
            </a:r>
            <a:r>
              <a:rPr lang="en-US" altLang="zh-CN" dirty="0"/>
              <a:t>=True</a:t>
            </a:r>
            <a:r>
              <a:rPr lang="zh-CN" altLang="en-US" dirty="0"/>
              <a:t>的同时，设置</a:t>
            </a:r>
            <a:r>
              <a:rPr lang="en-US" altLang="zh-CN" dirty="0" err="1"/>
              <a:t>allow_soft_placement</a:t>
            </a:r>
            <a:r>
              <a:rPr lang="en-US" altLang="zh-CN" dirty="0"/>
              <a:t>=True</a:t>
            </a:r>
          </a:p>
          <a:p>
            <a:pPr lvl="1"/>
            <a:r>
              <a:rPr lang="zh-CN" altLang="en-US" dirty="0"/>
              <a:t>其实在用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BYOS</a:t>
            </a:r>
            <a:r>
              <a:rPr lang="zh-CN" altLang="en-US" dirty="0"/>
              <a:t>方式训练过程中，只要出现类似</a:t>
            </a:r>
            <a:r>
              <a:rPr lang="en-US" altLang="zh-CN" dirty="0"/>
              <a:t>variables</a:t>
            </a:r>
            <a:r>
              <a:rPr lang="zh-CN" altLang="en-US" dirty="0"/>
              <a:t>或</a:t>
            </a:r>
            <a:r>
              <a:rPr lang="en-US" altLang="zh-CN" dirty="0"/>
              <a:t>operation</a:t>
            </a:r>
            <a:r>
              <a:rPr lang="zh-CN" altLang="en-US" dirty="0"/>
              <a:t>放置设备出错，都可以</a:t>
            </a:r>
            <a:r>
              <a:rPr lang="zh-CN" altLang="en-US" b="1" dirty="0">
                <a:solidFill>
                  <a:srgbClr val="FF0000"/>
                </a:solidFill>
              </a:rPr>
              <a:t>通过设置</a:t>
            </a:r>
            <a:r>
              <a:rPr lang="en-US" altLang="zh-CN" b="1" dirty="0" err="1">
                <a:solidFill>
                  <a:srgbClr val="FF0000"/>
                </a:solidFill>
              </a:rPr>
              <a:t>allow_soft_placement</a:t>
            </a:r>
            <a:r>
              <a:rPr lang="en-US" altLang="zh-CN" b="1" dirty="0">
                <a:solidFill>
                  <a:srgbClr val="FF0000"/>
                </a:solidFill>
              </a:rPr>
              <a:t>=True</a:t>
            </a:r>
            <a:r>
              <a:rPr lang="zh-CN" altLang="en-US" dirty="0"/>
              <a:t>来尝试解决。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5341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多机训练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和单机训练有什么区别吗？</a:t>
            </a:r>
            <a:endParaRPr lang="en-US" altLang="zh-CN" dirty="0"/>
          </a:p>
          <a:p>
            <a:pPr lvl="1"/>
            <a:r>
              <a:rPr lang="zh-CN" altLang="en-US" dirty="0"/>
              <a:t>什么时候考虑使用多机训练呢？</a:t>
            </a:r>
            <a:endParaRPr lang="en-US" altLang="zh-CN" dirty="0"/>
          </a:p>
          <a:p>
            <a:pPr lvl="1"/>
            <a:r>
              <a:rPr lang="zh-CN" altLang="en-US" dirty="0"/>
              <a:t>多机训练都有哪些方式呢？哪种方法更好呢？</a:t>
            </a:r>
            <a:endParaRPr lang="en-US" altLang="zh-CN" dirty="0"/>
          </a:p>
          <a:p>
            <a:pPr lvl="1"/>
            <a:r>
              <a:rPr lang="zh-CN" altLang="en-US" dirty="0"/>
              <a:t>多机训练如何充分利用每个机器上的多个</a:t>
            </a:r>
            <a:r>
              <a:rPr lang="en-US" altLang="zh-CN" dirty="0"/>
              <a:t>GPU</a:t>
            </a:r>
            <a:r>
              <a:rPr lang="zh-CN" altLang="en-US" dirty="0"/>
              <a:t>卡？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1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Sagemaker</a:t>
            </a:r>
            <a:r>
              <a:rPr lang="zh-CN" altLang="en-US" dirty="0"/>
              <a:t>内建</a:t>
            </a:r>
            <a:r>
              <a:rPr lang="en-US" altLang="zh-CN" dirty="0" err="1"/>
              <a:t>tensorflow</a:t>
            </a:r>
            <a:r>
              <a:rPr lang="zh-CN" altLang="en-US" dirty="0"/>
              <a:t>容器的</a:t>
            </a:r>
            <a:r>
              <a:rPr lang="zh-CN" altLang="en-US" b="1" dirty="0">
                <a:solidFill>
                  <a:srgbClr val="FF0000"/>
                </a:solidFill>
              </a:rPr>
              <a:t>多机多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训练</a:t>
            </a:r>
            <a:r>
              <a:rPr lang="zh-CN" altLang="en-US" dirty="0"/>
              <a:t>可以选择的方式：</a:t>
            </a:r>
            <a:endParaRPr lang="en-US" altLang="zh-CN" dirty="0"/>
          </a:p>
          <a:p>
            <a:pPr lvl="1"/>
            <a:r>
              <a:rPr lang="en-US" altLang="zh-CN" dirty="0"/>
              <a:t>Parameter server</a:t>
            </a:r>
            <a:r>
              <a:rPr lang="zh-CN" altLang="en-US" dirty="0"/>
              <a:t>分布式训练方式 </a:t>
            </a:r>
            <a:r>
              <a:rPr lang="en-US" altLang="zh-CN" dirty="0"/>
              <a:t>+ </a:t>
            </a:r>
            <a:r>
              <a:rPr lang="zh-CN" altLang="en-US" dirty="0"/>
              <a:t>代码不做特殊</a:t>
            </a:r>
            <a:r>
              <a:rPr lang="en-US" altLang="zh-CN" dirty="0"/>
              <a:t>CPU</a:t>
            </a:r>
            <a:r>
              <a:rPr lang="zh-CN" altLang="en-US" dirty="0"/>
              <a:t>设备感知的处理。</a:t>
            </a:r>
            <a:endParaRPr lang="en-US" altLang="zh-CN" dirty="0"/>
          </a:p>
          <a:p>
            <a:pPr lvl="1"/>
            <a:r>
              <a:rPr lang="en-US" altLang="zh-CN" dirty="0"/>
              <a:t>Parameter server</a:t>
            </a:r>
            <a:r>
              <a:rPr lang="zh-CN" altLang="en-US" dirty="0"/>
              <a:t>分布式训练方式 </a:t>
            </a:r>
            <a:r>
              <a:rPr lang="en-US" altLang="zh-CN" dirty="0"/>
              <a:t>+ </a:t>
            </a:r>
            <a:r>
              <a:rPr lang="zh-CN" altLang="en-US" dirty="0"/>
              <a:t>代码对</a:t>
            </a:r>
            <a:r>
              <a:rPr lang="en-US" altLang="zh-CN" dirty="0"/>
              <a:t>CPU</a:t>
            </a:r>
            <a:r>
              <a:rPr lang="zh-CN" altLang="en-US" dirty="0"/>
              <a:t>设备感知做处理。</a:t>
            </a:r>
            <a:endParaRPr lang="en-US" altLang="zh-CN" dirty="0"/>
          </a:p>
          <a:p>
            <a:pPr lvl="2"/>
            <a:r>
              <a:rPr lang="zh-CN" altLang="en-US" dirty="0"/>
              <a:t>设置</a:t>
            </a:r>
            <a:r>
              <a:rPr lang="en-US" altLang="zh-CN" dirty="0" err="1"/>
              <a:t>Tensorflow</a:t>
            </a:r>
            <a:r>
              <a:rPr lang="zh-CN" altLang="en-US" dirty="0"/>
              <a:t>的</a:t>
            </a:r>
            <a:r>
              <a:rPr lang="en-US" altLang="zh-CN" dirty="0"/>
              <a:t>intra op</a:t>
            </a:r>
            <a:r>
              <a:rPr lang="zh-CN" altLang="en-US" dirty="0"/>
              <a:t>线程池和</a:t>
            </a:r>
            <a:r>
              <a:rPr lang="en-US" altLang="zh-CN" dirty="0"/>
              <a:t>inter op</a:t>
            </a:r>
            <a:r>
              <a:rPr lang="zh-CN" altLang="en-US" dirty="0"/>
              <a:t>并行度，配置</a:t>
            </a:r>
            <a:r>
              <a:rPr lang="en-US" altLang="zh-CN" dirty="0"/>
              <a:t>MKL-DNN</a:t>
            </a:r>
            <a:r>
              <a:rPr lang="zh-CN" altLang="en-US" dirty="0"/>
              <a:t>的环境变量来修改绑定策略。</a:t>
            </a:r>
            <a:endParaRPr lang="en-US" altLang="zh-CN" dirty="0"/>
          </a:p>
          <a:p>
            <a:pPr lvl="1"/>
            <a:r>
              <a:rPr lang="en-US" altLang="zh-CN" dirty="0"/>
              <a:t>Parameter server</a:t>
            </a:r>
            <a:r>
              <a:rPr lang="zh-CN" altLang="en-US" dirty="0"/>
              <a:t>分布式训练方式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tower</a:t>
            </a:r>
            <a:r>
              <a:rPr lang="zh-CN" altLang="en-US" dirty="0"/>
              <a:t>方式 </a:t>
            </a:r>
            <a:r>
              <a:rPr lang="en-US" altLang="zh-CN" dirty="0"/>
              <a:t>+ </a:t>
            </a:r>
            <a:r>
              <a:rPr lang="zh-CN" altLang="en-US" dirty="0"/>
              <a:t>手动设置</a:t>
            </a:r>
            <a:r>
              <a:rPr lang="en-US" altLang="zh-CN" dirty="0"/>
              <a:t>CPU device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注意：这里</a:t>
            </a:r>
            <a:r>
              <a:rPr lang="zh-CN" altLang="en-US" b="1" dirty="0"/>
              <a:t>需要在</a:t>
            </a:r>
            <a:r>
              <a:rPr lang="en-US" altLang="zh-CN" b="1" dirty="0" err="1"/>
              <a:t>tf.ConfigProto</a:t>
            </a:r>
            <a:r>
              <a:rPr lang="zh-CN" altLang="en-US" b="1" dirty="0"/>
              <a:t>中设置</a:t>
            </a:r>
            <a:r>
              <a:rPr lang="en-US" altLang="zh-CN" b="1" dirty="0" err="1"/>
              <a:t>allow_soft_placement</a:t>
            </a:r>
            <a:r>
              <a:rPr lang="en-US" altLang="zh-CN" b="1" dirty="0"/>
              <a:t>=True</a:t>
            </a:r>
            <a:r>
              <a:rPr lang="zh-CN" altLang="en-US" b="1" dirty="0"/>
              <a:t>，否则</a:t>
            </a:r>
            <a:r>
              <a:rPr lang="zh-CN" altLang="en-US" dirty="0"/>
              <a:t>计算图的</a:t>
            </a:r>
            <a:r>
              <a:rPr lang="en-US" altLang="zh-CN" dirty="0"/>
              <a:t>operation</a:t>
            </a:r>
            <a:r>
              <a:rPr lang="zh-CN" altLang="en-US" dirty="0"/>
              <a:t>的设备置放会冲突而失败。</a:t>
            </a:r>
            <a:endParaRPr lang="en-US" altLang="zh-CN" dirty="0"/>
          </a:p>
          <a:p>
            <a:pPr lvl="1"/>
            <a:r>
              <a:rPr lang="en-US" altLang="zh-CN" dirty="0" err="1"/>
              <a:t>horovod</a:t>
            </a:r>
            <a:r>
              <a:rPr lang="zh-CN" altLang="en-US" dirty="0"/>
              <a:t>分布式训练方式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4" y="22216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这个总结的适用性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023692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9338"/>
          </a:xfrm>
        </p:spPr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981735"/>
          </a:xfrm>
        </p:spPr>
        <p:txBody>
          <a:bodyPr>
            <a:normAutofit/>
          </a:bodyPr>
          <a:lstStyle/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前面提到的几种多机多</a:t>
            </a:r>
            <a:r>
              <a:rPr lang="en-US" altLang="zh-CN" dirty="0"/>
              <a:t>CPU</a:t>
            </a:r>
            <a:r>
              <a:rPr lang="zh-CN" altLang="en-US" dirty="0"/>
              <a:t>分布式训练的方法，需要的代码改动和单机多</a:t>
            </a:r>
            <a:r>
              <a:rPr lang="en-US" altLang="zh-CN" dirty="0"/>
              <a:t>CPU</a:t>
            </a:r>
            <a:r>
              <a:rPr lang="zh-CN" altLang="en-US" dirty="0"/>
              <a:t>训练的改动几乎一样。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en-US" b="1" dirty="0">
                <a:solidFill>
                  <a:srgbClr val="FF0000"/>
                </a:solidFill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</a:rPr>
              <a:t>parameter server</a:t>
            </a:r>
            <a:r>
              <a:rPr lang="zh-CN" altLang="en-US" b="1" dirty="0">
                <a:solidFill>
                  <a:srgbClr val="FF0000"/>
                </a:solidFill>
              </a:rPr>
              <a:t>分布式训练方式的时候，并且用的是</a:t>
            </a:r>
            <a:r>
              <a:rPr lang="en-US" altLang="zh-CN" b="1" dirty="0" err="1">
                <a:solidFill>
                  <a:srgbClr val="FF0000"/>
                </a:solidFill>
              </a:rPr>
              <a:t>tf.estimator</a:t>
            </a:r>
            <a:r>
              <a:rPr lang="en-US" altLang="zh-CN" b="1" dirty="0">
                <a:solidFill>
                  <a:srgbClr val="FF0000"/>
                </a:solidFill>
              </a:rPr>
              <a:t> API</a:t>
            </a:r>
            <a:r>
              <a:rPr lang="zh-CN" altLang="en-US" b="1" dirty="0">
                <a:solidFill>
                  <a:srgbClr val="FF0000"/>
                </a:solidFill>
              </a:rPr>
              <a:t>来的话，</a:t>
            </a:r>
            <a:r>
              <a:rPr lang="en-US" altLang="zh-CN" b="1" dirty="0">
                <a:solidFill>
                  <a:srgbClr val="FF0000"/>
                </a:solidFill>
              </a:rPr>
              <a:t>checkpoint</a:t>
            </a:r>
            <a:r>
              <a:rPr lang="zh-CN" altLang="en-US" b="1" dirty="0">
                <a:solidFill>
                  <a:srgbClr val="FF0000"/>
                </a:solidFill>
              </a:rPr>
              <a:t>的路径必须设置为可以</a:t>
            </a:r>
            <a:r>
              <a:rPr lang="en-US" altLang="zh-CN" b="1" dirty="0">
                <a:solidFill>
                  <a:srgbClr val="FF0000"/>
                </a:solidFill>
              </a:rPr>
              <a:t>share</a:t>
            </a:r>
            <a:r>
              <a:rPr lang="zh-CN" altLang="en-US" b="1" dirty="0">
                <a:solidFill>
                  <a:srgbClr val="FF0000"/>
                </a:solidFill>
              </a:rPr>
              <a:t>的比如用</a:t>
            </a:r>
            <a:r>
              <a:rPr lang="en-US" altLang="zh-CN" b="1" dirty="0">
                <a:solidFill>
                  <a:srgbClr val="FF0000"/>
                </a:solidFill>
              </a:rPr>
              <a:t>S3</a:t>
            </a:r>
            <a:r>
              <a:rPr lang="zh-CN" altLang="en-US" dirty="0"/>
              <a:t>，否则训练刚开始就会失败（具体细节请参考本页下面的注释。）</a:t>
            </a:r>
            <a:endParaRPr lang="en-US" altLang="zh-CN" dirty="0"/>
          </a:p>
          <a:p>
            <a:pPr lvl="2"/>
            <a:r>
              <a:rPr lang="zh-CN" altLang="en-US" dirty="0"/>
              <a:t>但是</a:t>
            </a:r>
            <a:r>
              <a:rPr lang="zh-CN" altLang="en-US" b="1" dirty="0"/>
              <a:t>如果是</a:t>
            </a:r>
            <a:r>
              <a:rPr lang="en-US" altLang="zh-CN" b="1" dirty="0"/>
              <a:t>parameter server + </a:t>
            </a:r>
            <a:r>
              <a:rPr lang="en-US" altLang="zh-CN" b="1" dirty="0" err="1"/>
              <a:t>tf.keras</a:t>
            </a:r>
            <a:r>
              <a:rPr lang="zh-CN" altLang="en-US" b="1" dirty="0"/>
              <a:t>的组合，</a:t>
            </a:r>
            <a:r>
              <a:rPr lang="en-US" altLang="zh-CN" b="1" dirty="0"/>
              <a:t>checkpoint</a:t>
            </a:r>
            <a:r>
              <a:rPr lang="zh-CN" altLang="en-US" b="1" dirty="0"/>
              <a:t>路径设置为本地路径是可以的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b="1" dirty="0"/>
              <a:t>而</a:t>
            </a:r>
            <a:r>
              <a:rPr lang="en-US" altLang="zh-CN" b="1" dirty="0" err="1"/>
              <a:t>horovod</a:t>
            </a:r>
            <a:r>
              <a:rPr lang="zh-CN" altLang="en-US" b="1" dirty="0"/>
              <a:t>方式的话，</a:t>
            </a:r>
            <a:r>
              <a:rPr lang="en-US" altLang="zh-CN" b="1" dirty="0"/>
              <a:t>checkpoint</a:t>
            </a:r>
            <a:r>
              <a:rPr lang="zh-CN" altLang="en-US" b="1" dirty="0"/>
              <a:t>路径可以设置为本地路径。</a:t>
            </a:r>
            <a:endParaRPr lang="en-US" altLang="zh-CN" b="1" dirty="0"/>
          </a:p>
          <a:p>
            <a:pPr lvl="2"/>
            <a:r>
              <a:rPr lang="en-US" altLang="zh-CN" b="1" dirty="0" err="1"/>
              <a:t>tf.estimator</a:t>
            </a:r>
            <a:r>
              <a:rPr lang="en-US" altLang="zh-CN" b="1" dirty="0"/>
              <a:t> + parameter server</a:t>
            </a:r>
            <a:r>
              <a:rPr lang="zh-CN" altLang="en-US" b="1" dirty="0"/>
              <a:t>的组合下，</a:t>
            </a:r>
            <a:r>
              <a:rPr lang="en-US" altLang="zh-CN" b="1" dirty="0"/>
              <a:t>checkpoint</a:t>
            </a:r>
            <a:r>
              <a:rPr lang="zh-CN" altLang="en-US" b="1" dirty="0"/>
              <a:t>的路径除了可以设置为</a:t>
            </a:r>
            <a:r>
              <a:rPr lang="en-US" altLang="zh-CN" b="1" dirty="0"/>
              <a:t>S3</a:t>
            </a:r>
            <a:r>
              <a:rPr lang="zh-CN" altLang="en-US" b="1" dirty="0"/>
              <a:t>的路径，也可以设置为</a:t>
            </a:r>
            <a:r>
              <a:rPr lang="en-US" altLang="zh-CN" b="1" dirty="0"/>
              <a:t>EFS mapping</a:t>
            </a:r>
            <a:r>
              <a:rPr lang="zh-CN" altLang="en-US" b="1" dirty="0"/>
              <a:t>到容器中的本地路径。</a:t>
            </a:r>
            <a:endParaRPr lang="en-US" altLang="zh-CN" b="1" dirty="0"/>
          </a:p>
          <a:p>
            <a:pPr lvl="3"/>
            <a:r>
              <a:rPr lang="en-US" altLang="zh-CN" dirty="0"/>
              <a:t>EFS</a:t>
            </a:r>
            <a:r>
              <a:rPr lang="zh-CN" altLang="en-US" dirty="0"/>
              <a:t>作为一个</a:t>
            </a:r>
            <a:r>
              <a:rPr lang="en-US" altLang="zh-CN" dirty="0"/>
              <a:t>channel</a:t>
            </a:r>
            <a:r>
              <a:rPr lang="zh-CN" altLang="en-US" dirty="0"/>
              <a:t>提供给</a:t>
            </a:r>
            <a:r>
              <a:rPr lang="en-US" altLang="zh-CN" dirty="0" err="1"/>
              <a:t>Sagemaker</a:t>
            </a:r>
            <a:r>
              <a:rPr lang="zh-CN" altLang="en-US" dirty="0"/>
              <a:t>，</a:t>
            </a:r>
            <a:r>
              <a:rPr lang="en-US" altLang="zh-CN" dirty="0" err="1"/>
              <a:t>Sagemaker</a:t>
            </a:r>
            <a:r>
              <a:rPr lang="zh-CN" altLang="en-US" dirty="0"/>
              <a:t>当前把</a:t>
            </a:r>
            <a:r>
              <a:rPr lang="en-US" altLang="zh-CN" dirty="0"/>
              <a:t>EFS mapping</a:t>
            </a:r>
            <a:r>
              <a:rPr lang="zh-CN" altLang="en-US" dirty="0"/>
              <a:t>到了</a:t>
            </a:r>
            <a:r>
              <a:rPr lang="en-US" altLang="zh-CN" b="1" dirty="0"/>
              <a:t>/opt/ml/input/data/{</a:t>
            </a:r>
            <a:r>
              <a:rPr lang="en-US" altLang="zh-CN" b="1" dirty="0" err="1"/>
              <a:t>channel_name</a:t>
            </a:r>
            <a:r>
              <a:rPr lang="en-US" altLang="zh-CN" b="1" dirty="0"/>
              <a:t>}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5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871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tf.estimator</a:t>
            </a:r>
            <a:r>
              <a:rPr lang="en-US" altLang="zh-CN" dirty="0"/>
              <a:t> + parameter server</a:t>
            </a:r>
            <a:r>
              <a:rPr lang="zh-CN" altLang="en-US" dirty="0"/>
              <a:t>的组合，如果模型本身比较大（比如超过</a:t>
            </a:r>
            <a:r>
              <a:rPr lang="en-US" altLang="zh-CN" dirty="0"/>
              <a:t>2GB</a:t>
            </a:r>
            <a:r>
              <a:rPr lang="zh-CN" altLang="en-US" dirty="0"/>
              <a:t>），在保存</a:t>
            </a:r>
            <a:r>
              <a:rPr lang="en-US" altLang="zh-CN" dirty="0"/>
              <a:t>checkpoint</a:t>
            </a:r>
            <a:r>
              <a:rPr lang="zh-CN" altLang="en-US" dirty="0"/>
              <a:t>到</a:t>
            </a:r>
            <a:r>
              <a:rPr lang="en-US" altLang="zh-CN" dirty="0"/>
              <a:t>S3</a:t>
            </a:r>
            <a:r>
              <a:rPr lang="zh-CN" altLang="en-US" dirty="0"/>
              <a:t>的时候可能会出问题：</a:t>
            </a:r>
            <a:endParaRPr lang="en-US" altLang="zh-CN" dirty="0"/>
          </a:p>
          <a:p>
            <a:pPr lvl="2"/>
            <a:r>
              <a:rPr lang="zh-CN" altLang="en-US" dirty="0"/>
              <a:t>如果在使用</a:t>
            </a:r>
            <a:r>
              <a:rPr lang="en-US" altLang="zh-CN" dirty="0"/>
              <a:t>TF S3 file system</a:t>
            </a:r>
            <a:r>
              <a:rPr lang="zh-CN" altLang="en-US" dirty="0"/>
              <a:t>的时候遇到问题，可以首先尝试设置如下的环境变量：</a:t>
            </a:r>
            <a:endParaRPr lang="en-US" dirty="0"/>
          </a:p>
          <a:p>
            <a:pPr lvl="3"/>
            <a:r>
              <a:rPr lang="en-US" dirty="0"/>
              <a:t>export AWS_REGION=us-east-1                                             </a:t>
            </a:r>
            <a:r>
              <a:rPr lang="en-US" altLang="zh-CN" dirty="0"/>
              <a:t>#</a:t>
            </a:r>
            <a:r>
              <a:rPr lang="zh-CN" altLang="en-US" dirty="0"/>
              <a:t>你准备访问的</a:t>
            </a:r>
            <a:r>
              <a:rPr lang="en-US" altLang="zh-CN" dirty="0"/>
              <a:t>S3</a:t>
            </a:r>
            <a:r>
              <a:rPr lang="zh-CN" altLang="en-US" dirty="0"/>
              <a:t>的桶所在的</a:t>
            </a:r>
            <a:r>
              <a:rPr lang="en-US" altLang="zh-CN" dirty="0"/>
              <a:t>region</a:t>
            </a:r>
            <a:endParaRPr lang="en-US" dirty="0"/>
          </a:p>
          <a:p>
            <a:pPr lvl="3"/>
            <a:r>
              <a:rPr lang="en-US" dirty="0"/>
              <a:t>export S3_ENDPOINT=s3.us-east-1.amazonaws.com                   </a:t>
            </a:r>
            <a:r>
              <a:rPr lang="en-US" altLang="zh-CN" dirty="0"/>
              <a:t>#</a:t>
            </a:r>
            <a:r>
              <a:rPr lang="zh-CN" altLang="en-US" dirty="0"/>
              <a:t>你准备访问的</a:t>
            </a:r>
            <a:r>
              <a:rPr lang="en-US" altLang="zh-CN" dirty="0"/>
              <a:t>S3</a:t>
            </a:r>
            <a:r>
              <a:rPr lang="zh-CN" altLang="en-US" dirty="0"/>
              <a:t>的桶的包含</a:t>
            </a:r>
            <a:r>
              <a:rPr lang="en-US" altLang="zh-CN" dirty="0"/>
              <a:t>region</a:t>
            </a:r>
            <a:r>
              <a:rPr lang="zh-CN" altLang="en-US" dirty="0"/>
              <a:t>信息的完整的域名</a:t>
            </a:r>
            <a:endParaRPr lang="en-US" dirty="0"/>
          </a:p>
          <a:p>
            <a:pPr lvl="3"/>
            <a:r>
              <a:rPr lang="en-US" dirty="0"/>
              <a:t>export S3_USE_HTTPS=1</a:t>
            </a:r>
          </a:p>
          <a:p>
            <a:pPr lvl="3"/>
            <a:r>
              <a:rPr lang="en-US" dirty="0"/>
              <a:t>export S3_VERIFY_SSL=0</a:t>
            </a:r>
          </a:p>
          <a:p>
            <a:pPr lvl="3"/>
            <a:r>
              <a:rPr lang="en-US" dirty="0"/>
              <a:t>export S3_REQUEST_TIMEOUT_MSEC=6000000</a:t>
            </a:r>
          </a:p>
          <a:p>
            <a:pPr lvl="3"/>
            <a:r>
              <a:rPr lang="en-US" dirty="0"/>
              <a:t>export S3_CONNECT_TIMEOUT_MSEC=6000000</a:t>
            </a:r>
          </a:p>
          <a:p>
            <a:pPr lvl="2"/>
            <a:r>
              <a:rPr lang="zh-CN" altLang="en-US" b="1" dirty="0"/>
              <a:t>如果发现</a:t>
            </a:r>
            <a:r>
              <a:rPr lang="en-US" altLang="zh-CN" b="1" dirty="0"/>
              <a:t>master</a:t>
            </a:r>
            <a:r>
              <a:rPr lang="zh-CN" altLang="en-US" b="1" dirty="0"/>
              <a:t>一直</a:t>
            </a:r>
            <a:r>
              <a:rPr lang="en-US" altLang="zh-CN" b="1" dirty="0"/>
              <a:t>hung</a:t>
            </a:r>
            <a:r>
              <a:rPr lang="zh-CN" altLang="en-US" b="1" dirty="0"/>
              <a:t>在</a:t>
            </a:r>
            <a:r>
              <a:rPr lang="en-US" altLang="zh-CN" b="1" dirty="0"/>
              <a:t>saving checkpoint to S3</a:t>
            </a:r>
            <a:r>
              <a:rPr lang="zh-CN" altLang="en-US" b="1" dirty="0"/>
              <a:t>，可以尝试下面的</a:t>
            </a:r>
            <a:r>
              <a:rPr lang="en-US" altLang="zh-CN" b="1" dirty="0"/>
              <a:t>workaround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3"/>
            <a:r>
              <a:rPr lang="zh-CN" altLang="en-US" b="1" dirty="0"/>
              <a:t>使用</a:t>
            </a:r>
            <a:r>
              <a:rPr lang="en-US" altLang="zh-CN" b="1" dirty="0" err="1"/>
              <a:t>Sagemaker</a:t>
            </a:r>
            <a:r>
              <a:rPr lang="zh-CN" altLang="en-US" b="1" dirty="0"/>
              <a:t>内建的</a:t>
            </a:r>
            <a:r>
              <a:rPr lang="en-US" altLang="zh-CN" b="1" dirty="0"/>
              <a:t>TF1.15</a:t>
            </a:r>
          </a:p>
          <a:p>
            <a:pPr lvl="3"/>
            <a:r>
              <a:rPr lang="zh-CN" altLang="en-US" b="1" dirty="0"/>
              <a:t>或者使用</a:t>
            </a:r>
            <a:r>
              <a:rPr lang="en-US" altLang="zh-CN" b="1" dirty="0"/>
              <a:t>EFS</a:t>
            </a:r>
            <a:r>
              <a:rPr lang="zh-CN" altLang="en-US" b="1" dirty="0"/>
              <a:t>作为</a:t>
            </a:r>
            <a:r>
              <a:rPr lang="en-US" altLang="zh-CN" b="1" dirty="0"/>
              <a:t>share</a:t>
            </a:r>
            <a:r>
              <a:rPr lang="zh-CN" altLang="en-US" b="1" dirty="0"/>
              <a:t>的</a:t>
            </a:r>
            <a:r>
              <a:rPr lang="en-US" altLang="zh-CN" b="1" dirty="0"/>
              <a:t>checkpoint</a:t>
            </a:r>
            <a:r>
              <a:rPr lang="zh-CN" altLang="en-US" b="1" dirty="0"/>
              <a:t>路径。</a:t>
            </a:r>
            <a:endParaRPr lang="en-US" altLang="zh-C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06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</a:t>
            </a:r>
            <a:r>
              <a:rPr lang="en-US" altLang="zh-CN" dirty="0"/>
              <a:t>parameter server</a:t>
            </a:r>
            <a:r>
              <a:rPr lang="zh-CN" altLang="en-US" dirty="0"/>
              <a:t>进行多机训练的时候，可能会出现每个</a:t>
            </a:r>
            <a:r>
              <a:rPr lang="en-US" altLang="zh-CN" dirty="0" err="1"/>
              <a:t>ps</a:t>
            </a:r>
            <a:r>
              <a:rPr lang="zh-CN" altLang="en-US" dirty="0"/>
              <a:t>上的参数</a:t>
            </a:r>
            <a:r>
              <a:rPr lang="en-US" altLang="zh-CN" dirty="0"/>
              <a:t>load</a:t>
            </a:r>
            <a:r>
              <a:rPr lang="zh-CN" altLang="en-US" dirty="0"/>
              <a:t>不均衡的情况（尤其是在有比较大的</a:t>
            </a:r>
            <a:r>
              <a:rPr lang="en-US" altLang="zh-CN" dirty="0"/>
              <a:t>embedding table</a:t>
            </a:r>
            <a:r>
              <a:rPr lang="zh-CN" altLang="en-US" dirty="0"/>
              <a:t>变量的时候）：</a:t>
            </a:r>
            <a:endParaRPr lang="en-US" altLang="zh-CN" dirty="0"/>
          </a:p>
          <a:p>
            <a:pPr lvl="1"/>
            <a:r>
              <a:rPr lang="zh-CN" altLang="en-US" b="1" dirty="0"/>
              <a:t>如何快速知道</a:t>
            </a:r>
            <a:r>
              <a:rPr lang="en-US" altLang="zh-CN" b="1" dirty="0" err="1"/>
              <a:t>ps</a:t>
            </a:r>
            <a:r>
              <a:rPr lang="zh-CN" altLang="en-US" b="1" dirty="0"/>
              <a:t>上的参数不均匀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CN" altLang="en-US" dirty="0"/>
              <a:t>通过查看</a:t>
            </a:r>
            <a:r>
              <a:rPr lang="en-US" altLang="zh-CN" dirty="0"/>
              <a:t>shard</a:t>
            </a:r>
            <a:r>
              <a:rPr lang="zh-CN" altLang="en-US" dirty="0"/>
              <a:t>的</a:t>
            </a:r>
            <a:r>
              <a:rPr lang="en-US" altLang="zh-CN" dirty="0"/>
              <a:t>checkpoint</a:t>
            </a:r>
            <a:r>
              <a:rPr lang="zh-CN" altLang="en-US" dirty="0"/>
              <a:t>的文件大小便可知。</a:t>
            </a:r>
            <a:endParaRPr lang="en-US" altLang="zh-CN" dirty="0"/>
          </a:p>
          <a:p>
            <a:pPr lvl="3"/>
            <a:r>
              <a:rPr lang="zh-CN" altLang="en-US" dirty="0"/>
              <a:t>一般每个</a:t>
            </a:r>
            <a:r>
              <a:rPr lang="en-US" altLang="zh-CN" dirty="0" err="1"/>
              <a:t>ps</a:t>
            </a:r>
            <a:r>
              <a:rPr lang="zh-CN" altLang="en-US" dirty="0"/>
              <a:t>对应一个</a:t>
            </a:r>
            <a:r>
              <a:rPr lang="en-US" altLang="zh-CN" dirty="0"/>
              <a:t>shard</a:t>
            </a:r>
            <a:r>
              <a:rPr lang="zh-CN" altLang="en-US" dirty="0"/>
              <a:t>的</a:t>
            </a:r>
            <a:r>
              <a:rPr lang="en-US" altLang="zh-CN" dirty="0"/>
              <a:t>checkpoint</a:t>
            </a:r>
            <a:r>
              <a:rPr lang="zh-CN" altLang="en-US" dirty="0"/>
              <a:t>文件。</a:t>
            </a:r>
            <a:endParaRPr lang="en-US" altLang="zh-CN" dirty="0"/>
          </a:p>
          <a:p>
            <a:pPr lvl="1"/>
            <a:r>
              <a:rPr lang="zh-CN" altLang="en-US" b="1" dirty="0"/>
              <a:t>可以使用</a:t>
            </a:r>
            <a:r>
              <a:rPr lang="en-US" altLang="zh-CN" b="1" dirty="0" err="1"/>
              <a:t>partitioner</a:t>
            </a:r>
            <a:r>
              <a:rPr lang="zh-CN" altLang="en-US" b="1" dirty="0"/>
              <a:t>功能来尽量让每个</a:t>
            </a:r>
            <a:r>
              <a:rPr lang="en-US" altLang="zh-CN" b="1" dirty="0" err="1"/>
              <a:t>ps</a:t>
            </a:r>
            <a:r>
              <a:rPr lang="zh-CN" altLang="en-US" b="1" dirty="0"/>
              <a:t>的参数均匀分布</a:t>
            </a:r>
            <a:r>
              <a:rPr lang="zh-CN" altLang="en-US" dirty="0"/>
              <a:t>，使用如下的代码对你的变量进行</a:t>
            </a:r>
            <a:r>
              <a:rPr lang="en-US" altLang="zh-CN" dirty="0"/>
              <a:t>wrapper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dirty="0"/>
              <a:t>with </a:t>
            </a:r>
            <a:r>
              <a:rPr lang="en-US" dirty="0" err="1"/>
              <a:t>tf.variable_scope</a:t>
            </a:r>
            <a:r>
              <a:rPr lang="en-US" dirty="0"/>
              <a:t>('</a:t>
            </a:r>
            <a:r>
              <a:rPr lang="en-US" dirty="0" err="1"/>
              <a:t>deepfm_model</a:t>
            </a:r>
            <a:r>
              <a:rPr lang="en-US" dirty="0"/>
              <a:t>', reuse=</a:t>
            </a:r>
            <a:r>
              <a:rPr lang="en-US" dirty="0" err="1"/>
              <a:t>tf.AUTO_REUSE</a:t>
            </a:r>
            <a:r>
              <a:rPr lang="en-US" dirty="0"/>
              <a:t>, </a:t>
            </a:r>
            <a:r>
              <a:rPr lang="en-US" dirty="0" err="1"/>
              <a:t>partitioner</a:t>
            </a:r>
            <a:r>
              <a:rPr lang="en-US" dirty="0"/>
              <a:t> = </a:t>
            </a:r>
            <a:r>
              <a:rPr lang="en-US" dirty="0" err="1"/>
              <a:t>tf.fixed_size_partitioner</a:t>
            </a:r>
            <a:r>
              <a:rPr lang="en-US" dirty="0"/>
              <a:t>(</a:t>
            </a:r>
            <a:r>
              <a:rPr lang="en-US" dirty="0" err="1"/>
              <a:t>num_shards</a:t>
            </a:r>
            <a:r>
              <a:rPr lang="en-US" dirty="0"/>
              <a:t>=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FLAGS.hosts</a:t>
            </a:r>
            <a:r>
              <a:rPr lang="en-US" dirty="0"/>
              <a:t>))):</a:t>
            </a:r>
          </a:p>
          <a:p>
            <a:pPr lvl="2"/>
            <a:r>
              <a:rPr lang="zh-CN" altLang="en-US" dirty="0"/>
              <a:t>使用这个方法用内建的</a:t>
            </a:r>
            <a:r>
              <a:rPr lang="en-US" dirty="0"/>
              <a:t>TF1.14/TF1.15</a:t>
            </a:r>
            <a:r>
              <a:rPr lang="zh-CN" altLang="en-US" dirty="0"/>
              <a:t>都能</a:t>
            </a:r>
            <a:r>
              <a:rPr lang="en-US" dirty="0"/>
              <a:t>work</a:t>
            </a:r>
            <a:r>
              <a:rPr lang="zh-CN" altLang="en-US" dirty="0"/>
              <a:t>，但是内建的</a:t>
            </a:r>
            <a:r>
              <a:rPr lang="en-US" dirty="0"/>
              <a:t>TF1.13</a:t>
            </a:r>
            <a:r>
              <a:rPr lang="zh-CN" altLang="en-US" dirty="0"/>
              <a:t>会出问题。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68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4917"/>
          </a:xfrm>
        </p:spPr>
        <p:txBody>
          <a:bodyPr/>
          <a:lstStyle/>
          <a:p>
            <a:r>
              <a:rPr lang="en-US" altLang="zh-CN" dirty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原生的</a:t>
            </a:r>
            <a:r>
              <a:rPr lang="en-US" altLang="zh-CN" dirty="0" err="1"/>
              <a:t>tensorflow</a:t>
            </a:r>
            <a:r>
              <a:rPr lang="zh-CN" altLang="en-US" dirty="0"/>
              <a:t>的多机分布式训练策略</a:t>
            </a:r>
            <a:r>
              <a:rPr lang="en-US" dirty="0" err="1"/>
              <a:t>MultiWorkerMirroredStrategy</a:t>
            </a:r>
            <a:r>
              <a:rPr lang="zh-CN" altLang="en-US" dirty="0"/>
              <a:t>在</a:t>
            </a:r>
            <a:r>
              <a:rPr lang="en-US" dirty="0" err="1"/>
              <a:t>S</a:t>
            </a:r>
            <a:r>
              <a:rPr lang="en-US" altLang="zh-CN" dirty="0" err="1"/>
              <a:t>agemaker</a:t>
            </a:r>
            <a:r>
              <a:rPr lang="zh-CN" altLang="en-US" dirty="0"/>
              <a:t>中使用时，可能因为版本的关系总报错（</a:t>
            </a:r>
            <a:r>
              <a:rPr lang="en-US" dirty="0" err="1"/>
              <a:t>S</a:t>
            </a:r>
            <a:r>
              <a:rPr lang="en-US" altLang="zh-CN" dirty="0" err="1"/>
              <a:t>agemaker</a:t>
            </a:r>
            <a:r>
              <a:rPr lang="zh-CN" altLang="en-US" dirty="0"/>
              <a:t>内建的</a:t>
            </a:r>
            <a:r>
              <a:rPr lang="en-US" dirty="0"/>
              <a:t>TF1.14</a:t>
            </a:r>
            <a:r>
              <a:rPr lang="zh-CN" altLang="en-US" dirty="0"/>
              <a:t>和</a:t>
            </a:r>
            <a:r>
              <a:rPr lang="en-US" dirty="0" err="1"/>
              <a:t>multiworkermirrorStrategy</a:t>
            </a:r>
            <a:r>
              <a:rPr lang="zh-CN" altLang="en-US" dirty="0"/>
              <a:t>配合就有问题）：</a:t>
            </a:r>
            <a:endParaRPr lang="en-US" altLang="zh-CN" dirty="0"/>
          </a:p>
          <a:p>
            <a:pPr lvl="1"/>
            <a:r>
              <a:rPr lang="zh-CN" altLang="en-US" b="1" dirty="0"/>
              <a:t>使用</a:t>
            </a:r>
            <a:r>
              <a:rPr lang="en-US" b="1" dirty="0" err="1"/>
              <a:t>S</a:t>
            </a:r>
            <a:r>
              <a:rPr lang="en-US" altLang="zh-CN" b="1" dirty="0" err="1"/>
              <a:t>agemaker</a:t>
            </a:r>
            <a:r>
              <a:rPr lang="en-US" b="1" dirty="0"/>
              <a:t> </a:t>
            </a:r>
            <a:r>
              <a:rPr lang="zh-CN" altLang="en-US" b="1" dirty="0"/>
              <a:t>内建的</a:t>
            </a:r>
            <a:r>
              <a:rPr lang="en-US" b="1" dirty="0"/>
              <a:t>TF1.15</a:t>
            </a:r>
            <a:r>
              <a:rPr lang="zh-CN" altLang="en-US" b="1" dirty="0"/>
              <a:t>配合</a:t>
            </a:r>
            <a:r>
              <a:rPr lang="en-US" b="1" dirty="0" err="1"/>
              <a:t>multiworkermirrorstrategy</a:t>
            </a:r>
            <a:r>
              <a:rPr lang="zh-CN" altLang="en-US" b="1" dirty="0"/>
              <a:t>可以训练</a:t>
            </a:r>
            <a:r>
              <a:rPr lang="zh-CN" altLang="en-US" dirty="0"/>
              <a:t>（参考如下的代码），</a:t>
            </a:r>
            <a:r>
              <a:rPr lang="zh-CN" altLang="en-US" dirty="0">
                <a:solidFill>
                  <a:srgbClr val="FF0000"/>
                </a:solidFill>
              </a:rPr>
              <a:t>只是训练速度和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arameter server</a:t>
            </a:r>
            <a:r>
              <a:rPr lang="zh-CN" altLang="en-US" dirty="0">
                <a:solidFill>
                  <a:srgbClr val="FF0000"/>
                </a:solidFill>
              </a:rPr>
              <a:t>方式对比就太慢了</a:t>
            </a:r>
            <a:r>
              <a:rPr lang="zh-CN" altLang="en-US" dirty="0"/>
              <a:t>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4074695"/>
            <a:ext cx="10198767" cy="248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84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891"/>
          </a:xfrm>
        </p:spPr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898"/>
            <a:ext cx="10515600" cy="484182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zh-CN" altLang="en-US" dirty="0"/>
              <a:t>利用</a:t>
            </a:r>
            <a:r>
              <a:rPr lang="en-US" altLang="zh-CN" dirty="0"/>
              <a:t>parameter server</a:t>
            </a:r>
            <a:r>
              <a:rPr lang="zh-CN" altLang="en-US" dirty="0"/>
              <a:t>方式训练的时候，如果验证集比较大的话，</a:t>
            </a:r>
            <a:r>
              <a:rPr lang="en-US" altLang="zh-CN" dirty="0"/>
              <a:t>master worker</a:t>
            </a:r>
            <a:r>
              <a:rPr lang="zh-CN" altLang="en-US" dirty="0"/>
              <a:t>会长时间卡在验证这里。</a:t>
            </a:r>
            <a:endParaRPr lang="en-US" altLang="zh-CN" dirty="0"/>
          </a:p>
          <a:p>
            <a:pPr lvl="2"/>
            <a:r>
              <a:rPr lang="zh-CN" altLang="en-US" dirty="0"/>
              <a:t>因此</a:t>
            </a:r>
            <a:r>
              <a:rPr lang="zh-CN" altLang="en-US" b="1" dirty="0">
                <a:solidFill>
                  <a:srgbClr val="FF0000"/>
                </a:solidFill>
              </a:rPr>
              <a:t>如果发现</a:t>
            </a:r>
            <a:r>
              <a:rPr lang="en-US" altLang="zh-CN" b="1" dirty="0">
                <a:solidFill>
                  <a:srgbClr val="FF0000"/>
                </a:solidFill>
              </a:rPr>
              <a:t>master worker</a:t>
            </a:r>
            <a:r>
              <a:rPr lang="zh-CN" altLang="en-US" b="1" dirty="0">
                <a:solidFill>
                  <a:srgbClr val="FF0000"/>
                </a:solidFill>
              </a:rPr>
              <a:t>卡住了，要看是保存</a:t>
            </a:r>
            <a:r>
              <a:rPr lang="en-US" altLang="zh-CN" b="1" dirty="0">
                <a:solidFill>
                  <a:srgbClr val="FF0000"/>
                </a:solidFill>
              </a:rPr>
              <a:t>S3 checkpoint</a:t>
            </a:r>
            <a:r>
              <a:rPr lang="zh-CN" altLang="en-US" b="1" dirty="0">
                <a:solidFill>
                  <a:srgbClr val="FF0000"/>
                </a:solidFill>
              </a:rPr>
              <a:t>的时候卡了还是验证集做评估的时候卡了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正常的日志参考如下（使用</a:t>
            </a:r>
            <a:r>
              <a:rPr lang="en-US" altLang="zh-CN" dirty="0" err="1"/>
              <a:t>tf.estimator</a:t>
            </a:r>
            <a:r>
              <a:rPr lang="en-US" altLang="zh-CN" dirty="0"/>
              <a:t> API</a:t>
            </a:r>
            <a:r>
              <a:rPr lang="zh-CN" altLang="en-US" dirty="0"/>
              <a:t>的情况）：</a:t>
            </a:r>
            <a:endParaRPr lang="en-US" altLang="zh-CN" dirty="0"/>
          </a:p>
          <a:p>
            <a:pPr lvl="3"/>
            <a:r>
              <a:rPr lang="en-US" dirty="0"/>
              <a:t>I0317 13:45:05.493547 140587113436928 basic_session_run_hooks.py:262] loss = 0.69646865, step = 1</a:t>
            </a:r>
          </a:p>
          <a:p>
            <a:pPr lvl="3"/>
            <a:r>
              <a:rPr lang="en-US" dirty="0"/>
              <a:t>I0317 13:53:47.497896 140587113436928 basic_session_run_hooks.py:606] </a:t>
            </a:r>
            <a:r>
              <a:rPr lang="en-US" b="1" dirty="0"/>
              <a:t>Saving checkpoints for 88 into </a:t>
            </a:r>
            <a:r>
              <a:rPr lang="en-US" dirty="0"/>
              <a:t>s3://liang200/deepfm-dataset-tfrecord-vectorized_map9081201333622334489875ullCPUbyTowerDropsmaller11110/model.ckpt</a:t>
            </a:r>
            <a:r>
              <a:rPr lang="en-US" b="1" dirty="0"/>
              <a:t>.</a:t>
            </a:r>
            <a:endParaRPr lang="en-US" dirty="0"/>
          </a:p>
          <a:p>
            <a:pPr lvl="3"/>
            <a:r>
              <a:rPr lang="en-US" dirty="0"/>
              <a:t>I0317 13:54:08.917733 140587113436928 evaluation.py:255] </a:t>
            </a:r>
            <a:r>
              <a:rPr lang="en-US" b="1" dirty="0"/>
              <a:t>Starting evaluation at</a:t>
            </a:r>
            <a:r>
              <a:rPr lang="en-US" dirty="0"/>
              <a:t> 2020-03-17T13:54:08Z</a:t>
            </a:r>
          </a:p>
          <a:p>
            <a:pPr lvl="3"/>
            <a:r>
              <a:rPr lang="en-US" dirty="0"/>
              <a:t>I0317 13:54:09.268356 140587113436928 saver.py:1286] </a:t>
            </a:r>
            <a:r>
              <a:rPr lang="en-US" b="1" dirty="0"/>
              <a:t>Restoring parameters from </a:t>
            </a:r>
            <a:r>
              <a:rPr lang="en-US" dirty="0"/>
              <a:t>s3://liang200/deepfm-dataset-tfrecord-vectorized_map9081201333622334489875ullCPUbyTowerDropsmaller11110/model.ckpt-88</a:t>
            </a:r>
          </a:p>
          <a:p>
            <a:pPr lvl="3"/>
            <a:r>
              <a:rPr lang="en-US" dirty="0"/>
              <a:t>I0317 14:03:30.263931 140587113436928 evaluation.py:275] </a:t>
            </a:r>
            <a:r>
              <a:rPr lang="en-US" b="1" dirty="0"/>
              <a:t>Finished evaluation at</a:t>
            </a:r>
            <a:r>
              <a:rPr lang="en-US" dirty="0"/>
              <a:t> 2020-03-17-14:03:30</a:t>
            </a:r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parameter server</a:t>
            </a:r>
            <a:r>
              <a:rPr lang="zh-CN" altLang="en-US" dirty="0"/>
              <a:t>训练的时候，使用</a:t>
            </a:r>
            <a:r>
              <a:rPr lang="en-US" altLang="zh-CN" dirty="0" err="1"/>
              <a:t>tf.estimator</a:t>
            </a:r>
            <a:r>
              <a:rPr lang="en-US" altLang="zh-CN" dirty="0"/>
              <a:t> API</a:t>
            </a:r>
            <a:r>
              <a:rPr lang="zh-CN" altLang="en-US" dirty="0"/>
              <a:t>，并设置了</a:t>
            </a:r>
            <a:r>
              <a:rPr lang="en-US" altLang="zh-CN" dirty="0"/>
              <a:t>session </a:t>
            </a:r>
            <a:r>
              <a:rPr lang="en-US" altLang="zh-CN" dirty="0" err="1"/>
              <a:t>config</a:t>
            </a:r>
            <a:r>
              <a:rPr lang="zh-CN" altLang="en-US" dirty="0"/>
              <a:t>，</a:t>
            </a:r>
            <a:r>
              <a:rPr lang="en-US" altLang="zh-CN" dirty="0"/>
              <a:t>master worker</a:t>
            </a:r>
            <a:r>
              <a:rPr lang="zh-CN" altLang="en-US" dirty="0"/>
              <a:t>最后会</a:t>
            </a:r>
            <a:r>
              <a:rPr lang="en-US" altLang="zh-CN" dirty="0"/>
              <a:t>hung</a:t>
            </a:r>
            <a:r>
              <a:rPr lang="zh-CN" altLang="en-US" dirty="0"/>
              <a:t>住，具体参考本页注释。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41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Sagemaker</a:t>
            </a:r>
            <a:r>
              <a:rPr lang="zh-CN" altLang="en-US" dirty="0"/>
              <a:t>中的内建</a:t>
            </a:r>
            <a:r>
              <a:rPr lang="en-US" altLang="zh-CN" dirty="0" err="1"/>
              <a:t>tensorflow</a:t>
            </a:r>
            <a:r>
              <a:rPr lang="zh-CN" altLang="en-US" dirty="0"/>
              <a:t>容器的</a:t>
            </a:r>
            <a:r>
              <a:rPr lang="zh-CN" altLang="en-US" b="1" dirty="0">
                <a:solidFill>
                  <a:srgbClr val="FF0000"/>
                </a:solidFill>
              </a:rPr>
              <a:t>多机单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卡训练</a:t>
            </a:r>
            <a:r>
              <a:rPr lang="zh-CN" altLang="en-US" dirty="0"/>
              <a:t>可以选择的方式：</a:t>
            </a:r>
            <a:endParaRPr lang="en-US" altLang="zh-CN" dirty="0"/>
          </a:p>
          <a:p>
            <a:pPr lvl="1"/>
            <a:r>
              <a:rPr lang="en-US" altLang="zh-CN" dirty="0"/>
              <a:t>Parameter server</a:t>
            </a:r>
            <a:r>
              <a:rPr lang="zh-CN" altLang="en-US" dirty="0"/>
              <a:t>分布式训练 ：</a:t>
            </a:r>
            <a:endParaRPr lang="en-US" altLang="zh-CN" dirty="0"/>
          </a:p>
          <a:p>
            <a:pPr lvl="2"/>
            <a:r>
              <a:rPr lang="en-US" dirty="0" err="1"/>
              <a:t>Sagemaker</a:t>
            </a:r>
            <a:r>
              <a:rPr lang="zh-CN" altLang="en-US" dirty="0"/>
              <a:t>内建的</a:t>
            </a:r>
            <a:r>
              <a:rPr lang="en-US" dirty="0"/>
              <a:t>parameter server</a:t>
            </a:r>
            <a:r>
              <a:rPr lang="zh-CN" altLang="en-US" dirty="0"/>
              <a:t>训练方式是每个训练实例启动一个</a:t>
            </a:r>
            <a:r>
              <a:rPr lang="en-US" dirty="0"/>
              <a:t>parameter server</a:t>
            </a:r>
            <a:r>
              <a:rPr lang="zh-CN" altLang="en-US" dirty="0"/>
              <a:t>进程和一个</a:t>
            </a:r>
            <a:r>
              <a:rPr lang="en-US" dirty="0"/>
              <a:t>worker</a:t>
            </a:r>
            <a:r>
              <a:rPr lang="zh-CN" altLang="en-US" dirty="0"/>
              <a:t>进程（</a:t>
            </a:r>
            <a:r>
              <a:rPr lang="zh-CN" altLang="en-US" b="1" dirty="0"/>
              <a:t>每个</a:t>
            </a:r>
            <a:r>
              <a:rPr lang="en-US" altLang="zh-CN" b="1" dirty="0"/>
              <a:t>parameter server</a:t>
            </a:r>
            <a:r>
              <a:rPr lang="zh-CN" altLang="en-US" b="1" dirty="0"/>
              <a:t>只是负责模型参数的一部分</a:t>
            </a:r>
            <a:r>
              <a:rPr lang="zh-CN" altLang="en-US" dirty="0"/>
              <a:t>），所以缺省是多机单卡训练的。</a:t>
            </a:r>
            <a:endParaRPr lang="en-US" altLang="zh-CN" dirty="0"/>
          </a:p>
          <a:p>
            <a:pPr lvl="2"/>
            <a:r>
              <a:rPr lang="en-US" altLang="zh-CN" dirty="0" err="1"/>
              <a:t>Sagemaker</a:t>
            </a:r>
            <a:r>
              <a:rPr lang="zh-CN" altLang="en-US" dirty="0"/>
              <a:t>内建的</a:t>
            </a:r>
            <a:r>
              <a:rPr lang="en-US" altLang="zh-CN" dirty="0"/>
              <a:t>parameter server</a:t>
            </a:r>
            <a:r>
              <a:rPr lang="zh-CN" altLang="en-US" dirty="0"/>
              <a:t>训练是采用的异步梯度更新方式。</a:t>
            </a:r>
            <a:endParaRPr lang="en-US" altLang="zh-CN" dirty="0"/>
          </a:p>
          <a:p>
            <a:pPr lvl="3"/>
            <a:r>
              <a:rPr lang="zh-CN" altLang="en-US" b="1" dirty="0"/>
              <a:t>为了减少异步更新对训练收敛性的影响，建议减少学习率。</a:t>
            </a:r>
            <a:endParaRPr lang="en-US" altLang="zh-CN" b="1" dirty="0"/>
          </a:p>
          <a:p>
            <a:pPr lvl="2"/>
            <a:r>
              <a:rPr lang="zh-CN" altLang="en-US" dirty="0"/>
              <a:t>用这种方式要使用单个实例上的所有</a:t>
            </a:r>
            <a:r>
              <a:rPr lang="en-US" altLang="zh-CN" dirty="0"/>
              <a:t>GPU</a:t>
            </a:r>
            <a:r>
              <a:rPr lang="zh-CN" altLang="en-US" dirty="0"/>
              <a:t>卡的话，需要配合上</a:t>
            </a:r>
            <a:r>
              <a:rPr lang="en-US" dirty="0"/>
              <a:t>tower</a:t>
            </a:r>
            <a:r>
              <a:rPr lang="zh-CN" altLang="en-US" dirty="0"/>
              <a:t>来实现。</a:t>
            </a:r>
            <a:endParaRPr lang="en-US" altLang="zh-CN" dirty="0"/>
          </a:p>
          <a:p>
            <a:pPr lvl="1"/>
            <a:r>
              <a:rPr lang="en-US" altLang="zh-CN" dirty="0" err="1"/>
              <a:t>horovod</a:t>
            </a:r>
            <a:r>
              <a:rPr lang="zh-CN" altLang="en-US" dirty="0"/>
              <a:t>分布式训练：</a:t>
            </a:r>
            <a:endParaRPr lang="en-US" altLang="zh-CN" dirty="0"/>
          </a:p>
          <a:p>
            <a:pPr lvl="2"/>
            <a:r>
              <a:rPr lang="en-US" altLang="zh-CN" dirty="0" err="1"/>
              <a:t>horovod</a:t>
            </a:r>
            <a:r>
              <a:rPr lang="zh-CN" altLang="en-US" dirty="0"/>
              <a:t>方式的多机单卡的训练，只需要在</a:t>
            </a:r>
            <a:r>
              <a:rPr lang="en-US" altLang="zh-CN" dirty="0"/>
              <a:t>helper code</a:t>
            </a:r>
            <a:r>
              <a:rPr lang="zh-CN" altLang="en-US" dirty="0"/>
              <a:t>中调用</a:t>
            </a:r>
            <a:r>
              <a:rPr lang="en-US" altLang="zh-CN" dirty="0" err="1"/>
              <a:t>Sagemaker</a:t>
            </a:r>
            <a:r>
              <a:rPr lang="en-US" altLang="zh-CN" dirty="0"/>
              <a:t> high level API</a:t>
            </a:r>
            <a:r>
              <a:rPr lang="zh-CN" altLang="en-US" dirty="0"/>
              <a:t>来设置</a:t>
            </a:r>
            <a:r>
              <a:rPr lang="en-US" altLang="zh-CN" dirty="0"/>
              <a:t>distributions</a:t>
            </a:r>
            <a:r>
              <a:rPr lang="zh-CN" altLang="en-US" dirty="0"/>
              <a:t>参数中的</a:t>
            </a:r>
            <a:r>
              <a:rPr lang="en-US" altLang="zh-CN" dirty="0" err="1"/>
              <a:t>processes_per_host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2" indent="0">
              <a:buNone/>
            </a:pPr>
            <a:br>
              <a:rPr lang="en-US" altLang="zh-CN" dirty="0"/>
            </a:b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23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338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Sagemaker</a:t>
            </a:r>
            <a:r>
              <a:rPr lang="zh-CN" altLang="en-US" dirty="0"/>
              <a:t>内建</a:t>
            </a:r>
            <a:r>
              <a:rPr lang="en-US" altLang="zh-CN" dirty="0" err="1"/>
              <a:t>tensorflow</a:t>
            </a:r>
            <a:r>
              <a:rPr lang="zh-CN" altLang="en-US" dirty="0"/>
              <a:t>容器的</a:t>
            </a:r>
            <a:r>
              <a:rPr lang="zh-CN" altLang="en-US" b="1" dirty="0">
                <a:solidFill>
                  <a:srgbClr val="FF0000"/>
                </a:solidFill>
              </a:rPr>
              <a:t>多机多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卡训练</a:t>
            </a:r>
            <a:r>
              <a:rPr lang="zh-CN" altLang="en-US" dirty="0"/>
              <a:t>可以选择的方式：</a:t>
            </a:r>
            <a:endParaRPr lang="en-US" altLang="zh-CN" dirty="0"/>
          </a:p>
          <a:p>
            <a:pPr lvl="1"/>
            <a:r>
              <a:rPr lang="en-US" altLang="zh-CN" dirty="0"/>
              <a:t>Parameter server</a:t>
            </a:r>
            <a:r>
              <a:rPr lang="zh-CN" altLang="en-US" dirty="0"/>
              <a:t>分布式训练</a:t>
            </a:r>
            <a:r>
              <a:rPr lang="en-US" altLang="zh-CN" dirty="0"/>
              <a:t> + tower</a:t>
            </a:r>
            <a:r>
              <a:rPr lang="zh-CN" altLang="en-US" dirty="0"/>
              <a:t>方式：</a:t>
            </a:r>
            <a:endParaRPr lang="en-US" altLang="zh-CN" dirty="0"/>
          </a:p>
          <a:p>
            <a:pPr lvl="2"/>
            <a:r>
              <a:rPr lang="zh-CN" altLang="en-US" dirty="0"/>
              <a:t>代码改动基本和单机多卡的</a:t>
            </a:r>
            <a:r>
              <a:rPr lang="en-US" altLang="zh-CN" dirty="0"/>
              <a:t>tower</a:t>
            </a:r>
            <a:r>
              <a:rPr lang="zh-CN" altLang="en-US" dirty="0"/>
              <a:t>方式是一样的，同样不需要自己手动设置</a:t>
            </a:r>
            <a:r>
              <a:rPr lang="en-US" altLang="zh-CN" dirty="0"/>
              <a:t>GPU device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horovod</a:t>
            </a:r>
            <a:r>
              <a:rPr lang="zh-CN" altLang="en-US" dirty="0"/>
              <a:t>分布式训练：</a:t>
            </a:r>
            <a:endParaRPr lang="en-US" altLang="zh-CN" dirty="0"/>
          </a:p>
          <a:p>
            <a:pPr lvl="2"/>
            <a:r>
              <a:rPr lang="zh-CN" altLang="en-US" dirty="0"/>
              <a:t>只需要在</a:t>
            </a:r>
            <a:r>
              <a:rPr lang="en-US" altLang="zh-CN" dirty="0"/>
              <a:t>helper code</a:t>
            </a:r>
            <a:r>
              <a:rPr lang="zh-CN" altLang="en-US" dirty="0"/>
              <a:t>中调用</a:t>
            </a:r>
            <a:r>
              <a:rPr lang="en-US" altLang="zh-CN" dirty="0" err="1"/>
              <a:t>Sagemaker</a:t>
            </a:r>
            <a:r>
              <a:rPr lang="en-US" altLang="zh-CN" dirty="0"/>
              <a:t> high level API</a:t>
            </a:r>
            <a:r>
              <a:rPr lang="zh-CN" altLang="en-US" dirty="0"/>
              <a:t>的设置</a:t>
            </a:r>
            <a:r>
              <a:rPr lang="en-US" altLang="zh-CN" dirty="0"/>
              <a:t>distributions</a:t>
            </a:r>
            <a:r>
              <a:rPr lang="zh-CN" altLang="en-US" dirty="0"/>
              <a:t>参数中的</a:t>
            </a:r>
            <a:r>
              <a:rPr lang="en-US" altLang="zh-CN" dirty="0" err="1"/>
              <a:t>processes_per_host</a:t>
            </a:r>
            <a:r>
              <a:rPr lang="zh-CN" altLang="en-US" dirty="0"/>
              <a:t>为训练实例的</a:t>
            </a:r>
            <a:r>
              <a:rPr lang="en-US" altLang="zh-CN" dirty="0"/>
              <a:t>GPU</a:t>
            </a:r>
            <a:r>
              <a:rPr lang="zh-CN" altLang="en-US" dirty="0"/>
              <a:t>数量。</a:t>
            </a:r>
            <a:endParaRPr lang="en-US" altLang="zh-CN" dirty="0"/>
          </a:p>
          <a:p>
            <a:pPr lvl="2"/>
            <a:r>
              <a:rPr lang="zh-CN" altLang="en-US" dirty="0"/>
              <a:t>再次强调：</a:t>
            </a:r>
            <a:r>
              <a:rPr lang="zh-CN" altLang="en-US" b="1" dirty="0">
                <a:solidFill>
                  <a:srgbClr val="FF0000"/>
                </a:solidFill>
              </a:rPr>
              <a:t>对于</a:t>
            </a:r>
            <a:r>
              <a:rPr lang="en-US" altLang="zh-CN" b="1" dirty="0">
                <a:solidFill>
                  <a:srgbClr val="FF0000"/>
                </a:solidFill>
              </a:rPr>
              <a:t>pipe mode</a:t>
            </a:r>
            <a:r>
              <a:rPr lang="zh-CN" altLang="en-US" b="1" dirty="0">
                <a:solidFill>
                  <a:srgbClr val="FF0000"/>
                </a:solidFill>
              </a:rPr>
              <a:t>方式，</a:t>
            </a:r>
            <a:r>
              <a:rPr lang="en-US" altLang="zh-CN" b="1" dirty="0" err="1">
                <a:solidFill>
                  <a:srgbClr val="FF0000"/>
                </a:solidFill>
              </a:rPr>
              <a:t>horovod</a:t>
            </a:r>
            <a:r>
              <a:rPr lang="zh-CN" altLang="en-US" b="1" dirty="0">
                <a:solidFill>
                  <a:srgbClr val="FF0000"/>
                </a:solidFill>
              </a:rPr>
              <a:t>设置的每个训练实例的</a:t>
            </a:r>
            <a:r>
              <a:rPr lang="en-US" altLang="zh-CN" b="1" dirty="0">
                <a:solidFill>
                  <a:srgbClr val="FF0000"/>
                </a:solidFill>
              </a:rPr>
              <a:t>worker</a:t>
            </a:r>
            <a:r>
              <a:rPr lang="zh-CN" altLang="en-US" b="1" dirty="0">
                <a:solidFill>
                  <a:srgbClr val="FF0000"/>
                </a:solidFill>
              </a:rPr>
              <a:t>数量要和训练的</a:t>
            </a:r>
            <a:r>
              <a:rPr lang="en-US" altLang="zh-CN" b="1" dirty="0">
                <a:solidFill>
                  <a:srgbClr val="FF0000"/>
                </a:solidFill>
              </a:rPr>
              <a:t>channel</a:t>
            </a:r>
            <a:r>
              <a:rPr lang="zh-CN" altLang="en-US" b="1" dirty="0">
                <a:solidFill>
                  <a:srgbClr val="FF0000"/>
                </a:solidFill>
              </a:rPr>
              <a:t>数量能匹配上。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/>
              <a:t>Horovod</a:t>
            </a:r>
            <a:r>
              <a:rPr lang="zh-CN" altLang="en-US" dirty="0"/>
              <a:t>方式训练时，</a:t>
            </a:r>
            <a:r>
              <a:rPr lang="en-US" altLang="zh-CN" b="1" dirty="0"/>
              <a:t>checkpoint</a:t>
            </a:r>
            <a:r>
              <a:rPr lang="zh-CN" altLang="en-US" b="1" dirty="0"/>
              <a:t>保存路径设置可以是本地路径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如果模型比较大而且</a:t>
            </a:r>
            <a:r>
              <a:rPr lang="en-US" altLang="zh-CN" dirty="0"/>
              <a:t>checkpoint</a:t>
            </a:r>
            <a:r>
              <a:rPr lang="zh-CN" altLang="en-US" dirty="0"/>
              <a:t>保存相对频繁，</a:t>
            </a:r>
            <a:r>
              <a:rPr lang="en-US" altLang="zh-CN" dirty="0"/>
              <a:t> checkpoint</a:t>
            </a:r>
            <a:r>
              <a:rPr lang="zh-CN" altLang="en-US" dirty="0"/>
              <a:t>个数上限也比较大的话，要把</a:t>
            </a:r>
            <a:r>
              <a:rPr lang="en-US" b="1" dirty="0" err="1"/>
              <a:t>train_volume_size</a:t>
            </a:r>
            <a:r>
              <a:rPr lang="zh-CN" altLang="en-US" dirty="0"/>
              <a:t>设置大一些。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42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2</a:t>
            </a:r>
            <a:r>
              <a:rPr lang="zh-CN" altLang="en-US" dirty="0"/>
              <a:t>台</a:t>
            </a:r>
            <a:r>
              <a:rPr lang="en-US" altLang="zh-CN" dirty="0"/>
              <a:t>P3.8xlarge</a:t>
            </a:r>
            <a:r>
              <a:rPr lang="zh-CN" altLang="en-US" dirty="0"/>
              <a:t>只使用每台实例的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GPU</a:t>
            </a:r>
            <a:r>
              <a:rPr lang="zh-CN" altLang="en-US" dirty="0"/>
              <a:t>卡，</a:t>
            </a:r>
            <a:r>
              <a:rPr lang="en-US" altLang="zh-CN" dirty="0" err="1"/>
              <a:t>horovod+libsvm</a:t>
            </a:r>
            <a:r>
              <a:rPr lang="zh-CN" altLang="en-US" dirty="0"/>
              <a:t>格式</a:t>
            </a:r>
            <a:r>
              <a:rPr lang="en-US" altLang="zh-CN" dirty="0"/>
              <a:t>+pipe mode+</a:t>
            </a:r>
            <a:r>
              <a:rPr lang="zh-CN" altLang="en-US" dirty="0"/>
              <a:t>三个训练</a:t>
            </a:r>
            <a:r>
              <a:rPr lang="en-US" altLang="zh-CN" dirty="0"/>
              <a:t>channel</a:t>
            </a:r>
            <a:r>
              <a:rPr lang="zh-CN" altLang="en-US" dirty="0"/>
              <a:t>的情况下，且模型比较大（</a:t>
            </a:r>
            <a:r>
              <a:rPr lang="en-US" altLang="zh-CN" dirty="0"/>
              <a:t> </a:t>
            </a:r>
            <a:r>
              <a:rPr lang="en-US" altLang="zh-CN" dirty="0" err="1"/>
              <a:t>deep_layer</a:t>
            </a:r>
            <a:r>
              <a:rPr lang="en-US" altLang="zh-CN" dirty="0"/>
              <a:t> = '4096,4096,4096' </a:t>
            </a:r>
            <a:r>
              <a:rPr lang="zh-CN" altLang="en-US" dirty="0"/>
              <a:t>），</a:t>
            </a:r>
            <a:r>
              <a:rPr lang="en-US" altLang="zh-CN" dirty="0"/>
              <a:t>GPU</a:t>
            </a:r>
            <a:r>
              <a:rPr lang="zh-CN" altLang="en-US" dirty="0"/>
              <a:t>使用率还不错（比相同设置的小模型</a:t>
            </a:r>
            <a:r>
              <a:rPr lang="en-US" altLang="zh-CN" dirty="0" err="1"/>
              <a:t>deep_layer</a:t>
            </a:r>
            <a:r>
              <a:rPr lang="en-US" altLang="zh-CN" dirty="0"/>
              <a:t> = '256,128,64'</a:t>
            </a:r>
            <a:r>
              <a:rPr lang="zh-CN" altLang="en-US" dirty="0"/>
              <a:t>的</a:t>
            </a:r>
            <a:r>
              <a:rPr lang="en-US" altLang="zh-CN" dirty="0"/>
              <a:t>GPU</a:t>
            </a:r>
            <a:r>
              <a:rPr lang="zh-CN" altLang="en-US" dirty="0"/>
              <a:t>使用率高很多），如下图：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4" y="3600450"/>
            <a:ext cx="8086725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23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训练速度优化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为什么要优化训练速度呢？</a:t>
            </a:r>
            <a:endParaRPr lang="en-US" altLang="zh-CN" dirty="0"/>
          </a:p>
          <a:p>
            <a:pPr lvl="1"/>
            <a:r>
              <a:rPr lang="zh-CN" altLang="en-US" dirty="0"/>
              <a:t>钱</a:t>
            </a:r>
            <a:endParaRPr lang="en-US" altLang="zh-CN" dirty="0"/>
          </a:p>
          <a:p>
            <a:pPr lvl="1"/>
            <a:r>
              <a:rPr lang="zh-CN" altLang="en-US" dirty="0"/>
              <a:t>时间</a:t>
            </a:r>
            <a:endParaRPr lang="en-US" altLang="zh-CN" dirty="0"/>
          </a:p>
          <a:p>
            <a:pPr lvl="1"/>
            <a:r>
              <a:rPr lang="zh-CN" altLang="en-US" dirty="0"/>
              <a:t>更快的看到模型效果调优结果</a:t>
            </a:r>
            <a:endParaRPr lang="en-US" altLang="zh-CN" dirty="0"/>
          </a:p>
          <a:p>
            <a:r>
              <a:rPr lang="zh-CN" altLang="en-US" dirty="0"/>
              <a:t>什么迹象表明可能需要优化速度？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或者</a:t>
            </a:r>
            <a:r>
              <a:rPr lang="en-US" altLang="zh-CN" dirty="0"/>
              <a:t>CPU</a:t>
            </a:r>
            <a:r>
              <a:rPr lang="zh-CN" altLang="en-US" dirty="0"/>
              <a:t>使用率</a:t>
            </a:r>
            <a:endParaRPr lang="en-US" altLang="zh-CN" dirty="0"/>
          </a:p>
          <a:p>
            <a:r>
              <a:rPr lang="zh-CN" altLang="en-US" dirty="0"/>
              <a:t>如何进行优化呢？有什么建议的方法吗？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1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86294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/>
              <a:t>影响训练速度的因素是非常多的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TF data input pipeline</a:t>
            </a:r>
            <a:r>
              <a:rPr lang="zh-CN" altLang="en-US" dirty="0"/>
              <a:t>的优化</a:t>
            </a:r>
            <a:endParaRPr lang="en-US" altLang="zh-CN" dirty="0"/>
          </a:p>
          <a:p>
            <a:pPr lvl="2"/>
            <a:r>
              <a:rPr lang="en-US" altLang="zh-CN" dirty="0"/>
              <a:t>cache() API</a:t>
            </a:r>
            <a:r>
              <a:rPr lang="zh-CN" altLang="en-US" dirty="0"/>
              <a:t>，</a:t>
            </a:r>
            <a:r>
              <a:rPr lang="en-US" altLang="zh-CN" dirty="0" err="1"/>
              <a:t>Prefetch</a:t>
            </a:r>
            <a:r>
              <a:rPr lang="en-US" altLang="zh-CN" dirty="0"/>
              <a:t> API</a:t>
            </a:r>
          </a:p>
          <a:p>
            <a:pPr lvl="2"/>
            <a:r>
              <a:rPr lang="zh-CN" altLang="en-US" dirty="0"/>
              <a:t>数量很多的小文件 </a:t>
            </a:r>
            <a:r>
              <a:rPr lang="en-US" altLang="zh-CN" dirty="0"/>
              <a:t>vs </a:t>
            </a:r>
            <a:r>
              <a:rPr lang="zh-CN" altLang="en-US" dirty="0"/>
              <a:t>数量很少的大文件</a:t>
            </a:r>
            <a:endParaRPr lang="en-US" dirty="0"/>
          </a:p>
          <a:p>
            <a:pPr lvl="1"/>
            <a:r>
              <a:rPr lang="en-US" dirty="0"/>
              <a:t>TF </a:t>
            </a:r>
            <a:r>
              <a:rPr lang="en-US" dirty="0" err="1"/>
              <a:t>inter_op</a:t>
            </a:r>
            <a:r>
              <a:rPr lang="zh-CN" altLang="en-US" dirty="0"/>
              <a:t>线程池，</a:t>
            </a:r>
            <a:r>
              <a:rPr lang="en-US" dirty="0"/>
              <a:t>TF </a:t>
            </a:r>
            <a:r>
              <a:rPr lang="en-US" dirty="0" err="1"/>
              <a:t>intra_op</a:t>
            </a:r>
            <a:r>
              <a:rPr lang="zh-CN" altLang="en-US" dirty="0"/>
              <a:t>线程池，</a:t>
            </a:r>
            <a:r>
              <a:rPr lang="en-US" dirty="0"/>
              <a:t>MKLDNN</a:t>
            </a:r>
            <a:r>
              <a:rPr lang="zh-CN" altLang="en-US" dirty="0"/>
              <a:t>的环境变量的设置</a:t>
            </a:r>
            <a:endParaRPr lang="en-US" altLang="zh-CN" dirty="0"/>
          </a:p>
          <a:p>
            <a:pPr lvl="2"/>
            <a:r>
              <a:rPr lang="zh-CN" altLang="en-US" dirty="0"/>
              <a:t>常见的会把他们设置为</a:t>
            </a:r>
            <a:r>
              <a:rPr lang="en-US" altLang="zh-CN" dirty="0"/>
              <a:t>VCPU</a:t>
            </a:r>
            <a:r>
              <a:rPr lang="zh-CN" altLang="en-US" dirty="0"/>
              <a:t>数量或者物理</a:t>
            </a:r>
            <a:r>
              <a:rPr lang="en-US" altLang="zh-CN" dirty="0"/>
              <a:t>core</a:t>
            </a:r>
            <a:r>
              <a:rPr lang="zh-CN" altLang="en-US" dirty="0"/>
              <a:t>的数量，具体哪种设置好是</a:t>
            </a:r>
            <a:r>
              <a:rPr lang="en-US" altLang="zh-CN" dirty="0"/>
              <a:t>case by case</a:t>
            </a:r>
            <a:r>
              <a:rPr lang="zh-CN" altLang="en-US" dirty="0"/>
              <a:t>的。</a:t>
            </a:r>
            <a:endParaRPr lang="en-US" dirty="0"/>
          </a:p>
          <a:p>
            <a:pPr lvl="1"/>
            <a:r>
              <a:rPr lang="en-US" dirty="0"/>
              <a:t>CPU</a:t>
            </a:r>
            <a:r>
              <a:rPr lang="zh-CN" altLang="en-US" dirty="0"/>
              <a:t>实例</a:t>
            </a:r>
            <a:r>
              <a:rPr lang="en-US" dirty="0"/>
              <a:t>or GPU</a:t>
            </a:r>
            <a:r>
              <a:rPr lang="zh-CN" altLang="en-US" dirty="0"/>
              <a:t>实例，实例类型大小的选择</a:t>
            </a:r>
            <a:endParaRPr lang="en-US" altLang="zh-CN" dirty="0"/>
          </a:p>
          <a:p>
            <a:pPr lvl="2"/>
            <a:r>
              <a:rPr lang="zh-CN" altLang="en-US" dirty="0"/>
              <a:t>并不是机型越大，训练速度越快</a:t>
            </a:r>
            <a:endParaRPr lang="en-US" dirty="0"/>
          </a:p>
          <a:p>
            <a:pPr lvl="1"/>
            <a:r>
              <a:rPr lang="zh-CN" altLang="en-US" dirty="0"/>
              <a:t>分布式训练的方式的选择，使用训练实例的数量</a:t>
            </a:r>
            <a:endParaRPr lang="en-US" altLang="zh-CN" dirty="0"/>
          </a:p>
          <a:p>
            <a:pPr lvl="2"/>
            <a:r>
              <a:rPr lang="zh-CN" altLang="en-US" dirty="0"/>
              <a:t>常见的是</a:t>
            </a:r>
            <a:r>
              <a:rPr lang="en-US" altLang="zh-CN" dirty="0"/>
              <a:t>Parameter for CPU</a:t>
            </a:r>
            <a:r>
              <a:rPr lang="zh-CN" altLang="en-US" dirty="0"/>
              <a:t>， </a:t>
            </a:r>
            <a:r>
              <a:rPr lang="en-US" altLang="zh-CN" dirty="0" err="1"/>
              <a:t>horovod</a:t>
            </a:r>
            <a:r>
              <a:rPr lang="en-US" altLang="zh-CN" dirty="0"/>
              <a:t> for GPU </a:t>
            </a:r>
          </a:p>
          <a:p>
            <a:pPr lvl="2"/>
            <a:r>
              <a:rPr lang="zh-CN" altLang="en-US" dirty="0"/>
              <a:t>训练速度并不是一定随训练实例数量的增加而增加，会有一个极值出现。</a:t>
            </a:r>
            <a:endParaRPr lang="en-US" dirty="0"/>
          </a:p>
          <a:p>
            <a:pPr lvl="1"/>
            <a:r>
              <a:rPr lang="zh-CN" altLang="en-US" dirty="0"/>
              <a:t>模型大小，</a:t>
            </a:r>
            <a:r>
              <a:rPr lang="en-US" dirty="0"/>
              <a:t>batch size</a:t>
            </a:r>
            <a:r>
              <a:rPr lang="zh-CN" altLang="en-US" dirty="0"/>
              <a:t>大小</a:t>
            </a:r>
            <a:endParaRPr lang="en-US" altLang="zh-CN" dirty="0"/>
          </a:p>
          <a:p>
            <a:pPr lvl="2"/>
            <a:r>
              <a:rPr lang="en-US" altLang="zh-CN" dirty="0"/>
              <a:t>Batch size</a:t>
            </a:r>
            <a:r>
              <a:rPr lang="zh-CN" altLang="en-US" dirty="0"/>
              <a:t>不同，不管是对于</a:t>
            </a:r>
            <a:r>
              <a:rPr lang="en-US" altLang="zh-CN" dirty="0"/>
              <a:t>CPU</a:t>
            </a:r>
            <a:r>
              <a:rPr lang="zh-CN" altLang="en-US" dirty="0"/>
              <a:t>还是</a:t>
            </a:r>
            <a:r>
              <a:rPr lang="en-US" altLang="zh-CN" dirty="0"/>
              <a:t>GPU</a:t>
            </a:r>
            <a:r>
              <a:rPr lang="zh-CN" altLang="en-US" dirty="0"/>
              <a:t>训练，速度都会有影响。</a:t>
            </a:r>
            <a:endParaRPr lang="en-US" dirty="0"/>
          </a:p>
          <a:p>
            <a:pPr lvl="1"/>
            <a:r>
              <a:rPr lang="en-US" dirty="0"/>
              <a:t>TF</a:t>
            </a:r>
            <a:r>
              <a:rPr lang="zh-CN" altLang="en-US" dirty="0"/>
              <a:t>框架的</a:t>
            </a:r>
            <a:r>
              <a:rPr lang="en-US" dirty="0"/>
              <a:t>API</a:t>
            </a:r>
            <a:r>
              <a:rPr lang="zh-CN" altLang="en-US" dirty="0"/>
              <a:t>的特性的使用</a:t>
            </a:r>
            <a:endParaRPr lang="en-US" altLang="zh-CN" dirty="0"/>
          </a:p>
          <a:p>
            <a:pPr lvl="2"/>
            <a:r>
              <a:rPr lang="zh-CN" altLang="en-US" dirty="0"/>
              <a:t>是否设置</a:t>
            </a:r>
            <a:r>
              <a:rPr lang="en-US" altLang="zh-CN" dirty="0"/>
              <a:t>XLA</a:t>
            </a:r>
            <a:r>
              <a:rPr lang="zh-CN" altLang="en-US" dirty="0"/>
              <a:t>编译计算图</a:t>
            </a:r>
            <a:endParaRPr lang="en-US" altLang="zh-CN" dirty="0"/>
          </a:p>
          <a:p>
            <a:pPr lvl="2"/>
            <a:r>
              <a:rPr lang="zh-CN" altLang="en-US" dirty="0"/>
              <a:t>是否</a:t>
            </a:r>
            <a:r>
              <a:rPr lang="en-US" altLang="zh-CN" dirty="0"/>
              <a:t>disable eager</a:t>
            </a:r>
          </a:p>
          <a:p>
            <a:pPr lvl="2"/>
            <a:r>
              <a:rPr lang="zh-CN" altLang="en-US" dirty="0"/>
              <a:t>是否使用了</a:t>
            </a:r>
            <a:r>
              <a:rPr lang="en-US" altLang="zh-CN" dirty="0" err="1"/>
              <a:t>tensorboard</a:t>
            </a:r>
            <a:r>
              <a:rPr lang="en-US" altLang="zh-CN" dirty="0"/>
              <a:t> callback</a:t>
            </a:r>
            <a:r>
              <a:rPr lang="zh-CN" altLang="en-US" dirty="0"/>
              <a:t>来频繁的</a:t>
            </a:r>
            <a:r>
              <a:rPr lang="en-US" altLang="zh-CN" dirty="0"/>
              <a:t>profile</a:t>
            </a:r>
            <a:r>
              <a:rPr lang="zh-CN" altLang="en-US" dirty="0"/>
              <a:t>，直方图数据收集等等</a:t>
            </a:r>
            <a:endParaRPr lang="en-US" altLang="zh-CN" dirty="0"/>
          </a:p>
          <a:p>
            <a:pPr lvl="1"/>
            <a:r>
              <a:rPr lang="en-US" altLang="zh-CN" dirty="0"/>
              <a:t>File mode</a:t>
            </a:r>
            <a:r>
              <a:rPr lang="zh-CN" altLang="en-US" dirty="0"/>
              <a:t>还是</a:t>
            </a:r>
            <a:r>
              <a:rPr lang="en-US" altLang="zh-CN" dirty="0"/>
              <a:t>pipe mode</a:t>
            </a:r>
          </a:p>
          <a:p>
            <a:pPr lvl="1"/>
            <a:r>
              <a:rPr lang="en-US" dirty="0" err="1"/>
              <a:t>Sagemaker</a:t>
            </a:r>
            <a:r>
              <a:rPr lang="en-US" dirty="0"/>
              <a:t> </a:t>
            </a:r>
            <a:r>
              <a:rPr lang="en-US" dirty="0" err="1"/>
              <a:t>pipemode</a:t>
            </a:r>
            <a:r>
              <a:rPr lang="zh-CN" altLang="en-US" dirty="0"/>
              <a:t>的正确使用姿势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虽然这里都是讲</a:t>
            </a:r>
            <a:r>
              <a:rPr lang="en-US" altLang="zh-CN" dirty="0"/>
              <a:t>TF</a:t>
            </a:r>
            <a:r>
              <a:rPr lang="zh-CN" altLang="en-US" dirty="0"/>
              <a:t>的，但是</a:t>
            </a:r>
            <a:r>
              <a:rPr lang="zh-CN" altLang="en-US" b="1" dirty="0"/>
              <a:t>优化的思路是通用的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思路可以扩展到其他框架的模型的训练速度优化。</a:t>
            </a:r>
            <a:endParaRPr lang="en-US" altLang="zh-CN" dirty="0"/>
          </a:p>
          <a:p>
            <a:r>
              <a:rPr lang="zh-CN" altLang="en-US" dirty="0"/>
              <a:t>虽然这里的例子是用</a:t>
            </a:r>
            <a:r>
              <a:rPr lang="en-US" altLang="zh-CN" dirty="0" err="1"/>
              <a:t>Deepfm</a:t>
            </a:r>
            <a:r>
              <a:rPr lang="zh-CN" altLang="en-US" dirty="0"/>
              <a:t>模型，但是优化的经验</a:t>
            </a:r>
            <a:r>
              <a:rPr lang="zh-CN" altLang="en-US" b="1" dirty="0"/>
              <a:t>对于</a:t>
            </a:r>
            <a:r>
              <a:rPr lang="en-US" altLang="zh-CN" b="1" dirty="0"/>
              <a:t>TF</a:t>
            </a:r>
            <a:r>
              <a:rPr lang="zh-CN" altLang="en-US" b="1" dirty="0"/>
              <a:t>的其他模型也是通用的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这个片子是根据从多个客户做的实际项目归纳总结的。</a:t>
            </a:r>
            <a:endParaRPr lang="en-US" altLang="zh-CN" dirty="0"/>
          </a:p>
          <a:p>
            <a:pPr lvl="1"/>
            <a:r>
              <a:rPr lang="zh-CN" altLang="en-US" dirty="0"/>
              <a:t>里面包括了很多的踩坑总结。</a:t>
            </a:r>
            <a:endParaRPr lang="en-US" altLang="zh-CN" dirty="0"/>
          </a:p>
          <a:p>
            <a:r>
              <a:rPr lang="zh-CN" altLang="en-US" dirty="0"/>
              <a:t>这个片子适用的人群：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TF API</a:t>
            </a:r>
            <a:r>
              <a:rPr lang="zh-CN" altLang="en-US" dirty="0"/>
              <a:t>的使用有一定经验。</a:t>
            </a:r>
            <a:endParaRPr lang="en-US" altLang="zh-CN" dirty="0"/>
          </a:p>
          <a:p>
            <a:pPr lvl="1"/>
            <a:r>
              <a:rPr lang="zh-CN" altLang="en-US" dirty="0"/>
              <a:t>对分布式训练的原理有一定理解。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 err="1"/>
              <a:t>linux</a:t>
            </a:r>
            <a:r>
              <a:rPr lang="en-US" altLang="zh-CN" dirty="0"/>
              <a:t> OS</a:t>
            </a:r>
            <a:r>
              <a:rPr lang="zh-CN" altLang="en-US" dirty="0"/>
              <a:t>有一定理解。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ML</a:t>
            </a:r>
            <a:r>
              <a:rPr lang="zh-CN" altLang="en-US" dirty="0"/>
              <a:t>有一定理解。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23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050"/>
          </a:xfrm>
        </p:spPr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459105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GPU</a:t>
            </a:r>
            <a:r>
              <a:rPr lang="zh-CN" altLang="en-US" dirty="0"/>
              <a:t>实例训练过程中</a:t>
            </a:r>
            <a:r>
              <a:rPr lang="en-US" altLang="zh-CN" dirty="0"/>
              <a:t>GPU</a:t>
            </a:r>
            <a:r>
              <a:rPr lang="zh-CN" altLang="en-US" dirty="0"/>
              <a:t>和</a:t>
            </a:r>
            <a:r>
              <a:rPr lang="en-US" altLang="zh-CN" dirty="0"/>
              <a:t>CPU</a:t>
            </a:r>
            <a:r>
              <a:rPr lang="zh-CN" altLang="en-US" dirty="0"/>
              <a:t>的交互：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2143124"/>
            <a:ext cx="7148513" cy="2114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3" y="4415055"/>
            <a:ext cx="7334251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92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463"/>
          </a:xfrm>
        </p:spPr>
        <p:txBody>
          <a:bodyPr>
            <a:normAutofit/>
          </a:bodyPr>
          <a:lstStyle/>
          <a:p>
            <a:r>
              <a:rPr lang="zh-CN" altLang="en-US" dirty="0"/>
              <a:t>如何让</a:t>
            </a:r>
            <a:r>
              <a:rPr lang="en-US" altLang="zh-CN" dirty="0"/>
              <a:t>input data pipeline</a:t>
            </a:r>
            <a:r>
              <a:rPr lang="zh-CN" altLang="en-US" dirty="0"/>
              <a:t>更高效呢？</a:t>
            </a:r>
            <a:endParaRPr lang="en-US" altLang="zh-CN" dirty="0"/>
          </a:p>
          <a:p>
            <a:pPr lvl="1"/>
            <a:r>
              <a:rPr lang="zh-CN" altLang="en-US" dirty="0"/>
              <a:t>从原始样本抽取出特征和</a:t>
            </a:r>
            <a:r>
              <a:rPr lang="en-US" altLang="zh-CN" dirty="0"/>
              <a:t>label</a:t>
            </a:r>
            <a:r>
              <a:rPr lang="zh-CN" altLang="en-US" dirty="0"/>
              <a:t>的函数实现要尽量简单。</a:t>
            </a:r>
            <a:endParaRPr lang="en-US" altLang="zh-CN" dirty="0"/>
          </a:p>
          <a:p>
            <a:pPr lvl="1"/>
            <a:r>
              <a:rPr lang="zh-CN" altLang="en-US" dirty="0"/>
              <a:t>提前预取一些原始样本到主存。</a:t>
            </a:r>
            <a:endParaRPr lang="en-US" altLang="zh-CN" dirty="0"/>
          </a:p>
          <a:p>
            <a:pPr lvl="1"/>
            <a:r>
              <a:rPr lang="zh-CN" altLang="en-US" dirty="0"/>
              <a:t>减少不必要的</a:t>
            </a:r>
            <a:r>
              <a:rPr lang="en-US" altLang="zh-CN" dirty="0"/>
              <a:t>disk IO</a:t>
            </a:r>
            <a:r>
              <a:rPr lang="zh-CN" altLang="en-US" dirty="0"/>
              <a:t>和或</a:t>
            </a:r>
            <a:r>
              <a:rPr lang="en-US" altLang="zh-CN" dirty="0"/>
              <a:t>networking IO</a:t>
            </a:r>
          </a:p>
          <a:p>
            <a:pPr lvl="1"/>
            <a:r>
              <a:rPr lang="zh-CN" altLang="en-US" dirty="0"/>
              <a:t>在主存中缓存经过处理已经提取出的特征和</a:t>
            </a:r>
            <a:r>
              <a:rPr lang="en-US" altLang="zh-CN" dirty="0"/>
              <a:t>label</a:t>
            </a:r>
          </a:p>
          <a:p>
            <a:pPr lvl="1"/>
            <a:r>
              <a:rPr lang="zh-CN" altLang="en-US" dirty="0"/>
              <a:t>减少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之间的拷贝数据次数</a:t>
            </a:r>
            <a:endParaRPr lang="en-US" altLang="zh-CN" dirty="0"/>
          </a:p>
          <a:p>
            <a:pPr lvl="1"/>
            <a:r>
              <a:rPr lang="zh-CN" altLang="en-US" dirty="0"/>
              <a:t>让同一个机器上的不同</a:t>
            </a:r>
            <a:r>
              <a:rPr lang="en-US" altLang="zh-CN" dirty="0"/>
              <a:t>worker</a:t>
            </a:r>
            <a:r>
              <a:rPr lang="zh-CN" altLang="en-US" dirty="0"/>
              <a:t>处理不同的训练集中的部分数据。</a:t>
            </a:r>
            <a:endParaRPr lang="en-US" altLang="zh-CN" dirty="0"/>
          </a:p>
          <a:p>
            <a:pPr lvl="1"/>
            <a:r>
              <a:rPr lang="zh-CN" altLang="en-US" dirty="0"/>
              <a:t>尽量减少数据转换函数的调用次数。</a:t>
            </a:r>
            <a:endParaRPr lang="en-US" altLang="zh-CN" dirty="0"/>
          </a:p>
          <a:p>
            <a:pPr lvl="1"/>
            <a:r>
              <a:rPr lang="en-US" altLang="zh-CN" dirty="0"/>
              <a:t>.........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可喜又可悲</a:t>
            </a:r>
            <a:r>
              <a:rPr lang="zh-CN" altLang="en-US" dirty="0"/>
              <a:t>的是</a:t>
            </a:r>
            <a:r>
              <a:rPr lang="en-US" altLang="zh-CN" dirty="0" err="1"/>
              <a:t>Tensorflow</a:t>
            </a:r>
            <a:r>
              <a:rPr lang="zh-CN" altLang="en-US" dirty="0"/>
              <a:t>提供的</a:t>
            </a:r>
            <a:r>
              <a:rPr lang="en-US" altLang="zh-CN" dirty="0"/>
              <a:t>dataset </a:t>
            </a:r>
            <a:r>
              <a:rPr lang="zh-CN" altLang="en-US" dirty="0"/>
              <a:t>各种</a:t>
            </a:r>
            <a:r>
              <a:rPr lang="en-US" altLang="zh-CN" dirty="0"/>
              <a:t>transformation API</a:t>
            </a:r>
            <a:r>
              <a:rPr lang="zh-CN" altLang="en-US" dirty="0"/>
              <a:t>提供了上面所有的功能。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98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29238"/>
          </a:xfrm>
        </p:spPr>
        <p:txBody>
          <a:bodyPr/>
          <a:lstStyle/>
          <a:p>
            <a:r>
              <a:rPr lang="en-US" altLang="zh-CN" dirty="0"/>
              <a:t>TF</a:t>
            </a:r>
            <a:r>
              <a:rPr lang="zh-CN" altLang="en-US" dirty="0"/>
              <a:t>的各种</a:t>
            </a:r>
            <a:r>
              <a:rPr lang="en-US" altLang="zh-CN" dirty="0"/>
              <a:t>transformation API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调用顺序</a:t>
            </a:r>
            <a:r>
              <a:rPr lang="zh-CN" altLang="en-US" dirty="0"/>
              <a:t>对训练速度的影响很大。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94" y="1869324"/>
            <a:ext cx="5187141" cy="4672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2" y="1869324"/>
            <a:ext cx="5600700" cy="2536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2" y="4607025"/>
            <a:ext cx="5600700" cy="19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39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726"/>
          </a:xfrm>
        </p:spPr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97465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关于</a:t>
            </a:r>
            <a:r>
              <a:rPr lang="en-US" altLang="zh-CN" dirty="0"/>
              <a:t>TF dataset </a:t>
            </a:r>
            <a:r>
              <a:rPr lang="zh-CN" altLang="en-US" dirty="0"/>
              <a:t>的</a:t>
            </a:r>
            <a:r>
              <a:rPr lang="en-US" altLang="zh-CN" dirty="0"/>
              <a:t>transformation API</a:t>
            </a:r>
            <a:r>
              <a:rPr lang="zh-CN" altLang="en-US" dirty="0"/>
              <a:t>的调用顺序最好以测试结果为准，但是有几条是通用的：</a:t>
            </a:r>
            <a:endParaRPr lang="en-US" altLang="zh-CN" dirty="0"/>
          </a:p>
          <a:p>
            <a:pPr lvl="2"/>
            <a:r>
              <a:rPr lang="en-US" altLang="zh-CN" b="1" dirty="0" err="1">
                <a:solidFill>
                  <a:srgbClr val="FF0000"/>
                </a:solidFill>
              </a:rPr>
              <a:t>Prefetch</a:t>
            </a:r>
            <a:r>
              <a:rPr lang="en-US" altLang="zh-CN" b="1" dirty="0">
                <a:solidFill>
                  <a:srgbClr val="FF0000"/>
                </a:solidFill>
              </a:rPr>
              <a:t> API</a:t>
            </a:r>
            <a:r>
              <a:rPr lang="zh-CN" altLang="en-US" b="1" dirty="0">
                <a:solidFill>
                  <a:srgbClr val="FF0000"/>
                </a:solidFill>
              </a:rPr>
              <a:t>在放在</a:t>
            </a:r>
            <a:r>
              <a:rPr lang="en-US" altLang="zh-CN" b="1" dirty="0">
                <a:solidFill>
                  <a:srgbClr val="FF0000"/>
                </a:solidFill>
              </a:rPr>
              <a:t>transformation API</a:t>
            </a:r>
            <a:r>
              <a:rPr lang="zh-CN" altLang="en-US" b="1" dirty="0">
                <a:solidFill>
                  <a:srgbClr val="FF0000"/>
                </a:solidFill>
              </a:rPr>
              <a:t>的最后。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尽量用</a:t>
            </a:r>
            <a:r>
              <a:rPr lang="en-US" altLang="zh-CN" b="1" dirty="0" err="1">
                <a:solidFill>
                  <a:srgbClr val="FF0000"/>
                </a:solidFill>
              </a:rPr>
              <a:t>vectorized</a:t>
            </a:r>
            <a:r>
              <a:rPr lang="en-US" altLang="zh-CN" b="1" dirty="0">
                <a:solidFill>
                  <a:srgbClr val="FF0000"/>
                </a:solidFill>
              </a:rPr>
              <a:t> map</a:t>
            </a:r>
            <a:r>
              <a:rPr lang="zh-CN" altLang="en-US" b="1" dirty="0">
                <a:solidFill>
                  <a:srgbClr val="FF0000"/>
                </a:solidFill>
              </a:rPr>
              <a:t>来解析原始样本，也就是先调用</a:t>
            </a:r>
            <a:r>
              <a:rPr lang="en-US" altLang="zh-CN" b="1" dirty="0">
                <a:solidFill>
                  <a:srgbClr val="FF0000"/>
                </a:solidFill>
              </a:rPr>
              <a:t>batch</a:t>
            </a:r>
            <a:r>
              <a:rPr lang="zh-CN" altLang="en-US" b="1" dirty="0">
                <a:solidFill>
                  <a:srgbClr val="FF0000"/>
                </a:solidFill>
              </a:rPr>
              <a:t>，再调用</a:t>
            </a:r>
            <a:r>
              <a:rPr lang="en-US" altLang="zh-CN" b="1" dirty="0">
                <a:solidFill>
                  <a:srgbClr val="FF0000"/>
                </a:solidFill>
              </a:rPr>
              <a:t>map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这样</a:t>
            </a:r>
            <a:r>
              <a:rPr lang="en-US" altLang="zh-CN" dirty="0"/>
              <a:t>map</a:t>
            </a:r>
            <a:r>
              <a:rPr lang="zh-CN" altLang="en-US" dirty="0"/>
              <a:t>中提供的自定义解析函数比如前面代码的</a:t>
            </a:r>
            <a:r>
              <a:rPr lang="en-US" altLang="zh-CN" dirty="0" err="1"/>
              <a:t>decode_tfrecord</a:t>
            </a:r>
            <a:r>
              <a:rPr lang="zh-CN" altLang="en-US" dirty="0"/>
              <a:t>就是对一个</a:t>
            </a:r>
            <a:r>
              <a:rPr lang="en-US" altLang="zh-CN" dirty="0"/>
              <a:t>mini batch</a:t>
            </a:r>
            <a:r>
              <a:rPr lang="zh-CN" altLang="en-US" dirty="0"/>
              <a:t>的数据进行解析。</a:t>
            </a:r>
            <a:endParaRPr lang="en-US" altLang="zh-CN" dirty="0"/>
          </a:p>
          <a:p>
            <a:pPr lvl="3"/>
            <a:r>
              <a:rPr lang="zh-CN" altLang="en-US" dirty="0"/>
              <a:t>先</a:t>
            </a:r>
            <a:r>
              <a:rPr lang="en-US" altLang="zh-CN" dirty="0"/>
              <a:t>map</a:t>
            </a:r>
            <a:r>
              <a:rPr lang="zh-CN" altLang="en-US" dirty="0"/>
              <a:t>后</a:t>
            </a:r>
            <a:r>
              <a:rPr lang="en-US" altLang="zh-CN" dirty="0"/>
              <a:t>batch</a:t>
            </a:r>
            <a:r>
              <a:rPr lang="zh-CN" altLang="en-US" dirty="0"/>
              <a:t>就是</a:t>
            </a:r>
            <a:r>
              <a:rPr lang="en-US" altLang="zh-CN" dirty="0"/>
              <a:t>scalar map</a:t>
            </a:r>
            <a:r>
              <a:rPr lang="zh-CN" altLang="en-US" dirty="0"/>
              <a:t>，自定义解析函数中处理的就是单个样本。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尽量使用</a:t>
            </a:r>
            <a:r>
              <a:rPr lang="en-US" altLang="zh-CN" b="1" dirty="0">
                <a:solidFill>
                  <a:srgbClr val="FF0000"/>
                </a:solidFill>
              </a:rPr>
              <a:t>cache API</a:t>
            </a:r>
            <a:r>
              <a:rPr lang="zh-CN" altLang="en-US" b="1" dirty="0">
                <a:solidFill>
                  <a:srgbClr val="FF0000"/>
                </a:solidFill>
              </a:rPr>
              <a:t>来缓存处理完的特征和</a:t>
            </a:r>
            <a:r>
              <a:rPr lang="en-US" altLang="zh-CN" b="1" dirty="0">
                <a:solidFill>
                  <a:srgbClr val="FF0000"/>
                </a:solidFill>
              </a:rPr>
              <a:t>label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3"/>
            <a:r>
              <a:rPr lang="en-US" altLang="zh-CN" b="1" dirty="0"/>
              <a:t>cache API</a:t>
            </a:r>
            <a:r>
              <a:rPr lang="zh-CN" altLang="en-US" b="1" dirty="0"/>
              <a:t>要在</a:t>
            </a:r>
            <a:r>
              <a:rPr lang="en-US" altLang="zh-CN" b="1" dirty="0"/>
              <a:t>repeat API</a:t>
            </a:r>
            <a:r>
              <a:rPr lang="zh-CN" altLang="en-US" b="1" dirty="0"/>
              <a:t>之前，否则每个</a:t>
            </a:r>
            <a:r>
              <a:rPr lang="en-US" altLang="zh-CN" b="1" dirty="0"/>
              <a:t>epoch</a:t>
            </a:r>
            <a:r>
              <a:rPr lang="zh-CN" altLang="en-US" b="1" dirty="0"/>
              <a:t>训练都会近线性增加</a:t>
            </a:r>
            <a:r>
              <a:rPr lang="en-US" altLang="zh-CN" b="1" dirty="0"/>
              <a:t>RAM</a:t>
            </a:r>
            <a:r>
              <a:rPr lang="zh-CN" altLang="en-US" b="1" dirty="0"/>
              <a:t>内存的使用。</a:t>
            </a:r>
            <a:endParaRPr lang="en-US" altLang="zh-CN" b="1" dirty="0"/>
          </a:p>
          <a:p>
            <a:pPr lvl="3"/>
            <a:r>
              <a:rPr lang="zh-CN" altLang="en-US" b="1" dirty="0"/>
              <a:t>如果数据集比较大比如和</a:t>
            </a:r>
            <a:r>
              <a:rPr lang="en-US" altLang="zh-CN" b="1" dirty="0"/>
              <a:t>RAM</a:t>
            </a:r>
            <a:r>
              <a:rPr lang="zh-CN" altLang="en-US" b="1" dirty="0"/>
              <a:t>大小差不多，不要用</a:t>
            </a:r>
            <a:r>
              <a:rPr lang="en-US" altLang="zh-CN" b="1" dirty="0"/>
              <a:t>cache() API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2"/>
            <a:r>
              <a:rPr lang="en-US" altLang="zh-CN" b="1" dirty="0"/>
              <a:t>TF</a:t>
            </a:r>
            <a:r>
              <a:rPr lang="zh-CN" altLang="en-US" b="1" dirty="0"/>
              <a:t>的</a:t>
            </a:r>
            <a:r>
              <a:rPr lang="en-US" altLang="zh-CN" b="1" dirty="0"/>
              <a:t>dataset API</a:t>
            </a:r>
            <a:r>
              <a:rPr lang="zh-CN" altLang="en-US" b="1" dirty="0"/>
              <a:t>如果从</a:t>
            </a:r>
            <a:r>
              <a:rPr lang="en-US" altLang="zh-CN" b="1" dirty="0" err="1"/>
              <a:t>linux</a:t>
            </a:r>
            <a:r>
              <a:rPr lang="zh-CN" altLang="en-US" b="1" dirty="0"/>
              <a:t>的本地文件系统读取文件或者</a:t>
            </a:r>
            <a:r>
              <a:rPr lang="en-US" altLang="zh-CN" b="1" dirty="0"/>
              <a:t>cache</a:t>
            </a:r>
            <a:r>
              <a:rPr lang="zh-CN" altLang="en-US" b="1" dirty="0"/>
              <a:t>数据集到本地文件系统，是否是</a:t>
            </a:r>
            <a:r>
              <a:rPr lang="en-US" altLang="zh-CN" b="1" dirty="0"/>
              <a:t>direct IO</a:t>
            </a:r>
            <a:r>
              <a:rPr lang="zh-CN" altLang="en-US" b="1" dirty="0"/>
              <a:t>？（</a:t>
            </a:r>
            <a:r>
              <a:rPr lang="zh-CN" altLang="en-US" dirty="0"/>
              <a:t>具体细节参考本页的注释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3"/>
            <a:r>
              <a:rPr lang="zh-CN" altLang="en-US" b="1" dirty="0"/>
              <a:t>不是</a:t>
            </a:r>
            <a:r>
              <a:rPr lang="en-US" altLang="zh-CN" b="1" dirty="0"/>
              <a:t>Direct IO</a:t>
            </a:r>
            <a:r>
              <a:rPr lang="zh-CN" altLang="en-US" b="1" dirty="0"/>
              <a:t>，因此读写文件都会用到</a:t>
            </a:r>
            <a:r>
              <a:rPr lang="en-US" altLang="zh-CN" b="1" dirty="0"/>
              <a:t>Linux Kernel</a:t>
            </a:r>
            <a:r>
              <a:rPr lang="zh-CN" altLang="en-US" b="1" dirty="0"/>
              <a:t>的</a:t>
            </a:r>
            <a:r>
              <a:rPr lang="en-US" altLang="zh-CN" b="1" dirty="0"/>
              <a:t>page cache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3"/>
            <a:r>
              <a:rPr lang="zh-CN" altLang="en-US" dirty="0"/>
              <a:t>使用</a:t>
            </a:r>
            <a:r>
              <a:rPr lang="en-US" altLang="zh-CN" dirty="0"/>
              <a:t>file mode</a:t>
            </a:r>
            <a:r>
              <a:rPr lang="zh-CN" altLang="en-US" dirty="0"/>
              <a:t>的时候，需要保证</a:t>
            </a:r>
            <a:r>
              <a:rPr lang="en-US" altLang="zh-CN" dirty="0"/>
              <a:t>shard</a:t>
            </a:r>
            <a:r>
              <a:rPr lang="zh-CN" altLang="en-US" dirty="0"/>
              <a:t>到每台训练实例上的数据集大小比单个实例的</a:t>
            </a:r>
            <a:r>
              <a:rPr lang="en-US" altLang="zh-CN" dirty="0"/>
              <a:t>RAM</a:t>
            </a:r>
            <a:r>
              <a:rPr lang="zh-CN" altLang="en-US" dirty="0"/>
              <a:t>小；</a:t>
            </a:r>
            <a:endParaRPr lang="en-US" altLang="zh-CN" dirty="0"/>
          </a:p>
          <a:p>
            <a:pPr lvl="3"/>
            <a:r>
              <a:rPr lang="zh-CN" altLang="en-US" dirty="0"/>
              <a:t>使用</a:t>
            </a:r>
            <a:r>
              <a:rPr lang="en-US" altLang="zh-CN" dirty="0"/>
              <a:t>pipe mode</a:t>
            </a:r>
            <a:r>
              <a:rPr lang="zh-CN" altLang="en-US" dirty="0"/>
              <a:t>的时候，若满足上面这个条件，则可以利用</a:t>
            </a:r>
            <a:r>
              <a:rPr lang="en-US" altLang="zh-CN" dirty="0"/>
              <a:t>cache API</a:t>
            </a:r>
            <a:r>
              <a:rPr lang="zh-CN" altLang="en-US" dirty="0"/>
              <a:t>把数据集缓存在用户态内存从第二个</a:t>
            </a:r>
            <a:r>
              <a:rPr lang="en-US" altLang="zh-CN" dirty="0"/>
              <a:t>epoch</a:t>
            </a:r>
            <a:r>
              <a:rPr lang="zh-CN" altLang="en-US" dirty="0"/>
              <a:t>开始加速训练。</a:t>
            </a:r>
            <a:endParaRPr lang="en-US" altLang="zh-C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84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当需要</a:t>
            </a:r>
            <a:r>
              <a:rPr lang="en-US" altLang="zh-CN" b="1" dirty="0">
                <a:solidFill>
                  <a:srgbClr val="FF0000"/>
                </a:solidFill>
              </a:rPr>
              <a:t>TF dataset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cache API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shuffle API</a:t>
            </a:r>
            <a:r>
              <a:rPr lang="zh-CN" altLang="en-US" b="1" dirty="0">
                <a:solidFill>
                  <a:srgbClr val="FF0000"/>
                </a:solidFill>
              </a:rPr>
              <a:t>同时调用的时候</a:t>
            </a:r>
            <a:r>
              <a:rPr lang="zh-CN" altLang="en-US" dirty="0"/>
              <a:t>，可以参考如下的顺序：</a:t>
            </a:r>
            <a:endParaRPr lang="en-US" altLang="zh-CN" dirty="0"/>
          </a:p>
          <a:p>
            <a:pPr lvl="2"/>
            <a:r>
              <a:rPr lang="en-US" b="1" dirty="0"/>
              <a:t>create dataset----</a:t>
            </a:r>
            <a:r>
              <a:rPr lang="en-US" altLang="zh-CN" b="1" dirty="0"/>
              <a:t>cache---</a:t>
            </a:r>
            <a:r>
              <a:rPr lang="en-US" b="1" dirty="0"/>
              <a:t>-shuffle--batch—map----repeat----</a:t>
            </a:r>
            <a:r>
              <a:rPr lang="en-US" b="1" dirty="0" err="1"/>
              <a:t>prefetch</a:t>
            </a:r>
            <a:endParaRPr lang="en-US" b="1" dirty="0"/>
          </a:p>
          <a:p>
            <a:pPr lvl="2"/>
            <a:r>
              <a:rPr lang="zh-CN" altLang="en-US" dirty="0"/>
              <a:t>具体细节和原因参考本页的注释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TF dataset</a:t>
            </a:r>
            <a:r>
              <a:rPr lang="zh-CN" altLang="en-US" dirty="0"/>
              <a:t>中的</a:t>
            </a:r>
            <a:r>
              <a:rPr lang="en-US" altLang="zh-CN" dirty="0"/>
              <a:t>transformation API</a:t>
            </a:r>
            <a:r>
              <a:rPr lang="zh-CN" altLang="en-US" dirty="0"/>
              <a:t>涉及到的并行度以及</a:t>
            </a:r>
            <a:r>
              <a:rPr lang="en-US" altLang="zh-CN" dirty="0"/>
              <a:t>size</a:t>
            </a:r>
            <a:r>
              <a:rPr lang="zh-CN" altLang="en-US" dirty="0"/>
              <a:t>相关的参数，</a:t>
            </a:r>
            <a:r>
              <a:rPr lang="zh-CN" altLang="en-US" b="1" dirty="0"/>
              <a:t>建议使用</a:t>
            </a:r>
            <a:r>
              <a:rPr lang="en-US" altLang="zh-CN" b="1" dirty="0" err="1"/>
              <a:t>tf.data.experimental.AUTOTUNE</a:t>
            </a:r>
            <a:r>
              <a:rPr lang="zh-CN" altLang="en-US" b="1" dirty="0"/>
              <a:t>来让</a:t>
            </a:r>
            <a:r>
              <a:rPr lang="en-US" altLang="zh-CN" b="1" dirty="0"/>
              <a:t>TF</a:t>
            </a:r>
            <a:r>
              <a:rPr lang="zh-CN" altLang="en-US" b="1" dirty="0"/>
              <a:t>来自动动态调整作为起点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设置了</a:t>
            </a:r>
            <a:r>
              <a:rPr lang="en-US" altLang="zh-CN" dirty="0" err="1"/>
              <a:t>tf.data.experimental.AUTOTUNE</a:t>
            </a:r>
            <a:r>
              <a:rPr lang="zh-CN" altLang="en-US" dirty="0"/>
              <a:t>，</a:t>
            </a:r>
            <a:r>
              <a:rPr lang="en-US" altLang="zh-CN" dirty="0"/>
              <a:t>TF</a:t>
            </a:r>
            <a:r>
              <a:rPr lang="zh-CN" altLang="en-US" dirty="0"/>
              <a:t>相对要保守一点，可以自己手动调整对应的</a:t>
            </a:r>
            <a:r>
              <a:rPr lang="en-US" altLang="zh-CN" dirty="0"/>
              <a:t>size</a:t>
            </a:r>
            <a:r>
              <a:rPr lang="zh-CN" altLang="en-US" dirty="0"/>
              <a:t>或者并行度，可能训练速度更好。</a:t>
            </a:r>
            <a:endParaRPr lang="en-US" altLang="zh-CN" dirty="0"/>
          </a:p>
          <a:p>
            <a:pPr lvl="1"/>
            <a:r>
              <a:rPr lang="zh-CN" altLang="en-US" b="1" dirty="0"/>
              <a:t>使用</a:t>
            </a:r>
            <a:r>
              <a:rPr lang="en-US" altLang="zh-CN" b="1" dirty="0" err="1"/>
              <a:t>tfrecord</a:t>
            </a:r>
            <a:r>
              <a:rPr lang="zh-CN" altLang="en-US" b="1" dirty="0"/>
              <a:t>格式文件比</a:t>
            </a:r>
            <a:r>
              <a:rPr lang="en-US" altLang="zh-CN" b="1" dirty="0" err="1"/>
              <a:t>libsvm</a:t>
            </a:r>
            <a:r>
              <a:rPr lang="zh-CN" altLang="en-US" b="1" dirty="0"/>
              <a:t>格式文件训练效率更高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 err="1"/>
              <a:t>Libsvm</a:t>
            </a:r>
            <a:r>
              <a:rPr lang="zh-CN" altLang="en-US" dirty="0"/>
              <a:t>格式转换为</a:t>
            </a:r>
            <a:r>
              <a:rPr lang="en-US" altLang="zh-CN" dirty="0" err="1"/>
              <a:t>tfrecord</a:t>
            </a:r>
            <a:r>
              <a:rPr lang="zh-CN" altLang="en-US" dirty="0"/>
              <a:t>格式的时间 </a:t>
            </a:r>
            <a:r>
              <a:rPr lang="en-US" altLang="zh-CN" dirty="0"/>
              <a:t>+ </a:t>
            </a:r>
            <a:r>
              <a:rPr lang="en-US" altLang="zh-CN" dirty="0" err="1"/>
              <a:t>Tfrecord</a:t>
            </a:r>
            <a:r>
              <a:rPr lang="zh-CN" altLang="en-US" dirty="0"/>
              <a:t>格式文件训练的时间） </a:t>
            </a:r>
            <a:r>
              <a:rPr lang="en-US" altLang="zh-CN" dirty="0"/>
              <a:t>vs </a:t>
            </a:r>
            <a:r>
              <a:rPr lang="zh-CN" altLang="en-US" dirty="0"/>
              <a:t>直接用</a:t>
            </a:r>
            <a:r>
              <a:rPr lang="en-US" altLang="zh-CN" dirty="0" err="1"/>
              <a:t>libsvm</a:t>
            </a:r>
            <a:r>
              <a:rPr lang="zh-CN" altLang="en-US" dirty="0"/>
              <a:t>格式文件训练的时间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48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当训练文件的数量比较多的时候，</a:t>
            </a:r>
            <a:r>
              <a:rPr lang="en-US" altLang="zh-CN" dirty="0"/>
              <a:t>file mode vs pipe mode</a:t>
            </a:r>
            <a:r>
              <a:rPr lang="zh-CN" altLang="en-US" dirty="0"/>
              <a:t>谁更快？</a:t>
            </a:r>
            <a:endParaRPr lang="en-US" altLang="zh-CN" dirty="0"/>
          </a:p>
          <a:p>
            <a:pPr lvl="1"/>
            <a:r>
              <a:rPr lang="zh-CN" altLang="en-US" dirty="0"/>
              <a:t>拿</a:t>
            </a:r>
            <a:r>
              <a:rPr lang="en-US" altLang="zh-CN" dirty="0"/>
              <a:t>TF</a:t>
            </a:r>
            <a:r>
              <a:rPr lang="zh-CN" altLang="en-US" dirty="0"/>
              <a:t>的</a:t>
            </a:r>
            <a:r>
              <a:rPr lang="en-US" dirty="0" err="1"/>
              <a:t>tfrecorddataset</a:t>
            </a:r>
            <a:r>
              <a:rPr 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来举例，在其他的</a:t>
            </a:r>
            <a:r>
              <a:rPr lang="en-US" altLang="zh-CN" dirty="0"/>
              <a:t>dataset API</a:t>
            </a:r>
            <a:r>
              <a:rPr lang="zh-CN" altLang="en-US" dirty="0"/>
              <a:t>基本一样的前提下，</a:t>
            </a:r>
            <a:r>
              <a:rPr lang="en-US" altLang="zh-CN" dirty="0"/>
              <a:t>file mode</a:t>
            </a:r>
            <a:r>
              <a:rPr lang="zh-CN" altLang="en-US" dirty="0"/>
              <a:t>更快。主要的区别就是</a:t>
            </a:r>
            <a:r>
              <a:rPr lang="en-US" dirty="0" err="1"/>
              <a:t>pipemodedataset</a:t>
            </a:r>
            <a:r>
              <a:rPr 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和</a:t>
            </a:r>
            <a:r>
              <a:rPr lang="en-US" dirty="0" err="1"/>
              <a:t>tfrecorddataset</a:t>
            </a:r>
            <a:r>
              <a:rPr 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dirty="0" err="1"/>
              <a:t>tfrecorddataset</a:t>
            </a:r>
            <a:r>
              <a:rPr 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可以设置</a:t>
            </a:r>
            <a:r>
              <a:rPr lang="en-US" altLang="zh-CN" dirty="0" err="1"/>
              <a:t>num_parallel_reads</a:t>
            </a:r>
            <a:r>
              <a:rPr lang="zh-CN" altLang="en-US" dirty="0"/>
              <a:t>来并行读取多个文件的数据，还可以设置</a:t>
            </a:r>
            <a:r>
              <a:rPr lang="en-US" dirty="0" err="1"/>
              <a:t>buffer_size</a:t>
            </a:r>
            <a:r>
              <a:rPr lang="zh-CN" altLang="en-US" dirty="0"/>
              <a:t>来优化数据读取。</a:t>
            </a:r>
            <a:endParaRPr lang="en-US" altLang="zh-CN" dirty="0"/>
          </a:p>
          <a:p>
            <a:pPr lvl="2"/>
            <a:r>
              <a:rPr lang="en-US" dirty="0" err="1"/>
              <a:t>Pipemodedataset</a:t>
            </a:r>
            <a:r>
              <a:rPr 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则没有类似上面的参数来加速数据的读取。</a:t>
            </a:r>
            <a:endParaRPr lang="en-US" altLang="zh-CN" dirty="0"/>
          </a:p>
          <a:p>
            <a:pPr lvl="3"/>
            <a:r>
              <a:rPr lang="zh-CN" altLang="en-US" dirty="0"/>
              <a:t>也就是说</a:t>
            </a:r>
            <a:r>
              <a:rPr lang="en-US" altLang="zh-CN" b="1" dirty="0" err="1"/>
              <a:t>pipemode</a:t>
            </a:r>
            <a:r>
              <a:rPr lang="zh-CN" altLang="en-US" b="1" dirty="0"/>
              <a:t>更适合读取数量不多，但是每个文件都很大的场景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b="1" dirty="0"/>
              <a:t>优化建议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在训练开始前比如用</a:t>
            </a:r>
            <a:r>
              <a:rPr lang="en-US" altLang="zh-CN" dirty="0" err="1"/>
              <a:t>Sagemaker</a:t>
            </a:r>
            <a:r>
              <a:rPr lang="en-US" altLang="zh-CN" dirty="0"/>
              <a:t> processing job </a:t>
            </a:r>
            <a:r>
              <a:rPr lang="zh-CN" altLang="en-US" dirty="0"/>
              <a:t>来利用托管的</a:t>
            </a:r>
            <a:r>
              <a:rPr lang="en-US" dirty="0"/>
              <a:t>spark</a:t>
            </a:r>
            <a:r>
              <a:rPr lang="zh-CN" altLang="en-US" dirty="0"/>
              <a:t>集群做如下的处理（用分类任务来举例）：</a:t>
            </a:r>
            <a:endParaRPr lang="en-US" altLang="zh-CN" dirty="0"/>
          </a:p>
          <a:p>
            <a:pPr lvl="3"/>
            <a:r>
              <a:rPr lang="zh-CN" altLang="en-US" b="1" dirty="0"/>
              <a:t>把训练集的多个文件根据类别拼接为更大的文件</a:t>
            </a:r>
            <a:r>
              <a:rPr lang="zh-CN" altLang="en-US" dirty="0"/>
              <a:t>；</a:t>
            </a:r>
            <a:endParaRPr lang="en-US" altLang="zh-CN" dirty="0"/>
          </a:p>
          <a:p>
            <a:pPr lvl="3"/>
            <a:r>
              <a:rPr lang="zh-CN" altLang="en-US" dirty="0"/>
              <a:t>把训练集的类别通过过采样来弄的尽量均衡（</a:t>
            </a:r>
            <a:r>
              <a:rPr lang="zh-CN" altLang="en-US" b="1" dirty="0"/>
              <a:t>可选步骤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3"/>
            <a:r>
              <a:rPr lang="zh-CN" altLang="en-US" dirty="0"/>
              <a:t>对训练集进行</a:t>
            </a:r>
            <a:r>
              <a:rPr lang="en-US" dirty="0"/>
              <a:t>Shuffle</a:t>
            </a:r>
            <a:r>
              <a:rPr lang="zh-CN" altLang="en-US" dirty="0"/>
              <a:t>并保存到</a:t>
            </a:r>
            <a:r>
              <a:rPr lang="en-US" altLang="zh-CN" dirty="0"/>
              <a:t>S3</a:t>
            </a:r>
            <a:r>
              <a:rPr lang="zh-CN" altLang="en-US" dirty="0"/>
              <a:t>；</a:t>
            </a:r>
            <a:endParaRPr lang="en-US" dirty="0"/>
          </a:p>
          <a:p>
            <a:pPr lvl="3"/>
            <a:r>
              <a:rPr lang="zh-CN" altLang="en-US" dirty="0"/>
              <a:t>最后交给</a:t>
            </a:r>
            <a:r>
              <a:rPr lang="en-US" dirty="0" err="1"/>
              <a:t>S</a:t>
            </a:r>
            <a:r>
              <a:rPr lang="en-US" altLang="zh-CN" dirty="0" err="1"/>
              <a:t>agemaker</a:t>
            </a:r>
            <a:r>
              <a:rPr lang="en-US" dirty="0"/>
              <a:t> </a:t>
            </a:r>
            <a:r>
              <a:rPr lang="zh-CN" altLang="en-US" dirty="0"/>
              <a:t>来训练。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80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经过了尽可能的</a:t>
            </a:r>
            <a:r>
              <a:rPr lang="en-US" altLang="zh-CN" dirty="0"/>
              <a:t>input data pipeline</a:t>
            </a:r>
            <a:r>
              <a:rPr lang="zh-CN" altLang="en-US" dirty="0"/>
              <a:t>优化后，</a:t>
            </a:r>
            <a:r>
              <a:rPr lang="en-US" altLang="zh-CN" dirty="0"/>
              <a:t>CPU</a:t>
            </a:r>
            <a:r>
              <a:rPr lang="zh-CN" altLang="en-US" dirty="0"/>
              <a:t>或者</a:t>
            </a:r>
            <a:r>
              <a:rPr lang="en-US" altLang="zh-CN" dirty="0"/>
              <a:t>GPU</a:t>
            </a:r>
            <a:r>
              <a:rPr lang="zh-CN" altLang="en-US" dirty="0"/>
              <a:t>设备的训练使用率仍然不高？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很可能的原因就是模型本身太小</a:t>
            </a:r>
            <a:r>
              <a:rPr lang="zh-CN" altLang="en-US" dirty="0"/>
              <a:t>（尤其是对于</a:t>
            </a:r>
            <a:r>
              <a:rPr lang="en-US" altLang="zh-CN" dirty="0"/>
              <a:t>GPU</a:t>
            </a:r>
            <a:r>
              <a:rPr lang="zh-CN" altLang="en-US" dirty="0"/>
              <a:t>使用率低的情况），单个</a:t>
            </a:r>
            <a:r>
              <a:rPr lang="en-US" altLang="zh-CN" dirty="0"/>
              <a:t>step</a:t>
            </a:r>
            <a:r>
              <a:rPr lang="zh-CN" altLang="en-US" dirty="0"/>
              <a:t>的计算很快就结束。也就是单个</a:t>
            </a:r>
            <a:r>
              <a:rPr lang="en-US" altLang="zh-CN" dirty="0"/>
              <a:t>step</a:t>
            </a:r>
            <a:r>
              <a:rPr lang="zh-CN" altLang="en-US" dirty="0"/>
              <a:t>的计算相对于</a:t>
            </a:r>
            <a:r>
              <a:rPr lang="en-US" altLang="zh-CN" dirty="0"/>
              <a:t>prepare batch</a:t>
            </a:r>
            <a:r>
              <a:rPr lang="zh-CN" altLang="en-US" dirty="0"/>
              <a:t>来说太快。</a:t>
            </a:r>
            <a:endParaRPr lang="en-US" altLang="zh-CN" dirty="0"/>
          </a:p>
          <a:p>
            <a:pPr lvl="2"/>
            <a:r>
              <a:rPr lang="zh-CN" altLang="en-US" dirty="0"/>
              <a:t>这个时候</a:t>
            </a:r>
            <a:r>
              <a:rPr lang="zh-CN" altLang="en-US" b="1" dirty="0"/>
              <a:t>把模型本身变深或者变宽能看到</a:t>
            </a:r>
            <a:r>
              <a:rPr lang="en-US" altLang="zh-CN" b="1" dirty="0"/>
              <a:t>GPU</a:t>
            </a:r>
            <a:r>
              <a:rPr lang="zh-CN" altLang="en-US" b="1" dirty="0"/>
              <a:t>使用率的明显提升</a:t>
            </a:r>
            <a:r>
              <a:rPr lang="zh-CN" altLang="en-US" dirty="0"/>
              <a:t>。当然要综合考虑模型评价效果。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不要为了提升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使用率而刻意把模型变大，这个是需要权衡的。一般来说模型大小满足业务需求指标就可以。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对于纯</a:t>
            </a:r>
            <a:r>
              <a:rPr lang="en-US" altLang="zh-CN" b="1" dirty="0"/>
              <a:t>CPU</a:t>
            </a:r>
            <a:r>
              <a:rPr lang="zh-CN" altLang="en-US" b="1" dirty="0"/>
              <a:t>训练方式来说，更建议使用前面提到的使用</a:t>
            </a:r>
            <a:r>
              <a:rPr lang="en-US" altLang="zh-CN" b="1" dirty="0"/>
              <a:t>TF</a:t>
            </a:r>
            <a:r>
              <a:rPr lang="zh-CN" altLang="en-US" b="1" dirty="0"/>
              <a:t>的</a:t>
            </a:r>
            <a:r>
              <a:rPr lang="en-US" altLang="zh-CN" b="1" dirty="0"/>
              <a:t>intra</a:t>
            </a:r>
            <a:r>
              <a:rPr lang="zh-CN" altLang="en-US" b="1" dirty="0"/>
              <a:t>和</a:t>
            </a:r>
            <a:r>
              <a:rPr lang="en-US" altLang="zh-CN" b="1" dirty="0"/>
              <a:t>inter</a:t>
            </a:r>
            <a:r>
              <a:rPr lang="zh-CN" altLang="en-US" b="1" dirty="0"/>
              <a:t>并行度设置配合</a:t>
            </a:r>
            <a:r>
              <a:rPr lang="en-US" altLang="zh-CN" b="1" dirty="0"/>
              <a:t>MKL-DNN</a:t>
            </a:r>
            <a:r>
              <a:rPr lang="zh-CN" altLang="en-US" b="1" dirty="0"/>
              <a:t>的绑定策略环境变量来调整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适当的提高</a:t>
            </a:r>
            <a:r>
              <a:rPr lang="en-US" altLang="zh-CN" dirty="0"/>
              <a:t>mini batch size</a:t>
            </a:r>
            <a:r>
              <a:rPr lang="zh-CN" altLang="en-US" dirty="0"/>
              <a:t>也能一定程度提升</a:t>
            </a:r>
            <a:r>
              <a:rPr lang="en-US" altLang="zh-CN" dirty="0"/>
              <a:t>GPU</a:t>
            </a:r>
            <a:r>
              <a:rPr lang="zh-CN" altLang="en-US" dirty="0"/>
              <a:t>或者</a:t>
            </a:r>
            <a:r>
              <a:rPr lang="en-US" altLang="zh-CN" dirty="0"/>
              <a:t>CPU</a:t>
            </a:r>
            <a:r>
              <a:rPr lang="zh-CN" altLang="en-US" dirty="0"/>
              <a:t>使用率，但是</a:t>
            </a:r>
            <a:r>
              <a:rPr lang="en-US" altLang="zh-CN" dirty="0"/>
              <a:t>mini batch size</a:t>
            </a:r>
            <a:r>
              <a:rPr lang="zh-CN" altLang="en-US" dirty="0"/>
              <a:t>和</a:t>
            </a:r>
            <a:r>
              <a:rPr lang="en-US" altLang="zh-CN" dirty="0"/>
              <a:t>learning rate</a:t>
            </a:r>
            <a:r>
              <a:rPr lang="zh-CN" altLang="en-US" dirty="0"/>
              <a:t>以及模型评价效果有很大关系，要慎重调整或者利用超参数调优。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99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91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混合精度训练：</a:t>
            </a:r>
            <a:endParaRPr lang="en-US" altLang="zh-CN" dirty="0"/>
          </a:p>
          <a:p>
            <a:pPr lvl="1"/>
            <a:r>
              <a:rPr lang="zh-CN" altLang="en-US" b="1" dirty="0"/>
              <a:t>用</a:t>
            </a:r>
            <a:r>
              <a:rPr lang="en-US" altLang="zh-CN" b="1" dirty="0"/>
              <a:t>GPU</a:t>
            </a:r>
            <a:r>
              <a:rPr lang="zh-CN" altLang="en-US" b="1" dirty="0"/>
              <a:t>在</a:t>
            </a:r>
            <a:r>
              <a:rPr lang="en-US" altLang="zh-CN" b="1" dirty="0"/>
              <a:t>TF</a:t>
            </a:r>
            <a:r>
              <a:rPr lang="zh-CN" altLang="en-US" b="1" dirty="0"/>
              <a:t>上进行自动混合精度训练，能在模型精度几乎不怎么降低的情况下显著提升训练速度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P3</a:t>
            </a:r>
            <a:r>
              <a:rPr lang="zh-CN" altLang="en-US" dirty="0"/>
              <a:t>实例的</a:t>
            </a:r>
            <a:r>
              <a:rPr lang="en-US" altLang="zh-CN" dirty="0"/>
              <a:t>GPU</a:t>
            </a:r>
            <a:r>
              <a:rPr lang="zh-CN" altLang="en-US" dirty="0"/>
              <a:t>是支持</a:t>
            </a:r>
            <a:r>
              <a:rPr lang="en-US" altLang="zh-CN" dirty="0"/>
              <a:t>tensor core</a:t>
            </a:r>
            <a:r>
              <a:rPr lang="zh-CN" altLang="en-US" dirty="0"/>
              <a:t>的，而</a:t>
            </a:r>
            <a:r>
              <a:rPr lang="en-US" altLang="zh-CN" dirty="0"/>
              <a:t>tensor core</a:t>
            </a:r>
            <a:r>
              <a:rPr lang="zh-CN" altLang="en-US" dirty="0"/>
              <a:t>就是用来做混合精度计算的。为了能</a:t>
            </a:r>
            <a:r>
              <a:rPr lang="en-US" altLang="zh-CN" dirty="0"/>
              <a:t>activate tensor core</a:t>
            </a:r>
            <a:r>
              <a:rPr lang="zh-CN" altLang="en-US" dirty="0"/>
              <a:t>来计算，在</a:t>
            </a:r>
            <a:r>
              <a:rPr lang="en-US" altLang="zh-CN" dirty="0"/>
              <a:t>TF</a:t>
            </a:r>
            <a:r>
              <a:rPr lang="zh-CN" altLang="en-US" dirty="0"/>
              <a:t>中需要：</a:t>
            </a:r>
            <a:endParaRPr lang="en-US" altLang="zh-CN" dirty="0"/>
          </a:p>
          <a:p>
            <a:pPr lvl="2"/>
            <a:r>
              <a:rPr lang="zh-CN" altLang="en-US" b="1" dirty="0"/>
              <a:t>使用能支持自动开启混合精度训练的框架的版本</a:t>
            </a:r>
            <a:r>
              <a:rPr lang="zh-CN" altLang="en-US" dirty="0"/>
              <a:t>，比如</a:t>
            </a:r>
            <a:r>
              <a:rPr lang="en-US" altLang="zh-CN" dirty="0" err="1"/>
              <a:t>tensorflow</a:t>
            </a:r>
            <a:r>
              <a:rPr lang="zh-CN" altLang="en-US" dirty="0"/>
              <a:t>从</a:t>
            </a:r>
            <a:r>
              <a:rPr lang="en-US" altLang="zh-CN" dirty="0"/>
              <a:t>1.14</a:t>
            </a:r>
            <a:r>
              <a:rPr lang="zh-CN" altLang="en-US" dirty="0"/>
              <a:t>开始支持，只需要用下面的语句来</a:t>
            </a:r>
            <a:r>
              <a:rPr lang="en-US" altLang="zh-CN" dirty="0"/>
              <a:t>wrapper</a:t>
            </a:r>
            <a:r>
              <a:rPr lang="zh-CN" altLang="en-US" dirty="0"/>
              <a:t>你原本的</a:t>
            </a:r>
            <a:r>
              <a:rPr lang="en-US" altLang="zh-CN" dirty="0"/>
              <a:t>optimizer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en-US" altLang="zh-CN" dirty="0" err="1"/>
              <a:t>tf.train.experimental.enable_mixed_precision_graph_rewrite</a:t>
            </a:r>
            <a:r>
              <a:rPr lang="en-US" altLang="zh-CN" dirty="0"/>
              <a:t>(optimizer)</a:t>
            </a:r>
          </a:p>
          <a:p>
            <a:pPr lvl="2"/>
            <a:r>
              <a:rPr lang="zh-CN" altLang="en-US" dirty="0"/>
              <a:t>神经网络中的一些与</a:t>
            </a:r>
            <a:r>
              <a:rPr lang="en-US" altLang="zh-CN" dirty="0"/>
              <a:t>size</a:t>
            </a:r>
            <a:r>
              <a:rPr lang="zh-CN" altLang="en-US" dirty="0"/>
              <a:t>有关的参数，比如对于全连接层的</a:t>
            </a:r>
            <a:r>
              <a:rPr lang="en-US" altLang="zh-CN" dirty="0"/>
              <a:t>batch size</a:t>
            </a:r>
            <a:r>
              <a:rPr lang="zh-CN" altLang="en-US" dirty="0"/>
              <a:t>， </a:t>
            </a:r>
            <a:r>
              <a:rPr lang="en-US" altLang="zh-CN" dirty="0"/>
              <a:t>input size</a:t>
            </a:r>
            <a:r>
              <a:rPr lang="zh-CN" altLang="en-US" dirty="0"/>
              <a:t>， </a:t>
            </a:r>
            <a:r>
              <a:rPr lang="en-US" altLang="zh-CN" dirty="0"/>
              <a:t>output size</a:t>
            </a:r>
            <a:r>
              <a:rPr lang="zh-CN" altLang="en-US" dirty="0"/>
              <a:t>都需要是</a:t>
            </a:r>
            <a:r>
              <a:rPr lang="en-US" altLang="zh-CN" dirty="0"/>
              <a:t>8</a:t>
            </a:r>
            <a:r>
              <a:rPr lang="zh-CN" altLang="en-US" dirty="0"/>
              <a:t>的倍数，对于卷积层的</a:t>
            </a:r>
            <a:r>
              <a:rPr lang="en-US" altLang="zh-CN" dirty="0"/>
              <a:t>input channel</a:t>
            </a:r>
            <a:r>
              <a:rPr lang="zh-CN" altLang="en-US" dirty="0"/>
              <a:t>，</a:t>
            </a:r>
            <a:r>
              <a:rPr lang="en-US" altLang="zh-CN" dirty="0"/>
              <a:t>output channel</a:t>
            </a:r>
            <a:r>
              <a:rPr lang="zh-CN" altLang="en-US" dirty="0"/>
              <a:t>（就是</a:t>
            </a:r>
            <a:r>
              <a:rPr lang="en-US" altLang="zh-CN" dirty="0"/>
              <a:t>filter</a:t>
            </a:r>
            <a:r>
              <a:rPr lang="zh-CN" altLang="en-US" dirty="0"/>
              <a:t>个数）需要是</a:t>
            </a:r>
            <a:r>
              <a:rPr lang="en-US" altLang="zh-CN" dirty="0"/>
              <a:t>8</a:t>
            </a:r>
            <a:r>
              <a:rPr lang="zh-CN" altLang="en-US" dirty="0"/>
              <a:t>的倍数，对于</a:t>
            </a:r>
            <a:r>
              <a:rPr lang="en-US" altLang="zh-CN" dirty="0"/>
              <a:t>RNN</a:t>
            </a:r>
            <a:r>
              <a:rPr lang="zh-CN" altLang="en-US" dirty="0"/>
              <a:t>的</a:t>
            </a:r>
            <a:r>
              <a:rPr lang="en-US" altLang="zh-CN" dirty="0"/>
              <a:t>batch size</a:t>
            </a:r>
            <a:r>
              <a:rPr lang="zh-CN" altLang="en-US" dirty="0"/>
              <a:t>需要是</a:t>
            </a:r>
            <a:r>
              <a:rPr lang="en-US" altLang="zh-CN" dirty="0"/>
              <a:t>8</a:t>
            </a:r>
            <a:r>
              <a:rPr lang="zh-CN" altLang="en-US" dirty="0"/>
              <a:t>的倍数。</a:t>
            </a:r>
          </a:p>
          <a:p>
            <a:pPr lvl="1"/>
            <a:r>
              <a:rPr lang="zh-CN" altLang="en-US" b="1" dirty="0"/>
              <a:t>在模型复杂度比较低，</a:t>
            </a:r>
            <a:r>
              <a:rPr lang="en-US" b="1" dirty="0"/>
              <a:t>GPU</a:t>
            </a:r>
            <a:r>
              <a:rPr lang="zh-CN" altLang="en-US" b="1" dirty="0"/>
              <a:t>使用率比较少的时候，混合精度训练的优势体现不出来</a:t>
            </a:r>
            <a:r>
              <a:rPr lang="zh-CN" altLang="en-US" dirty="0"/>
              <a:t>。因为那个时候在</a:t>
            </a:r>
            <a:r>
              <a:rPr lang="en-US" dirty="0"/>
              <a:t>CPU</a:t>
            </a:r>
            <a:r>
              <a:rPr lang="zh-CN" altLang="en-US" dirty="0"/>
              <a:t>上准备数据占每个</a:t>
            </a:r>
            <a:r>
              <a:rPr lang="en-US" dirty="0"/>
              <a:t>step</a:t>
            </a:r>
            <a:r>
              <a:rPr lang="zh-CN" altLang="en-US" dirty="0"/>
              <a:t>训练时间的大部头。</a:t>
            </a:r>
            <a:endParaRPr lang="en-US" altLang="zh-CN" dirty="0"/>
          </a:p>
          <a:p>
            <a:pPr lvl="1"/>
            <a:r>
              <a:rPr lang="zh-CN" altLang="en-US" b="1" dirty="0"/>
              <a:t>当模型复杂度比较高，</a:t>
            </a:r>
            <a:r>
              <a:rPr lang="en-US" altLang="zh-CN" b="1" dirty="0"/>
              <a:t>GPU</a:t>
            </a:r>
            <a:r>
              <a:rPr lang="zh-CN" altLang="en-US" b="1" dirty="0"/>
              <a:t>使用率高的时候，混合精度训练提速就很明显</a:t>
            </a:r>
            <a:r>
              <a:rPr lang="zh-CN" altLang="en-US" dirty="0"/>
              <a:t>。（可以参考本页注释中的日志）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3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26368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总结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87182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9338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786313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dirty="0" err="1"/>
              <a:t>Sagemaker</a:t>
            </a:r>
            <a:r>
              <a:rPr lang="zh-CN" altLang="en-US" dirty="0"/>
              <a:t>中进行训练的话，</a:t>
            </a:r>
            <a:r>
              <a:rPr lang="zh-CN" altLang="en-US" b="1" dirty="0"/>
              <a:t>建议的训练尝试顺序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zh-CN" altLang="en-US" dirty="0"/>
              <a:t>先单机多</a:t>
            </a:r>
            <a:r>
              <a:rPr lang="en-US" dirty="0"/>
              <a:t>CPU</a:t>
            </a:r>
            <a:r>
              <a:rPr lang="zh-CN" altLang="en-US" dirty="0"/>
              <a:t>或者单机单</a:t>
            </a:r>
            <a:r>
              <a:rPr lang="en-US" dirty="0"/>
              <a:t>GPU</a:t>
            </a:r>
            <a:r>
              <a:rPr lang="zh-CN" altLang="en-US" dirty="0"/>
              <a:t>来训练，如果</a:t>
            </a:r>
            <a:r>
              <a:rPr lang="en-US" dirty="0"/>
              <a:t>CPU</a:t>
            </a:r>
            <a:r>
              <a:rPr lang="zh-CN" altLang="en-US" dirty="0"/>
              <a:t>或者</a:t>
            </a:r>
            <a:r>
              <a:rPr lang="en-US" dirty="0"/>
              <a:t>GPU</a:t>
            </a:r>
            <a:r>
              <a:rPr lang="zh-CN" altLang="en-US" dirty="0"/>
              <a:t>卡的使用率很高比如快到</a:t>
            </a:r>
            <a:r>
              <a:rPr lang="en-US" dirty="0"/>
              <a:t>90%</a:t>
            </a:r>
            <a:r>
              <a:rPr lang="zh-CN" altLang="en-US" dirty="0"/>
              <a:t>，尝试下一步。</a:t>
            </a:r>
            <a:endParaRPr lang="en-US" dirty="0"/>
          </a:p>
          <a:p>
            <a:pPr lvl="1"/>
            <a:r>
              <a:rPr lang="zh-CN" altLang="en-US" dirty="0"/>
              <a:t>单机更多的</a:t>
            </a:r>
            <a:r>
              <a:rPr lang="en-US" dirty="0"/>
              <a:t>CPU</a:t>
            </a:r>
            <a:r>
              <a:rPr lang="zh-CN" altLang="en-US" dirty="0"/>
              <a:t>或者单机更多的</a:t>
            </a:r>
            <a:r>
              <a:rPr lang="en-US" dirty="0"/>
              <a:t>GPU</a:t>
            </a:r>
            <a:r>
              <a:rPr lang="zh-CN" altLang="en-US" dirty="0"/>
              <a:t>卡（当前</a:t>
            </a:r>
            <a:r>
              <a:rPr lang="en-US" dirty="0"/>
              <a:t>AWS</a:t>
            </a:r>
            <a:r>
              <a:rPr lang="zh-CN" altLang="en-US" dirty="0"/>
              <a:t>的</a:t>
            </a:r>
            <a:r>
              <a:rPr lang="en-US" dirty="0"/>
              <a:t>GPU</a:t>
            </a:r>
            <a:r>
              <a:rPr lang="zh-CN" altLang="en-US" dirty="0"/>
              <a:t>实例最多是</a:t>
            </a:r>
            <a:r>
              <a:rPr lang="en-US" dirty="0"/>
              <a:t>8</a:t>
            </a:r>
            <a:r>
              <a:rPr lang="zh-CN" altLang="en-US" dirty="0"/>
              <a:t>卡）来训练，继续观察</a:t>
            </a:r>
            <a:r>
              <a:rPr lang="en-US" dirty="0"/>
              <a:t>CPU</a:t>
            </a:r>
            <a:r>
              <a:rPr lang="zh-CN" altLang="en-US" dirty="0"/>
              <a:t>和</a:t>
            </a:r>
            <a:r>
              <a:rPr lang="en-US" dirty="0"/>
              <a:t>GPU</a:t>
            </a:r>
            <a:r>
              <a:rPr lang="zh-CN" altLang="en-US" dirty="0"/>
              <a:t>卡的使用率是否很高比如达到单机最大的</a:t>
            </a:r>
            <a:r>
              <a:rPr lang="en-US" dirty="0"/>
              <a:t>CPU</a:t>
            </a:r>
            <a:r>
              <a:rPr lang="zh-CN" altLang="en-US" dirty="0"/>
              <a:t>数量或者单机最大的</a:t>
            </a:r>
            <a:r>
              <a:rPr lang="en-US" dirty="0"/>
              <a:t>GPU</a:t>
            </a:r>
            <a:r>
              <a:rPr lang="zh-CN" altLang="en-US" dirty="0"/>
              <a:t>卡数量，如果是尝试下一步。</a:t>
            </a:r>
            <a:endParaRPr lang="en-US" dirty="0"/>
          </a:p>
          <a:p>
            <a:pPr lvl="1"/>
            <a:r>
              <a:rPr lang="zh-CN" altLang="en-US" dirty="0"/>
              <a:t>多机多</a:t>
            </a:r>
            <a:r>
              <a:rPr lang="en-US" altLang="zh-CN" dirty="0"/>
              <a:t>CPU</a:t>
            </a:r>
            <a:r>
              <a:rPr lang="zh-CN" altLang="en-US" dirty="0"/>
              <a:t>或者多机多</a:t>
            </a:r>
            <a:r>
              <a:rPr lang="en-US" altLang="zh-CN" dirty="0"/>
              <a:t>GPU</a:t>
            </a:r>
            <a:r>
              <a:rPr lang="zh-CN" altLang="en-US" dirty="0"/>
              <a:t>卡的分布式训练：</a:t>
            </a:r>
            <a:endParaRPr lang="en-US" dirty="0"/>
          </a:p>
          <a:p>
            <a:pPr lvl="2"/>
            <a:r>
              <a:rPr lang="zh-CN" altLang="en-US" dirty="0"/>
              <a:t>不管使用</a:t>
            </a:r>
            <a:r>
              <a:rPr lang="en-US" altLang="zh-CN" dirty="0"/>
              <a:t>PS</a:t>
            </a:r>
            <a:r>
              <a:rPr lang="zh-CN" altLang="en-US" dirty="0"/>
              <a:t>还是</a:t>
            </a:r>
            <a:r>
              <a:rPr lang="en-US" altLang="zh-CN" dirty="0" err="1"/>
              <a:t>horovod</a:t>
            </a:r>
            <a:r>
              <a:rPr lang="zh-CN" altLang="en-US" dirty="0"/>
              <a:t>方式，都需要修改一些代码，而且对于</a:t>
            </a:r>
            <a:r>
              <a:rPr lang="en-US" dirty="0" err="1"/>
              <a:t>tensorflow</a:t>
            </a:r>
            <a:r>
              <a:rPr lang="zh-CN" altLang="en-US" dirty="0"/>
              <a:t>三种不同的</a:t>
            </a:r>
            <a:r>
              <a:rPr lang="en-US" dirty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session-based API</a:t>
            </a:r>
            <a:r>
              <a:rPr lang="zh-CN" altLang="en-US" dirty="0"/>
              <a:t>，</a:t>
            </a:r>
            <a:r>
              <a:rPr lang="en-US" altLang="zh-CN" dirty="0" err="1"/>
              <a:t>tf.</a:t>
            </a:r>
            <a:r>
              <a:rPr lang="en-US" dirty="0" err="1"/>
              <a:t>estimator</a:t>
            </a:r>
            <a:r>
              <a:rPr lang="zh-CN" altLang="en-US" dirty="0"/>
              <a:t>，</a:t>
            </a:r>
            <a:r>
              <a:rPr lang="en-US" dirty="0"/>
              <a:t> </a:t>
            </a:r>
            <a:r>
              <a:rPr lang="en-US" altLang="zh-CN" dirty="0" err="1"/>
              <a:t>tf.</a:t>
            </a:r>
            <a:r>
              <a:rPr lang="en-US" dirty="0" err="1"/>
              <a:t>keras</a:t>
            </a:r>
            <a:r>
              <a:rPr lang="zh-CN" altLang="en-US" dirty="0"/>
              <a:t>）修改的方法都不太一样，根据实际情况来进行选择使用哪一种。</a:t>
            </a:r>
            <a:endParaRPr lang="en-US" dirty="0"/>
          </a:p>
          <a:p>
            <a:pPr lvl="2"/>
            <a:r>
              <a:rPr lang="en-US" altLang="zh-CN" b="1" dirty="0"/>
              <a:t>PS</a:t>
            </a:r>
            <a:r>
              <a:rPr lang="zh-CN" altLang="en-US" b="1" dirty="0"/>
              <a:t>和</a:t>
            </a:r>
            <a:r>
              <a:rPr lang="en-US" altLang="zh-CN" b="1" dirty="0" err="1"/>
              <a:t>horovod</a:t>
            </a:r>
            <a:r>
              <a:rPr lang="zh-CN" altLang="en-US" b="1" dirty="0"/>
              <a:t>哪种训练速度一定快呢？不一定，所以有时间和成本的话，都可以尝试一下。</a:t>
            </a:r>
            <a:endParaRPr lang="en-US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4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需求和目标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4217"/>
            <a:ext cx="10515600" cy="4292745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尽量少的改动代码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迁移的方式对于</a:t>
            </a:r>
            <a:r>
              <a:rPr lang="en-US" altLang="zh-CN" b="1" dirty="0" err="1">
                <a:solidFill>
                  <a:srgbClr val="FF0000"/>
                </a:solidFill>
              </a:rPr>
              <a:t>SageMaker</a:t>
            </a:r>
            <a:r>
              <a:rPr lang="en-US" altLang="zh-CN" b="1" dirty="0">
                <a:solidFill>
                  <a:srgbClr val="FF0000"/>
                </a:solidFill>
              </a:rPr>
              <a:t> prebuilt-in </a:t>
            </a:r>
            <a:r>
              <a:rPr lang="en-US" altLang="zh-CN" b="1" dirty="0" err="1">
                <a:solidFill>
                  <a:srgbClr val="FF0000"/>
                </a:solidFill>
              </a:rPr>
              <a:t>Tensorflow</a:t>
            </a:r>
            <a:r>
              <a:rPr lang="zh-CN" altLang="en-US" b="1" dirty="0">
                <a:solidFill>
                  <a:srgbClr val="FF0000"/>
                </a:solidFill>
              </a:rPr>
              <a:t>支持的版本是通用的</a:t>
            </a:r>
            <a:r>
              <a:rPr lang="zh-CN" altLang="en-US" dirty="0"/>
              <a:t>，而不只是针对</a:t>
            </a:r>
            <a:r>
              <a:rPr lang="en-US" altLang="zh-CN" dirty="0" err="1"/>
              <a:t>DeepFM</a:t>
            </a:r>
            <a:r>
              <a:rPr lang="zh-CN" altLang="en-US" dirty="0"/>
              <a:t>模型。</a:t>
            </a:r>
            <a:endParaRPr lang="en-US" altLang="zh-CN" dirty="0"/>
          </a:p>
          <a:p>
            <a:r>
              <a:rPr lang="zh-CN" altLang="en-US" b="1" dirty="0"/>
              <a:t>所有可能的训练方式都要尝试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在模型评价效果基本不降低的情况下，</a:t>
            </a:r>
            <a:r>
              <a:rPr lang="zh-CN" altLang="en-US" b="1" dirty="0">
                <a:solidFill>
                  <a:srgbClr val="FF0000"/>
                </a:solidFill>
              </a:rPr>
              <a:t>加速训练速度</a:t>
            </a:r>
            <a:r>
              <a:rPr lang="zh-CN" altLang="en-US" dirty="0"/>
              <a:t>，从而节省成本。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08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313"/>
          </a:xfrm>
        </p:spPr>
        <p:txBody>
          <a:bodyPr>
            <a:normAutofit/>
          </a:bodyPr>
          <a:lstStyle/>
          <a:p>
            <a:r>
              <a:rPr lang="zh-CN" altLang="en-US" dirty="0"/>
              <a:t>简单说就是：</a:t>
            </a:r>
            <a:endParaRPr lang="en-US" altLang="zh-CN" dirty="0"/>
          </a:p>
          <a:p>
            <a:pPr lvl="1"/>
            <a:r>
              <a:rPr lang="zh-CN" altLang="en-US" b="1" dirty="0"/>
              <a:t>先</a:t>
            </a:r>
            <a:r>
              <a:rPr lang="en-US" b="1" dirty="0"/>
              <a:t>scaling up</a:t>
            </a:r>
            <a:r>
              <a:rPr lang="zh-CN" altLang="en-US" b="1" dirty="0"/>
              <a:t>再</a:t>
            </a:r>
            <a:r>
              <a:rPr lang="en-US" b="1" dirty="0"/>
              <a:t>scaling out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lvl="1"/>
            <a:r>
              <a:rPr lang="en-US" b="1" dirty="0"/>
              <a:t>scaling</a:t>
            </a:r>
            <a:r>
              <a:rPr lang="zh-CN" altLang="en-US" b="1" dirty="0"/>
              <a:t>之前查看</a:t>
            </a:r>
            <a:r>
              <a:rPr lang="en-US" b="1" dirty="0"/>
              <a:t>GPU</a:t>
            </a:r>
            <a:r>
              <a:rPr lang="zh-CN" altLang="en-US" b="1" dirty="0"/>
              <a:t>或者</a:t>
            </a:r>
            <a:r>
              <a:rPr lang="en-US" b="1" dirty="0"/>
              <a:t>CPU</a:t>
            </a:r>
            <a:r>
              <a:rPr lang="zh-CN" altLang="en-US" b="1" dirty="0"/>
              <a:t>的使用率，先优化数据预处理</a:t>
            </a:r>
            <a:r>
              <a:rPr lang="en-US" b="1" dirty="0"/>
              <a:t>pipeline</a:t>
            </a:r>
            <a:r>
              <a:rPr lang="zh-CN" altLang="en-US" b="1" dirty="0"/>
              <a:t>，让单机的</a:t>
            </a:r>
            <a:r>
              <a:rPr lang="en-US" b="1" dirty="0"/>
              <a:t>CPU</a:t>
            </a:r>
            <a:r>
              <a:rPr lang="zh-CN" altLang="en-US" b="1" dirty="0"/>
              <a:t>和</a:t>
            </a:r>
            <a:r>
              <a:rPr lang="en-US" b="1" dirty="0"/>
              <a:t>GPU</a:t>
            </a:r>
            <a:r>
              <a:rPr lang="zh-CN" altLang="en-US" b="1" dirty="0"/>
              <a:t>处理能在时间上</a:t>
            </a:r>
            <a:r>
              <a:rPr lang="en-US" b="1" dirty="0"/>
              <a:t>overlap</a:t>
            </a:r>
            <a:r>
              <a:rPr lang="zh-CN" altLang="en-US" b="1" dirty="0"/>
              <a:t>从而真正并行算力；</a:t>
            </a:r>
            <a:endParaRPr lang="en-US" altLang="zh-CN" b="1" dirty="0"/>
          </a:p>
          <a:p>
            <a:pPr lvl="1"/>
            <a:r>
              <a:rPr lang="zh-CN" altLang="en-US" b="1" dirty="0"/>
              <a:t>如果在优化之后</a:t>
            </a:r>
            <a:r>
              <a:rPr lang="en-US" b="1" dirty="0"/>
              <a:t>GPU</a:t>
            </a:r>
            <a:r>
              <a:rPr lang="zh-CN" altLang="en-US" b="1" dirty="0"/>
              <a:t>利用率实在不怎么高，考虑尝试使用</a:t>
            </a:r>
            <a:r>
              <a:rPr lang="en-US" b="1" dirty="0"/>
              <a:t>CPU</a:t>
            </a:r>
            <a:r>
              <a:rPr lang="zh-CN" altLang="en-US" b="1" dirty="0"/>
              <a:t>训练。</a:t>
            </a:r>
            <a:endParaRPr lang="en-US" altLang="zh-CN" b="1" dirty="0"/>
          </a:p>
          <a:p>
            <a:pPr lvl="2"/>
            <a:r>
              <a:rPr lang="zh-CN" altLang="en-US" b="1" dirty="0"/>
              <a:t>太多次的案例用</a:t>
            </a:r>
            <a:r>
              <a:rPr lang="en-US" altLang="zh-CN" b="1" dirty="0"/>
              <a:t>CPU</a:t>
            </a:r>
            <a:r>
              <a:rPr lang="zh-CN" altLang="en-US" b="1" dirty="0"/>
              <a:t>训练比</a:t>
            </a:r>
            <a:r>
              <a:rPr lang="en-US" altLang="zh-CN" b="1" dirty="0"/>
              <a:t>GPU</a:t>
            </a:r>
            <a:r>
              <a:rPr lang="zh-CN" altLang="en-US" b="1" dirty="0"/>
              <a:t>训练的总的训练时间又短又省钱。</a:t>
            </a:r>
            <a:endParaRPr lang="en-US" altLang="zh-CN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164" y="273425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Sagemaker</a:t>
            </a:r>
            <a:r>
              <a:rPr lang="en-US" altLang="zh-CN" dirty="0"/>
              <a:t> + 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的各种训练场景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946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zh-CN" altLang="en-US" dirty="0"/>
              <a:t>训练场景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2545"/>
            <a:ext cx="10515600" cy="48768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单机训练 </a:t>
            </a:r>
            <a:r>
              <a:rPr lang="en-US" altLang="zh-CN" dirty="0"/>
              <a:t>VS </a:t>
            </a:r>
            <a:r>
              <a:rPr lang="zh-CN" altLang="en-US" dirty="0"/>
              <a:t>多机训练</a:t>
            </a:r>
            <a:endParaRPr lang="en-US" altLang="zh-CN" dirty="0"/>
          </a:p>
          <a:p>
            <a:r>
              <a:rPr lang="zh-CN" altLang="en-US" dirty="0"/>
              <a:t>纯</a:t>
            </a:r>
            <a:r>
              <a:rPr lang="en-US" altLang="zh-CN" dirty="0"/>
              <a:t>CPU</a:t>
            </a:r>
            <a:r>
              <a:rPr lang="zh-CN" altLang="en-US" dirty="0"/>
              <a:t>训练 </a:t>
            </a:r>
            <a:r>
              <a:rPr lang="en-US" altLang="zh-CN" dirty="0"/>
              <a:t>VS GPU</a:t>
            </a:r>
            <a:r>
              <a:rPr lang="zh-CN" altLang="en-US" dirty="0"/>
              <a:t>训练</a:t>
            </a:r>
            <a:endParaRPr lang="en-US" altLang="zh-CN" dirty="0"/>
          </a:p>
          <a:p>
            <a:r>
              <a:rPr lang="zh-CN" altLang="en-US" dirty="0"/>
              <a:t>单机单卡 </a:t>
            </a:r>
            <a:r>
              <a:rPr lang="en-US" altLang="zh-CN" dirty="0"/>
              <a:t>VS </a:t>
            </a:r>
            <a:r>
              <a:rPr lang="zh-CN" altLang="en-US" dirty="0"/>
              <a:t>单机多卡</a:t>
            </a:r>
            <a:endParaRPr lang="en-US" altLang="zh-CN" dirty="0"/>
          </a:p>
          <a:p>
            <a:r>
              <a:rPr lang="zh-CN" altLang="en-US" dirty="0"/>
              <a:t>多机单卡 </a:t>
            </a:r>
            <a:r>
              <a:rPr lang="en-US" altLang="zh-CN" dirty="0"/>
              <a:t>VS </a:t>
            </a:r>
            <a:r>
              <a:rPr lang="zh-CN" altLang="en-US" dirty="0"/>
              <a:t>多机多卡</a:t>
            </a:r>
            <a:endParaRPr lang="en-US" altLang="zh-CN" dirty="0"/>
          </a:p>
          <a:p>
            <a:r>
              <a:rPr lang="zh-CN" altLang="en-US" dirty="0"/>
              <a:t>分布式训练方式：</a:t>
            </a:r>
            <a:endParaRPr lang="en-US" altLang="zh-CN" dirty="0"/>
          </a:p>
          <a:p>
            <a:pPr lvl="1"/>
            <a:r>
              <a:rPr lang="en-US" altLang="zh-CN" dirty="0"/>
              <a:t>Parameter server</a:t>
            </a:r>
          </a:p>
          <a:p>
            <a:pPr lvl="1"/>
            <a:r>
              <a:rPr lang="en-US" altLang="zh-CN" dirty="0" err="1"/>
              <a:t>Horovod</a:t>
            </a:r>
            <a:endParaRPr lang="en-US" altLang="zh-CN" dirty="0"/>
          </a:p>
          <a:p>
            <a:pPr lvl="1"/>
            <a:r>
              <a:rPr lang="en-US" altLang="zh-CN" dirty="0"/>
              <a:t>Native </a:t>
            </a:r>
            <a:r>
              <a:rPr lang="en-US" altLang="zh-CN" dirty="0" err="1"/>
              <a:t>tensorflow</a:t>
            </a:r>
            <a:r>
              <a:rPr lang="en-US" altLang="zh-CN" dirty="0"/>
              <a:t> distributed strategy</a:t>
            </a:r>
          </a:p>
          <a:p>
            <a:r>
              <a:rPr lang="en-US" altLang="zh-CN" dirty="0"/>
              <a:t>File mode Vs pipe mode</a:t>
            </a:r>
          </a:p>
          <a:p>
            <a:r>
              <a:rPr lang="en-US" altLang="zh-CN" dirty="0"/>
              <a:t>S3 side data shard or </a:t>
            </a:r>
            <a:r>
              <a:rPr lang="en-US" altLang="zh-CN" dirty="0" err="1"/>
              <a:t>tensorflow</a:t>
            </a:r>
            <a:r>
              <a:rPr lang="en-US" altLang="zh-CN" dirty="0"/>
              <a:t> side data shard</a:t>
            </a:r>
          </a:p>
          <a:p>
            <a:r>
              <a:rPr lang="en-US" altLang="zh-CN" dirty="0" err="1"/>
              <a:t>Tensorflow</a:t>
            </a:r>
            <a:r>
              <a:rPr lang="en-US" altLang="zh-CN" dirty="0"/>
              <a:t> input data pipeline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Libsvm</a:t>
            </a:r>
            <a:r>
              <a:rPr lang="zh-CN" altLang="en-US" dirty="0"/>
              <a:t>格式 </a:t>
            </a:r>
            <a:r>
              <a:rPr lang="en-US" altLang="zh-CN" dirty="0"/>
              <a:t>vs </a:t>
            </a:r>
            <a:r>
              <a:rPr lang="en-US" altLang="zh-CN" dirty="0" err="1"/>
              <a:t>tfrecord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/>
              <a:t>Scalar map vs </a:t>
            </a:r>
            <a:r>
              <a:rPr lang="en-US" altLang="zh-CN" dirty="0" err="1"/>
              <a:t>Vectorized</a:t>
            </a:r>
            <a:r>
              <a:rPr lang="en-US" altLang="zh-CN" dirty="0"/>
              <a:t> map</a:t>
            </a:r>
          </a:p>
          <a:p>
            <a:pPr lvl="1"/>
            <a:r>
              <a:rPr lang="en-US" altLang="zh-CN" dirty="0" err="1"/>
              <a:t>Tensorflow</a:t>
            </a:r>
            <a:r>
              <a:rPr lang="en-US" altLang="zh-CN" dirty="0"/>
              <a:t> Dataset API</a:t>
            </a:r>
            <a:r>
              <a:rPr lang="zh-CN" altLang="en-US" dirty="0"/>
              <a:t>的各种</a:t>
            </a:r>
            <a:r>
              <a:rPr lang="en-US" altLang="zh-CN" dirty="0"/>
              <a:t>transformation API</a:t>
            </a:r>
            <a:r>
              <a:rPr lang="zh-CN" altLang="en-US" dirty="0"/>
              <a:t>的合理调用顺序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训练中的</a:t>
            </a:r>
            <a:r>
              <a:rPr lang="en-US" altLang="zh-CN" dirty="0"/>
              <a:t>CPU</a:t>
            </a:r>
            <a:r>
              <a:rPr lang="zh-CN" altLang="en-US" dirty="0"/>
              <a:t>或</a:t>
            </a:r>
            <a:r>
              <a:rPr lang="en-US" altLang="zh-CN" dirty="0"/>
              <a:t>GPU</a:t>
            </a:r>
            <a:r>
              <a:rPr lang="zh-CN" altLang="en-US" dirty="0"/>
              <a:t>使用率优化</a:t>
            </a:r>
            <a:endParaRPr lang="en-US" altLang="zh-CN" dirty="0"/>
          </a:p>
          <a:p>
            <a:r>
              <a:rPr lang="zh-CN" altLang="en-US" dirty="0"/>
              <a:t>自动混合精度训练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7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单机训练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纯</a:t>
            </a:r>
            <a:r>
              <a:rPr lang="en-US" altLang="zh-CN" dirty="0"/>
              <a:t>CPU</a:t>
            </a:r>
            <a:r>
              <a:rPr lang="zh-CN" altLang="en-US" dirty="0"/>
              <a:t>训练和用</a:t>
            </a:r>
            <a:r>
              <a:rPr lang="en-US" altLang="zh-CN" dirty="0"/>
              <a:t>GPU</a:t>
            </a:r>
            <a:r>
              <a:rPr lang="zh-CN" altLang="en-US" dirty="0"/>
              <a:t>训练对代码改动一样吗？</a:t>
            </a:r>
            <a:endParaRPr lang="en-US" altLang="zh-CN" dirty="0"/>
          </a:p>
          <a:p>
            <a:pPr lvl="1"/>
            <a:r>
              <a:rPr lang="zh-CN" altLang="en-US" dirty="0"/>
              <a:t>代码中不做对设备的感知，能使用单机的多个</a:t>
            </a:r>
            <a:r>
              <a:rPr lang="en-US" altLang="zh-CN" dirty="0"/>
              <a:t>CPU</a:t>
            </a:r>
            <a:r>
              <a:rPr lang="zh-CN" altLang="en-US" dirty="0"/>
              <a:t>或者多个</a:t>
            </a:r>
            <a:r>
              <a:rPr lang="en-US" altLang="zh-CN" dirty="0"/>
              <a:t>GPU</a:t>
            </a:r>
            <a:r>
              <a:rPr lang="zh-CN" altLang="en-US" dirty="0"/>
              <a:t>吗？</a:t>
            </a:r>
            <a:endParaRPr lang="en-US" altLang="zh-CN" dirty="0"/>
          </a:p>
          <a:p>
            <a:pPr lvl="1"/>
            <a:r>
              <a:rPr lang="zh-CN" altLang="en-US" dirty="0"/>
              <a:t>用什么方法可以做单机多</a:t>
            </a:r>
            <a:r>
              <a:rPr lang="en-US" altLang="zh-CN" dirty="0"/>
              <a:t>CPU</a:t>
            </a:r>
            <a:r>
              <a:rPr lang="zh-CN" altLang="en-US" dirty="0"/>
              <a:t>或者单机多</a:t>
            </a:r>
            <a:r>
              <a:rPr lang="en-US" altLang="zh-CN" dirty="0"/>
              <a:t>GPU</a:t>
            </a:r>
            <a:r>
              <a:rPr lang="zh-CN" altLang="en-US" dirty="0"/>
              <a:t>卡训练呢？哪种方法更好呢？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GPU</a:t>
            </a:r>
            <a:r>
              <a:rPr lang="zh-CN" altLang="en-US" dirty="0"/>
              <a:t>训练就一定比用纯</a:t>
            </a:r>
            <a:r>
              <a:rPr lang="en-US" altLang="zh-CN" dirty="0"/>
              <a:t>CPU</a:t>
            </a:r>
            <a:r>
              <a:rPr lang="zh-CN" altLang="en-US" dirty="0"/>
              <a:t>训练性价比高吗？</a:t>
            </a:r>
            <a:endParaRPr lang="en-US" altLang="zh-CN" dirty="0"/>
          </a:p>
          <a:p>
            <a:pPr lvl="1"/>
            <a:r>
              <a:rPr lang="zh-CN" altLang="en-US" dirty="0"/>
              <a:t>选用</a:t>
            </a:r>
            <a:r>
              <a:rPr lang="en-US" altLang="zh-CN" dirty="0" err="1"/>
              <a:t>Sagemaker</a:t>
            </a:r>
            <a:r>
              <a:rPr lang="zh-CN" altLang="en-US" dirty="0"/>
              <a:t>的</a:t>
            </a:r>
            <a:r>
              <a:rPr lang="en-US" altLang="zh-CN" dirty="0"/>
              <a:t>file mode</a:t>
            </a:r>
            <a:r>
              <a:rPr lang="zh-CN" altLang="en-US" dirty="0"/>
              <a:t>还是</a:t>
            </a:r>
            <a:r>
              <a:rPr lang="en-US" altLang="zh-CN" dirty="0"/>
              <a:t>pipe mode</a:t>
            </a:r>
            <a:r>
              <a:rPr lang="zh-CN" altLang="en-US" dirty="0"/>
              <a:t>呢？</a:t>
            </a:r>
            <a:endParaRPr lang="en-US" altLang="zh-CN" dirty="0"/>
          </a:p>
          <a:p>
            <a:pPr lvl="1"/>
            <a:r>
              <a:rPr lang="zh-CN" altLang="en-US" dirty="0"/>
              <a:t>如何更好的利用单机的多个</a:t>
            </a:r>
            <a:r>
              <a:rPr lang="en-US" altLang="zh-CN" dirty="0"/>
              <a:t>CPU</a:t>
            </a:r>
            <a:r>
              <a:rPr lang="zh-CN" altLang="en-US" dirty="0"/>
              <a:t>或者多个</a:t>
            </a:r>
            <a:r>
              <a:rPr lang="en-US" altLang="zh-CN" dirty="0"/>
              <a:t>GPU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en-US" altLang="zh-CN" dirty="0"/>
              <a:t>Data input pipeline</a:t>
            </a:r>
            <a:r>
              <a:rPr lang="zh-CN" altLang="en-US" dirty="0"/>
              <a:t>是瓶颈吗？</a:t>
            </a:r>
            <a:endParaRPr lang="en-US" altLang="zh-CN" dirty="0"/>
          </a:p>
          <a:p>
            <a:pPr lvl="2"/>
            <a:r>
              <a:rPr lang="en-US" altLang="zh-CN" dirty="0"/>
              <a:t>CPU</a:t>
            </a:r>
            <a:r>
              <a:rPr lang="zh-CN" altLang="en-US" dirty="0"/>
              <a:t>或者</a:t>
            </a:r>
            <a:r>
              <a:rPr lang="en-US" altLang="zh-CN" dirty="0"/>
              <a:t>GPU</a:t>
            </a:r>
            <a:r>
              <a:rPr lang="zh-CN" altLang="en-US" dirty="0"/>
              <a:t>使用率上不去，怎么办呢？</a:t>
            </a:r>
            <a:endParaRPr lang="en-US" altLang="zh-CN" dirty="0"/>
          </a:p>
          <a:p>
            <a:pPr lvl="2"/>
            <a:r>
              <a:rPr lang="en-US" altLang="zh-CN" b="1" dirty="0"/>
              <a:t>CPU</a:t>
            </a:r>
            <a:r>
              <a:rPr lang="zh-CN" altLang="en-US" b="1" dirty="0"/>
              <a:t>训练实例的机型越大，训练速度就越快吗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卡一定比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卡的训练速度快吗？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拥有</a:t>
            </a:r>
            <a:r>
              <a:rPr lang="en-US" altLang="zh-CN" dirty="0"/>
              <a:t>8</a:t>
            </a:r>
            <a:r>
              <a:rPr lang="zh-CN" altLang="en-US" dirty="0"/>
              <a:t>卡的机器，用</a:t>
            </a:r>
            <a:r>
              <a:rPr lang="en-US" altLang="zh-CN" dirty="0"/>
              <a:t>8</a:t>
            </a:r>
            <a:r>
              <a:rPr lang="zh-CN" altLang="en-US" dirty="0"/>
              <a:t>卡训练和用</a:t>
            </a:r>
            <a:r>
              <a:rPr lang="en-US" altLang="zh-CN" dirty="0"/>
              <a:t>4</a:t>
            </a:r>
            <a:r>
              <a:rPr lang="zh-CN" altLang="en-US" dirty="0"/>
              <a:t>卡训练的对比</a:t>
            </a:r>
            <a:endParaRPr lang="en-US" altLang="zh-CN" dirty="0"/>
          </a:p>
          <a:p>
            <a:pPr lvl="3"/>
            <a:r>
              <a:rPr lang="zh-CN" altLang="en-US" dirty="0"/>
              <a:t>一个</a:t>
            </a:r>
            <a:r>
              <a:rPr lang="en-US" altLang="zh-CN" dirty="0"/>
              <a:t>8</a:t>
            </a:r>
            <a:r>
              <a:rPr lang="zh-CN" altLang="en-US" dirty="0"/>
              <a:t>卡机器用</a:t>
            </a:r>
            <a:r>
              <a:rPr lang="en-US" altLang="zh-CN" dirty="0"/>
              <a:t>8</a:t>
            </a:r>
            <a:r>
              <a:rPr lang="zh-CN" altLang="en-US" dirty="0"/>
              <a:t>卡训练与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卡的机器用</a:t>
            </a:r>
            <a:r>
              <a:rPr lang="en-US" altLang="zh-CN" dirty="0"/>
              <a:t>4</a:t>
            </a:r>
            <a:r>
              <a:rPr lang="zh-CN" altLang="en-US" dirty="0"/>
              <a:t>卡训练的对比</a:t>
            </a:r>
            <a:endParaRPr lang="en-US" altLang="zh-CN" dirty="0"/>
          </a:p>
          <a:p>
            <a:pPr lvl="3"/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0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8698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Sagemaker</a:t>
            </a:r>
            <a:r>
              <a:rPr lang="zh-CN" altLang="en-US" dirty="0"/>
              <a:t>内建</a:t>
            </a:r>
            <a:r>
              <a:rPr lang="en-US" altLang="zh-CN" dirty="0" err="1"/>
              <a:t>tensorflow</a:t>
            </a:r>
            <a:r>
              <a:rPr lang="zh-CN" altLang="en-US" dirty="0"/>
              <a:t>容器的</a:t>
            </a:r>
            <a:r>
              <a:rPr lang="zh-CN" altLang="en-US" b="1" dirty="0">
                <a:solidFill>
                  <a:srgbClr val="FF0000"/>
                </a:solidFill>
              </a:rPr>
              <a:t>单机多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训练</a:t>
            </a:r>
            <a:r>
              <a:rPr lang="zh-CN" altLang="en-US" dirty="0"/>
              <a:t>可选择方式：</a:t>
            </a:r>
            <a:endParaRPr lang="en-US" altLang="zh-CN" dirty="0"/>
          </a:p>
          <a:p>
            <a:pPr lvl="1"/>
            <a:r>
              <a:rPr lang="zh-CN" altLang="en-US" dirty="0"/>
              <a:t>代码不做</a:t>
            </a:r>
            <a:r>
              <a:rPr lang="en-US" altLang="zh-CN" dirty="0"/>
              <a:t>CPU</a:t>
            </a:r>
            <a:r>
              <a:rPr lang="zh-CN" altLang="en-US" dirty="0"/>
              <a:t>设备感知的处理</a:t>
            </a:r>
            <a:endParaRPr lang="en-US" altLang="zh-CN" dirty="0"/>
          </a:p>
          <a:p>
            <a:pPr lvl="2"/>
            <a:r>
              <a:rPr lang="en-US" altLang="zh-CN" dirty="0" err="1"/>
              <a:t>Tensorflow</a:t>
            </a:r>
            <a:r>
              <a:rPr lang="zh-CN" altLang="en-US" dirty="0"/>
              <a:t>会自动选择合适数量的线程来并行训练过程的</a:t>
            </a:r>
            <a:r>
              <a:rPr lang="en-US" altLang="zh-CN" dirty="0"/>
              <a:t>operation</a:t>
            </a:r>
            <a:r>
              <a:rPr lang="zh-CN" altLang="en-US" dirty="0"/>
              <a:t>的计算。</a:t>
            </a:r>
            <a:endParaRPr lang="en-US" altLang="zh-CN" dirty="0"/>
          </a:p>
          <a:p>
            <a:pPr lvl="1"/>
            <a:r>
              <a:rPr lang="zh-CN" altLang="en-US" dirty="0"/>
              <a:t>代码对</a:t>
            </a:r>
            <a:r>
              <a:rPr lang="en-US" altLang="zh-CN" dirty="0"/>
              <a:t>CPU</a:t>
            </a:r>
            <a:r>
              <a:rPr lang="zh-CN" altLang="en-US" dirty="0"/>
              <a:t>设备感知做处理：</a:t>
            </a:r>
            <a:endParaRPr lang="en-US" altLang="zh-CN" dirty="0"/>
          </a:p>
          <a:p>
            <a:pPr lvl="2"/>
            <a:r>
              <a:rPr lang="zh-CN" altLang="en-US" dirty="0"/>
              <a:t>利用</a:t>
            </a:r>
            <a:r>
              <a:rPr lang="en-US" altLang="zh-CN" dirty="0" err="1"/>
              <a:t>tensorflow</a:t>
            </a:r>
            <a:r>
              <a:rPr lang="zh-CN" altLang="en-US" dirty="0"/>
              <a:t>提供的</a:t>
            </a:r>
            <a:r>
              <a:rPr lang="en-US" altLang="zh-CN" dirty="0" err="1"/>
              <a:t>intra_op</a:t>
            </a:r>
            <a:r>
              <a:rPr lang="zh-CN" altLang="en-US" dirty="0"/>
              <a:t>线程池和</a:t>
            </a:r>
            <a:r>
              <a:rPr lang="en-US" altLang="zh-CN" dirty="0" err="1"/>
              <a:t>inter_op</a:t>
            </a:r>
            <a:r>
              <a:rPr lang="zh-CN" altLang="en-US" dirty="0"/>
              <a:t>并行度设置。</a:t>
            </a:r>
            <a:endParaRPr lang="en-US" altLang="zh-CN" dirty="0"/>
          </a:p>
          <a:p>
            <a:pPr lvl="2"/>
            <a:r>
              <a:rPr lang="zh-CN" altLang="en-US" dirty="0"/>
              <a:t>配合</a:t>
            </a:r>
            <a:r>
              <a:rPr lang="en-US" altLang="zh-CN" dirty="0"/>
              <a:t>MKL-DNN</a:t>
            </a:r>
            <a:r>
              <a:rPr lang="zh-CN" altLang="en-US" dirty="0"/>
              <a:t>提供的环境变量对</a:t>
            </a:r>
            <a:r>
              <a:rPr lang="en-US" altLang="zh-CN" dirty="0"/>
              <a:t>OS</a:t>
            </a:r>
            <a:r>
              <a:rPr lang="zh-CN" altLang="en-US" dirty="0"/>
              <a:t>线程的</a:t>
            </a:r>
            <a:r>
              <a:rPr lang="en-US" altLang="zh-CN" dirty="0"/>
              <a:t>binding</a:t>
            </a:r>
            <a:r>
              <a:rPr lang="zh-CN" altLang="en-US" dirty="0"/>
              <a:t>设置。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tower</a:t>
            </a:r>
            <a:r>
              <a:rPr lang="zh-CN" altLang="en-US" dirty="0"/>
              <a:t>方式：</a:t>
            </a:r>
            <a:endParaRPr lang="en-US" altLang="zh-CN" dirty="0"/>
          </a:p>
          <a:p>
            <a:pPr lvl="2"/>
            <a:r>
              <a:rPr lang="zh-CN" altLang="en-US" dirty="0"/>
              <a:t>原生的</a:t>
            </a:r>
            <a:r>
              <a:rPr lang="en-US" altLang="zh-CN" dirty="0" err="1"/>
              <a:t>Tensorflow</a:t>
            </a:r>
            <a:r>
              <a:rPr lang="en-US" altLang="zh-CN" dirty="0"/>
              <a:t> estimator API</a:t>
            </a:r>
            <a:r>
              <a:rPr lang="zh-CN" altLang="en-US" dirty="0"/>
              <a:t>提供</a:t>
            </a:r>
            <a:r>
              <a:rPr lang="en-US" altLang="zh-CN" dirty="0" err="1"/>
              <a:t>towerOptimizer</a:t>
            </a:r>
            <a:endParaRPr lang="en-US" altLang="zh-CN" dirty="0"/>
          </a:p>
          <a:p>
            <a:pPr lvl="1"/>
            <a:r>
              <a:rPr lang="zh-CN" altLang="en-US" dirty="0"/>
              <a:t>利用原生</a:t>
            </a:r>
            <a:r>
              <a:rPr lang="en-US" altLang="zh-CN" dirty="0" err="1"/>
              <a:t>tensorflow</a:t>
            </a:r>
            <a:r>
              <a:rPr lang="zh-CN" altLang="en-US" dirty="0"/>
              <a:t>的</a:t>
            </a:r>
            <a:r>
              <a:rPr lang="en-US" altLang="zh-CN" dirty="0"/>
              <a:t>distributed strategy </a:t>
            </a:r>
            <a:r>
              <a:rPr lang="en-US" altLang="zh-CN" dirty="0" err="1"/>
              <a:t>mirrorstrategy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 err="1"/>
              <a:t>Sagemaker</a:t>
            </a:r>
            <a:r>
              <a:rPr lang="zh-CN" altLang="en-US" dirty="0"/>
              <a:t>集成的</a:t>
            </a:r>
            <a:r>
              <a:rPr lang="en-US" altLang="zh-CN" dirty="0" err="1"/>
              <a:t>horovod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2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15856</TotalTime>
  <Words>11547</Words>
  <Application>Microsoft Office PowerPoint</Application>
  <PresentationFormat>Widescreen</PresentationFormat>
  <Paragraphs>513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SageMaker Tensorflow 训练场景调优实战总结</vt:lpstr>
      <vt:lpstr>议程</vt:lpstr>
      <vt:lpstr>这个总结的适用性</vt:lpstr>
      <vt:lpstr>适用性</vt:lpstr>
      <vt:lpstr>需求和目标</vt:lpstr>
      <vt:lpstr>Sagemaker + Tensorflow 的各种训练场景</vt:lpstr>
      <vt:lpstr>训练场景</vt:lpstr>
      <vt:lpstr>单机训练</vt:lpstr>
      <vt:lpstr>Continue….</vt:lpstr>
      <vt:lpstr>Continue…..</vt:lpstr>
      <vt:lpstr>Continue…..</vt:lpstr>
      <vt:lpstr>Continue……</vt:lpstr>
      <vt:lpstr>Continue….</vt:lpstr>
      <vt:lpstr>Continue….</vt:lpstr>
      <vt:lpstr>Continue……</vt:lpstr>
      <vt:lpstr>Continue…..</vt:lpstr>
      <vt:lpstr>Continue…..</vt:lpstr>
      <vt:lpstr>Continue……</vt:lpstr>
      <vt:lpstr>Continue…..</vt:lpstr>
      <vt:lpstr>Continue……</vt:lpstr>
      <vt:lpstr>Continue…..</vt:lpstr>
      <vt:lpstr>Continue…..</vt:lpstr>
      <vt:lpstr>Continue…..</vt:lpstr>
      <vt:lpstr>Continue….</vt:lpstr>
      <vt:lpstr>Continue……</vt:lpstr>
      <vt:lpstr>Continue…..</vt:lpstr>
      <vt:lpstr>Continue….</vt:lpstr>
      <vt:lpstr>多机训练</vt:lpstr>
      <vt:lpstr>Continue…..</vt:lpstr>
      <vt:lpstr>Continue…..</vt:lpstr>
      <vt:lpstr>Continue…..</vt:lpstr>
      <vt:lpstr>Continue….</vt:lpstr>
      <vt:lpstr>Continue……</vt:lpstr>
      <vt:lpstr>Continue…..</vt:lpstr>
      <vt:lpstr>Continue…..</vt:lpstr>
      <vt:lpstr>Continue…..</vt:lpstr>
      <vt:lpstr>Continue….</vt:lpstr>
      <vt:lpstr>训练速度优化</vt:lpstr>
      <vt:lpstr>Continue…..</vt:lpstr>
      <vt:lpstr>Continue…..</vt:lpstr>
      <vt:lpstr>Continue….</vt:lpstr>
      <vt:lpstr>Continue…..</vt:lpstr>
      <vt:lpstr>Continue…..</vt:lpstr>
      <vt:lpstr>Continue……</vt:lpstr>
      <vt:lpstr>Continue…..</vt:lpstr>
      <vt:lpstr>Continue…..</vt:lpstr>
      <vt:lpstr>Continue….</vt:lpstr>
      <vt:lpstr>总结</vt:lpstr>
      <vt:lpstr>总结</vt:lpstr>
      <vt:lpstr>Continue….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SageMaker BYOS DeepFM Training Deep Dive</dc:title>
  <dc:creator>Liang, Yuhui</dc:creator>
  <cp:lastModifiedBy>Liang, Yuhui</cp:lastModifiedBy>
  <cp:revision>948</cp:revision>
  <dcterms:created xsi:type="dcterms:W3CDTF">2020-03-18T06:16:58Z</dcterms:created>
  <dcterms:modified xsi:type="dcterms:W3CDTF">2022-07-14T03:33:01Z</dcterms:modified>
</cp:coreProperties>
</file>