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21" r:id="rId3"/>
    <p:sldId id="344" r:id="rId4"/>
    <p:sldId id="330" r:id="rId5"/>
    <p:sldId id="331" r:id="rId6"/>
    <p:sldId id="345" r:id="rId7"/>
    <p:sldId id="346" r:id="rId8"/>
    <p:sldId id="283" r:id="rId9"/>
    <p:sldId id="347" r:id="rId10"/>
    <p:sldId id="294" r:id="rId11"/>
    <p:sldId id="333" r:id="rId12"/>
    <p:sldId id="348" r:id="rId13"/>
    <p:sldId id="349" r:id="rId14"/>
    <p:sldId id="326" r:id="rId15"/>
    <p:sldId id="350" r:id="rId16"/>
    <p:sldId id="351" r:id="rId17"/>
    <p:sldId id="275" r:id="rId18"/>
    <p:sldId id="295" r:id="rId19"/>
    <p:sldId id="334" r:id="rId20"/>
    <p:sldId id="352" r:id="rId21"/>
    <p:sldId id="362" r:id="rId22"/>
    <p:sldId id="293" r:id="rId23"/>
    <p:sldId id="296" r:id="rId24"/>
    <p:sldId id="353" r:id="rId25"/>
    <p:sldId id="324" r:id="rId26"/>
    <p:sldId id="284" r:id="rId27"/>
    <p:sldId id="297" r:id="rId28"/>
    <p:sldId id="298" r:id="rId29"/>
    <p:sldId id="335" r:id="rId30"/>
    <p:sldId id="302" r:id="rId31"/>
    <p:sldId id="354" r:id="rId32"/>
    <p:sldId id="336" r:id="rId33"/>
    <p:sldId id="304" r:id="rId34"/>
    <p:sldId id="339" r:id="rId35"/>
    <p:sldId id="355" r:id="rId36"/>
    <p:sldId id="337" r:id="rId37"/>
    <p:sldId id="308" r:id="rId38"/>
    <p:sldId id="309" r:id="rId39"/>
    <p:sldId id="310" r:id="rId40"/>
    <p:sldId id="311" r:id="rId41"/>
    <p:sldId id="312" r:id="rId42"/>
    <p:sldId id="356" r:id="rId43"/>
    <p:sldId id="313" r:id="rId44"/>
    <p:sldId id="357" r:id="rId45"/>
    <p:sldId id="280" r:id="rId46"/>
    <p:sldId id="285" r:id="rId47"/>
    <p:sldId id="359" r:id="rId48"/>
    <p:sldId id="278" r:id="rId49"/>
    <p:sldId id="279" r:id="rId50"/>
    <p:sldId id="286" r:id="rId51"/>
    <p:sldId id="360" r:id="rId52"/>
    <p:sldId id="314" r:id="rId53"/>
    <p:sldId id="315" r:id="rId54"/>
    <p:sldId id="316" r:id="rId55"/>
    <p:sldId id="361" r:id="rId56"/>
    <p:sldId id="318" r:id="rId57"/>
    <p:sldId id="32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34"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uanlan.zhihu.com/p/73360317"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hihu.com/question/56781383"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anxishe.com/blogDetail/1143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32401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基于内容的推荐参考：</a:t>
            </a:r>
            <a:r>
              <a:rPr lang="en-US" altLang="zh-CN" dirty="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上文中提到的“</a:t>
            </a:r>
            <a:r>
              <a:rPr lang="zh-CN" altLang="en-US" sz="1200" b="0" kern="1200" dirty="0">
                <a:solidFill>
                  <a:schemeClr val="tx1"/>
                </a:solidFill>
                <a:effectLst/>
                <a:latin typeface="+mn-lt"/>
                <a:ea typeface="+mn-ea"/>
                <a:cs typeface="+mn-cs"/>
              </a:rPr>
              <a:t>兴趣迁移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衰减机制</a:t>
            </a:r>
            <a:r>
              <a:rPr lang="zh-CN" altLang="en-US" dirty="0"/>
              <a:t>”其实是对用户画像中的基于关键词兴趣画像的处理，严格的说和基于内容的推荐没有什么关系。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关于用户喜好关键词表的建立以及维护和衰减机制可以参考：</a:t>
            </a:r>
            <a:r>
              <a:rPr lang="en-US" altLang="zh-CN" b="0" dirty="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这里是以新闻推荐为例，我们为每个用户在数据库里维持一个</a:t>
            </a:r>
            <a:r>
              <a:rPr lang="en-US" altLang="zh-CN" b="0" dirty="0"/>
              <a:t>map</a:t>
            </a:r>
            <a:r>
              <a:rPr lang="zh-CN" altLang="en-US" b="0" dirty="0"/>
              <a:t>，这个</a:t>
            </a:r>
            <a:r>
              <a:rPr lang="en-US" altLang="zh-CN" b="0" dirty="0"/>
              <a:t>map</a:t>
            </a:r>
            <a:r>
              <a:rPr lang="zh-CN" altLang="en-US" b="0" dirty="0"/>
              <a:t>里放的都是“用户喜好的关键词</a:t>
            </a:r>
            <a:r>
              <a:rPr lang="en-US" altLang="zh-CN" b="0" dirty="0"/>
              <a:t>-</a:t>
            </a:r>
            <a:r>
              <a:rPr lang="zh-CN" altLang="en-US" b="0" dirty="0"/>
              <a:t>喜好程度”这样的</a:t>
            </a:r>
            <a:r>
              <a:rPr lang="en-US" altLang="zh-CN" b="0" dirty="0"/>
              <a:t>Key-Value</a:t>
            </a:r>
            <a:r>
              <a:rPr lang="zh-CN" altLang="en-US" b="0" dirty="0"/>
              <a:t>对。而这个</a:t>
            </a:r>
            <a:r>
              <a:rPr lang="en-US" altLang="zh-CN" b="0" dirty="0"/>
              <a:t>map</a:t>
            </a:r>
            <a:r>
              <a:rPr lang="zh-CN" altLang="en-US" b="0" dirty="0"/>
              <a:t>最开始当然是空的，而从任意时刻开始，我们可以开始跟踪某用户的浏览行为，每当该用户新浏览了一条新闻，我们就把该新闻的“关键词</a:t>
            </a:r>
            <a:r>
              <a:rPr lang="en-US" altLang="zh-CN" b="0" dirty="0"/>
              <a:t>-TFIDF</a:t>
            </a:r>
            <a:r>
              <a:rPr lang="zh-CN" altLang="en-US" b="0" dirty="0"/>
              <a:t>值”“插入”到该用户的喜好关键词表中。当然这个“插入”要考虑关键词表里已经预先有了某预插入的关键词的情况，那么在这个基础上，我们可以将预插入的关键词的</a:t>
            </a:r>
            <a:r>
              <a:rPr lang="en-US" altLang="zh-CN" b="0" dirty="0"/>
              <a:t>TFIDF</a:t>
            </a:r>
            <a:r>
              <a:rPr lang="zh-CN" altLang="en-US" b="0" dirty="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a:p>
            <a:r>
              <a:rPr lang="zh-CN" altLang="en-US" dirty="0"/>
              <a:t>利用影片的流派特征</a:t>
            </a:r>
            <a:r>
              <a:rPr lang="en-US" altLang="zh-CN" dirty="0"/>
              <a:t>(</a:t>
            </a:r>
            <a:r>
              <a:rPr lang="zh-CN" altLang="en-US" dirty="0"/>
              <a:t>可以是多流派</a:t>
            </a:r>
            <a:r>
              <a:rPr lang="en-US" altLang="zh-CN" dirty="0"/>
              <a:t>)</a:t>
            </a:r>
            <a:r>
              <a:rPr lang="zh-CN" altLang="en-US" dirty="0"/>
              <a:t>来进行基于内容的推荐可以参考：</a:t>
            </a:r>
            <a:r>
              <a:rPr lang="en-US" altLang="zh-CN" dirty="0"/>
              <a:t>https://blog.csdn.net/Joenyye/article/details/80912909</a:t>
            </a:r>
          </a:p>
          <a:p>
            <a:endParaRPr lang="en-US" dirty="0"/>
          </a:p>
          <a:p>
            <a:pPr lvl="0"/>
            <a:r>
              <a:rPr lang="zh-CN" altLang="en-US" dirty="0"/>
              <a:t>基于物品内容的召回过程一般包括以下三步：</a:t>
            </a:r>
          </a:p>
          <a:p>
            <a:pPr lvl="1"/>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a:t>
            </a:r>
            <a:endParaRPr lang="en-US" altLang="zh-CN" dirty="0"/>
          </a:p>
          <a:p>
            <a:pPr lvl="2"/>
            <a:r>
              <a:rPr lang="zh-CN" altLang="en-US" b="1" dirty="0"/>
              <a:t>本质上是建模物品画像</a:t>
            </a:r>
            <a:r>
              <a:rPr lang="zh-CN" altLang="en-US" dirty="0"/>
              <a:t>，可以利用统计方法或者机器学习包括深度学习对</a:t>
            </a:r>
            <a:r>
              <a:rPr lang="en-US" altLang="zh-CN" dirty="0"/>
              <a:t>Item</a:t>
            </a:r>
            <a:r>
              <a:rPr lang="zh-CN" altLang="en-US" dirty="0"/>
              <a:t>的特征进行建模。</a:t>
            </a:r>
            <a:endParaRPr lang="en-US" altLang="zh-CN" dirty="0"/>
          </a:p>
          <a:p>
            <a:pPr lvl="3"/>
            <a:r>
              <a:rPr lang="zh-CN" altLang="en-US" dirty="0"/>
              <a:t>比如对物品</a:t>
            </a:r>
            <a:r>
              <a:rPr lang="en-US" altLang="zh-CN" dirty="0"/>
              <a:t>item</a:t>
            </a:r>
            <a:r>
              <a:rPr lang="zh-CN" altLang="en-US" dirty="0"/>
              <a:t>文本描述进行关键字提取，提取的关键字作为</a:t>
            </a:r>
            <a:r>
              <a:rPr lang="en-US" altLang="zh-CN" dirty="0"/>
              <a:t>item</a:t>
            </a:r>
            <a:r>
              <a:rPr lang="zh-CN" altLang="en-US" dirty="0"/>
              <a:t>的</a:t>
            </a:r>
            <a:r>
              <a:rPr lang="en-US" altLang="zh-CN" dirty="0"/>
              <a:t>tag</a:t>
            </a:r>
            <a:r>
              <a:rPr lang="zh-CN" altLang="en-US" dirty="0"/>
              <a:t>。</a:t>
            </a:r>
            <a:endParaRPr lang="en-US" altLang="zh-CN" dirty="0"/>
          </a:p>
          <a:p>
            <a:pPr lvl="3"/>
            <a:r>
              <a:rPr lang="zh-CN" altLang="en-US" dirty="0"/>
              <a:t>对于类似视频</a:t>
            </a:r>
            <a:r>
              <a:rPr lang="en-US" altLang="zh-CN" dirty="0"/>
              <a:t>/</a:t>
            </a:r>
            <a:r>
              <a:rPr lang="zh-CN" altLang="en-US" dirty="0"/>
              <a:t>音乐等内容消费类的场景，可以把视频或者音乐的</a:t>
            </a:r>
            <a:r>
              <a:rPr lang="en-US" altLang="zh-CN" dirty="0"/>
              <a:t>embedding</a:t>
            </a:r>
            <a:r>
              <a:rPr lang="zh-CN" altLang="en-US" dirty="0"/>
              <a:t>通过神经网络抽取出来作为</a:t>
            </a:r>
            <a:r>
              <a:rPr lang="en-US" altLang="zh-CN" dirty="0"/>
              <a:t>item</a:t>
            </a:r>
            <a:r>
              <a:rPr lang="zh-CN" altLang="en-US" dirty="0"/>
              <a:t>的表示。</a:t>
            </a:r>
            <a:endParaRPr lang="en-US" altLang="zh-CN" dirty="0"/>
          </a:p>
          <a:p>
            <a:pPr lvl="3"/>
            <a:endParaRPr lang="zh-CN" altLang="en-US" dirty="0"/>
          </a:p>
          <a:p>
            <a:pPr lvl="1"/>
            <a:r>
              <a:rPr lang="en-US" altLang="zh-CN" dirty="0"/>
              <a:t>Profile Learning</a:t>
            </a:r>
            <a:r>
              <a:rPr lang="zh-CN" altLang="en-US" dirty="0"/>
              <a:t>：利用一个用户过去喜欢（及不喜欢）的</a:t>
            </a:r>
            <a:r>
              <a:rPr lang="en-US" altLang="zh-CN" dirty="0"/>
              <a:t>item</a:t>
            </a:r>
            <a:r>
              <a:rPr lang="zh-CN" altLang="en-US" dirty="0"/>
              <a:t>的特征向量，来学习或者计算出此用户的喜好（</a:t>
            </a:r>
            <a:r>
              <a:rPr lang="en-US" altLang="zh-CN" dirty="0"/>
              <a:t>profile</a:t>
            </a:r>
            <a:r>
              <a:rPr lang="zh-CN" altLang="en-US" dirty="0"/>
              <a:t>）。常见的方法如下：</a:t>
            </a:r>
            <a:endParaRPr lang="en-US" altLang="zh-CN" dirty="0"/>
          </a:p>
          <a:p>
            <a:pPr lvl="2"/>
            <a:r>
              <a:rPr lang="zh-CN" altLang="en-US" dirty="0"/>
              <a:t>把用户喜好作为分类或者回归任务并利用监督学习来建模（</a:t>
            </a:r>
            <a:r>
              <a:rPr lang="zh-CN" altLang="en-US" b="1" dirty="0"/>
              <a:t>注意这里</a:t>
            </a:r>
            <a:r>
              <a:rPr lang="zh-CN" altLang="en-US" dirty="0"/>
              <a:t>，如果</a:t>
            </a:r>
            <a:r>
              <a:rPr lang="en-US" altLang="zh-CN" dirty="0" err="1"/>
              <a:t>usrid</a:t>
            </a:r>
            <a:r>
              <a:rPr lang="zh-CN" altLang="en-US" dirty="0"/>
              <a:t>作为特征建模到模型中，那么所有用户用一个模型就可以；如果</a:t>
            </a:r>
            <a:r>
              <a:rPr lang="en-US" altLang="zh-CN" dirty="0" err="1"/>
              <a:t>usrid</a:t>
            </a:r>
            <a:r>
              <a:rPr lang="zh-CN" altLang="en-US" dirty="0"/>
              <a:t>不建模到模型中，那么这里需要一个用户一个模型，这样的话，需要维护太多的模型，这个方式基本上不可取）</a:t>
            </a:r>
            <a:endParaRPr lang="en-US" altLang="zh-CN" dirty="0"/>
          </a:p>
          <a:p>
            <a:pPr lvl="2"/>
            <a:endParaRPr lang="en-US" altLang="zh-CN" dirty="0"/>
          </a:p>
          <a:p>
            <a:pPr lvl="2"/>
            <a:r>
              <a:rPr lang="zh-CN" altLang="en-US" dirty="0"/>
              <a:t>利用</a:t>
            </a:r>
            <a:r>
              <a:rPr lang="en-US" dirty="0" err="1"/>
              <a:t>Rocchio</a:t>
            </a:r>
            <a:r>
              <a:rPr lang="zh-CN" altLang="en-US" dirty="0"/>
              <a:t>算法根据用户喜欢和不喜欢的</a:t>
            </a:r>
            <a:r>
              <a:rPr lang="en-US" altLang="zh-CN" dirty="0"/>
              <a:t>item</a:t>
            </a:r>
            <a:r>
              <a:rPr lang="zh-CN" altLang="en-US" dirty="0"/>
              <a:t>的特征向量直接算出用户的</a:t>
            </a:r>
            <a:r>
              <a:rPr lang="en-US" altLang="zh-CN" dirty="0"/>
              <a:t>profile</a:t>
            </a:r>
            <a:r>
              <a:rPr lang="zh-CN" altLang="en-US" dirty="0"/>
              <a:t>向量（具体公式参考</a:t>
            </a:r>
            <a:r>
              <a:rPr lang="en-US" sz="1200" u="sng" kern="1200" dirty="0">
                <a:solidFill>
                  <a:schemeClr val="tx1"/>
                </a:solidFill>
                <a:effectLst/>
                <a:latin typeface="+mn-lt"/>
                <a:ea typeface="+mn-ea"/>
                <a:cs typeface="+mn-cs"/>
                <a:hlinkClick r:id="rId3"/>
              </a:rPr>
              <a:t>https://zhuanlan.zhihu.com/p/73360317</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，至于上式中的</a:t>
            </a:r>
            <a:r>
              <a:rPr lang="en-US" altLang="zh-CN" sz="1200" kern="1200" dirty="0">
                <a:solidFill>
                  <a:schemeClr val="tx1"/>
                </a:solidFill>
                <a:effectLst/>
                <a:latin typeface="+mn-lt"/>
                <a:ea typeface="+mn-ea"/>
                <a:cs typeface="+mn-cs"/>
              </a:rPr>
              <a:t>β </a:t>
            </a:r>
            <a:r>
              <a:rPr lang="zh-CN" altLang="en-US"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γ</a:t>
            </a:r>
            <a:r>
              <a:rPr lang="zh-CN" altLang="en-US" sz="1200" kern="1200" dirty="0">
                <a:solidFill>
                  <a:schemeClr val="tx1"/>
                </a:solidFill>
                <a:effectLst/>
                <a:latin typeface="+mn-lt"/>
                <a:ea typeface="+mn-ea"/>
                <a:cs typeface="+mn-cs"/>
              </a:rPr>
              <a:t>这两个权重如何取值，可以参考 </a:t>
            </a:r>
            <a:r>
              <a:rPr lang="en-US" altLang="zh-CN" sz="1200" kern="1200" dirty="0">
                <a:solidFill>
                  <a:schemeClr val="tx1"/>
                </a:solidFill>
                <a:effectLst/>
                <a:latin typeface="+mn-lt"/>
                <a:ea typeface="+mn-ea"/>
                <a:cs typeface="+mn-cs"/>
              </a:rPr>
              <a:t>https://blog.csdn.net/sulliy/article/details/6670980 </a:t>
            </a:r>
            <a:r>
              <a:rPr lang="zh-CN" altLang="en-US" sz="1200" kern="1200" dirty="0">
                <a:solidFill>
                  <a:schemeClr val="tx1"/>
                </a:solidFill>
                <a:effectLst/>
                <a:latin typeface="+mn-lt"/>
                <a:ea typeface="+mn-ea"/>
                <a:cs typeface="+mn-cs"/>
              </a:rPr>
              <a:t>中提到的 建议</a:t>
            </a:r>
            <a:r>
              <a:rPr lang="en-US" altLang="zh-CN" sz="1200" kern="1200" dirty="0">
                <a:solidFill>
                  <a:schemeClr val="tx1"/>
                </a:solidFill>
                <a:effectLst/>
                <a:latin typeface="+mn-lt"/>
                <a:ea typeface="+mn-ea"/>
                <a:cs typeface="+mn-cs"/>
              </a:rPr>
              <a:t>β = 0.75 </a:t>
            </a:r>
            <a:r>
              <a:rPr lang="zh-CN" altLang="en-US" sz="1200" kern="1200" dirty="0">
                <a:solidFill>
                  <a:schemeClr val="tx1"/>
                </a:solidFill>
                <a:effectLst/>
                <a:latin typeface="+mn-lt"/>
                <a:ea typeface="+mn-ea"/>
                <a:cs typeface="+mn-cs"/>
              </a:rPr>
              <a:t>及</a:t>
            </a:r>
            <a:r>
              <a:rPr lang="en-US" altLang="zh-CN" sz="1200" kern="1200" dirty="0">
                <a:solidFill>
                  <a:schemeClr val="tx1"/>
                </a:solidFill>
                <a:effectLst/>
                <a:latin typeface="+mn-lt"/>
                <a:ea typeface="+mn-ea"/>
                <a:cs typeface="+mn-cs"/>
              </a:rPr>
              <a:t>γ = 0.15</a:t>
            </a:r>
            <a:r>
              <a:rPr lang="zh-CN" altLang="en-US" sz="1200" kern="1200" dirty="0">
                <a:solidFill>
                  <a:schemeClr val="tx1"/>
                </a:solidFill>
                <a:effectLst/>
                <a:latin typeface="+mn-lt"/>
                <a:ea typeface="+mn-ea"/>
                <a:cs typeface="+mn-cs"/>
              </a:rPr>
              <a:t> </a:t>
            </a:r>
            <a:r>
              <a:rPr lang="zh-CN" altLang="en-US" dirty="0"/>
              <a:t>）。</a:t>
            </a:r>
            <a:endParaRPr lang="en-US" altLang="zh-CN" dirty="0"/>
          </a:p>
          <a:p>
            <a:pPr lvl="2"/>
            <a:endParaRPr lang="en-US" altLang="zh-CN" dirty="0"/>
          </a:p>
          <a:p>
            <a:pPr lvl="2"/>
            <a:r>
              <a:rPr lang="zh-CN" altLang="en-US" dirty="0"/>
              <a:t>用户所有喜欢的</a:t>
            </a:r>
            <a:r>
              <a:rPr lang="en-US" altLang="zh-CN" dirty="0"/>
              <a:t>Item</a:t>
            </a:r>
            <a:r>
              <a:rPr lang="zh-CN" altLang="en-US" dirty="0"/>
              <a:t>对应的特征向量的平均值或者和作为此用户的</a:t>
            </a:r>
            <a:r>
              <a:rPr lang="en-US" altLang="zh-CN" dirty="0"/>
              <a:t>profile</a:t>
            </a:r>
            <a:r>
              <a:rPr lang="zh-CN" altLang="en-US" dirty="0"/>
              <a:t>向量。</a:t>
            </a:r>
            <a:endParaRPr lang="en-US" altLang="zh-CN" dirty="0"/>
          </a:p>
          <a:p>
            <a:pPr lvl="2"/>
            <a:endParaRPr lang="zh-CN" altLang="en-US" dirty="0"/>
          </a:p>
          <a:p>
            <a:pPr lvl="1"/>
            <a:r>
              <a:rPr lang="en-US" altLang="zh-CN" sz="2400" dirty="0"/>
              <a:t>Recommendation Generation</a:t>
            </a:r>
            <a:r>
              <a:rPr lang="zh-CN" altLang="en-US" sz="2400" dirty="0"/>
              <a:t>：通过比较上一步得到的用户</a:t>
            </a:r>
            <a:r>
              <a:rPr lang="en-US" altLang="zh-CN" sz="2400" dirty="0"/>
              <a:t>profile</a:t>
            </a:r>
            <a:r>
              <a:rPr lang="zh-CN" altLang="en-US" sz="2400" dirty="0"/>
              <a:t>向量与候选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2"/>
            <a:r>
              <a:rPr lang="zh-CN" altLang="en-US" sz="2000" dirty="0"/>
              <a:t>如果上一步</a:t>
            </a:r>
            <a:r>
              <a:rPr lang="en-US" altLang="zh-CN" sz="2000" dirty="0"/>
              <a:t>Profile Learning</a:t>
            </a:r>
            <a:r>
              <a:rPr lang="zh-CN" altLang="en-US" sz="2000" dirty="0"/>
              <a:t>中使用的是模型建模的方法，那么只要把模型预测的用户最可能感兴趣的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2"/>
            <a:r>
              <a:rPr lang="zh-CN" altLang="en-US" sz="2000" dirty="0"/>
              <a:t>如果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向量的方式，那么只要把与用户</a:t>
            </a:r>
            <a:r>
              <a:rPr lang="en-US" altLang="zh-CN" sz="2000" dirty="0"/>
              <a:t>profile</a:t>
            </a:r>
            <a:r>
              <a:rPr lang="zh-CN" altLang="en-US" sz="2000" dirty="0"/>
              <a:t>向量最相关的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3"/>
            <a:r>
              <a:rPr lang="zh-CN" altLang="en-US" sz="2000" dirty="0"/>
              <a:t>用户与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r>
              <a:rPr lang="zh-CN" altLang="en-US" sz="2000" b="1" dirty="0"/>
              <a:t>使用这种方法的时候，要注意</a:t>
            </a:r>
            <a:r>
              <a:rPr lang="en-US" altLang="zh-CN" sz="2000" b="1" dirty="0"/>
              <a:t>item</a:t>
            </a:r>
            <a:r>
              <a:rPr lang="zh-CN" altLang="en-US" sz="2000" b="1" dirty="0"/>
              <a:t>的结构化表示和非结构化表示不要直接拼接并用来计算向量的相似度，因为他们不是在一个空间的表达，最好作为</a:t>
            </a:r>
            <a:r>
              <a:rPr lang="en-US" altLang="zh-CN" sz="2000" b="1" dirty="0"/>
              <a:t>item</a:t>
            </a:r>
            <a:r>
              <a:rPr lang="zh-CN" altLang="en-US" sz="2000" b="1" dirty="0"/>
              <a:t>的两个不同的表示作为两路召回；当然如果是基于监督模型来对用户喜好进行分类建模，结构化表示和非结构化表示可以一起作为特征建模到模型中的</a:t>
            </a:r>
            <a:r>
              <a:rPr lang="zh-CN" altLang="en-US" sz="2000" dirty="0"/>
              <a:t>）。</a:t>
            </a:r>
            <a:endParaRPr lang="en-US" altLang="zh-CN" sz="2000"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19</a:t>
            </a:fld>
            <a:endParaRPr lang="en-US"/>
          </a:p>
        </p:txBody>
      </p:sp>
    </p:spTree>
    <p:extLst>
      <p:ext uri="{BB962C8B-B14F-4D97-AF65-F5344CB8AC3E}">
        <p14:creationId xmlns:p14="http://schemas.microsoft.com/office/powerpoint/2010/main" val="69708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UserCF</a:t>
            </a:r>
            <a:r>
              <a:rPr lang="zh-CN" altLang="en-US" dirty="0"/>
              <a:t>参考：</a:t>
            </a:r>
            <a:r>
              <a:rPr lang="en-US" altLang="zh-CN" dirty="0"/>
              <a:t>https://blog.csdn.net/anryyang/article/details/23563237</a:t>
            </a:r>
          </a:p>
          <a:p>
            <a:r>
              <a:rPr lang="zh-CN" altLang="en-US" dirty="0"/>
              <a:t>代码实现参考：</a:t>
            </a:r>
            <a:r>
              <a:rPr lang="en-US" altLang="zh-CN" dirty="0"/>
              <a:t>https://www.jianshu.com/p/45c9010a3083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关于今日头条推荐系统的揭秘（</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http://os.51cto.com/art/201801/564100.htm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24</a:t>
            </a:fld>
            <a:endParaRPr lang="en-US"/>
          </a:p>
        </p:txBody>
      </p:sp>
    </p:spTree>
    <p:extLst>
      <p:ext uri="{BB962C8B-B14F-4D97-AF65-F5344CB8AC3E}">
        <p14:creationId xmlns:p14="http://schemas.microsoft.com/office/powerpoint/2010/main" val="1098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ItemCF</a:t>
            </a:r>
            <a:r>
              <a:rPr lang="zh-CN" altLang="en-US" dirty="0"/>
              <a:t>的实现</a:t>
            </a:r>
            <a:r>
              <a:rPr lang="en-US" altLang="zh-CN" dirty="0"/>
              <a:t>demo</a:t>
            </a:r>
            <a:r>
              <a:rPr lang="zh-CN" altLang="en-US" dirty="0"/>
              <a:t>参考（</a:t>
            </a:r>
            <a:r>
              <a:rPr lang="zh-CN" altLang="en-US" b="1" dirty="0"/>
              <a:t>推荐</a:t>
            </a:r>
            <a:r>
              <a:rPr lang="zh-CN" altLang="en-US" dirty="0"/>
              <a:t>）：</a:t>
            </a:r>
            <a:r>
              <a:rPr lang="en-US" altLang="zh-CN" dirty="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26</a:t>
            </a:fld>
            <a:endParaRPr lang="en-US"/>
          </a:p>
        </p:txBody>
      </p:sp>
    </p:spTree>
    <p:extLst>
      <p:ext uri="{BB962C8B-B14F-4D97-AF65-F5344CB8AC3E}">
        <p14:creationId xmlns:p14="http://schemas.microsoft.com/office/powerpoint/2010/main" val="358072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err="1"/>
              <a:t>sparkml</a:t>
            </a:r>
            <a:r>
              <a:rPr lang="zh-CN" altLang="en-US" dirty="0"/>
              <a:t>的</a:t>
            </a:r>
            <a:r>
              <a:rPr lang="en-US" altLang="zh-CN" dirty="0"/>
              <a:t>ALS</a:t>
            </a:r>
            <a:r>
              <a:rPr lang="zh-CN" altLang="en-US" dirty="0"/>
              <a:t>参考：</a:t>
            </a:r>
            <a:r>
              <a:rPr lang="en-US" dirty="0"/>
              <a:t>https://www.cnblogs.com/pinard/p/6364932.html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altLang="zh-CN" dirty="0"/>
              <a:t>SVD</a:t>
            </a:r>
            <a:r>
              <a:rPr lang="zh-CN" altLang="en-US" dirty="0"/>
              <a:t>需要把</a:t>
            </a:r>
            <a:r>
              <a:rPr lang="en-US" altLang="zh-CN" dirty="0"/>
              <a:t>user-item</a:t>
            </a:r>
            <a:r>
              <a:rPr lang="zh-CN" altLang="en-US" dirty="0"/>
              <a:t>矩阵分解为三个矩阵相乘，计算量很大。</a:t>
            </a:r>
            <a:endParaRPr lang="en-US" altLang="zh-CN" dirty="0"/>
          </a:p>
          <a:p>
            <a:pPr lvl="0"/>
            <a:r>
              <a:rPr lang="en-US" altLang="zh-CN" dirty="0" err="1"/>
              <a:t>FunkSVD</a:t>
            </a:r>
            <a:r>
              <a:rPr lang="zh-CN" altLang="en-US" dirty="0"/>
              <a:t>，</a:t>
            </a:r>
            <a:r>
              <a:rPr lang="en-US" altLang="zh-CN" dirty="0" err="1"/>
              <a:t>biasSVD</a:t>
            </a:r>
            <a:r>
              <a:rPr lang="zh-CN" altLang="en-US" dirty="0"/>
              <a:t>，</a:t>
            </a:r>
            <a:r>
              <a:rPr lang="en-US" altLang="zh-CN" dirty="0"/>
              <a:t>SVD++</a:t>
            </a:r>
            <a:r>
              <a:rPr lang="zh-CN" altLang="en-US" dirty="0"/>
              <a:t>则把</a:t>
            </a:r>
            <a:r>
              <a:rPr lang="en-US" altLang="zh-CN" dirty="0"/>
              <a:t>user-item</a:t>
            </a:r>
            <a:r>
              <a:rPr lang="zh-CN" altLang="en-US" dirty="0"/>
              <a:t>矩阵分解为</a:t>
            </a:r>
            <a:r>
              <a:rPr lang="en-US" altLang="zh-CN" dirty="0"/>
              <a:t>2</a:t>
            </a:r>
            <a:r>
              <a:rPr lang="zh-CN" altLang="en-US" dirty="0"/>
              <a:t>个矩阵相乘，提高了计算效率。</a:t>
            </a:r>
            <a:endParaRPr lang="en-US" altLang="zh-CN" dirty="0"/>
          </a:p>
          <a:p>
            <a:pPr lvl="0"/>
            <a:r>
              <a:rPr lang="en-US" altLang="zh-CN" dirty="0" err="1"/>
              <a:t>FunkSVD</a:t>
            </a:r>
            <a:r>
              <a:rPr lang="zh-CN" altLang="en-US" dirty="0"/>
              <a:t>也叫做</a:t>
            </a:r>
            <a:r>
              <a:rPr lang="en-US" altLang="zh-CN" dirty="0"/>
              <a:t>MF</a:t>
            </a:r>
            <a:r>
              <a:rPr lang="zh-CN" altLang="en-US" dirty="0"/>
              <a:t>（矩阵因式分解），是带正则化的</a:t>
            </a:r>
            <a:r>
              <a:rPr lang="en-US" altLang="zh-CN" dirty="0"/>
              <a:t>MF</a:t>
            </a:r>
            <a:r>
              <a:rPr lang="zh-CN" altLang="en-US" dirty="0"/>
              <a:t>。</a:t>
            </a:r>
            <a:endParaRPr lang="en-US" altLang="zh-CN" dirty="0"/>
          </a:p>
          <a:p>
            <a:pPr lvl="0"/>
            <a:endParaRPr lang="en-US" altLang="zh-CN" dirty="0"/>
          </a:p>
          <a:p>
            <a:pPr lvl="0"/>
            <a:endParaRPr lang="en-US" altLang="zh-CN" dirty="0"/>
          </a:p>
          <a:p>
            <a:pPr lvl="0"/>
            <a:r>
              <a:rPr lang="en-US" altLang="zh-CN" dirty="0" err="1"/>
              <a:t>SparkML</a:t>
            </a:r>
            <a:r>
              <a:rPr lang="zh-CN" altLang="en-US" dirty="0"/>
              <a:t>中的</a:t>
            </a:r>
            <a:r>
              <a:rPr lang="en-US" altLang="zh-CN" dirty="0"/>
              <a:t>ALS</a:t>
            </a:r>
            <a:r>
              <a:rPr lang="zh-CN" altLang="en-US" dirty="0"/>
              <a:t>类表示用交替最小二乘法来训练</a:t>
            </a:r>
            <a:r>
              <a:rPr lang="en-US" altLang="zh-CN" dirty="0" err="1"/>
              <a:t>FunkSVD</a:t>
            </a:r>
            <a:r>
              <a:rPr lang="zh-CN" altLang="en-US" dirty="0"/>
              <a:t>模型。</a:t>
            </a:r>
            <a:endParaRPr lang="en-US" altLang="zh-CN" dirty="0"/>
          </a:p>
          <a:p>
            <a:pPr lvl="0"/>
            <a:r>
              <a:rPr lang="zh-CN" altLang="en-US" dirty="0"/>
              <a:t>利用</a:t>
            </a:r>
            <a:r>
              <a:rPr lang="en-US" altLang="zh-CN" dirty="0" err="1"/>
              <a:t>SparkML</a:t>
            </a:r>
            <a:r>
              <a:rPr lang="zh-CN" altLang="en-US" dirty="0"/>
              <a:t>的</a:t>
            </a:r>
            <a:r>
              <a:rPr lang="en-US" altLang="zh-CN" dirty="0"/>
              <a:t>ALS</a:t>
            </a:r>
            <a:r>
              <a:rPr lang="zh-CN" altLang="en-US" dirty="0"/>
              <a:t>来建模的时候，</a:t>
            </a:r>
            <a:r>
              <a:rPr lang="en-US" altLang="zh-CN" dirty="0" err="1"/>
              <a:t>SparkML</a:t>
            </a:r>
            <a:r>
              <a:rPr lang="zh-CN" altLang="en-US" dirty="0"/>
              <a:t>对应的函数会自己创建</a:t>
            </a:r>
            <a:r>
              <a:rPr lang="en-US" altLang="zh-CN" dirty="0"/>
              <a:t>user-item</a:t>
            </a:r>
            <a:r>
              <a:rPr lang="zh-CN" altLang="en-US" dirty="0"/>
              <a:t>矩阵，所以不用我们关心缺失值处理；但是如果使用的开源库没有这样封装好的接口来帮你创建</a:t>
            </a:r>
            <a:r>
              <a:rPr lang="en-US" altLang="zh-CN" dirty="0"/>
              <a:t>user-item</a:t>
            </a:r>
            <a:r>
              <a:rPr lang="zh-CN" altLang="en-US" dirty="0"/>
              <a:t>矩阵，那么需要自己创建</a:t>
            </a:r>
            <a:r>
              <a:rPr lang="en-US" altLang="zh-CN" dirty="0"/>
              <a:t>user-item</a:t>
            </a:r>
            <a:r>
              <a:rPr lang="zh-CN" altLang="en-US" dirty="0"/>
              <a:t>矩阵，并且要填充缺失值，重要的是在进行训练的时候你的代码要知道那些值是填充过的，这些是不需要在训练过程拟合的。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关于用户画像参考（</a:t>
            </a:r>
            <a:r>
              <a:rPr lang="zh-CN" altLang="en-US" b="1" dirty="0"/>
              <a:t>推荐</a:t>
            </a:r>
            <a:r>
              <a:rPr lang="zh-CN" altLang="en-US" dirty="0"/>
              <a:t>）：</a:t>
            </a:r>
            <a:r>
              <a:rPr lang="en-US" altLang="zh-CN" dirty="0"/>
              <a:t>https://zhuanlan.zhihu.com/p/29278430</a:t>
            </a:r>
          </a:p>
          <a:p>
            <a:endParaRPr lang="en-US" altLang="zh-CN" dirty="0"/>
          </a:p>
          <a:p>
            <a:r>
              <a:rPr lang="en-US" altLang="zh-CN" dirty="0"/>
              <a:t>https://mp.weixin.qq.com/s?__biz=MjM5MjAxMDM4MA==&amp;mid=2651887084&amp;idx=1&amp;sn=f18ee07e75e9177afa082de73bce4001&amp;chksm=bd48ec0f8a3f65193d78cfada6ff38269b18e3511ae81801f289586518f2e2fb8c164ce8ad43&amp;scene=21#wechat_redirect</a:t>
            </a:r>
          </a:p>
          <a:p>
            <a:endParaRPr lang="en-US" altLang="zh-CN" dirty="0"/>
          </a:p>
          <a:p>
            <a:endParaRPr lang="en-US" altLang="zh-CN" dirty="0"/>
          </a:p>
          <a:p>
            <a:pPr lvl="0"/>
            <a:r>
              <a:rPr lang="zh-CN" altLang="en-US" dirty="0"/>
              <a:t>常见用户行为数据：</a:t>
            </a:r>
            <a:endParaRPr lang="en-US" altLang="zh-CN" dirty="0"/>
          </a:p>
          <a:p>
            <a:pPr lvl="1"/>
            <a:r>
              <a:rPr lang="zh-CN" altLang="en-US" dirty="0"/>
              <a:t>搜索信息 ：搜索是一个显著表明短期意图的行为，具有随时间衰减的特性。</a:t>
            </a:r>
            <a:endParaRPr lang="en-US" altLang="zh-CN" dirty="0"/>
          </a:p>
          <a:p>
            <a:pPr lvl="1"/>
            <a:r>
              <a:rPr lang="zh-CN" altLang="en-US" dirty="0"/>
              <a:t>评分：是最常见的量化行为。</a:t>
            </a:r>
            <a:endParaRPr lang="en-US" altLang="zh-CN" dirty="0"/>
          </a:p>
          <a:p>
            <a:pPr lvl="1"/>
            <a:r>
              <a:rPr lang="zh-CN" altLang="en-US" dirty="0"/>
              <a:t>收藏： 表达了用户对于内容的偏好程度。</a:t>
            </a:r>
            <a:endParaRPr lang="en-US" altLang="zh-CN" dirty="0"/>
          </a:p>
          <a:p>
            <a:pPr lvl="1"/>
            <a:r>
              <a:rPr lang="zh-CN" altLang="en-US" dirty="0"/>
              <a:t>分享： 除了表达喜好外，还传递了用户的立场和态度。转发的肯定意义比收藏评论等行为的肯定意义还大。</a:t>
            </a:r>
            <a:endParaRPr lang="en-US" altLang="zh-CN" dirty="0"/>
          </a:p>
          <a:p>
            <a:pPr lvl="1"/>
            <a:r>
              <a:rPr lang="zh-CN" altLang="en-US" dirty="0"/>
              <a:t>评论： 评论代表了参与度，但不一定明确的关联到态度的好恶。对评论的处理需要进一步进行文本分析，以获取用户的表意性和情感倾向性。</a:t>
            </a:r>
            <a:endParaRPr lang="en-US" altLang="zh-CN" dirty="0"/>
          </a:p>
          <a:p>
            <a:pPr lvl="1"/>
            <a:r>
              <a:rPr lang="zh-CN" altLang="en-US" dirty="0"/>
              <a:t>播放比例或播放时长： 与点击行为相比，播放时长是一个相对隐形的行为。通常可以用播放时长来衡量用户对特定视频点击后的消费体验。</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28</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r>
              <a:rPr lang="en-US" altLang="zh-CN" dirty="0"/>
              <a:t>FP Growth</a:t>
            </a:r>
            <a:r>
              <a:rPr lang="zh-CN" altLang="en-US" dirty="0"/>
              <a:t>比</a:t>
            </a:r>
            <a:r>
              <a:rPr lang="en-US" dirty="0" err="1"/>
              <a:t>Apriori</a:t>
            </a:r>
            <a:r>
              <a:rPr lang="zh-CN" altLang="en-US" dirty="0"/>
              <a:t>运行效率更高。</a:t>
            </a:r>
            <a:endParaRPr lang="en-US" altLang="zh-CN" dirty="0"/>
          </a:p>
          <a:p>
            <a:pPr lvl="1"/>
            <a:r>
              <a:rPr lang="en-US" altLang="zh-CN" dirty="0" err="1"/>
              <a:t>SparkML</a:t>
            </a:r>
            <a:r>
              <a:rPr lang="zh-CN" altLang="en-US" dirty="0"/>
              <a:t>有封装好的</a:t>
            </a:r>
            <a:r>
              <a:rPr lang="en-US" altLang="zh-CN" dirty="0"/>
              <a:t>FP Growth</a:t>
            </a:r>
            <a:r>
              <a:rPr lang="zh-CN" altLang="en-US" dirty="0"/>
              <a:t>模型。</a:t>
            </a:r>
            <a:endParaRPr lang="en-US" altLang="zh-CN" dirty="0"/>
          </a:p>
          <a:p>
            <a:endParaRPr lang="en-US" altLang="zh-CN" dirty="0"/>
          </a:p>
          <a:p>
            <a:endParaRPr lang="en-US" altLang="zh-CN" dirty="0"/>
          </a:p>
          <a:p>
            <a:r>
              <a:rPr lang="zh-CN" altLang="en-US" dirty="0"/>
              <a:t>一个简单的基于</a:t>
            </a:r>
            <a:r>
              <a:rPr lang="en-US" altLang="zh-CN" dirty="0" err="1"/>
              <a:t>SparkML</a:t>
            </a:r>
            <a:r>
              <a:rPr lang="zh-CN" altLang="en-US" dirty="0"/>
              <a:t>的</a:t>
            </a:r>
            <a:r>
              <a:rPr lang="en-US" altLang="zh-CN" dirty="0"/>
              <a:t>FP Growth</a:t>
            </a:r>
            <a:r>
              <a:rPr lang="zh-CN" altLang="en-US" dirty="0"/>
              <a:t>的频繁项挖掘样例代码参考：</a:t>
            </a:r>
            <a:r>
              <a:rPr lang="en-US" altLang="zh-CN" dirty="0"/>
              <a:t>https://github.com/ljpzzz/machinelearning/blob/master/classic-machine-learning/fp_tree_prefixspan.ipynb</a:t>
            </a:r>
          </a:p>
          <a:p>
            <a:endParaRPr lang="en-US" dirty="0"/>
          </a:p>
          <a:p>
            <a:r>
              <a:rPr lang="zh-CN" altLang="en-US" b="1" dirty="0">
                <a:effectLst/>
              </a:rPr>
              <a:t>采用购物篮的思路做推荐</a:t>
            </a:r>
            <a:r>
              <a:rPr lang="zh-CN" altLang="en-US" dirty="0">
                <a:effectLst/>
              </a:rPr>
              <a:t>，这种思路非常适合图书、电商等的推荐。 经常一起购买</a:t>
            </a:r>
            <a:r>
              <a:rPr lang="en-US" altLang="zh-CN" dirty="0">
                <a:effectLst/>
              </a:rPr>
              <a:t>(</a:t>
            </a:r>
            <a:r>
              <a:rPr lang="zh-CN" altLang="en-US" dirty="0">
                <a:effectLst/>
              </a:rPr>
              <a:t>或者浏览</a:t>
            </a:r>
            <a:r>
              <a:rPr lang="en-US" altLang="zh-CN" dirty="0">
                <a:effectLst/>
              </a:rPr>
              <a:t>)</a:t>
            </a:r>
            <a:r>
              <a:rPr lang="zh-CN" altLang="en-US" dirty="0">
                <a:effectLst/>
              </a:rPr>
              <a:t>的标的物形成一个列表</a:t>
            </a:r>
            <a:r>
              <a:rPr lang="en-US" altLang="zh-CN" dirty="0">
                <a:effectLst/>
              </a:rPr>
              <a:t>(</a:t>
            </a:r>
            <a:r>
              <a:rPr lang="zh-CN" altLang="en-US" dirty="0">
                <a:effectLst/>
              </a:rPr>
              <a:t>一个购物篮</a:t>
            </a:r>
            <a:r>
              <a:rPr lang="en-US" altLang="zh-CN" dirty="0">
                <a:effectLst/>
              </a:rPr>
              <a:t>)</a:t>
            </a:r>
            <a:r>
              <a:rPr lang="zh-CN" altLang="en-US" dirty="0">
                <a:effectLst/>
              </a:rPr>
              <a:t>，将过去一段时间所有的购物篮收集起来。 任何一个标的物，我们可以找到跟它出现在同一个购物篮的标的物及次数，统计完该次数后，我们就可以按照该次数降序排列，那么这个列表就可以当做标的物的关联推荐了。该推荐思路非常直观易懂，可解释性强。</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33</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揭秘</a:t>
            </a:r>
            <a:r>
              <a:rPr lang="en-US" altLang="zh-CN" b="1" dirty="0"/>
              <a:t>Facebook</a:t>
            </a:r>
            <a:r>
              <a:rPr lang="zh-CN" altLang="en-US" b="1" dirty="0"/>
              <a:t>搜索中的语义检索技术：</a:t>
            </a:r>
          </a:p>
          <a:p>
            <a:r>
              <a:rPr lang="en-US" dirty="0"/>
              <a:t>https://www.jiqizhixin.com/articles/2020-08-06-4</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34</a:t>
            </a:fld>
            <a:endParaRPr lang="en-US"/>
          </a:p>
        </p:txBody>
      </p:sp>
    </p:spTree>
    <p:extLst>
      <p:ext uri="{BB962C8B-B14F-4D97-AF65-F5344CB8AC3E}">
        <p14:creationId xmlns:p14="http://schemas.microsoft.com/office/powerpoint/2010/main" val="71833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126098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36</a:t>
            </a:fld>
            <a:endParaRPr lang="en-US"/>
          </a:p>
        </p:txBody>
      </p:sp>
    </p:spTree>
    <p:extLst>
      <p:ext uri="{BB962C8B-B14F-4D97-AF65-F5344CB8AC3E}">
        <p14:creationId xmlns:p14="http://schemas.microsoft.com/office/powerpoint/2010/main" val="24972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爱奇艺视频个性化</a:t>
            </a:r>
            <a:r>
              <a:rPr lang="en-US" altLang="zh-CN" dirty="0" err="1"/>
              <a:t>TopN</a:t>
            </a:r>
            <a:r>
              <a:rPr lang="zh-CN" altLang="en-US" dirty="0"/>
              <a:t>推荐系统排序阶段模型的演进（</a:t>
            </a:r>
            <a:r>
              <a:rPr lang="zh-CN" altLang="en-US" b="1" dirty="0"/>
              <a:t>推荐</a:t>
            </a:r>
            <a:r>
              <a:rPr lang="zh-CN" altLang="en-US" dirty="0"/>
              <a:t>）：</a:t>
            </a:r>
            <a:r>
              <a:rPr lang="en-US" altLang="zh-CN" dirty="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37</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a:t>参考：</a:t>
            </a:r>
            <a:r>
              <a:rPr lang="en-US" altLang="zh-CN" b="0" dirty="0"/>
              <a:t>https://gongenbo.github.io/2020/09/02/2014GBDT+LR_facebook/#%E8%83%8C%E6%99%AF%E4%BB%8B%E7%BB%8D</a:t>
            </a:r>
          </a:p>
          <a:p>
            <a:endParaRPr lang="en-US" altLang="zh-CN" b="1" dirty="0"/>
          </a:p>
          <a:p>
            <a:r>
              <a:rPr lang="en-US" altLang="zh-CN" b="1" dirty="0"/>
              <a:t>boosted</a:t>
            </a:r>
            <a:r>
              <a:rPr lang="zh-CN" altLang="en-US" b="1" dirty="0"/>
              <a:t>决策树</a:t>
            </a:r>
            <a:r>
              <a:rPr lang="zh-CN" altLang="en-US" dirty="0"/>
              <a:t>是一种强大且方便的方法，可以实现上面描述的那种</a:t>
            </a:r>
            <a:r>
              <a:rPr lang="zh-CN" altLang="en-US" b="1" dirty="0"/>
              <a:t>非线性变换</a:t>
            </a:r>
            <a:r>
              <a:rPr lang="zh-CN" altLang="en-US" dirty="0"/>
              <a:t>和</a:t>
            </a:r>
            <a:r>
              <a:rPr lang="zh-CN" altLang="en-US" b="1" dirty="0"/>
              <a:t>元组变换</a:t>
            </a:r>
            <a:r>
              <a:rPr lang="zh-CN" altLang="en-US" dirty="0"/>
              <a:t>。将每棵树视为一种分类特征，以实例最终落入的叶子的索引为值。使用</a:t>
            </a:r>
            <a:r>
              <a:rPr lang="en-US" altLang="zh-CN" dirty="0"/>
              <a:t>1-of-k</a:t>
            </a:r>
            <a:r>
              <a:rPr lang="zh-CN" altLang="en-US" dirty="0"/>
              <a:t>来编码这种类型的特征，那么我们把该叶子节点置为</a:t>
            </a:r>
            <a:r>
              <a:rPr lang="en-US" altLang="zh-CN" dirty="0"/>
              <a:t>1</a:t>
            </a:r>
            <a:r>
              <a:rPr lang="zh-CN" altLang="en-US" dirty="0"/>
              <a:t>，其他叶子节点置为</a:t>
            </a:r>
            <a:r>
              <a:rPr lang="en-US" altLang="zh-CN" dirty="0"/>
              <a:t>0</a:t>
            </a:r>
            <a:r>
              <a:rPr lang="zh-CN" altLang="en-US" dirty="0"/>
              <a:t>，所有叶子节点组成的向量即形成了该棵树的特征向量，把</a:t>
            </a:r>
            <a:r>
              <a:rPr lang="en-US" altLang="zh-CN" dirty="0"/>
              <a:t>GBDT</a:t>
            </a:r>
            <a:r>
              <a:rPr lang="zh-CN" altLang="en-US" dirty="0"/>
              <a:t>所有子树的特征向量</a:t>
            </a:r>
            <a:r>
              <a:rPr lang="en-US" altLang="zh-CN" dirty="0"/>
              <a:t>concatenate</a:t>
            </a:r>
            <a:r>
              <a:rPr lang="zh-CN" altLang="en-US" dirty="0"/>
              <a:t>起来，即形成了后续</a:t>
            </a:r>
            <a:r>
              <a:rPr lang="en-US" altLang="zh-CN" dirty="0"/>
              <a:t>LR</a:t>
            </a:r>
            <a:r>
              <a:rPr lang="zh-CN" altLang="en-US" dirty="0"/>
              <a:t>输入的特征向量。。举个栗子，如图</a:t>
            </a:r>
            <a:r>
              <a:rPr lang="en-US" altLang="zh-CN" dirty="0"/>
              <a:t>1</a:t>
            </a:r>
            <a:r>
              <a:rPr lang="zh-CN" altLang="en-US" dirty="0"/>
              <a:t>所示有两颗子树，第一颗子树有</a:t>
            </a:r>
            <a:r>
              <a:rPr lang="en-US" altLang="zh-CN" dirty="0"/>
              <a:t>3</a:t>
            </a:r>
            <a:r>
              <a:rPr lang="zh-CN" altLang="en-US" dirty="0"/>
              <a:t>个叶子，第二颗有</a:t>
            </a:r>
            <a:r>
              <a:rPr lang="en-US" altLang="zh-CN" dirty="0"/>
              <a:t>2</a:t>
            </a:r>
            <a:r>
              <a:rPr lang="zh-CN" altLang="en-US" dirty="0"/>
              <a:t>个叶子。如果一个实例最终落在第一颗子树的第二个叶子上，第二颗子树的第一个叶子上，则整个输入变为二元向量 </a:t>
            </a:r>
            <a:r>
              <a:rPr lang="en-US" altLang="zh-CN" dirty="0"/>
              <a:t>[0, 1, 0, 1, 0]</a:t>
            </a:r>
            <a:r>
              <a:rPr lang="zh-CN" altLang="en-US" dirty="0"/>
              <a:t>。其中前</a:t>
            </a:r>
            <a:r>
              <a:rPr lang="en-US" altLang="zh-CN" dirty="0"/>
              <a:t>3</a:t>
            </a:r>
            <a:r>
              <a:rPr lang="zh-CN" altLang="en-US" dirty="0"/>
              <a:t>个节点对应第一颗子树的叶子节点，后两个对应第二颗子树。</a:t>
            </a:r>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12395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FM</a:t>
            </a:r>
            <a:r>
              <a:rPr lang="zh-CN" altLang="en-US" dirty="0"/>
              <a:t>当前有各种实现版本：</a:t>
            </a:r>
            <a:r>
              <a:rPr lang="en-US" altLang="zh-CN" dirty="0" err="1"/>
              <a:t>libFM</a:t>
            </a:r>
            <a:r>
              <a:rPr lang="zh-CN" altLang="en-US" dirty="0"/>
              <a:t>，分布式训练的</a:t>
            </a:r>
            <a:r>
              <a:rPr lang="en-US" altLang="zh-CN" dirty="0" err="1"/>
              <a:t>tensorflow</a:t>
            </a:r>
            <a:r>
              <a:rPr lang="en-US" altLang="zh-CN" dirty="0"/>
              <a:t> FM</a:t>
            </a:r>
            <a:r>
              <a:rPr lang="zh-CN" altLang="en-US" dirty="0"/>
              <a:t>版本。</a:t>
            </a:r>
            <a:endParaRPr lang="en-US" altLang="zh-CN" dirty="0"/>
          </a:p>
          <a:p>
            <a:endParaRPr lang="en-US" dirty="0"/>
          </a:p>
          <a:p>
            <a:r>
              <a:rPr lang="zh-CN" altLang="en-US" sz="1200" kern="1200" dirty="0">
                <a:solidFill>
                  <a:schemeClr val="tx1"/>
                </a:solidFill>
                <a:effectLst/>
                <a:latin typeface="+mn-lt"/>
                <a:ea typeface="+mn-ea"/>
                <a:cs typeface="+mn-cs"/>
              </a:rPr>
              <a:t>参考（下面这个文章讲的是从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推演各深度</a:t>
            </a:r>
            <a:r>
              <a:rPr lang="en-US"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预估模型，包含代码，</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https://www.jiqizhixin.com/articles/2018-07-16-17</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如何使用，根据特征子集合分组是分为</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还是</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模型对应的特征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向量，然后将</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个用户子集合的特征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向量累加，形成用户兴趣向量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，然后保存起来</a:t>
            </a:r>
            <a:r>
              <a:rPr 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注意这里和传统的机器学习算法的预测过程不一样，对于某个</a:t>
            </a:r>
            <a:r>
              <a:rPr lang="en-US" sz="1200" b="1" kern="1200" dirty="0">
                <a:solidFill>
                  <a:schemeClr val="tx1"/>
                </a:solidFill>
                <a:effectLst/>
                <a:latin typeface="+mn-lt"/>
                <a:ea typeface="+mn-ea"/>
                <a:cs typeface="+mn-cs"/>
              </a:rPr>
              <a:t>user</a:t>
            </a:r>
            <a:r>
              <a:rPr lang="zh-CN" altLang="en-US" sz="1200" b="1" kern="1200" dirty="0">
                <a:solidFill>
                  <a:schemeClr val="tx1"/>
                </a:solidFill>
                <a:effectLst/>
                <a:latin typeface="+mn-lt"/>
                <a:ea typeface="+mn-ea"/>
                <a:cs typeface="+mn-cs"/>
              </a:rPr>
              <a:t>的连续性数值特征，不考虑它的具体值，直接取该特征的</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向量（也有人把连续值乘以</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同样的找到每个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对应的子集合的特征所对应的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向量加起来作为</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隐向量并保存起来。当线上预测的时候，根据对应的</a:t>
            </a:r>
            <a:r>
              <a:rPr lang="en-US" sz="1200" kern="1200" dirty="0" err="1">
                <a:solidFill>
                  <a:schemeClr val="tx1"/>
                </a:solidFill>
                <a:effectLst/>
                <a:latin typeface="+mn-lt"/>
                <a:ea typeface="+mn-ea"/>
                <a:cs typeface="+mn-cs"/>
              </a:rPr>
              <a:t>userid</a:t>
            </a:r>
            <a:r>
              <a:rPr lang="zh-CN" altLang="en-US" sz="1200" kern="1200" dirty="0">
                <a:solidFill>
                  <a:schemeClr val="tx1"/>
                </a:solidFill>
                <a:effectLst/>
                <a:latin typeface="+mn-lt"/>
                <a:ea typeface="+mn-ea"/>
                <a:cs typeface="+mn-cs"/>
              </a:rPr>
              <a:t>获取他的用户隐向量，然后与</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库中保存的某个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隐向量做内积就是该用户对该</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的评分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（注意这里并没有考虑用户集合和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集合内部的两两特征组合，也没有考虑一阶项，只是考虑的特征组合即二阶项）。另外，如果每个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是多值的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比如</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是喜欢的球星，那么每个样本的该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的值就是多个球星的名字</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就要复杂一些，可以借助</a:t>
            </a:r>
            <a:r>
              <a:rPr lang="en-US"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先把该</a:t>
            </a:r>
            <a:r>
              <a:rPr lang="en-US" sz="1200" kern="1200" dirty="0">
                <a:solidFill>
                  <a:schemeClr val="tx1"/>
                </a:solidFill>
                <a:effectLst/>
                <a:latin typeface="+mn-lt"/>
                <a:ea typeface="+mn-ea"/>
                <a:cs typeface="+mn-cs"/>
              </a:rPr>
              <a:t>filed</a:t>
            </a:r>
            <a:r>
              <a:rPr lang="zh-CN" altLang="en-US" sz="1200" kern="1200" dirty="0">
                <a:solidFill>
                  <a:schemeClr val="tx1"/>
                </a:solidFill>
                <a:effectLst/>
                <a:latin typeface="+mn-lt"/>
                <a:ea typeface="+mn-ea"/>
                <a:cs typeface="+mn-cs"/>
              </a:rPr>
              <a:t>变成一个</a:t>
            </a:r>
            <a:r>
              <a:rPr lang="en-US" sz="1200" kern="1200" dirty="0" err="1">
                <a:solidFill>
                  <a:schemeClr val="tx1"/>
                </a:solidFill>
                <a:effectLst/>
                <a:latin typeface="+mn-lt"/>
                <a:ea typeface="+mn-ea"/>
                <a:cs typeface="+mn-cs"/>
              </a:rPr>
              <a:t>sparseTensor</a:t>
            </a:r>
            <a:r>
              <a:rPr lang="zh-CN" altLang="en-US" sz="1200" kern="1200" dirty="0">
                <a:solidFill>
                  <a:schemeClr val="tx1"/>
                </a:solidFill>
                <a:effectLst/>
                <a:latin typeface="+mn-lt"/>
                <a:ea typeface="+mn-ea"/>
                <a:cs typeface="+mn-cs"/>
              </a:rPr>
              <a:t>，然后调用</a:t>
            </a:r>
            <a:r>
              <a:rPr lang="en-US" sz="1200" kern="1200" dirty="0" err="1">
                <a:solidFill>
                  <a:schemeClr val="tx1"/>
                </a:solidFill>
                <a:effectLst/>
                <a:latin typeface="+mn-lt"/>
                <a:ea typeface="+mn-ea"/>
                <a:cs typeface="+mn-cs"/>
              </a:rPr>
              <a:t>tf.nn.embedding_lookup_sparse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来实现。具体可以参考：</a:t>
            </a:r>
            <a:r>
              <a:rPr lang="en-US" sz="1200" u="sng" kern="1200" dirty="0">
                <a:solidFill>
                  <a:schemeClr val="tx1"/>
                </a:solidFill>
                <a:effectLst/>
                <a:latin typeface="+mn-lt"/>
                <a:ea typeface="+mn-ea"/>
                <a:cs typeface="+mn-cs"/>
                <a:hlinkClick r:id="rId4"/>
              </a:rPr>
              <a:t>https://blog.csdn.net/jiangjiang_jian/article/details/80631023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在考虑上下文特征的情况下，由于上下文特征的动态性，所以给定用户</a:t>
            </a:r>
            <a:r>
              <a:rPr lang="en-US" sz="1200" kern="1200" dirty="0">
                <a:solidFill>
                  <a:schemeClr val="tx1"/>
                </a:solidFill>
                <a:effectLst/>
                <a:latin typeface="+mn-lt"/>
                <a:ea typeface="+mn-ea"/>
                <a:cs typeface="+mn-cs"/>
              </a:rPr>
              <a:t>UID</a:t>
            </a:r>
            <a:r>
              <a:rPr lang="zh-CN" altLang="en-US" sz="1200" kern="1200" dirty="0">
                <a:solidFill>
                  <a:schemeClr val="tx1"/>
                </a:solidFill>
                <a:effectLst/>
                <a:latin typeface="+mn-lt"/>
                <a:ea typeface="+mn-ea"/>
                <a:cs typeface="+mn-cs"/>
              </a:rPr>
              <a:t>后，可以在线查询某个上下文特征对应的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向量（区别于用户的特征和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的特征的静态特点，用户感兴趣向量和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感兴趣向量可以离线计算好存在数据库中），然后所有上下文向量求和得到综合的上下文向量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；接着将在线算好的上下文向量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和这个用户的事先算好存起来的用户兴趣向量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进行内积计算</a:t>
            </a:r>
            <a:r>
              <a:rPr lang="en-US" sz="1200" kern="1200" dirty="0">
                <a:solidFill>
                  <a:schemeClr val="tx1"/>
                </a:solidFill>
                <a:effectLst/>
                <a:latin typeface="+mn-lt"/>
                <a:ea typeface="+mn-ea"/>
                <a:cs typeface="+mn-cs"/>
              </a:rPr>
              <a:t>Score=&lt;U,C&gt;</a:t>
            </a:r>
            <a:r>
              <a:rPr lang="zh-CN" altLang="en-US" sz="1200" kern="1200" dirty="0">
                <a:solidFill>
                  <a:schemeClr val="tx1"/>
                </a:solidFill>
                <a:effectLst/>
                <a:latin typeface="+mn-lt"/>
                <a:ea typeface="+mn-ea"/>
                <a:cs typeface="+mn-cs"/>
              </a:rPr>
              <a:t>，然后将</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向量累加求和，利用（</a:t>
            </a:r>
            <a:r>
              <a:rPr lang="en-US" sz="1200" kern="1200" dirty="0">
                <a:solidFill>
                  <a:schemeClr val="tx1"/>
                </a:solidFill>
                <a:effectLst/>
                <a:latin typeface="+mn-lt"/>
                <a:ea typeface="+mn-ea"/>
                <a:cs typeface="+mn-cs"/>
              </a:rPr>
              <a:t>U+C</a:t>
            </a:r>
            <a:r>
              <a:rPr lang="zh-CN" altLang="en-US" sz="1200" kern="1200" dirty="0">
                <a:solidFill>
                  <a:schemeClr val="tx1"/>
                </a:solidFill>
                <a:effectLst/>
                <a:latin typeface="+mn-lt"/>
                <a:ea typeface="+mn-ea"/>
                <a:cs typeface="+mn-cs"/>
              </a:rPr>
              <a:t>）去和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的感兴趣向量内积得分，算的这样的</a:t>
            </a:r>
            <a:r>
              <a:rPr lang="en-US" sz="1200" kern="1200" dirty="0" err="1">
                <a:solidFill>
                  <a:schemeClr val="tx1"/>
                </a:solidFill>
                <a:effectLst/>
                <a:latin typeface="+mn-lt"/>
                <a:ea typeface="+mn-ea"/>
                <a:cs typeface="+mn-cs"/>
              </a:rPr>
              <a:t>TopK</a:t>
            </a:r>
            <a:r>
              <a:rPr lang="zh-CN" altLang="en-US" sz="1200" kern="1200" dirty="0">
                <a:solidFill>
                  <a:schemeClr val="tx1"/>
                </a:solidFill>
                <a:effectLst/>
                <a:latin typeface="+mn-lt"/>
                <a:ea typeface="+mn-ea"/>
                <a:cs typeface="+mn-cs"/>
              </a:rPr>
              <a:t>得分。</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假设返回的</a:t>
            </a:r>
            <a:r>
              <a:rPr lang="en-US" sz="1200" kern="1200" dirty="0">
                <a:solidFill>
                  <a:schemeClr val="tx1"/>
                </a:solidFill>
                <a:effectLst/>
                <a:latin typeface="+mn-lt"/>
                <a:ea typeface="+mn-ea"/>
                <a:cs typeface="+mn-cs"/>
              </a:rPr>
              <a:t>Top K</a:t>
            </a:r>
            <a:r>
              <a:rPr lang="zh-CN" altLang="en-US" sz="1200" kern="1200" dirty="0">
                <a:solidFill>
                  <a:schemeClr val="tx1"/>
                </a:solidFill>
                <a:effectLst/>
                <a:latin typeface="+mn-lt"/>
                <a:ea typeface="+mn-ea"/>
                <a:cs typeface="+mn-cs"/>
              </a:rPr>
              <a:t>物品都带有内积的得分</a:t>
            </a:r>
            <a:r>
              <a:rPr lang="en-US" sz="1200" kern="1200" dirty="0">
                <a:solidFill>
                  <a:schemeClr val="tx1"/>
                </a:solidFill>
                <a:effectLst/>
                <a:latin typeface="+mn-lt"/>
                <a:ea typeface="+mn-ea"/>
                <a:cs typeface="+mn-cs"/>
              </a:rPr>
              <a:t>Score1</a:t>
            </a:r>
            <a:r>
              <a:rPr lang="zh-CN" altLang="en-US" sz="1200" kern="1200" dirty="0">
                <a:solidFill>
                  <a:schemeClr val="tx1"/>
                </a:solidFill>
                <a:effectLst/>
                <a:latin typeface="+mn-lt"/>
                <a:ea typeface="+mn-ea"/>
                <a:cs typeface="+mn-cs"/>
              </a:rPr>
              <a:t>，再考虑上一步</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的得分</a:t>
            </a:r>
            <a:r>
              <a:rPr lang="en-US" sz="1200" kern="1200" dirty="0">
                <a:solidFill>
                  <a:schemeClr val="tx1"/>
                </a:solidFill>
                <a:effectLst/>
                <a:latin typeface="+mn-lt"/>
                <a:ea typeface="+mn-ea"/>
                <a:cs typeface="+mn-cs"/>
              </a:rPr>
              <a:t>Score</a:t>
            </a:r>
            <a:r>
              <a:rPr lang="zh-CN" altLang="en-US" sz="1200" kern="1200" dirty="0">
                <a:solidFill>
                  <a:schemeClr val="tx1"/>
                </a:solidFill>
                <a:effectLst/>
                <a:latin typeface="+mn-lt"/>
                <a:ea typeface="+mn-ea"/>
                <a:cs typeface="+mn-cs"/>
              </a:rPr>
              <a:t>，将两者相加对物品重排序（</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因为跟物品无关，所以其实不影响物品排序，但是会影响最终得分，</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最外边的</a:t>
            </a:r>
            <a:r>
              <a:rPr lang="en-US" sz="1200" kern="1200" dirty="0">
                <a:solidFill>
                  <a:schemeClr val="tx1"/>
                </a:solidFill>
                <a:effectLst/>
                <a:latin typeface="+mn-lt"/>
                <a:ea typeface="+mn-ea"/>
                <a:cs typeface="+mn-cs"/>
              </a:rPr>
              <a:t>Sigmoid</a:t>
            </a:r>
            <a:r>
              <a:rPr lang="zh-CN" altLang="en-US" sz="1200" kern="1200" dirty="0">
                <a:solidFill>
                  <a:schemeClr val="tx1"/>
                </a:solidFill>
                <a:effectLst/>
                <a:latin typeface="+mn-lt"/>
                <a:ea typeface="+mn-ea"/>
                <a:cs typeface="+mn-cs"/>
              </a:rPr>
              <a:t>输出可能会因为加入这个得分而发生变化），就得到了最终结果，而这个最终结果考虑了</a:t>
            </a:r>
            <a:r>
              <a:rPr lang="en-US" sz="1200" kern="1200" dirty="0">
                <a:solidFill>
                  <a:schemeClr val="tx1"/>
                </a:solidFill>
                <a:effectLst/>
                <a:latin typeface="+mn-lt"/>
                <a:ea typeface="+mn-ea"/>
                <a:cs typeface="+mn-cs"/>
              </a:rPr>
              <a:t>U/I/C</a:t>
            </a:r>
            <a:r>
              <a:rPr lang="zh-CN" altLang="en-US" sz="1200" kern="1200" dirty="0">
                <a:solidFill>
                  <a:schemeClr val="tx1"/>
                </a:solidFill>
                <a:effectLst/>
                <a:latin typeface="+mn-lt"/>
                <a:ea typeface="+mn-ea"/>
                <a:cs typeface="+mn-cs"/>
              </a:rPr>
              <a:t>两两之间的特征组合。</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细节可以参考（非常精彩的文章）：</a:t>
            </a:r>
            <a:r>
              <a:rPr lang="en-US" sz="1200" u="sng" kern="1200" dirty="0">
                <a:solidFill>
                  <a:schemeClr val="tx1"/>
                </a:solidFill>
                <a:effectLst/>
                <a:latin typeface="+mn-lt"/>
                <a:ea typeface="+mn-ea"/>
                <a:cs typeface="+mn-cs"/>
                <a:hlinkClick r:id="rId5"/>
              </a:rPr>
              <a:t>https://zhuanlan.zhihu.com/p/59528983</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FM</a:t>
            </a:r>
            <a:r>
              <a:rPr lang="zh-CN" altLang="en-US" dirty="0"/>
              <a:t>类似的模型</a:t>
            </a:r>
            <a:r>
              <a:rPr lang="en-US" altLang="zh-CN" dirty="0"/>
              <a:t>FFM</a:t>
            </a:r>
            <a:r>
              <a:rPr lang="zh-CN" altLang="en-US" dirty="0"/>
              <a:t>，如果把</a:t>
            </a:r>
            <a:r>
              <a:rPr lang="en-US" altLang="zh-CN" dirty="0"/>
              <a:t>FFM</a:t>
            </a:r>
            <a:r>
              <a:rPr lang="zh-CN" altLang="en-US" dirty="0"/>
              <a:t>模型作为排序模型，效果确实是要优于</a:t>
            </a:r>
            <a:r>
              <a:rPr lang="en-US" altLang="zh-CN" dirty="0"/>
              <a:t>FM</a:t>
            </a:r>
            <a:r>
              <a:rPr lang="zh-CN" altLang="en-US" dirty="0"/>
              <a:t>模型的，但是</a:t>
            </a:r>
            <a:r>
              <a:rPr lang="en-US" altLang="zh-CN" dirty="0"/>
              <a:t>FFM</a:t>
            </a:r>
            <a:r>
              <a:rPr lang="zh-CN" altLang="en-US" dirty="0"/>
              <a:t>模型对参数存储量要求太多，以及无法能做到</a:t>
            </a:r>
            <a:r>
              <a:rPr lang="en-US" altLang="zh-CN" dirty="0"/>
              <a:t>FM</a:t>
            </a:r>
            <a:r>
              <a:rPr lang="zh-CN" altLang="en-US" dirty="0"/>
              <a:t>的运行效率。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a:t>
            </a:r>
            <a:r>
              <a:rPr lang="zh-CN" altLang="en-US" dirty="0"/>
              <a:t>建模的过程用到了矩阵分解的思路，但是训练</a:t>
            </a:r>
            <a:r>
              <a:rPr lang="en-US" dirty="0"/>
              <a:t>FM</a:t>
            </a:r>
            <a:r>
              <a:rPr lang="zh-CN" altLang="en-US" dirty="0"/>
              <a:t>模型并没有使用矩阵分解的方法，常用的方法是随机梯度下降法</a:t>
            </a:r>
            <a:r>
              <a:rPr lang="en-US" dirty="0"/>
              <a:t>SGD</a:t>
            </a:r>
            <a:r>
              <a:rPr lang="zh-CN" altLang="en-US" dirty="0"/>
              <a:t>和交替最小二乘法</a:t>
            </a:r>
            <a:r>
              <a:rPr lang="en-US" dirty="0"/>
              <a:t>ALS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39</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区别于</a:t>
            </a:r>
            <a:r>
              <a:rPr lang="en-US" altLang="zh-CN" dirty="0"/>
              <a:t>MF</a:t>
            </a:r>
            <a:r>
              <a:rPr lang="zh-CN" altLang="en-US" dirty="0"/>
              <a:t>矩阵分解模型只是针对</a:t>
            </a:r>
            <a:r>
              <a:rPr lang="en-US" altLang="zh-CN" dirty="0"/>
              <a:t>User-Item</a:t>
            </a:r>
            <a:r>
              <a:rPr lang="zh-CN" altLang="en-US" dirty="0"/>
              <a:t>矩阵进行处理，</a:t>
            </a:r>
            <a:r>
              <a:rPr lang="en-US" altLang="zh-CN" dirty="0"/>
              <a:t>FM</a:t>
            </a:r>
            <a:r>
              <a:rPr lang="zh-CN" altLang="en-US" dirty="0"/>
              <a:t>因子分解机处理的特征更加丰富。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FM</a:t>
            </a:r>
            <a:r>
              <a:rPr lang="zh-CN" altLang="en-US" dirty="0"/>
              <a:t>的一个核心步骤就是嵌入，但这个嵌入过程没有考虑领域信息（在</a:t>
            </a:r>
            <a:r>
              <a:rPr lang="en-US" altLang="zh-CN" dirty="0"/>
              <a:t>FM</a:t>
            </a:r>
            <a:r>
              <a:rPr lang="zh-CN" altLang="en-US" dirty="0"/>
              <a:t>中，</a:t>
            </a:r>
            <a:r>
              <a:rPr lang="en-US" altLang="zh-CN" dirty="0"/>
              <a:t>category</a:t>
            </a:r>
            <a:r>
              <a:rPr lang="zh-CN" altLang="en-US" dirty="0"/>
              <a:t>特征需要变成</a:t>
            </a:r>
            <a:r>
              <a:rPr lang="en-US" altLang="zh-CN" dirty="0"/>
              <a:t>one-hot</a:t>
            </a:r>
            <a:r>
              <a:rPr lang="zh-CN" altLang="en-US" dirty="0"/>
              <a:t>多维特征，这里所谓的领域指的是属于同一个</a:t>
            </a:r>
            <a:r>
              <a:rPr lang="en-US" altLang="zh-CN" dirty="0"/>
              <a:t>category</a:t>
            </a:r>
            <a:r>
              <a:rPr lang="zh-CN" altLang="en-US" dirty="0"/>
              <a:t>特征的那些</a:t>
            </a:r>
            <a:r>
              <a:rPr lang="en-US" altLang="zh-CN" dirty="0"/>
              <a:t>one-hot</a:t>
            </a:r>
            <a:r>
              <a:rPr lang="zh-CN" altLang="en-US" dirty="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此处需要注意，这与“基于领域的因子分解机”（</a:t>
            </a:r>
            <a:r>
              <a:rPr lang="en-US" dirty="0"/>
              <a:t>Field-aware Factorization </a:t>
            </a:r>
            <a:r>
              <a:rPr lang="en-US" dirty="0" err="1"/>
              <a:t>Machines，FFM</a:t>
            </a:r>
            <a:r>
              <a:rPr lang="en-US" dirty="0"/>
              <a:t>）</a:t>
            </a:r>
            <a:r>
              <a:rPr lang="zh-CN" altLang="en-US" dirty="0"/>
              <a:t>有区别。</a:t>
            </a:r>
            <a:r>
              <a:rPr lang="en-US" dirty="0"/>
              <a:t>FFM</a:t>
            </a:r>
            <a:r>
              <a:rPr lang="zh-CN" altLang="en-US" dirty="0"/>
              <a:t>也是</a:t>
            </a:r>
            <a:r>
              <a:rPr lang="en-US" dirty="0"/>
              <a:t>FM</a:t>
            </a:r>
            <a:r>
              <a:rPr lang="zh-CN" altLang="en-US" dirty="0"/>
              <a:t>的另一种变体，也考虑了领域信息。但其不同点是同一个特征与不同领域的特征进行特征组合时，其对应的嵌入向量是不同的，而</a:t>
            </a:r>
            <a:r>
              <a:rPr lang="en-US" altLang="zh-CN" dirty="0"/>
              <a:t>FM</a:t>
            </a:r>
            <a:r>
              <a:rPr lang="zh-CN" altLang="en-US" dirty="0"/>
              <a:t>对领域是不感知的，同一个特征就一个嵌入向量。因此</a:t>
            </a:r>
            <a:r>
              <a:rPr lang="en-US" altLang="zh-CN" dirty="0"/>
              <a:t>FFM</a:t>
            </a:r>
            <a:r>
              <a:rPr lang="zh-CN" altLang="en-US" dirty="0"/>
              <a:t>具有比</a:t>
            </a:r>
            <a:r>
              <a:rPr lang="en-US" altLang="zh-CN" dirty="0"/>
              <a:t>FM</a:t>
            </a:r>
            <a:r>
              <a:rPr lang="zh-CN" altLang="en-US" dirty="0"/>
              <a:t>更多的模型参数。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为了使用</a:t>
            </a:r>
            <a:r>
              <a:rPr lang="en-US"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方法，所有的特征必须转换成“</a:t>
            </a:r>
            <a:r>
              <a:rPr lang="en-US" sz="1200" kern="1200" dirty="0" err="1">
                <a:solidFill>
                  <a:schemeClr val="tx1"/>
                </a:solidFill>
                <a:effectLst/>
                <a:latin typeface="+mn-lt"/>
                <a:ea typeface="+mn-ea"/>
                <a:cs typeface="+mn-cs"/>
              </a:rPr>
              <a:t>field_id:feat_id:value</a:t>
            </a:r>
            <a:r>
              <a:rPr lang="zh-CN" altLang="en-US" sz="1200" kern="1200" dirty="0">
                <a:solidFill>
                  <a:schemeClr val="tx1"/>
                </a:solidFill>
                <a:effectLst/>
                <a:latin typeface="+mn-lt"/>
                <a:ea typeface="+mn-ea"/>
                <a:cs typeface="+mn-cs"/>
              </a:rPr>
              <a:t>”格式，</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代表特征所属</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的编号，</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是特征编号，</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是特征的值。数值型的特征比较容易处理，只需分配单独的</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编号，如用户评论得分、商品的历史</a:t>
            </a:r>
            <a:r>
              <a:rPr lang="en-US" sz="1200" kern="1200" dirty="0">
                <a:solidFill>
                  <a:schemeClr val="tx1"/>
                </a:solidFill>
                <a:effectLst/>
                <a:latin typeface="+mn-lt"/>
                <a:ea typeface="+mn-ea"/>
                <a:cs typeface="+mn-cs"/>
              </a:rPr>
              <a:t>CTR/CVR</a:t>
            </a:r>
            <a:r>
              <a:rPr lang="zh-CN" altLang="en-US" sz="1200" kern="1200" dirty="0">
                <a:solidFill>
                  <a:schemeClr val="tx1"/>
                </a:solidFill>
                <a:effectLst/>
                <a:latin typeface="+mn-lt"/>
                <a:ea typeface="+mn-ea"/>
                <a:cs typeface="+mn-cs"/>
              </a:rPr>
              <a:t>等（这里的数值型特征也可以根据情况变为</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特征）。</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特征需要经过</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编码成数值型，编码产生的所有特征同属于一个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，而特征的值只能是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，如用户的性别、年龄段，商品的品类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等。除此之外，还有第三类特征，如用户浏览</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购买品类，有多个品类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且用一个数值衡量用户浏览或购买每个品类商品的数量。这类特征按照</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特征处理，不同的只是特征的值不是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，而是代表用户浏览或购买数量的数值。按前述方法得到</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之后，再对转换后特征顺序编号，得到</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，特征的值也可以按照之前的方法获得。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的实践可以参考：</a:t>
            </a:r>
            <a:r>
              <a:rPr lang="en-US" altLang="zh-CN" sz="1200" kern="1200" dirty="0">
                <a:solidFill>
                  <a:schemeClr val="tx1"/>
                </a:solidFill>
                <a:effectLst/>
                <a:latin typeface="+mn-lt"/>
                <a:ea typeface="+mn-ea"/>
                <a:cs typeface="+mn-cs"/>
              </a:rPr>
              <a:t>https://tech.meituan.com/2016/03/03/deep-understanding-of-ffm-principles-and-practices.html</a:t>
            </a:r>
            <a:r>
              <a:rPr lang="zh-CN" altLang="en-US" sz="1200" kern="1200" dirty="0">
                <a:solidFill>
                  <a:schemeClr val="tx1"/>
                </a:solidFill>
                <a:effectLst/>
                <a:latin typeface="+mn-lt"/>
                <a:ea typeface="+mn-ea"/>
                <a:cs typeface="+mn-cs"/>
              </a:rPr>
              <a:t>（来自美团）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WDL</a:t>
            </a:r>
            <a:r>
              <a:rPr lang="zh-CN" altLang="en-US" dirty="0"/>
              <a:t>可以参考：</a:t>
            </a:r>
            <a:r>
              <a:rPr lang="en-US" altLang="zh-CN" dirty="0"/>
              <a:t>http://www.shuang0420.com/2017/03/13/%E8%AE%BA%E6%96%87%E7%AC%94%E8%AE%B0%20-%20Wide%20and%20Deep%20Learning%20for%20Recommender%20Systems/</a:t>
            </a:r>
          </a:p>
          <a:p>
            <a:endParaRPr lang="en-US" altLang="zh-CN" dirty="0"/>
          </a:p>
          <a:p>
            <a:r>
              <a:rPr lang="zh-CN" altLang="en-US" dirty="0"/>
              <a:t>使用</a:t>
            </a:r>
            <a:r>
              <a:rPr lang="en-US" altLang="zh-CN" dirty="0"/>
              <a:t>WDL</a:t>
            </a:r>
            <a:r>
              <a:rPr lang="zh-CN" altLang="en-US" dirty="0"/>
              <a:t>的模型的</a:t>
            </a:r>
            <a:r>
              <a:rPr lang="en-US" altLang="zh-CN" dirty="0"/>
              <a:t>demo code</a:t>
            </a:r>
            <a:r>
              <a:rPr lang="zh-CN" altLang="en-US" dirty="0"/>
              <a:t>：</a:t>
            </a:r>
            <a:r>
              <a:rPr lang="en-US" sz="1200" u="sng" kern="1200" dirty="0">
                <a:solidFill>
                  <a:schemeClr val="tx1"/>
                </a:solidFill>
                <a:effectLst/>
                <a:latin typeface="+mn-lt"/>
                <a:ea typeface="+mn-ea"/>
                <a:cs typeface="+mn-cs"/>
                <a:hlinkClick r:id="rId3"/>
              </a:rPr>
              <a:t>https://github.com/tensorflow/models/tree/master/official/wide_deep</a:t>
            </a:r>
            <a:endParaRPr lang="en-US" sz="1200" u="sng" kern="1200" dirty="0">
              <a:solidFill>
                <a:schemeClr val="tx1"/>
              </a:solidFill>
              <a:effectLst/>
              <a:latin typeface="+mn-lt"/>
              <a:ea typeface="+mn-ea"/>
              <a:cs typeface="+mn-cs"/>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41</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Demo</a:t>
            </a:r>
            <a:r>
              <a:rPr lang="zh-CN" altLang="en-US" dirty="0"/>
              <a:t>可以参考：</a:t>
            </a:r>
            <a:r>
              <a:rPr lang="en-US" sz="1200" u="sng" kern="1200" dirty="0">
                <a:solidFill>
                  <a:schemeClr val="tx1"/>
                </a:solidFill>
                <a:effectLst/>
                <a:latin typeface="+mn-lt"/>
                <a:ea typeface="+mn-ea"/>
                <a:cs typeface="+mn-cs"/>
                <a:hlinkClick r:id="rId3"/>
              </a:rPr>
              <a:t>https://github.com/ChenglongChen/tensorflow-DeepFM</a:t>
            </a:r>
            <a:r>
              <a:rPr lang="en-US" sz="1200" u="sng" kern="1200" dirty="0">
                <a:solidFill>
                  <a:schemeClr val="tx1"/>
                </a:solidFill>
                <a:effectLst/>
                <a:latin typeface="+mn-lt"/>
                <a:ea typeface="+mn-ea"/>
                <a:cs typeface="+mn-cs"/>
              </a:rPr>
              <a:t> </a:t>
            </a:r>
            <a:r>
              <a:rPr lang="zh-CN" altLang="en-US" sz="1200" u="sng"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复杂的地方是如何对数据输入的处理</a:t>
            </a:r>
            <a:r>
              <a:rPr lang="zh-CN" alt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DeepFM</a:t>
            </a:r>
            <a:r>
              <a:rPr lang="zh-CN" altLang="en-US" sz="1200" kern="1200" dirty="0">
                <a:solidFill>
                  <a:schemeClr val="tx1"/>
                </a:solidFill>
                <a:effectLst/>
                <a:latin typeface="+mn-lt"/>
                <a:ea typeface="+mn-ea"/>
                <a:cs typeface="+mn-cs"/>
              </a:rPr>
              <a:t>包括一阶特征和二阶交叉特征，这里的一阶特征包括离散的</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的和连续</a:t>
            </a:r>
            <a:r>
              <a:rPr lang="en-US" sz="1200" kern="1200" dirty="0">
                <a:solidFill>
                  <a:schemeClr val="tx1"/>
                </a:solidFill>
                <a:effectLst/>
                <a:latin typeface="+mn-lt"/>
                <a:ea typeface="+mn-ea"/>
                <a:cs typeface="+mn-cs"/>
              </a:rPr>
              <a:t>numeric</a:t>
            </a:r>
            <a:r>
              <a:rPr lang="zh-CN" altLang="en-US" sz="1200" kern="1200" dirty="0">
                <a:solidFill>
                  <a:schemeClr val="tx1"/>
                </a:solidFill>
                <a:effectLst/>
                <a:latin typeface="+mn-lt"/>
                <a:ea typeface="+mn-ea"/>
                <a:cs typeface="+mn-cs"/>
              </a:rPr>
              <a:t>的特征，而二阶特征使用的是一阶特征的</a:t>
            </a:r>
            <a:r>
              <a:rPr lang="en-US" sz="1200" kern="1200" dirty="0">
                <a:solidFill>
                  <a:schemeClr val="tx1"/>
                </a:solidFill>
                <a:effectLst/>
                <a:latin typeface="+mn-lt"/>
                <a:ea typeface="+mn-ea"/>
                <a:cs typeface="+mn-cs"/>
              </a:rPr>
              <a:t>embedding </a:t>
            </a:r>
            <a:r>
              <a:rPr lang="en-US" sz="1200" kern="1200" dirty="0" err="1">
                <a:solidFill>
                  <a:schemeClr val="tx1"/>
                </a:solidFill>
                <a:effectLst/>
                <a:latin typeface="+mn-lt"/>
                <a:ea typeface="+mn-ea"/>
                <a:cs typeface="+mn-cs"/>
              </a:rPr>
              <a:t>densor</a:t>
            </a:r>
            <a:r>
              <a:rPr lang="zh-CN" altLang="en-US" sz="1200" kern="1200" dirty="0">
                <a:solidFill>
                  <a:schemeClr val="tx1"/>
                </a:solidFill>
                <a:effectLst/>
                <a:latin typeface="+mn-lt"/>
                <a:ea typeface="+mn-ea"/>
                <a:cs typeface="+mn-cs"/>
              </a:rPr>
              <a:t>向量做内积来表示特征交叉。（</a:t>
            </a:r>
            <a:r>
              <a:rPr lang="zh-CN" altLang="en-US" sz="1200" b="1" kern="1200" dirty="0">
                <a:solidFill>
                  <a:schemeClr val="tx1"/>
                </a:solidFill>
                <a:effectLst/>
                <a:latin typeface="+mn-lt"/>
                <a:ea typeface="+mn-ea"/>
                <a:cs typeface="+mn-cs"/>
              </a:rPr>
              <a:t>这里的特征不像很多网上的人说的都是</a:t>
            </a:r>
            <a:r>
              <a:rPr lang="en-US" sz="1200" b="1" kern="1200" dirty="0">
                <a:solidFill>
                  <a:schemeClr val="tx1"/>
                </a:solidFill>
                <a:effectLst/>
                <a:latin typeface="+mn-lt"/>
                <a:ea typeface="+mn-ea"/>
                <a:cs typeface="+mn-cs"/>
              </a:rPr>
              <a:t>one-hot</a:t>
            </a:r>
            <a:r>
              <a:rPr lang="zh-CN" altLang="en-US" sz="1200" b="1" kern="1200" dirty="0">
                <a:solidFill>
                  <a:schemeClr val="tx1"/>
                </a:solidFill>
                <a:effectLst/>
                <a:latin typeface="+mn-lt"/>
                <a:ea typeface="+mn-ea"/>
                <a:cs typeface="+mn-cs"/>
              </a:rPr>
              <a:t>的特征</a:t>
            </a:r>
            <a:r>
              <a:rPr lang="zh-CN" altLang="en-US" sz="1200" kern="1200" dirty="0">
                <a:solidFill>
                  <a:schemeClr val="tx1"/>
                </a:solidFill>
                <a:effectLst/>
                <a:latin typeface="+mn-lt"/>
                <a:ea typeface="+mn-ea"/>
                <a:cs typeface="+mn-cs"/>
              </a:rPr>
              <a:t>，看上面的代码实现压根就没有使用</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，通过使用</a:t>
            </a:r>
            <a:r>
              <a:rPr lang="en-US" sz="1200" kern="1200" dirty="0">
                <a:solidFill>
                  <a:schemeClr val="tx1"/>
                </a:solidFill>
                <a:effectLst/>
                <a:latin typeface="+mn-lt"/>
                <a:ea typeface="+mn-ea"/>
                <a:cs typeface="+mn-cs"/>
              </a:rPr>
              <a:t>feature index</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feature value</a:t>
            </a:r>
            <a:r>
              <a:rPr lang="zh-CN" altLang="en-US" sz="1200" kern="1200" dirty="0">
                <a:solidFill>
                  <a:schemeClr val="tx1"/>
                </a:solidFill>
                <a:effectLst/>
                <a:latin typeface="+mn-lt"/>
                <a:ea typeface="+mn-ea"/>
                <a:cs typeface="+mn-cs"/>
              </a:rPr>
              <a:t>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的。区别与</a:t>
            </a:r>
            <a:r>
              <a:rPr lang="en-US" sz="1200" kern="1200" dirty="0">
                <a:solidFill>
                  <a:schemeClr val="tx1"/>
                </a:solidFill>
                <a:effectLst/>
                <a:latin typeface="+mn-lt"/>
                <a:ea typeface="+mn-ea"/>
                <a:cs typeface="+mn-cs"/>
              </a:rPr>
              <a:t>WDL</a:t>
            </a:r>
            <a:r>
              <a:rPr lang="zh-CN" altLang="en-US" sz="1200" kern="1200" dirty="0">
                <a:solidFill>
                  <a:schemeClr val="tx1"/>
                </a:solidFill>
                <a:effectLst/>
                <a:latin typeface="+mn-lt"/>
                <a:ea typeface="+mn-ea"/>
                <a:cs typeface="+mn-cs"/>
              </a:rPr>
              <a:t>中</a:t>
            </a:r>
            <a:r>
              <a:rPr lang="en-US" sz="1200" kern="1200" dirty="0" err="1">
                <a:solidFill>
                  <a:schemeClr val="tx1"/>
                </a:solidFill>
                <a:effectLst/>
                <a:latin typeface="+mn-lt"/>
                <a:ea typeface="+mn-ea"/>
                <a:cs typeface="+mn-cs"/>
              </a:rPr>
              <a:t>tf</a:t>
            </a:r>
            <a:r>
              <a:rPr lang="zh-CN" altLang="en-US" sz="1200" kern="1200" dirty="0">
                <a:solidFill>
                  <a:schemeClr val="tx1"/>
                </a:solidFill>
                <a:effectLst/>
                <a:latin typeface="+mn-lt"/>
                <a:ea typeface="+mn-ea"/>
                <a:cs typeface="+mn-cs"/>
              </a:rPr>
              <a:t>的使用的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特征列的方式（每个</a:t>
            </a:r>
            <a:r>
              <a:rPr lang="en-US" sz="1200" kern="1200" dirty="0">
                <a:solidFill>
                  <a:schemeClr val="tx1"/>
                </a:solidFill>
                <a:effectLst/>
                <a:latin typeface="+mn-lt"/>
                <a:ea typeface="+mn-ea"/>
                <a:cs typeface="+mn-cs"/>
              </a:rPr>
              <a:t>embedding feature </a:t>
            </a:r>
            <a:r>
              <a:rPr lang="en-US" sz="1200" kern="1200" dirty="0" err="1">
                <a:solidFill>
                  <a:schemeClr val="tx1"/>
                </a:solidFill>
                <a:effectLst/>
                <a:latin typeface="+mn-lt"/>
                <a:ea typeface="+mn-ea"/>
                <a:cs typeface="+mn-cs"/>
              </a:rPr>
              <a:t>cloumn</a:t>
            </a:r>
            <a:r>
              <a:rPr lang="zh-CN" altLang="en-US" sz="1200" kern="1200" dirty="0">
                <a:solidFill>
                  <a:schemeClr val="tx1"/>
                </a:solidFill>
                <a:effectLst/>
                <a:latin typeface="+mn-lt"/>
                <a:ea typeface="+mn-ea"/>
                <a:cs typeface="+mn-cs"/>
              </a:rPr>
              <a:t>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），该作者的实现是一种很新颖的实现。该实现把连续变量直接做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，并且和</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的特征一起在一个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中。）</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43</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个性化推荐系统参考：</a:t>
            </a:r>
            <a:r>
              <a:rPr lang="en-US" altLang="zh-CN" dirty="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45</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46</a:t>
            </a:fld>
            <a:endParaRPr lang="en-US"/>
          </a:p>
        </p:txBody>
      </p:sp>
    </p:spTree>
    <p:extLst>
      <p:ext uri="{BB962C8B-B14F-4D97-AF65-F5344CB8AC3E}">
        <p14:creationId xmlns:p14="http://schemas.microsoft.com/office/powerpoint/2010/main" val="3693012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52</a:t>
            </a:fld>
            <a:endParaRPr lang="en-US"/>
          </a:p>
        </p:txBody>
      </p:sp>
    </p:spTree>
    <p:extLst>
      <p:ext uri="{BB962C8B-B14F-4D97-AF65-F5344CB8AC3E}">
        <p14:creationId xmlns:p14="http://schemas.microsoft.com/office/powerpoint/2010/main" val="336339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关于广告和推荐系统的召回候选集的区别（</a:t>
            </a:r>
            <a:r>
              <a:rPr lang="en-US" altLang="zh-CN" dirty="0">
                <a:hlinkClick r:id="rId3"/>
              </a:rPr>
              <a:t>https://www.zhihu.com/question/56781383</a:t>
            </a:r>
            <a:r>
              <a:rPr lang="en-US" altLang="zh-CN" dirty="0"/>
              <a:t> </a:t>
            </a:r>
            <a:r>
              <a:rPr lang="zh-CN" altLang="en-US" dirty="0"/>
              <a:t>）：</a:t>
            </a:r>
            <a:endParaRPr lang="en-US" altLang="zh-CN" dirty="0"/>
          </a:p>
          <a:p>
            <a:pPr lvl="1"/>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2"/>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参考：</a:t>
            </a:r>
            <a:r>
              <a:rPr lang="en-US" altLang="zh-CN" dirty="0">
                <a:hlinkClick r:id="rId4"/>
              </a:rPr>
              <a:t>https://www.yanxishe.com/blogDetail/11430</a:t>
            </a:r>
            <a:r>
              <a:rPr lang="en-US" altLang="zh-CN" dirty="0"/>
              <a:t> </a:t>
            </a:r>
          </a:p>
          <a:p>
            <a:pPr lvl="1"/>
            <a:r>
              <a:rPr lang="zh-CN" altLang="en-US" dirty="0"/>
              <a:t>广告还经常分为展示广告和搜索广告，相对于推荐系统来说，对于整体的延迟要求更严格。</a:t>
            </a:r>
            <a:endParaRPr lang="en-US" altLang="zh-CN" dirty="0"/>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6</a:t>
            </a:fld>
            <a:endParaRPr lang="en-US"/>
          </a:p>
        </p:txBody>
      </p:sp>
    </p:spTree>
    <p:extLst>
      <p:ext uri="{BB962C8B-B14F-4D97-AF65-F5344CB8AC3E}">
        <p14:creationId xmlns:p14="http://schemas.microsoft.com/office/powerpoint/2010/main" val="289259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sz="1200" u="sng" kern="1200" dirty="0">
                <a:solidFill>
                  <a:schemeClr val="tx1"/>
                </a:solidFill>
                <a:effectLst/>
                <a:latin typeface="+mn-lt"/>
                <a:ea typeface="+mn-ea"/>
                <a:cs typeface="+mn-cs"/>
                <a:hlinkClick r:id="rId3"/>
              </a:rPr>
              <a:t>https://zhuanlan.zhihu.com/p/58160982</a:t>
            </a: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r>
              <a:rPr lang="zh-CN" altLang="en-US" sz="2400" dirty="0"/>
              <a:t>上图中的常规模型指的是周期离线训练并更新为线上的模型；上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a:p>
          <a:p>
            <a:pPr lvl="1"/>
            <a:r>
              <a:rPr lang="zh-CN" altLang="en-US" sz="2000" dirty="0"/>
              <a:t>这里的常规模型和实时模型共存的原因是某路召回模型没有办法做增量训练或当前常规模型和实时模型处于</a:t>
            </a:r>
            <a:r>
              <a:rPr lang="en-US" altLang="zh-CN" sz="2000" dirty="0"/>
              <a:t>A/B Test</a:t>
            </a:r>
            <a:r>
              <a:rPr lang="zh-CN" altLang="en-US" sz="2000" dirty="0"/>
              <a:t>部署中，或者常规模型作为</a:t>
            </a:r>
            <a:r>
              <a:rPr lang="en-US" altLang="zh-CN" sz="2000" dirty="0"/>
              <a:t>fallback</a:t>
            </a:r>
            <a:r>
              <a:rPr lang="zh-CN" altLang="en-US" sz="2000" dirty="0"/>
              <a:t>选择。</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当前工业界经常采用</a:t>
            </a:r>
            <a:r>
              <a:rPr lang="en-US" altLang="zh-CN" sz="1200" dirty="0"/>
              <a:t>online learning</a:t>
            </a:r>
            <a:r>
              <a:rPr lang="zh-CN" altLang="en-US" sz="1200" dirty="0"/>
              <a:t>优化算法比如</a:t>
            </a:r>
            <a:r>
              <a:rPr lang="en-US" sz="1200" dirty="0"/>
              <a:t>TG, RAD, FOBOS, FTRL</a:t>
            </a:r>
            <a:r>
              <a:rPr lang="zh-CN" altLang="en-US" sz="1200" dirty="0"/>
              <a:t>来对传统机器学习目标函数进行优化；而深度学习天然就支持</a:t>
            </a:r>
            <a:r>
              <a:rPr lang="en-US" altLang="zh-CN" sz="1200" dirty="0"/>
              <a:t>online learning</a:t>
            </a:r>
            <a:r>
              <a:rPr lang="zh-CN" altLang="en-US"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53</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https://www.infoq.cn/article/2013/04/netflix-ml-architecture/</a:t>
            </a:r>
          </a:p>
          <a:p>
            <a:r>
              <a:rPr lang="en-US" sz="1200" u="sng" kern="1200" dirty="0">
                <a:solidFill>
                  <a:schemeClr val="tx1"/>
                </a:solidFill>
                <a:effectLst/>
                <a:latin typeface="+mn-lt"/>
                <a:ea typeface="+mn-ea"/>
                <a:cs typeface="+mn-cs"/>
                <a:hlinkClick r:id="rId3"/>
              </a:rPr>
              <a:t>http://www.10tiao.com/html/773/201805/2247487797/1.html</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https://medium.com/netflix-techblog/system-architectures-for-personalization-and-recommendation-e081aa94b5d8</a:t>
            </a:r>
          </a:p>
          <a:p>
            <a:endParaRPr lang="en-US" dirty="0"/>
          </a:p>
          <a:p>
            <a:endParaRPr lang="en-US" dirty="0"/>
          </a:p>
          <a:p>
            <a:r>
              <a:rPr lang="en-US" altLang="zh-CN" dirty="0"/>
              <a:t>Netflix</a:t>
            </a:r>
            <a:r>
              <a:rPr lang="zh-CN" altLang="en-US" dirty="0"/>
              <a:t>的推荐系统分为离线，近在线，在线三个部分。</a:t>
            </a:r>
            <a:endParaRPr lang="en-US" altLang="zh-CN" dirty="0"/>
          </a:p>
          <a:p>
            <a:pPr lvl="1"/>
            <a:r>
              <a:rPr lang="zh-CN" altLang="en-US" dirty="0"/>
              <a:t>在线部分要尽可能满足</a:t>
            </a:r>
            <a:r>
              <a:rPr lang="en-US" altLang="zh-CN" dirty="0"/>
              <a:t>low latency SLA</a:t>
            </a:r>
            <a:r>
              <a:rPr lang="zh-CN" altLang="en-US" dirty="0"/>
              <a:t>响应实时的客户端请求，排序阶段的预测以及业务策略处理也属于</a:t>
            </a:r>
            <a:r>
              <a:rPr lang="en-US" altLang="zh-CN" dirty="0"/>
              <a:t>online</a:t>
            </a:r>
            <a:r>
              <a:rPr lang="zh-CN" altLang="en-US" dirty="0"/>
              <a:t>部分。</a:t>
            </a:r>
            <a:endParaRPr lang="en-US" altLang="zh-CN" dirty="0"/>
          </a:p>
          <a:p>
            <a:pPr lvl="1"/>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endParaRPr lang="en-US" altLang="zh-CN" dirty="0"/>
          </a:p>
          <a:p>
            <a:pPr lvl="1"/>
            <a:r>
              <a:rPr lang="zh-CN" altLang="en-US" dirty="0"/>
              <a:t>近在线部分除了可以增量训练并近实时的更新在线模型，还可以根据最新事件补充离线召回结果，以及根据用户最新浏览记录提取的兴趣标签补充到用户画像中。</a:t>
            </a: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54</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55</a:t>
            </a:fld>
            <a:endParaRPr lang="en-US"/>
          </a:p>
        </p:txBody>
      </p:sp>
    </p:spTree>
    <p:extLst>
      <p:ext uri="{BB962C8B-B14F-4D97-AF65-F5344CB8AC3E}">
        <p14:creationId xmlns:p14="http://schemas.microsoft.com/office/powerpoint/2010/main" val="1574163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57</a:t>
            </a:fld>
            <a:endParaRPr lang="en-US"/>
          </a:p>
        </p:txBody>
      </p:sp>
    </p:spTree>
    <p:extLst>
      <p:ext uri="{BB962C8B-B14F-4D97-AF65-F5344CB8AC3E}">
        <p14:creationId xmlns:p14="http://schemas.microsoft.com/office/powerpoint/2010/main" val="21946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个性化</a:t>
            </a:r>
            <a:r>
              <a:rPr lang="en-US" altLang="zh-CN" dirty="0" err="1"/>
              <a:t>TopN</a:t>
            </a:r>
            <a:r>
              <a:rPr lang="zh-CN" altLang="en-US" dirty="0"/>
              <a:t>推荐的排序阶段当前主流的基本都是</a:t>
            </a:r>
            <a:r>
              <a:rPr lang="en-US" altLang="zh-CN" dirty="0"/>
              <a:t>point-wise</a:t>
            </a:r>
            <a:r>
              <a:rPr lang="zh-CN" altLang="en-US" dirty="0"/>
              <a:t>的排序模型，而</a:t>
            </a:r>
            <a:r>
              <a:rPr lang="en-US" altLang="zh-CN" dirty="0"/>
              <a:t>pair-wise</a:t>
            </a:r>
            <a:r>
              <a:rPr lang="zh-CN" altLang="en-US" dirty="0"/>
              <a:t>的排序模型比如贝叶斯个性化排序</a:t>
            </a:r>
            <a:r>
              <a:rPr lang="en-US" altLang="zh-CN" dirty="0"/>
              <a:t>BPR</a:t>
            </a:r>
            <a:r>
              <a:rPr lang="zh-CN" altLang="en-US" dirty="0"/>
              <a:t>模型在互联网大厂比如淘宝和京东中也有应用。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pairwise</a:t>
            </a:r>
            <a:r>
              <a:rPr lang="zh-CN" altLang="en-US" sz="1200" kern="1200" dirty="0">
                <a:solidFill>
                  <a:schemeClr val="tx1"/>
                </a:solidFill>
                <a:effectLst/>
                <a:latin typeface="+mn-lt"/>
                <a:ea typeface="+mn-ea"/>
                <a:cs typeface="+mn-cs"/>
              </a:rPr>
              <a:t>的算法：训练数据标注的是一对文档与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相关度大小的顺序比如单个样本的形式为</a:t>
            </a:r>
            <a:r>
              <a:rPr lang="en-US" sz="1200" kern="1200" dirty="0">
                <a:solidFill>
                  <a:schemeClr val="tx1"/>
                </a:solidFill>
                <a:effectLst/>
                <a:latin typeface="+mn-lt"/>
                <a:ea typeface="+mn-ea"/>
                <a:cs typeface="+mn-cs"/>
              </a:rPr>
              <a:t>(x1, x2, y)</a:t>
            </a:r>
            <a:r>
              <a:rPr lang="zh-CN" altLang="en-US" sz="1200" kern="1200" dirty="0">
                <a:solidFill>
                  <a:schemeClr val="tx1"/>
                </a:solidFill>
                <a:effectLst/>
                <a:latin typeface="+mn-lt"/>
                <a:ea typeface="+mn-ea"/>
                <a:cs typeface="+mn-cs"/>
              </a:rPr>
              <a:t>，那么就可以通过把样本转换为</a:t>
            </a:r>
            <a:r>
              <a:rPr lang="en-US" sz="1200" kern="1200" dirty="0">
                <a:solidFill>
                  <a:schemeClr val="tx1"/>
                </a:solidFill>
                <a:effectLst/>
                <a:latin typeface="+mn-lt"/>
                <a:ea typeface="+mn-ea"/>
                <a:cs typeface="+mn-cs"/>
              </a:rPr>
              <a:t>(x1-x2, y)</a:t>
            </a:r>
            <a:r>
              <a:rPr lang="zh-CN" altLang="en-US" sz="1200" kern="1200" dirty="0">
                <a:solidFill>
                  <a:schemeClr val="tx1"/>
                </a:solidFill>
                <a:effectLst/>
                <a:latin typeface="+mn-lt"/>
                <a:ea typeface="+mn-ea"/>
                <a:cs typeface="+mn-cs"/>
              </a:rPr>
              <a:t>转换为二分类问题。当</a:t>
            </a:r>
            <a:r>
              <a:rPr lang="en-US" sz="1200" kern="1200" dirty="0">
                <a:solidFill>
                  <a:schemeClr val="tx1"/>
                </a:solidFill>
                <a:effectLst/>
                <a:latin typeface="+mn-lt"/>
                <a:ea typeface="+mn-ea"/>
                <a:cs typeface="+mn-cs"/>
              </a:rPr>
              <a:t>x1</a:t>
            </a:r>
            <a:r>
              <a:rPr lang="zh-CN" altLang="en-US" sz="1200" kern="1200" dirty="0">
                <a:solidFill>
                  <a:schemeClr val="tx1"/>
                </a:solidFill>
                <a:effectLst/>
                <a:latin typeface="+mn-lt"/>
                <a:ea typeface="+mn-ea"/>
                <a:cs typeface="+mn-cs"/>
              </a:rPr>
              <a:t>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的相关度更高时，</a:t>
            </a:r>
            <a:r>
              <a:rPr lang="en-US"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设置为</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，否则设置为</a:t>
            </a:r>
            <a:r>
              <a:rPr lang="en-US" sz="1200" kern="1200" dirty="0">
                <a:solidFill>
                  <a:schemeClr val="tx1"/>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召回阶段常常会包括多种召回方法或叫召回策略；排序阶段可能细分多个子阶段比如粗排，精排；重排阶段则会运用各种业务规则来干预推荐列表的生成。</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11</a:t>
            </a:fld>
            <a:endParaRPr lang="en-US"/>
          </a:p>
        </p:txBody>
      </p:sp>
    </p:spTree>
    <p:extLst>
      <p:ext uri="{BB962C8B-B14F-4D97-AF65-F5344CB8AC3E}">
        <p14:creationId xmlns:p14="http://schemas.microsoft.com/office/powerpoint/2010/main" val="9190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14</a:t>
            </a:fld>
            <a:endParaRPr lang="en-US"/>
          </a:p>
        </p:txBody>
      </p:sp>
    </p:spTree>
    <p:extLst>
      <p:ext uri="{BB962C8B-B14F-4D97-AF65-F5344CB8AC3E}">
        <p14:creationId xmlns:p14="http://schemas.microsoft.com/office/powerpoint/2010/main" val="153814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AUC</a:t>
            </a:r>
            <a:r>
              <a:rPr lang="zh-CN" altLang="en-US" dirty="0"/>
              <a:t>以及</a:t>
            </a:r>
            <a:r>
              <a:rPr lang="en-US" altLang="zh-CN" dirty="0"/>
              <a:t>GAUC</a:t>
            </a:r>
            <a:r>
              <a:rPr lang="zh-CN" altLang="en-US" dirty="0"/>
              <a:t>可以参考：</a:t>
            </a:r>
            <a:r>
              <a:rPr lang="en-US" altLang="zh-CN" dirty="0"/>
              <a:t>https://zhuanlan.zhihu.com/p/84350940</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26749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96118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99227-06CE-4799-A4E2-8459228EB09F}"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99227-06CE-4799-A4E2-8459228EB09F}"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Joenyye/article/details/8090271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推荐系统概览</a:t>
            </a:r>
            <a:endParaRPr lang="en-US" dirty="0"/>
          </a:p>
        </p:txBody>
      </p:sp>
      <p:sp>
        <p:nvSpPr>
          <p:cNvPr id="3" name="Subtitle 2"/>
          <p:cNvSpPr>
            <a:spLocks noGrp="1"/>
          </p:cNvSpPr>
          <p:nvPr>
            <p:ph type="subTitle" idx="1"/>
          </p:nvPr>
        </p:nvSpPr>
        <p:spPr/>
        <p:txBody>
          <a:bodyPr/>
          <a:lstStyle/>
          <a:p>
            <a:r>
              <a:rPr lang="zh-CN" altLang="en-US" dirty="0"/>
              <a:t>梁宇辉</a:t>
            </a:r>
            <a:r>
              <a:rPr lang="en-US" altLang="zh-CN" dirty="0"/>
              <a:t> ML SSA</a:t>
            </a:r>
          </a:p>
          <a:p>
            <a:r>
              <a:rPr lang="en-US" altLang="zh-CN" dirty="0"/>
              <a:t>liangaws@amazon.com</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b="1" dirty="0"/>
              <a:t>召回阶段，排序阶段和重排阶段</a:t>
            </a:r>
            <a:r>
              <a:rPr lang="zh-CN" altLang="en-US" dirty="0"/>
              <a:t>：</a:t>
            </a:r>
            <a:endParaRPr lang="en-US" altLang="zh-CN" dirty="0"/>
          </a:p>
          <a:p>
            <a:pPr lvl="1"/>
            <a:r>
              <a:rPr lang="zh-CN" altLang="en-US" dirty="0"/>
              <a:t>他们是个性化</a:t>
            </a:r>
            <a:r>
              <a:rPr lang="en-US" altLang="zh-CN" dirty="0" err="1"/>
              <a:t>TopN</a:t>
            </a:r>
            <a:r>
              <a:rPr lang="zh-CN" altLang="en-US" dirty="0"/>
              <a:t>推荐整个流程的三个细分阶段。</a:t>
            </a:r>
            <a:endParaRPr lang="en-US" altLang="zh-CN" dirty="0"/>
          </a:p>
          <a:p>
            <a:pPr lvl="1"/>
            <a:r>
              <a:rPr lang="zh-CN" altLang="en-US" b="1" dirty="0"/>
              <a:t>不同的场景下（比如是首页推荐还是详情页推荐），针对不同种类的用户（即是否是长尾和冷启动用户）并不是三个阶段都需要</a:t>
            </a:r>
            <a:r>
              <a:rPr lang="zh-CN" altLang="en-US" dirty="0"/>
              <a:t>，具体讨论我会在我写的这个系列文章的另一片</a:t>
            </a:r>
            <a:r>
              <a:rPr lang="en-US" altLang="zh-CN" dirty="0"/>
              <a:t>《</a:t>
            </a:r>
            <a:r>
              <a:rPr lang="zh-CN" altLang="en-US" dirty="0"/>
              <a:t>推荐系统中的召回阶段深入探讨</a:t>
            </a:r>
            <a:r>
              <a:rPr lang="en-US" altLang="zh-CN" dirty="0"/>
              <a:t>》</a:t>
            </a:r>
            <a:r>
              <a:rPr lang="zh-CN" altLang="en-US" dirty="0"/>
              <a:t>涉及。</a:t>
            </a:r>
            <a:endParaRPr lang="en-US" altLang="zh-CN" dirty="0"/>
          </a:p>
          <a:p>
            <a:pPr lvl="1"/>
            <a:r>
              <a:rPr lang="zh-CN" altLang="en-US" dirty="0"/>
              <a:t>重排阶段有很多叫法：模型后处理阶段，业务运营干预阶段</a:t>
            </a:r>
            <a:endParaRPr lang="en-US" altLang="zh-CN" dirty="0"/>
          </a:p>
          <a:p>
            <a:r>
              <a:rPr lang="zh-CN" altLang="en-US" b="1" dirty="0"/>
              <a:t>探索与利用</a:t>
            </a:r>
            <a:r>
              <a:rPr lang="zh-CN" altLang="en-US" dirty="0"/>
              <a:t>：</a:t>
            </a:r>
            <a:endParaRPr lang="en-US" altLang="zh-CN" dirty="0"/>
          </a:p>
          <a:p>
            <a:pPr lvl="1"/>
            <a:r>
              <a:rPr lang="zh-CN" altLang="en-US" dirty="0"/>
              <a:t>对于冷启动的物品和长尾的物品，在重排阶段做探索是一种常见的方法。</a:t>
            </a:r>
            <a:endParaRPr lang="en-US" altLang="zh-CN" dirty="0"/>
          </a:p>
          <a:p>
            <a:pPr lvl="2"/>
            <a:r>
              <a:rPr lang="zh-CN" altLang="en-US" dirty="0"/>
              <a:t>实践中，经常会有一些固定的曝光位置专门给冷启动和长尾的物品。</a:t>
            </a:r>
            <a:endParaRPr lang="en-US" altLang="zh-CN" dirty="0"/>
          </a:p>
          <a:p>
            <a:r>
              <a:rPr lang="zh-CN" altLang="en-US" dirty="0"/>
              <a:t>离线推荐与线上推荐</a:t>
            </a:r>
            <a:endParaRPr lang="en-US" altLang="zh-CN" dirty="0"/>
          </a:p>
          <a:p>
            <a:pPr lvl="1"/>
            <a:r>
              <a:rPr lang="zh-CN" altLang="en-US" dirty="0"/>
              <a:t>取决于推荐列表什么时候生成</a:t>
            </a:r>
            <a:endParaRPr lang="en-US" altLang="zh-CN" dirty="0"/>
          </a:p>
          <a:p>
            <a:r>
              <a:rPr lang="zh-CN" altLang="en-US" dirty="0"/>
              <a:t>离线召回与线上实时召回</a:t>
            </a:r>
            <a:endParaRPr lang="en-US" altLang="zh-CN" dirty="0"/>
          </a:p>
          <a:p>
            <a:pPr lvl="1"/>
            <a:r>
              <a:rPr lang="zh-CN" altLang="en-US" dirty="0"/>
              <a:t>取决于召回候选集什么时候生成</a:t>
            </a:r>
            <a:endParaRPr lang="en-US" altLang="zh-CN" dirty="0"/>
          </a:p>
          <a:p>
            <a:endParaRPr lang="en-US" altLang="zh-CN" dirty="0"/>
          </a:p>
          <a:p>
            <a:pPr lvl="1"/>
            <a:endParaRPr lang="en-US" altLang="zh-CN" dirty="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AC5-7093-45C0-B415-10A013B3984C}"/>
              </a:ext>
            </a:extLst>
          </p:cNvPr>
          <p:cNvSpPr>
            <a:spLocks noGrp="1"/>
          </p:cNvSpPr>
          <p:nvPr>
            <p:ph type="title"/>
          </p:nvPr>
        </p:nvSpPr>
        <p:spPr/>
        <p:txBody>
          <a:bodyPr>
            <a:normAutofit fontScale="90000"/>
          </a:bodyPr>
          <a:lstStyle/>
          <a:p>
            <a:r>
              <a:rPr lang="zh-CN" altLang="en-US" dirty="0"/>
              <a:t>电商付费类推荐系统与新闻</a:t>
            </a:r>
            <a:r>
              <a:rPr lang="en-US" altLang="zh-CN" dirty="0"/>
              <a:t>/</a:t>
            </a:r>
            <a:r>
              <a:rPr lang="zh-CN" altLang="en-US" dirty="0"/>
              <a:t>电影</a:t>
            </a:r>
            <a:r>
              <a:rPr lang="en-US" altLang="zh-CN" dirty="0"/>
              <a:t>/</a:t>
            </a:r>
            <a:r>
              <a:rPr lang="zh-CN" altLang="en-US" dirty="0"/>
              <a:t>视频等内容消费类推荐系统的召回策略有什么区别？</a:t>
            </a:r>
            <a:endParaRPr lang="en-US" altLang="zh-CN" dirty="0"/>
          </a:p>
        </p:txBody>
      </p:sp>
      <p:sp>
        <p:nvSpPr>
          <p:cNvPr id="3" name="Content Placeholder 2">
            <a:extLst>
              <a:ext uri="{FF2B5EF4-FFF2-40B4-BE49-F238E27FC236}">
                <a16:creationId xmlns:a16="http://schemas.microsoft.com/office/drawing/2014/main" id="{70FBE3E3-7137-48C1-810C-B46C244EBC16}"/>
              </a:ext>
            </a:extLst>
          </p:cNvPr>
          <p:cNvSpPr>
            <a:spLocks noGrp="1"/>
          </p:cNvSpPr>
          <p:nvPr>
            <p:ph idx="1"/>
          </p:nvPr>
        </p:nvSpPr>
        <p:spPr/>
        <p:txBody>
          <a:bodyPr>
            <a:normAutofit fontScale="92500"/>
          </a:bodyPr>
          <a:lstStyle/>
          <a:p>
            <a:r>
              <a:rPr lang="zh-CN" altLang="en-US" dirty="0"/>
              <a:t>对于首页推荐的场景，他们的召回策略或者推荐方法可能区别不大。</a:t>
            </a:r>
            <a:endParaRPr lang="en-US" altLang="zh-CN" dirty="0"/>
          </a:p>
          <a:p>
            <a:r>
              <a:rPr lang="zh-CN" altLang="en-US" dirty="0"/>
              <a:t>对于详情页推荐的场景：</a:t>
            </a:r>
            <a:endParaRPr lang="en-US" altLang="zh-CN" dirty="0"/>
          </a:p>
          <a:p>
            <a:pPr lvl="1"/>
            <a:r>
              <a:rPr lang="zh-CN" altLang="en-US" dirty="0"/>
              <a:t>新闻</a:t>
            </a:r>
            <a:r>
              <a:rPr lang="en-US" altLang="zh-CN" dirty="0"/>
              <a:t>/</a:t>
            </a:r>
            <a:r>
              <a:rPr lang="zh-CN" altLang="en-US" dirty="0"/>
              <a:t>电影</a:t>
            </a:r>
            <a:r>
              <a:rPr lang="en-US" altLang="zh-CN" dirty="0"/>
              <a:t>/</a:t>
            </a:r>
            <a:r>
              <a:rPr lang="zh-CN" altLang="en-US" dirty="0"/>
              <a:t>视频等内容消费类推荐系统，可能把基于物品</a:t>
            </a:r>
            <a:r>
              <a:rPr lang="en-US" altLang="zh-CN" dirty="0"/>
              <a:t>item</a:t>
            </a:r>
            <a:r>
              <a:rPr lang="zh-CN" altLang="en-US" dirty="0"/>
              <a:t>表示向量相似度的推荐方法得到的列表放在更有利的曝光位置或者给予基于物品</a:t>
            </a:r>
            <a:r>
              <a:rPr lang="en-US" altLang="zh-CN" dirty="0"/>
              <a:t>item</a:t>
            </a:r>
            <a:r>
              <a:rPr lang="zh-CN" altLang="en-US" dirty="0"/>
              <a:t>表示向量相似度的召回策略最高优先级会更好。</a:t>
            </a:r>
            <a:endParaRPr lang="en-US" altLang="zh-CN" dirty="0"/>
          </a:p>
          <a:p>
            <a:pPr lvl="2"/>
            <a:r>
              <a:rPr lang="zh-CN" altLang="en-US" b="1" dirty="0"/>
              <a:t>基本假设：内容消费类的场景，用户更偏好的是物品内容本身的相似</a:t>
            </a:r>
            <a:r>
              <a:rPr lang="zh-CN" altLang="en-US" dirty="0"/>
              <a:t>。</a:t>
            </a:r>
            <a:endParaRPr lang="en-US" dirty="0"/>
          </a:p>
          <a:p>
            <a:pPr lvl="1"/>
            <a:r>
              <a:rPr lang="zh-CN" altLang="en-US" dirty="0"/>
              <a:t>电商付费类推荐系统来说，可能需要比内容消费类推荐系统更多的推荐方法或者召回策略。</a:t>
            </a:r>
            <a:endParaRPr lang="en-US" altLang="zh-CN" dirty="0"/>
          </a:p>
          <a:p>
            <a:pPr lvl="2"/>
            <a:r>
              <a:rPr lang="zh-CN" altLang="en-US" dirty="0"/>
              <a:t>比如基于物品</a:t>
            </a:r>
            <a:r>
              <a:rPr lang="en-US" altLang="zh-CN" dirty="0"/>
              <a:t>item</a:t>
            </a:r>
            <a:r>
              <a:rPr lang="zh-CN" altLang="en-US" dirty="0"/>
              <a:t>的关联推荐方法或者召回策略可能在电商详情页推荐中就是必须有的，但是在内容消费类推荐系统中就是可选项。</a:t>
            </a:r>
            <a:endParaRPr lang="en-US" altLang="zh-CN" dirty="0"/>
          </a:p>
          <a:p>
            <a:pPr lvl="3"/>
            <a:r>
              <a:rPr lang="zh-CN" altLang="en-US" dirty="0"/>
              <a:t>比如“经常一起购买的商品”的关联推荐，和</a:t>
            </a:r>
            <a:r>
              <a:rPr lang="en-US" altLang="zh-CN" dirty="0"/>
              <a:t>/</a:t>
            </a:r>
            <a:r>
              <a:rPr lang="zh-CN" altLang="en-US" dirty="0"/>
              <a:t>或者“浏览此物品的用户也同时浏览”的关联推荐。</a:t>
            </a:r>
            <a:endParaRPr lang="en-US" altLang="zh-CN" dirty="0"/>
          </a:p>
          <a:p>
            <a:pPr lvl="3"/>
            <a:r>
              <a:rPr lang="zh-CN" altLang="en-US" b="1" dirty="0"/>
              <a:t>基本假设：当前用户除了关注详情页物品，接下来可能还关心与该物品经常一起出现的物品</a:t>
            </a:r>
            <a:r>
              <a:rPr lang="zh-CN" altLang="en-US" dirty="0"/>
              <a:t>。</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38906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C8F-D46B-48A6-9070-E4835F5CE8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947B165-F48B-4A9D-A75E-02AD06FCEA85}"/>
              </a:ext>
            </a:extLst>
          </p:cNvPr>
          <p:cNvSpPr>
            <a:spLocks noGrp="1"/>
          </p:cNvSpPr>
          <p:nvPr>
            <p:ph idx="1"/>
          </p:nvPr>
        </p:nvSpPr>
        <p:spPr/>
        <p:txBody>
          <a:bodyPr/>
          <a:lstStyle/>
          <a:p>
            <a:r>
              <a:rPr lang="zh-CN" altLang="en-US" dirty="0"/>
              <a:t>电商付费类推荐系统，可能还会有购物车页面推荐以及付费完成页面推荐这样的场景：</a:t>
            </a:r>
            <a:endParaRPr lang="en-US" altLang="zh-CN" dirty="0"/>
          </a:p>
          <a:p>
            <a:pPr lvl="1"/>
            <a:r>
              <a:rPr lang="zh-CN" altLang="en-US" dirty="0"/>
              <a:t>对于这样的场景，可能把用关联推荐方法得到的列表放在更有利的曝光位置或者给予关联推荐召回策略最高优先级会更好。而基于物品</a:t>
            </a:r>
            <a:r>
              <a:rPr lang="en-US" altLang="zh-CN" dirty="0"/>
              <a:t>item</a:t>
            </a:r>
            <a:r>
              <a:rPr lang="zh-CN" altLang="en-US" dirty="0"/>
              <a:t>表示向量相似度的召回策略或者推荐方法可能在这个场景下就不太合适了。</a:t>
            </a:r>
            <a:endParaRPr lang="en-US" altLang="zh-CN" dirty="0"/>
          </a:p>
          <a:p>
            <a:pPr lvl="2"/>
            <a:r>
              <a:rPr lang="zh-CN" altLang="en-US" b="1" dirty="0"/>
              <a:t>基本假设：在当前购买意图很确定的情况下，用户更偏好的是物品之间的共现。因为用户很可能并不想马上在买一个物品内容很相似的物品。</a:t>
            </a:r>
            <a:endParaRPr lang="en-US" altLang="zh-CN" b="1" dirty="0"/>
          </a:p>
          <a:p>
            <a:endParaRPr lang="en-US" dirty="0"/>
          </a:p>
        </p:txBody>
      </p:sp>
    </p:spTree>
    <p:extLst>
      <p:ext uri="{BB962C8B-B14F-4D97-AF65-F5344CB8AC3E}">
        <p14:creationId xmlns:p14="http://schemas.microsoft.com/office/powerpoint/2010/main" val="385704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2D83-E368-4627-A62B-2A2286C531CF}"/>
              </a:ext>
            </a:extLst>
          </p:cNvPr>
          <p:cNvSpPr>
            <a:spLocks noGrp="1"/>
          </p:cNvSpPr>
          <p:nvPr>
            <p:ph type="title"/>
          </p:nvPr>
        </p:nvSpPr>
        <p:spPr>
          <a:xfrm>
            <a:off x="838200" y="3108325"/>
            <a:ext cx="10515600" cy="1325563"/>
          </a:xfrm>
        </p:spPr>
        <p:txBody>
          <a:bodyPr/>
          <a:lstStyle/>
          <a:p>
            <a:pPr algn="ctr"/>
            <a:r>
              <a:rPr lang="zh-CN" altLang="en-US" dirty="0"/>
              <a:t>推荐系统中常用的评价指标</a:t>
            </a:r>
            <a:endParaRPr lang="en-US" dirty="0"/>
          </a:p>
        </p:txBody>
      </p:sp>
    </p:spTree>
    <p:extLst>
      <p:ext uri="{BB962C8B-B14F-4D97-AF65-F5344CB8AC3E}">
        <p14:creationId xmlns:p14="http://schemas.microsoft.com/office/powerpoint/2010/main" val="10655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7331" cy="858428"/>
          </a:xfrm>
        </p:spPr>
        <p:txBody>
          <a:bodyPr/>
          <a:lstStyle/>
          <a:p>
            <a:r>
              <a:rPr lang="zh-CN" altLang="en-US" dirty="0"/>
              <a:t>常用评价指标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p>
          <a:p>
            <a:pPr lvl="1"/>
            <a:r>
              <a:rPr lang="zh-CN" altLang="en-US" dirty="0"/>
              <a:t>线上业务评价指标</a:t>
            </a:r>
            <a:endParaRPr lang="en-US" altLang="zh-CN" dirty="0"/>
          </a:p>
          <a:p>
            <a:pPr lvl="1"/>
            <a:r>
              <a:rPr lang="zh-CN" altLang="en-US" dirty="0"/>
              <a:t>离线评价指标</a:t>
            </a:r>
            <a:endParaRPr lang="en-US" dirty="0"/>
          </a:p>
          <a:p>
            <a:r>
              <a:rPr lang="zh-CN" altLang="en-US" b="1" dirty="0"/>
              <a:t>一般来讲</a:t>
            </a:r>
            <a:r>
              <a:rPr lang="en-US" b="1" dirty="0"/>
              <a:t>, </a:t>
            </a:r>
            <a:r>
              <a:rPr lang="zh-CN" altLang="en-US" b="1" dirty="0"/>
              <a:t>线上业务评价指标更重要（经常需要多个指标一起看）</a:t>
            </a:r>
            <a:r>
              <a:rPr lang="zh-CN" altLang="en-US" dirty="0"/>
              <a:t>：</a:t>
            </a:r>
            <a:endParaRPr lang="en-US" dirty="0"/>
          </a:p>
          <a:p>
            <a:pPr lvl="1"/>
            <a:r>
              <a:rPr lang="zh-CN" altLang="en-US" dirty="0"/>
              <a:t>转化类指标：转化率，点击率</a:t>
            </a:r>
            <a:r>
              <a:rPr lang="en-US" altLang="zh-CN" dirty="0"/>
              <a:t>, GMV</a:t>
            </a:r>
            <a:r>
              <a:rPr lang="zh-CN" altLang="en-US" dirty="0"/>
              <a:t>成交总额等等</a:t>
            </a:r>
            <a:endParaRPr lang="en-US" dirty="0"/>
          </a:p>
          <a:p>
            <a:pPr lvl="1"/>
            <a:r>
              <a:rPr lang="zh-CN" altLang="en-US" dirty="0"/>
              <a:t>内容消费满意度指标：留存率，停留时长，观看时长等等</a:t>
            </a:r>
            <a:endParaRPr lang="en-US" altLang="zh-CN" dirty="0"/>
          </a:p>
          <a:p>
            <a:r>
              <a:rPr lang="en-US" dirty="0"/>
              <a:t> </a:t>
            </a:r>
            <a:r>
              <a:rPr lang="zh-CN" altLang="en-US" dirty="0"/>
              <a:t>离线评价指标：</a:t>
            </a:r>
            <a:endParaRPr lang="en-US" altLang="zh-CN" dirty="0"/>
          </a:p>
          <a:p>
            <a:pPr lvl="1"/>
            <a:r>
              <a:rPr lang="en-US" altLang="zh-CN" dirty="0"/>
              <a:t>AUC</a:t>
            </a:r>
            <a:r>
              <a:rPr lang="zh-CN" altLang="en-US" dirty="0"/>
              <a:t>以及</a:t>
            </a:r>
            <a:r>
              <a:rPr lang="en-US" altLang="zh-CN" dirty="0"/>
              <a:t>GAUC</a:t>
            </a:r>
            <a:r>
              <a:rPr lang="zh-CN" altLang="en-US" dirty="0"/>
              <a:t>（</a:t>
            </a:r>
            <a:r>
              <a:rPr lang="zh-CN" altLang="en-US" b="1" dirty="0">
                <a:solidFill>
                  <a:srgbClr val="FF0000"/>
                </a:solidFill>
              </a:rPr>
              <a:t>最常用的指标</a:t>
            </a:r>
            <a:r>
              <a:rPr lang="zh-CN" altLang="en-US" dirty="0"/>
              <a:t>）：</a:t>
            </a:r>
            <a:endParaRPr lang="en-US" altLang="zh-CN" dirty="0"/>
          </a:p>
          <a:p>
            <a:pPr lvl="2"/>
            <a:r>
              <a:rPr lang="en-US" altLang="zh-CN" dirty="0"/>
              <a:t>AUC</a:t>
            </a:r>
            <a:r>
              <a:rPr lang="zh-CN" altLang="en-US" dirty="0"/>
              <a:t>细分为</a:t>
            </a:r>
            <a:r>
              <a:rPr lang="en-US" altLang="zh-CN" dirty="0"/>
              <a:t>AUC-ROC</a:t>
            </a:r>
            <a:r>
              <a:rPr lang="zh-CN" altLang="en-US" dirty="0"/>
              <a:t>和</a:t>
            </a:r>
            <a:r>
              <a:rPr lang="en-US" altLang="zh-CN" dirty="0"/>
              <a:t>AUC-PR</a:t>
            </a:r>
            <a:r>
              <a:rPr lang="zh-CN" altLang="en-US" dirty="0"/>
              <a:t>，</a:t>
            </a:r>
            <a:r>
              <a:rPr lang="en-US" altLang="zh-CN" dirty="0"/>
              <a:t>AUC-ROC</a:t>
            </a:r>
            <a:r>
              <a:rPr lang="zh-CN" altLang="en-US" dirty="0"/>
              <a:t>可能更常用。</a:t>
            </a:r>
            <a:endParaRPr lang="en-US" altLang="zh-CN" dirty="0"/>
          </a:p>
          <a:p>
            <a:pPr lvl="3"/>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3"/>
            <a:r>
              <a:rPr lang="zh-CN" altLang="en-US" b="1" dirty="0"/>
              <a:t>具体计算过程可以参考</a:t>
            </a:r>
            <a:r>
              <a:rPr lang="zh-CN" altLang="en-US" dirty="0"/>
              <a:t>：</a:t>
            </a:r>
            <a:r>
              <a:rPr lang="en-US" altLang="zh-CN" dirty="0"/>
              <a:t> https://zhuanlan.zhihu.com/p/84350940</a:t>
            </a:r>
          </a:p>
          <a:p>
            <a:endParaRPr lang="en-US" altLang="zh-CN" dirty="0"/>
          </a:p>
        </p:txBody>
      </p:sp>
    </p:spTree>
    <p:extLst>
      <p:ext uri="{BB962C8B-B14F-4D97-AF65-F5344CB8AC3E}">
        <p14:creationId xmlns:p14="http://schemas.microsoft.com/office/powerpoint/2010/main" val="34928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EB-893A-4936-B224-D7B284C5520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39E355E-2EB7-4277-8659-9E41B97E7D30}"/>
              </a:ext>
            </a:extLst>
          </p:cNvPr>
          <p:cNvSpPr>
            <a:spLocks noGrp="1"/>
          </p:cNvSpPr>
          <p:nvPr>
            <p:ph idx="1"/>
          </p:nvPr>
        </p:nvSpPr>
        <p:spPr/>
        <p:txBody>
          <a:bodyPr>
            <a:normAutofit/>
          </a:bodyPr>
          <a:lstStyle/>
          <a:p>
            <a:pPr lvl="2"/>
            <a:r>
              <a:rPr lang="en-US" altLang="zh-CN" dirty="0"/>
              <a:t>GAUC(Group AUC)</a:t>
            </a:r>
            <a:r>
              <a:rPr lang="zh-CN" altLang="en-US" dirty="0"/>
              <a:t>是计算每个用户的</a:t>
            </a:r>
            <a:r>
              <a:rPr lang="en-US" altLang="zh-CN" dirty="0"/>
              <a:t>AUC</a:t>
            </a:r>
            <a:r>
              <a:rPr lang="zh-CN" altLang="en-US" dirty="0"/>
              <a:t>，然后加权平均，最后得到</a:t>
            </a:r>
            <a:r>
              <a:rPr lang="en-US" altLang="zh-CN" dirty="0"/>
              <a:t>Group AUC</a:t>
            </a:r>
            <a:r>
              <a:rPr lang="zh-CN" altLang="en-US" dirty="0"/>
              <a:t>。</a:t>
            </a:r>
            <a:endParaRPr lang="en-US" altLang="zh-CN" dirty="0"/>
          </a:p>
          <a:p>
            <a:pPr lvl="3"/>
            <a:r>
              <a:rPr lang="zh-CN" altLang="en-US" dirty="0"/>
              <a:t>实际处理时权重一般可以设为每个用户</a:t>
            </a:r>
            <a:r>
              <a:rPr lang="en-US" altLang="zh-CN" dirty="0"/>
              <a:t>view</a:t>
            </a:r>
            <a:r>
              <a:rPr lang="zh-CN" altLang="en-US" dirty="0"/>
              <a:t>或</a:t>
            </a:r>
            <a:r>
              <a:rPr lang="en-US" altLang="zh-CN" dirty="0"/>
              <a:t>click</a:t>
            </a:r>
            <a:r>
              <a:rPr lang="zh-CN" altLang="en-US" dirty="0"/>
              <a:t>的次数，而且会过滤掉单个用户全是正样本或负样本的情况。具体公式参考如下：</a:t>
            </a:r>
            <a:endParaRPr lang="en-US" altLang="zh-CN" dirty="0"/>
          </a:p>
          <a:p>
            <a:pPr lvl="3"/>
            <a:endParaRPr lang="en-US" altLang="zh-CN" dirty="0"/>
          </a:p>
          <a:p>
            <a:pPr lvl="2"/>
            <a:endParaRPr lang="en-US" altLang="zh-CN" dirty="0"/>
          </a:p>
          <a:p>
            <a:pPr lvl="2"/>
            <a:endParaRPr lang="en-US" altLang="zh-CN" dirty="0"/>
          </a:p>
          <a:p>
            <a:pPr lvl="2"/>
            <a:r>
              <a:rPr lang="zh-CN" altLang="en-US" dirty="0"/>
              <a:t>离线的时候，</a:t>
            </a:r>
            <a:r>
              <a:rPr lang="en-US" altLang="zh-CN" b="1" dirty="0"/>
              <a:t>AUC</a:t>
            </a:r>
            <a:r>
              <a:rPr lang="zh-CN" altLang="en-US" b="1" dirty="0"/>
              <a:t>和</a:t>
            </a:r>
            <a:r>
              <a:rPr lang="en-US" altLang="zh-CN" b="1" dirty="0"/>
              <a:t>GAUC</a:t>
            </a:r>
            <a:r>
              <a:rPr lang="zh-CN" altLang="en-US" b="1" dirty="0"/>
              <a:t>两个指标最好都关注</a:t>
            </a:r>
            <a:r>
              <a:rPr lang="zh-CN" altLang="en-US" dirty="0"/>
              <a:t>。</a:t>
            </a:r>
            <a:endParaRPr lang="en-US" altLang="zh-CN" dirty="0"/>
          </a:p>
          <a:p>
            <a:pPr lvl="3"/>
            <a:r>
              <a:rPr lang="zh-CN" altLang="en-US" dirty="0"/>
              <a:t>实践中，</a:t>
            </a:r>
            <a:r>
              <a:rPr lang="zh-CN" altLang="en-US" b="1" dirty="0"/>
              <a:t>不要太刻意追求离线验证集的很高的</a:t>
            </a:r>
            <a:r>
              <a:rPr lang="en-US" altLang="zh-CN" b="1" dirty="0"/>
              <a:t>AUC</a:t>
            </a:r>
            <a:r>
              <a:rPr lang="zh-CN" altLang="en-US" dirty="0"/>
              <a:t>，太高的验证集的</a:t>
            </a:r>
            <a:r>
              <a:rPr lang="en-US" altLang="zh-CN" dirty="0"/>
              <a:t>AUC</a:t>
            </a:r>
            <a:r>
              <a:rPr lang="zh-CN" altLang="en-US" dirty="0"/>
              <a:t>可能表示模型过拟合这个验证集了，线上效果可能会很差。</a:t>
            </a:r>
            <a:endParaRPr lang="en-US" altLang="zh-CN" dirty="0"/>
          </a:p>
          <a:p>
            <a:pPr lvl="3"/>
            <a:r>
              <a:rPr lang="zh-CN" altLang="en-US" dirty="0"/>
              <a:t>离线</a:t>
            </a:r>
            <a:r>
              <a:rPr lang="en-US" altLang="zh-CN" dirty="0"/>
              <a:t>AUC</a:t>
            </a:r>
            <a:r>
              <a:rPr lang="zh-CN" altLang="en-US" dirty="0"/>
              <a:t>大概多少就可以上线做</a:t>
            </a:r>
            <a:r>
              <a:rPr lang="en-US" altLang="zh-CN" dirty="0"/>
              <a:t>AB test?</a:t>
            </a:r>
          </a:p>
          <a:p>
            <a:pPr lvl="4"/>
            <a:r>
              <a:rPr lang="zh-CN" altLang="en-US" dirty="0"/>
              <a:t>一般离线的</a:t>
            </a:r>
            <a:r>
              <a:rPr lang="en-US" altLang="zh-CN" dirty="0"/>
              <a:t>AUC</a:t>
            </a:r>
            <a:r>
              <a:rPr lang="zh-CN" altLang="en-US" dirty="0"/>
              <a:t>可能在</a:t>
            </a:r>
            <a:r>
              <a:rPr lang="en-US" altLang="zh-CN" dirty="0"/>
              <a:t>0.7</a:t>
            </a:r>
            <a:r>
              <a:rPr lang="zh-CN" altLang="en-US" dirty="0"/>
              <a:t>～</a:t>
            </a:r>
            <a:r>
              <a:rPr lang="en-US" altLang="zh-CN" dirty="0"/>
              <a:t>0.85</a:t>
            </a:r>
            <a:r>
              <a:rPr lang="zh-CN" altLang="en-US" dirty="0"/>
              <a:t>之间就可以上线。</a:t>
            </a:r>
            <a:endParaRPr lang="en-US" dirty="0"/>
          </a:p>
        </p:txBody>
      </p:sp>
      <p:pic>
        <p:nvPicPr>
          <p:cNvPr id="4" name="Picture 3">
            <a:extLst>
              <a:ext uri="{FF2B5EF4-FFF2-40B4-BE49-F238E27FC236}">
                <a16:creationId xmlns:a16="http://schemas.microsoft.com/office/drawing/2014/main" id="{33944999-DCE8-4F55-9C73-552483D37265}"/>
              </a:ext>
            </a:extLst>
          </p:cNvPr>
          <p:cNvPicPr>
            <a:picLocks noChangeAspect="1"/>
          </p:cNvPicPr>
          <p:nvPr/>
        </p:nvPicPr>
        <p:blipFill>
          <a:blip r:embed="rId3"/>
          <a:stretch>
            <a:fillRect/>
          </a:stretch>
        </p:blipFill>
        <p:spPr>
          <a:xfrm>
            <a:off x="7264600" y="2481983"/>
            <a:ext cx="3300237" cy="1441624"/>
          </a:xfrm>
          <a:prstGeom prst="rect">
            <a:avLst/>
          </a:prstGeom>
        </p:spPr>
      </p:pic>
    </p:spTree>
    <p:extLst>
      <p:ext uri="{BB962C8B-B14F-4D97-AF65-F5344CB8AC3E}">
        <p14:creationId xmlns:p14="http://schemas.microsoft.com/office/powerpoint/2010/main" val="222200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2F3-6228-4CE7-84C4-DC46B07CB121}"/>
              </a:ext>
            </a:extLst>
          </p:cNvPr>
          <p:cNvSpPr>
            <a:spLocks noGrp="1"/>
          </p:cNvSpPr>
          <p:nvPr>
            <p:ph type="title"/>
          </p:nvPr>
        </p:nvSpPr>
        <p:spPr>
          <a:xfrm>
            <a:off x="838200" y="2922588"/>
            <a:ext cx="10515600" cy="1325563"/>
          </a:xfrm>
        </p:spPr>
        <p:txBody>
          <a:bodyPr/>
          <a:lstStyle/>
          <a:p>
            <a:pPr algn="ctr"/>
            <a:r>
              <a:rPr lang="zh-CN" altLang="en-US" dirty="0"/>
              <a:t>首页推荐场景的通用召回策略</a:t>
            </a:r>
            <a:endParaRPr lang="en-US" dirty="0"/>
          </a:p>
        </p:txBody>
      </p:sp>
    </p:spTree>
    <p:extLst>
      <p:ext uri="{BB962C8B-B14F-4D97-AF65-F5344CB8AC3E}">
        <p14:creationId xmlns:p14="http://schemas.microsoft.com/office/powerpoint/2010/main" val="27728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zh-CN" altLang="en-US" b="1" dirty="0"/>
              <a:t>基于热度</a:t>
            </a:r>
            <a:r>
              <a:rPr lang="en-US" altLang="zh-CN" b="1" dirty="0"/>
              <a:t>/</a:t>
            </a:r>
            <a:r>
              <a:rPr lang="zh-CN" altLang="en-US" b="1" dirty="0"/>
              <a:t>流行度</a:t>
            </a:r>
            <a:r>
              <a:rPr lang="en-US" altLang="zh-CN" b="1" dirty="0"/>
              <a:t>/</a:t>
            </a:r>
            <a:r>
              <a:rPr lang="zh-CN" altLang="en-US" b="1" dirty="0"/>
              <a:t>排行榜的召回策略</a:t>
            </a:r>
            <a:endParaRPr lang="en-US" dirty="0"/>
          </a:p>
        </p:txBody>
      </p:sp>
      <p:sp>
        <p:nvSpPr>
          <p:cNvPr id="3" name="Content Placeholder 2"/>
          <p:cNvSpPr>
            <a:spLocks noGrp="1"/>
          </p:cNvSpPr>
          <p:nvPr>
            <p:ph idx="1"/>
          </p:nvPr>
        </p:nvSpPr>
        <p:spPr>
          <a:xfrm>
            <a:off x="838200" y="1579419"/>
            <a:ext cx="10515600" cy="5181600"/>
          </a:xfrm>
        </p:spPr>
        <p:txBody>
          <a:bodyPr>
            <a:normAutofit fontScale="92500" lnSpcReduction="20000"/>
          </a:bodyPr>
          <a:lstStyle/>
          <a:p>
            <a:r>
              <a:rPr lang="zh-CN" altLang="en-US" dirty="0"/>
              <a:t>可以从两个维度来组合：</a:t>
            </a:r>
            <a:r>
              <a:rPr lang="zh-CN" altLang="en-US" b="1" dirty="0"/>
              <a:t>统计周期</a:t>
            </a:r>
            <a:r>
              <a:rPr lang="zh-CN" altLang="en-US" dirty="0"/>
              <a:t>，</a:t>
            </a:r>
            <a:r>
              <a:rPr lang="zh-CN" altLang="en-US" b="1" dirty="0"/>
              <a:t>物品</a:t>
            </a:r>
            <a:r>
              <a:rPr lang="en-US" altLang="zh-CN" b="1" dirty="0"/>
              <a:t>item</a:t>
            </a:r>
            <a:r>
              <a:rPr lang="zh-CN" altLang="en-US" b="1" dirty="0"/>
              <a:t>的顶级类目</a:t>
            </a:r>
            <a:endParaRPr lang="en-US" altLang="zh-CN" b="1" dirty="0"/>
          </a:p>
          <a:p>
            <a:pPr lvl="1"/>
            <a:r>
              <a:rPr lang="zh-CN" altLang="en-US" dirty="0"/>
              <a:t>比如统计一个星期内某类目下转化率</a:t>
            </a:r>
            <a:r>
              <a:rPr lang="en-US" altLang="zh-CN" dirty="0"/>
              <a:t>top 100</a:t>
            </a:r>
            <a:r>
              <a:rPr lang="zh-CN" altLang="en-US" dirty="0"/>
              <a:t>的</a:t>
            </a:r>
            <a:r>
              <a:rPr lang="en-US" altLang="zh-CN" dirty="0"/>
              <a:t>item</a:t>
            </a:r>
            <a:r>
              <a:rPr lang="zh-CN" altLang="en-US" dirty="0"/>
              <a:t>集合。</a:t>
            </a:r>
            <a:endParaRPr lang="en-US" altLang="zh-CN" dirty="0"/>
          </a:p>
          <a:p>
            <a:r>
              <a:rPr lang="zh-CN" altLang="en-US" dirty="0"/>
              <a:t>举例：</a:t>
            </a:r>
            <a:endParaRPr lang="en-US" altLang="zh-CN" dirty="0"/>
          </a:p>
          <a:p>
            <a:pPr lvl="1"/>
            <a:r>
              <a:rPr lang="zh-CN" altLang="en-US" dirty="0"/>
              <a:t>比如统计一段时间内同类目的所有</a:t>
            </a:r>
            <a:r>
              <a:rPr lang="en-US" altLang="zh-CN" dirty="0"/>
              <a:t>Item</a:t>
            </a:r>
            <a:r>
              <a:rPr lang="zh-CN" altLang="en-US" dirty="0"/>
              <a:t>的评价次数以及该</a:t>
            </a:r>
            <a:r>
              <a:rPr lang="en-US" altLang="zh-CN" dirty="0"/>
              <a:t>Item</a:t>
            </a:r>
            <a:r>
              <a:rPr lang="zh-CN" altLang="en-US" dirty="0"/>
              <a:t>的平均评分，根据评分来进行排序。（国内的豆瓣电影使用了该方法）</a:t>
            </a:r>
            <a:endParaRPr lang="en-US" altLang="zh-CN" dirty="0"/>
          </a:p>
          <a:p>
            <a:pPr lvl="1"/>
            <a:r>
              <a:rPr lang="zh-CN" altLang="en-US" dirty="0"/>
              <a:t>由于不同</a:t>
            </a:r>
            <a:r>
              <a:rPr lang="en-US" altLang="zh-CN" dirty="0"/>
              <a:t>Item</a:t>
            </a:r>
            <a:r>
              <a:rPr lang="zh-CN" altLang="en-US" dirty="0"/>
              <a:t>的评价次数可能差别很大，直接基于平均评分来排序效果不好。为了公平起见，</a:t>
            </a:r>
            <a:r>
              <a:rPr lang="zh-CN" altLang="en-US" b="1" dirty="0"/>
              <a:t>采用加权的评分更合理</a:t>
            </a:r>
            <a:r>
              <a:rPr lang="zh-CN" altLang="en-US" dirty="0"/>
              <a:t>：（</a:t>
            </a:r>
            <a:r>
              <a:rPr lang="en-US" altLang="zh-CN" dirty="0">
                <a:hlinkClick r:id="rId3"/>
              </a:rPr>
              <a:t>https://blog.csdn.net/Joenyye/article/details/80902717</a:t>
            </a:r>
            <a:r>
              <a:rPr lang="en-US" altLang="zh-CN" dirty="0"/>
              <a:t> </a:t>
            </a:r>
            <a:r>
              <a:rPr lang="zh-CN" altLang="en-US" dirty="0"/>
              <a:t>）</a:t>
            </a:r>
            <a:endParaRPr lang="en-US" altLang="zh-CN" dirty="0"/>
          </a:p>
          <a:p>
            <a:endParaRPr lang="en-US" altLang="zh-CN" dirty="0"/>
          </a:p>
          <a:p>
            <a:endParaRPr lang="en-US" altLang="zh-CN" dirty="0"/>
          </a:p>
          <a:p>
            <a:endParaRPr lang="en-US" altLang="zh-CN" dirty="0"/>
          </a:p>
          <a:p>
            <a:pPr lvl="3"/>
            <a:r>
              <a:rPr lang="en-US" altLang="zh-CN" dirty="0"/>
              <a:t>v</a:t>
            </a:r>
            <a:r>
              <a:rPr lang="zh-CN" altLang="en-US" dirty="0"/>
              <a:t>是某</a:t>
            </a:r>
            <a:r>
              <a:rPr lang="en-US" altLang="zh-CN" dirty="0"/>
              <a:t>Item</a:t>
            </a:r>
            <a:r>
              <a:rPr lang="zh-CN" altLang="en-US" dirty="0"/>
              <a:t>参与评分的用户的个数</a:t>
            </a:r>
          </a:p>
          <a:p>
            <a:pPr lvl="3"/>
            <a:r>
              <a:rPr lang="en-US" altLang="zh-CN" dirty="0"/>
              <a:t>m</a:t>
            </a:r>
            <a:r>
              <a:rPr lang="zh-CN" altLang="en-US" dirty="0"/>
              <a:t>是筛选的评分用户阈值，即如果某个</a:t>
            </a:r>
            <a:r>
              <a:rPr lang="en-US" altLang="zh-CN" dirty="0"/>
              <a:t>item</a:t>
            </a:r>
            <a:r>
              <a:rPr lang="zh-CN" altLang="en-US" dirty="0"/>
              <a:t>评分的个数低于阈值则该</a:t>
            </a:r>
            <a:r>
              <a:rPr lang="en-US" altLang="zh-CN" dirty="0"/>
              <a:t>item</a:t>
            </a:r>
            <a:r>
              <a:rPr lang="zh-CN" altLang="en-US" dirty="0"/>
              <a:t>将被忽略（比如采用评分个数的</a:t>
            </a:r>
            <a:r>
              <a:rPr lang="en-US" altLang="zh-CN" dirty="0"/>
              <a:t>20%</a:t>
            </a:r>
            <a:r>
              <a:rPr lang="zh-CN" altLang="en-US" dirty="0"/>
              <a:t>分位数来决定该阈值）</a:t>
            </a:r>
          </a:p>
          <a:p>
            <a:pPr lvl="3"/>
            <a:r>
              <a:rPr lang="en-US" altLang="zh-CN" dirty="0"/>
              <a:t>R</a:t>
            </a:r>
            <a:r>
              <a:rPr lang="zh-CN" altLang="en-US" dirty="0"/>
              <a:t>是该</a:t>
            </a:r>
            <a:r>
              <a:rPr lang="en-US" altLang="zh-CN" dirty="0"/>
              <a:t>item</a:t>
            </a:r>
            <a:r>
              <a:rPr lang="zh-CN" altLang="en-US" dirty="0"/>
              <a:t>的评分均分</a:t>
            </a:r>
          </a:p>
          <a:p>
            <a:pPr lvl="3"/>
            <a:r>
              <a:rPr lang="en-US" altLang="zh-CN" dirty="0"/>
              <a:t>C</a:t>
            </a:r>
            <a:r>
              <a:rPr lang="zh-CN" altLang="en-US" dirty="0"/>
              <a:t>是所有</a:t>
            </a:r>
            <a:r>
              <a:rPr lang="en-US" altLang="zh-CN" dirty="0"/>
              <a:t>item</a:t>
            </a:r>
            <a:r>
              <a:rPr lang="zh-CN" altLang="en-US" dirty="0"/>
              <a:t>的平均分</a:t>
            </a:r>
            <a:endParaRPr lang="en-US" altLang="zh-CN" dirty="0"/>
          </a:p>
          <a:p>
            <a:pPr lvl="1"/>
            <a:endParaRPr lang="en-US" altLang="zh-CN" dirty="0"/>
          </a:p>
          <a:p>
            <a:pPr lvl="2"/>
            <a:endParaRPr lang="en-US" altLang="zh-CN" dirty="0"/>
          </a:p>
        </p:txBody>
      </p:sp>
      <p:pic>
        <p:nvPicPr>
          <p:cNvPr id="4" name="Picture 3"/>
          <p:cNvPicPr>
            <a:picLocks noChangeAspect="1"/>
          </p:cNvPicPr>
          <p:nvPr/>
        </p:nvPicPr>
        <p:blipFill>
          <a:blip r:embed="rId4"/>
          <a:stretch>
            <a:fillRect/>
          </a:stretch>
        </p:blipFill>
        <p:spPr>
          <a:xfrm>
            <a:off x="2293183" y="3997331"/>
            <a:ext cx="7605633" cy="1046158"/>
          </a:xfrm>
          <a:prstGeom prst="rect">
            <a:avLst/>
          </a:prstGeom>
        </p:spPr>
      </p:pic>
    </p:spTree>
    <p:extLst>
      <p:ext uri="{BB962C8B-B14F-4D97-AF65-F5344CB8AC3E}">
        <p14:creationId xmlns:p14="http://schemas.microsoft.com/office/powerpoint/2010/main" val="949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zh-CN" altLang="en-US" b="1" dirty="0"/>
              <a:t>基于物品画像的召回策略</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a:t>基于物品画像的召回策略包括：</a:t>
            </a:r>
            <a:endParaRPr lang="en-US" altLang="zh-CN" dirty="0"/>
          </a:p>
          <a:p>
            <a:pPr lvl="1"/>
            <a:r>
              <a:rPr lang="zh-CN" altLang="en-US" b="1" dirty="0"/>
              <a:t>基于物品内容的召回</a:t>
            </a:r>
            <a:endParaRPr lang="zh-CN" altLang="en-US" dirty="0"/>
          </a:p>
          <a:p>
            <a:pPr lvl="1"/>
            <a:r>
              <a:rPr lang="zh-CN" altLang="en-US" b="1" dirty="0"/>
              <a:t>基于物品的整体</a:t>
            </a:r>
            <a:r>
              <a:rPr lang="en-US" altLang="zh-CN" b="1" dirty="0"/>
              <a:t>embedding</a:t>
            </a:r>
            <a:r>
              <a:rPr lang="zh-CN" altLang="en-US" b="1" dirty="0"/>
              <a:t>的召回</a:t>
            </a:r>
          </a:p>
          <a:p>
            <a:r>
              <a:rPr lang="zh-CN" altLang="en-US" b="1" dirty="0"/>
              <a:t>基于物品内容</a:t>
            </a:r>
            <a:r>
              <a:rPr lang="en-US" altLang="zh-CN" b="1" dirty="0"/>
              <a:t>(content-based</a:t>
            </a:r>
            <a:r>
              <a:rPr lang="zh-CN" altLang="en-US" b="1" dirty="0"/>
              <a:t>，</a:t>
            </a:r>
            <a:r>
              <a:rPr lang="en-US" altLang="zh-CN" b="1" dirty="0"/>
              <a:t>CB)</a:t>
            </a:r>
            <a:r>
              <a:rPr lang="zh-CN" altLang="en-US" b="1" dirty="0"/>
              <a:t>的召回策略</a:t>
            </a:r>
            <a:r>
              <a:rPr lang="zh-CN" altLang="en-US" dirty="0"/>
              <a:t>：</a:t>
            </a:r>
            <a:endParaRPr lang="en-US" altLang="zh-CN" dirty="0"/>
          </a:p>
          <a:p>
            <a:pPr lvl="1"/>
            <a:r>
              <a:rPr lang="zh-CN" altLang="en-US" dirty="0"/>
              <a:t>基本假设是用户喜欢的是与自己发生过正向行为的</a:t>
            </a:r>
            <a:r>
              <a:rPr lang="en-US" altLang="zh-CN" dirty="0"/>
              <a:t>Item</a:t>
            </a:r>
            <a:r>
              <a:rPr lang="zh-CN" altLang="en-US" dirty="0"/>
              <a:t>在内容上类似的那些</a:t>
            </a:r>
            <a:r>
              <a:rPr lang="en-US" altLang="zh-CN" dirty="0"/>
              <a:t>Item</a:t>
            </a:r>
            <a:r>
              <a:rPr lang="zh-CN" altLang="en-US" dirty="0"/>
              <a:t>。</a:t>
            </a:r>
            <a:r>
              <a:rPr lang="zh-CN" altLang="en-US" b="1" dirty="0"/>
              <a:t>核心是计算</a:t>
            </a:r>
            <a:r>
              <a:rPr lang="en-US" altLang="zh-CN" b="1" dirty="0"/>
              <a:t>Item</a:t>
            </a:r>
            <a:r>
              <a:rPr lang="zh-CN" altLang="en-US" b="1" dirty="0"/>
              <a:t>的内容相似度</a:t>
            </a:r>
            <a:r>
              <a:rPr lang="zh-CN" altLang="en-US" dirty="0"/>
              <a:t>。</a:t>
            </a:r>
            <a:endParaRPr lang="en-US" altLang="zh-CN" dirty="0"/>
          </a:p>
          <a:p>
            <a:pPr lvl="1"/>
            <a:r>
              <a:rPr lang="en-US" altLang="zh-CN" dirty="0"/>
              <a:t> </a:t>
            </a:r>
            <a:r>
              <a:rPr lang="zh-CN" altLang="en-US" dirty="0"/>
              <a:t>基于物品内容的召回的计算过程一般包括以下三步（详细细节参考本页注释）：</a:t>
            </a:r>
          </a:p>
          <a:p>
            <a:pPr lvl="2"/>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（包括结构化表示和非结构化表示）</a:t>
            </a:r>
            <a:endParaRPr lang="en-US" altLang="zh-CN" dirty="0"/>
          </a:p>
          <a:p>
            <a:pPr lvl="2"/>
            <a:r>
              <a:rPr lang="en-US" altLang="zh-CN" dirty="0"/>
              <a:t>Profile Learning</a:t>
            </a:r>
            <a:r>
              <a:rPr lang="zh-CN" altLang="en-US" dirty="0"/>
              <a:t>：利用用户过去喜欢（及不喜欢）的</a:t>
            </a:r>
            <a:r>
              <a:rPr lang="en-US" altLang="zh-CN" dirty="0"/>
              <a:t>item</a:t>
            </a:r>
            <a:r>
              <a:rPr lang="zh-CN" altLang="en-US" dirty="0"/>
              <a:t>的特征向量，来学习或者计算出此用户的喜好。</a:t>
            </a:r>
            <a:endParaRPr lang="en-US" altLang="zh-CN" dirty="0"/>
          </a:p>
          <a:p>
            <a:pPr lvl="2"/>
            <a:r>
              <a:rPr lang="en-US" altLang="zh-CN" dirty="0"/>
              <a:t>Recommendation Generation</a:t>
            </a:r>
            <a:r>
              <a:rPr lang="zh-CN" altLang="en-US" dirty="0"/>
              <a:t>：通过比较上一步得到的用户</a:t>
            </a:r>
            <a:r>
              <a:rPr lang="en-US" altLang="zh-CN" dirty="0"/>
              <a:t>profile</a:t>
            </a:r>
            <a:r>
              <a:rPr lang="zh-CN" altLang="en-US" dirty="0"/>
              <a:t>向量与候选</a:t>
            </a:r>
            <a:r>
              <a:rPr lang="en-US" altLang="zh-CN" dirty="0"/>
              <a:t>item</a:t>
            </a:r>
            <a:r>
              <a:rPr lang="zh-CN" altLang="en-US" dirty="0"/>
              <a:t>的特征向量，为此用户推荐一组相关性最大的</a:t>
            </a:r>
            <a:r>
              <a:rPr lang="en-US" altLang="zh-CN" dirty="0"/>
              <a:t>item</a:t>
            </a:r>
            <a:r>
              <a:rPr lang="zh-CN" altLang="en-US" dirty="0"/>
              <a:t>。</a:t>
            </a:r>
            <a:endParaRPr lang="en-US" altLang="zh-CN" dirty="0"/>
          </a:p>
          <a:p>
            <a:pPr lvl="2"/>
            <a:endParaRPr lang="en-US" dirty="0"/>
          </a:p>
        </p:txBody>
      </p:sp>
    </p:spTree>
    <p:extLst>
      <p:ext uri="{BB962C8B-B14F-4D97-AF65-F5344CB8AC3E}">
        <p14:creationId xmlns:p14="http://schemas.microsoft.com/office/powerpoint/2010/main" val="266714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A49-DE67-4F9E-BF27-70A0B45355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E9980E6-0D65-4627-A3D2-5E980C8150D3}"/>
              </a:ext>
            </a:extLst>
          </p:cNvPr>
          <p:cNvSpPr>
            <a:spLocks noGrp="1"/>
          </p:cNvSpPr>
          <p:nvPr>
            <p:ph idx="1"/>
          </p:nvPr>
        </p:nvSpPr>
        <p:spPr/>
        <p:txBody>
          <a:bodyPr>
            <a:normAutofit/>
          </a:bodyPr>
          <a:lstStyle/>
          <a:p>
            <a:r>
              <a:rPr lang="zh-CN" altLang="en-US" b="1" dirty="0"/>
              <a:t>基于物品的整体</a:t>
            </a:r>
            <a:r>
              <a:rPr lang="en-US" b="1" dirty="0"/>
              <a:t>embedding</a:t>
            </a:r>
            <a:r>
              <a:rPr lang="zh-CN" altLang="en-US" b="1" dirty="0"/>
              <a:t>的召回：</a:t>
            </a:r>
            <a:endParaRPr lang="en-US" altLang="zh-CN" b="1" dirty="0"/>
          </a:p>
          <a:p>
            <a:pPr lvl="1"/>
            <a:r>
              <a:rPr lang="zh-CN" altLang="en-US" dirty="0"/>
              <a:t>物品的整体</a:t>
            </a:r>
            <a:r>
              <a:rPr lang="en-US" altLang="zh-CN" dirty="0"/>
              <a:t>embedding</a:t>
            </a:r>
            <a:r>
              <a:rPr lang="zh-CN" altLang="en-US" dirty="0"/>
              <a:t>可以简单理解为物品的</a:t>
            </a:r>
            <a:r>
              <a:rPr lang="en-US" altLang="zh-CN" dirty="0"/>
              <a:t>“</a:t>
            </a:r>
            <a:r>
              <a:rPr lang="zh-CN" altLang="en-US" dirty="0"/>
              <a:t>黑知识</a:t>
            </a:r>
            <a:r>
              <a:rPr lang="en-US" altLang="zh-CN" dirty="0"/>
              <a:t>"</a:t>
            </a:r>
            <a:r>
              <a:rPr lang="zh-CN" altLang="en-US" dirty="0"/>
              <a:t>。</a:t>
            </a:r>
            <a:endParaRPr lang="en-US" altLang="zh-CN" dirty="0"/>
          </a:p>
          <a:p>
            <a:pPr lvl="1"/>
            <a:r>
              <a:rPr lang="zh-CN" altLang="en-US" dirty="0"/>
              <a:t>基于</a:t>
            </a:r>
            <a:r>
              <a:rPr lang="en-US" altLang="zh-CN" dirty="0" err="1"/>
              <a:t>itemid</a:t>
            </a:r>
            <a:r>
              <a:rPr lang="zh-CN" altLang="en-US" dirty="0"/>
              <a:t>的</a:t>
            </a:r>
            <a:r>
              <a:rPr lang="en-US" altLang="zh-CN" dirty="0"/>
              <a:t>embedding</a:t>
            </a:r>
            <a:r>
              <a:rPr lang="zh-CN" altLang="en-US" dirty="0"/>
              <a:t>的召回的计算过程分为三步：</a:t>
            </a:r>
            <a:endParaRPr lang="en-US" altLang="zh-CN" dirty="0"/>
          </a:p>
          <a:p>
            <a:pPr lvl="2"/>
            <a:r>
              <a:rPr lang="zh-CN" altLang="en-US" dirty="0"/>
              <a:t>首先需要获得</a:t>
            </a:r>
            <a:r>
              <a:rPr lang="en-US" altLang="zh-CN" dirty="0" err="1"/>
              <a:t>itemid</a:t>
            </a:r>
            <a:r>
              <a:rPr lang="zh-CN" altLang="en-US" dirty="0"/>
              <a:t>的</a:t>
            </a:r>
            <a:r>
              <a:rPr lang="en-US" altLang="zh-CN" dirty="0"/>
              <a:t>embedding</a:t>
            </a:r>
            <a:r>
              <a:rPr lang="zh-CN" altLang="en-US" dirty="0"/>
              <a:t>向量。而</a:t>
            </a:r>
            <a:r>
              <a:rPr lang="en-US" altLang="zh-CN" dirty="0" err="1"/>
              <a:t>itemid</a:t>
            </a:r>
            <a:r>
              <a:rPr lang="zh-CN" altLang="en-US" dirty="0"/>
              <a:t>的</a:t>
            </a:r>
            <a:r>
              <a:rPr lang="en-US" altLang="zh-CN" dirty="0"/>
              <a:t>embedding</a:t>
            </a:r>
            <a:r>
              <a:rPr lang="zh-CN" altLang="en-US" dirty="0"/>
              <a:t>是通过某个模型学习出来的。</a:t>
            </a:r>
          </a:p>
          <a:p>
            <a:pPr lvl="3"/>
            <a:r>
              <a:rPr lang="zh-CN" altLang="en-US" dirty="0"/>
              <a:t>这个模型可以是专门的用户行为序列模型（比如</a:t>
            </a:r>
            <a:r>
              <a:rPr lang="en-US" altLang="zh-CN" dirty="0"/>
              <a:t>GRU4Rec</a:t>
            </a:r>
            <a:r>
              <a:rPr lang="zh-CN" altLang="en-US" dirty="0"/>
              <a:t>等模型）；</a:t>
            </a:r>
            <a:endParaRPr lang="en-US" altLang="zh-CN" dirty="0"/>
          </a:p>
          <a:p>
            <a:pPr lvl="3"/>
            <a:r>
              <a:rPr lang="zh-CN" altLang="en-US" dirty="0"/>
              <a:t>也可以是更复杂的既包括用户行为序列特征，也包括用户的其他特征和物品特征的模型。</a:t>
            </a:r>
            <a:endParaRPr lang="en-US" altLang="zh-CN" dirty="0"/>
          </a:p>
          <a:p>
            <a:pPr lvl="2"/>
            <a:r>
              <a:rPr lang="zh-CN" altLang="en-US" dirty="0"/>
              <a:t>计算用户的</a:t>
            </a:r>
            <a:r>
              <a:rPr lang="en-US" altLang="zh-CN" dirty="0"/>
              <a:t>embedding</a:t>
            </a:r>
            <a:r>
              <a:rPr lang="zh-CN" altLang="en-US" dirty="0"/>
              <a:t>向量。</a:t>
            </a:r>
            <a:endParaRPr lang="en-US" altLang="zh-CN" dirty="0"/>
          </a:p>
          <a:p>
            <a:pPr lvl="3"/>
            <a:r>
              <a:rPr lang="zh-CN" altLang="en-US" dirty="0"/>
              <a:t>通过与他近期发生过行为的那些</a:t>
            </a:r>
            <a:r>
              <a:rPr lang="en-US" altLang="zh-CN" dirty="0" err="1"/>
              <a:t>itemid</a:t>
            </a:r>
            <a:r>
              <a:rPr lang="zh-CN" altLang="en-US" dirty="0"/>
              <a:t>的</a:t>
            </a:r>
            <a:r>
              <a:rPr lang="en-US" altLang="zh-CN" dirty="0"/>
              <a:t>embedding</a:t>
            </a:r>
            <a:r>
              <a:rPr lang="zh-CN" altLang="en-US" dirty="0"/>
              <a:t>的聚合得到。</a:t>
            </a:r>
            <a:endParaRPr lang="en-US" altLang="zh-CN" dirty="0"/>
          </a:p>
          <a:p>
            <a:pPr lvl="2"/>
            <a:r>
              <a:rPr lang="zh-CN" altLang="en-US" dirty="0"/>
              <a:t>最后计算用户的</a:t>
            </a:r>
            <a:r>
              <a:rPr lang="en-US" altLang="zh-CN" dirty="0"/>
              <a:t>embedding</a:t>
            </a:r>
            <a:r>
              <a:rPr lang="zh-CN" altLang="en-US" dirty="0"/>
              <a:t>与其他没有发生过行为的</a:t>
            </a:r>
            <a:r>
              <a:rPr lang="en-US" altLang="zh-CN" dirty="0"/>
              <a:t>item embedding</a:t>
            </a:r>
            <a:r>
              <a:rPr lang="zh-CN" altLang="en-US" dirty="0"/>
              <a:t>的相似度并排序。</a:t>
            </a:r>
            <a:endParaRPr lang="en-US" altLang="zh-CN" dirty="0"/>
          </a:p>
          <a:p>
            <a:pPr lvl="1"/>
            <a:endParaRPr lang="zh-CN" altLang="en-US" dirty="0"/>
          </a:p>
        </p:txBody>
      </p:sp>
    </p:spTree>
    <p:extLst>
      <p:ext uri="{BB962C8B-B14F-4D97-AF65-F5344CB8AC3E}">
        <p14:creationId xmlns:p14="http://schemas.microsoft.com/office/powerpoint/2010/main" val="77235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9"/>
            <a:ext cx="10515600" cy="4657036"/>
          </a:xfrm>
        </p:spPr>
        <p:txBody>
          <a:bodyPr>
            <a:normAutofit fontScale="85000" lnSpcReduction="20000"/>
          </a:bodyPr>
          <a:lstStyle/>
          <a:p>
            <a:r>
              <a:rPr lang="zh-CN" altLang="en-US" dirty="0"/>
              <a:t>推荐系统简介</a:t>
            </a:r>
            <a:endParaRPr lang="en-US" altLang="zh-CN" dirty="0"/>
          </a:p>
          <a:p>
            <a:r>
              <a:rPr lang="zh-CN" altLang="en-US" dirty="0"/>
              <a:t>推荐系统常见概念</a:t>
            </a:r>
            <a:endParaRPr lang="en-US" altLang="zh-CN" dirty="0"/>
          </a:p>
          <a:p>
            <a:r>
              <a:rPr lang="zh-CN" altLang="en-US" dirty="0"/>
              <a:t>推荐系统中常用的评价指标</a:t>
            </a:r>
            <a:endParaRPr lang="en-US" altLang="zh-CN" dirty="0"/>
          </a:p>
          <a:p>
            <a:r>
              <a:rPr lang="zh-CN" altLang="en-US" dirty="0"/>
              <a:t>首页推荐场景的通用召回策略</a:t>
            </a:r>
            <a:endParaRPr lang="en-US" altLang="zh-CN" dirty="0"/>
          </a:p>
          <a:p>
            <a:pPr lvl="1"/>
            <a:r>
              <a:rPr lang="zh-CN" altLang="en-US" dirty="0"/>
              <a:t>基于热度</a:t>
            </a:r>
            <a:r>
              <a:rPr lang="en-US" altLang="zh-CN" dirty="0"/>
              <a:t>/</a:t>
            </a:r>
            <a:r>
              <a:rPr lang="zh-CN" altLang="en-US" dirty="0"/>
              <a:t>流行度</a:t>
            </a:r>
            <a:r>
              <a:rPr lang="en-US" altLang="zh-CN" dirty="0"/>
              <a:t>/</a:t>
            </a:r>
            <a:r>
              <a:rPr lang="zh-CN" altLang="en-US" dirty="0"/>
              <a:t>排行榜的召回</a:t>
            </a:r>
            <a:endParaRPr lang="en-US" altLang="zh-CN" dirty="0"/>
          </a:p>
          <a:p>
            <a:pPr lvl="1"/>
            <a:r>
              <a:rPr lang="zh-CN" altLang="en-US" dirty="0"/>
              <a:t>基于物品画像的召回</a:t>
            </a:r>
            <a:endParaRPr lang="en-US" altLang="zh-CN" dirty="0"/>
          </a:p>
          <a:p>
            <a:pPr lvl="1"/>
            <a:r>
              <a:rPr lang="zh-CN" altLang="en-US" dirty="0"/>
              <a:t>基于协同过滤的召回</a:t>
            </a:r>
            <a:endParaRPr lang="en-US" altLang="zh-CN" dirty="0"/>
          </a:p>
          <a:p>
            <a:pPr lvl="1"/>
            <a:r>
              <a:rPr lang="zh-CN" altLang="en-US" dirty="0"/>
              <a:t>基于用户画像的召回</a:t>
            </a:r>
            <a:endParaRPr lang="en-US" altLang="zh-CN" dirty="0"/>
          </a:p>
          <a:p>
            <a:r>
              <a:rPr lang="zh-CN" altLang="en-US" dirty="0"/>
              <a:t>详情页推荐场景的召回策略</a:t>
            </a:r>
            <a:endParaRPr lang="en-US" altLang="zh-CN" dirty="0"/>
          </a:p>
          <a:p>
            <a:r>
              <a:rPr lang="zh-CN" altLang="en-US" dirty="0"/>
              <a:t>排序阶段常用的排序模型</a:t>
            </a:r>
            <a:endParaRPr lang="en-US" altLang="zh-CN" dirty="0"/>
          </a:p>
          <a:p>
            <a:r>
              <a:rPr lang="zh-CN" altLang="en-US" dirty="0"/>
              <a:t>重排阶段</a:t>
            </a:r>
            <a:endParaRPr lang="en-US" altLang="zh-CN" dirty="0"/>
          </a:p>
          <a:p>
            <a:r>
              <a:rPr lang="zh-CN" altLang="en-US" dirty="0"/>
              <a:t>推荐系统的冷启动问题</a:t>
            </a:r>
            <a:endParaRPr lang="en-US" altLang="zh-CN" dirty="0"/>
          </a:p>
          <a:p>
            <a:r>
              <a:rPr lang="zh-CN" altLang="en-US" dirty="0"/>
              <a:t>推荐系统架构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3DE-D851-4AAE-ACBD-2FBEE9E7A5C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AD6E1576-A2CD-4AC9-8182-78D3EBC08598}"/>
              </a:ext>
            </a:extLst>
          </p:cNvPr>
          <p:cNvSpPr>
            <a:spLocks noGrp="1"/>
          </p:cNvSpPr>
          <p:nvPr>
            <p:ph idx="1"/>
          </p:nvPr>
        </p:nvSpPr>
        <p:spPr>
          <a:xfrm>
            <a:off x="838200" y="1825625"/>
            <a:ext cx="10515600" cy="4531632"/>
          </a:xfrm>
        </p:spPr>
        <p:txBody>
          <a:bodyPr>
            <a:normAutofit/>
          </a:bodyPr>
          <a:lstStyle/>
          <a:p>
            <a:r>
              <a:rPr lang="zh-CN" altLang="en-US" dirty="0"/>
              <a:t>在首页推荐场景中的基于物品画像的召回是</a:t>
            </a:r>
            <a:r>
              <a:rPr lang="zh-CN" altLang="en-US" b="1" dirty="0"/>
              <a:t>基于当前用户的稠密行为来做的</a:t>
            </a:r>
            <a:r>
              <a:rPr lang="zh-CN" altLang="en-US" dirty="0"/>
              <a:t>。</a:t>
            </a:r>
            <a:endParaRPr lang="en-US" altLang="zh-CN" dirty="0"/>
          </a:p>
          <a:p>
            <a:pPr lvl="1"/>
            <a:r>
              <a:rPr lang="zh-CN" altLang="en-US" dirty="0"/>
              <a:t>这个与后面将要介绍的详情页推荐场景中常见的基于物品</a:t>
            </a:r>
            <a:r>
              <a:rPr lang="en-US" altLang="zh-CN" dirty="0"/>
              <a:t>item</a:t>
            </a:r>
            <a:r>
              <a:rPr lang="zh-CN" altLang="en-US" dirty="0"/>
              <a:t>表示向量相似度的召回不用考虑当前用户的稠密行为有很大区别。</a:t>
            </a:r>
            <a:endParaRPr lang="en-US" altLang="zh-CN" dirty="0"/>
          </a:p>
          <a:p>
            <a:r>
              <a:rPr lang="zh-CN" altLang="en-US" b="1" dirty="0"/>
              <a:t>对于基于物品内容的召回过程，物品</a:t>
            </a:r>
            <a:r>
              <a:rPr lang="en-US" altLang="zh-CN" b="1" dirty="0"/>
              <a:t>item</a:t>
            </a:r>
            <a:r>
              <a:rPr lang="zh-CN" altLang="en-US" b="1" dirty="0"/>
              <a:t>的结构化表示和非结构化表示不要直接拼接并用来计算向量间的相似度，</a:t>
            </a:r>
            <a:r>
              <a:rPr lang="zh-CN" altLang="en-US" dirty="0"/>
              <a:t>因为</a:t>
            </a:r>
            <a:r>
              <a:rPr lang="zh-CN" altLang="en-US" b="1" dirty="0">
                <a:solidFill>
                  <a:srgbClr val="FF0000"/>
                </a:solidFill>
              </a:rPr>
              <a:t>它们不是来自同一个空间的表达。</a:t>
            </a:r>
            <a:endParaRPr lang="en-US" altLang="zh-CN" b="1" dirty="0"/>
          </a:p>
          <a:p>
            <a:pPr lvl="1"/>
            <a:r>
              <a:rPr lang="zh-CN" altLang="en-US" dirty="0"/>
              <a:t>如果要计算表示向量的相似度的话，最好作为</a:t>
            </a:r>
            <a:r>
              <a:rPr lang="en-US" altLang="zh-CN" dirty="0"/>
              <a:t>item</a:t>
            </a:r>
            <a:r>
              <a:rPr lang="zh-CN" altLang="en-US" dirty="0"/>
              <a:t>的两个不同的表示并作为两路不同的召回策略；</a:t>
            </a:r>
            <a:endParaRPr lang="en-US" altLang="zh-CN" dirty="0"/>
          </a:p>
          <a:p>
            <a:pPr lvl="1"/>
            <a:r>
              <a:rPr lang="zh-CN" altLang="en-US" dirty="0"/>
              <a:t>如果是基于监督模型来对用户喜好进行分类建模，结构化表示和非结构化表示可以一起作为特征建模到模型中。</a:t>
            </a:r>
            <a:endParaRPr lang="en-US" altLang="zh-CN" dirty="0"/>
          </a:p>
          <a:p>
            <a:endParaRPr lang="en-US" dirty="0"/>
          </a:p>
        </p:txBody>
      </p:sp>
    </p:spTree>
    <p:extLst>
      <p:ext uri="{BB962C8B-B14F-4D97-AF65-F5344CB8AC3E}">
        <p14:creationId xmlns:p14="http://schemas.microsoft.com/office/powerpoint/2010/main" val="21632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623F-3247-44A4-A3AC-16CAED7799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EBDC31-118D-40E6-A935-16F84B84B6B7}"/>
              </a:ext>
            </a:extLst>
          </p:cNvPr>
          <p:cNvSpPr>
            <a:spLocks noGrp="1"/>
          </p:cNvSpPr>
          <p:nvPr>
            <p:ph idx="1"/>
          </p:nvPr>
        </p:nvSpPr>
        <p:spPr/>
        <p:txBody>
          <a:bodyPr>
            <a:normAutofit/>
          </a:bodyPr>
          <a:lstStyle/>
          <a:p>
            <a:r>
              <a:rPr lang="en-US" altLang="zh-CN" dirty="0" err="1"/>
              <a:t>Itemid</a:t>
            </a:r>
            <a:r>
              <a:rPr lang="zh-CN" altLang="en-US" dirty="0"/>
              <a:t>的</a:t>
            </a:r>
            <a:r>
              <a:rPr lang="en-US" altLang="zh-CN" dirty="0"/>
              <a:t>input embedding</a:t>
            </a:r>
            <a:r>
              <a:rPr lang="zh-CN" altLang="en-US" dirty="0"/>
              <a:t>以及</a:t>
            </a:r>
            <a:r>
              <a:rPr lang="en-US" altLang="zh-CN" dirty="0" err="1"/>
              <a:t>usrid</a:t>
            </a:r>
            <a:r>
              <a:rPr lang="zh-CN" altLang="en-US" dirty="0"/>
              <a:t>的</a:t>
            </a:r>
            <a:r>
              <a:rPr lang="en-US" altLang="zh-CN" dirty="0"/>
              <a:t>input embedding</a:t>
            </a:r>
            <a:r>
              <a:rPr lang="zh-CN" altLang="en-US" dirty="0"/>
              <a:t>的维度一般不会太高。</a:t>
            </a:r>
            <a:endParaRPr lang="en-US" altLang="zh-CN" dirty="0"/>
          </a:p>
          <a:p>
            <a:pPr lvl="1"/>
            <a:r>
              <a:rPr lang="zh-CN" altLang="en-US" b="1" dirty="0"/>
              <a:t>这里的</a:t>
            </a:r>
            <a:r>
              <a:rPr lang="en-US" altLang="zh-CN" b="1" dirty="0"/>
              <a:t>input embedding</a:t>
            </a:r>
            <a:r>
              <a:rPr lang="zh-CN" altLang="en-US" b="1" dirty="0"/>
              <a:t>指的是输入侧的</a:t>
            </a:r>
            <a:r>
              <a:rPr lang="en-US" altLang="zh-CN" b="1" dirty="0"/>
              <a:t>embedding table</a:t>
            </a:r>
            <a:r>
              <a:rPr lang="zh-CN" altLang="en-US" b="1" dirty="0"/>
              <a:t>中的</a:t>
            </a:r>
            <a:r>
              <a:rPr lang="en-US" altLang="zh-CN" b="1" dirty="0"/>
              <a:t>embedding</a:t>
            </a:r>
            <a:r>
              <a:rPr lang="zh-CN" altLang="en-US" dirty="0"/>
              <a:t>。</a:t>
            </a:r>
            <a:endParaRPr lang="en-US" altLang="zh-CN" dirty="0"/>
          </a:p>
          <a:p>
            <a:pPr lvl="1"/>
            <a:r>
              <a:rPr lang="zh-CN" altLang="en-US" dirty="0"/>
              <a:t>比如</a:t>
            </a:r>
            <a:r>
              <a:rPr lang="en-US" altLang="zh-CN" dirty="0" err="1"/>
              <a:t>itemid</a:t>
            </a:r>
            <a:r>
              <a:rPr lang="zh-CN" altLang="en-US" dirty="0"/>
              <a:t>或者</a:t>
            </a:r>
            <a:r>
              <a:rPr lang="en-US" altLang="zh-CN" dirty="0" err="1"/>
              <a:t>usrid</a:t>
            </a:r>
            <a:r>
              <a:rPr lang="zh-CN" altLang="en-US" dirty="0"/>
              <a:t>的</a:t>
            </a:r>
            <a:r>
              <a:rPr lang="en-US" altLang="zh-CN" dirty="0"/>
              <a:t>input embedding dimension</a:t>
            </a:r>
            <a:r>
              <a:rPr lang="zh-CN" altLang="en-US" dirty="0"/>
              <a:t>可能是</a:t>
            </a:r>
            <a:r>
              <a:rPr lang="en-US" altLang="zh-CN" dirty="0"/>
              <a:t>8</a:t>
            </a:r>
            <a:r>
              <a:rPr lang="zh-CN" altLang="en-US" dirty="0"/>
              <a:t>或</a:t>
            </a:r>
            <a:r>
              <a:rPr lang="en-US" altLang="zh-CN" dirty="0"/>
              <a:t>10</a:t>
            </a:r>
            <a:r>
              <a:rPr lang="zh-CN" altLang="en-US" dirty="0"/>
              <a:t>，这个区别于语言模型中的</a:t>
            </a:r>
            <a:r>
              <a:rPr lang="en-US" altLang="zh-CN" dirty="0"/>
              <a:t>word input embedding</a:t>
            </a:r>
            <a:r>
              <a:rPr lang="zh-CN" altLang="en-US" dirty="0"/>
              <a:t>的</a:t>
            </a:r>
            <a:r>
              <a:rPr lang="en-US" altLang="zh-CN" dirty="0"/>
              <a:t>dimension</a:t>
            </a:r>
            <a:r>
              <a:rPr lang="zh-CN" altLang="en-US" dirty="0"/>
              <a:t>经常是</a:t>
            </a:r>
            <a:r>
              <a:rPr lang="en-US" altLang="zh-CN" dirty="0"/>
              <a:t>100</a:t>
            </a:r>
            <a:r>
              <a:rPr lang="zh-CN" altLang="en-US" dirty="0"/>
              <a:t>以上。</a:t>
            </a:r>
            <a:endParaRPr lang="en-US" altLang="zh-CN" dirty="0"/>
          </a:p>
          <a:p>
            <a:pPr lvl="2"/>
            <a:r>
              <a:rPr lang="zh-CN" altLang="en-US" dirty="0"/>
              <a:t>我认为可能的原因是</a:t>
            </a:r>
            <a:r>
              <a:rPr lang="en-US" altLang="zh-CN" dirty="0"/>
              <a:t>word</a:t>
            </a:r>
            <a:r>
              <a:rPr lang="zh-CN" altLang="en-US" dirty="0"/>
              <a:t>一般有上下文复杂的语义环境，因此需要更大的容量来保存这些知识；而</a:t>
            </a:r>
            <a:r>
              <a:rPr lang="en-US" altLang="zh-CN" dirty="0" err="1"/>
              <a:t>itemid</a:t>
            </a:r>
            <a:r>
              <a:rPr lang="zh-CN" altLang="en-US" dirty="0"/>
              <a:t>或者</a:t>
            </a:r>
            <a:r>
              <a:rPr lang="en-US" altLang="zh-CN" dirty="0" err="1"/>
              <a:t>usrid</a:t>
            </a:r>
            <a:r>
              <a:rPr lang="zh-CN" altLang="en-US" dirty="0"/>
              <a:t>一般没有什么所谓的上下文语境，可能就不需要很大的容量。</a:t>
            </a:r>
            <a:endParaRPr lang="en-US" altLang="zh-CN" dirty="0"/>
          </a:p>
          <a:p>
            <a:pPr lvl="2"/>
            <a:r>
              <a:rPr lang="zh-CN" altLang="en-US" dirty="0"/>
              <a:t>我认为还有一个可能的原因是，在推荐系统这样的稀疏场景下，每个</a:t>
            </a:r>
            <a:r>
              <a:rPr lang="en-US" altLang="zh-CN" dirty="0" err="1"/>
              <a:t>itemid</a:t>
            </a:r>
            <a:r>
              <a:rPr lang="zh-CN" altLang="en-US" dirty="0"/>
              <a:t>和每个</a:t>
            </a:r>
            <a:r>
              <a:rPr lang="en-US" altLang="zh-CN" dirty="0" err="1"/>
              <a:t>usrid</a:t>
            </a:r>
            <a:r>
              <a:rPr lang="zh-CN" altLang="en-US" dirty="0"/>
              <a:t>覆盖的样本一般是比较少的，</a:t>
            </a:r>
            <a:r>
              <a:rPr lang="en-US" altLang="zh-CN" dirty="0"/>
              <a:t>input embedding </a:t>
            </a:r>
            <a:r>
              <a:rPr lang="zh-CN" altLang="en-US" dirty="0"/>
              <a:t>维度大了也学习不好。</a:t>
            </a:r>
            <a:endParaRPr lang="en-US" altLang="zh-CN" dirty="0"/>
          </a:p>
          <a:p>
            <a:pPr lvl="1"/>
            <a:r>
              <a:rPr lang="zh-CN" altLang="en-US" dirty="0"/>
              <a:t>当然对于</a:t>
            </a:r>
            <a:r>
              <a:rPr lang="en-US" altLang="zh-CN" dirty="0" err="1"/>
              <a:t>itemid</a:t>
            </a:r>
            <a:r>
              <a:rPr lang="zh-CN" altLang="en-US" dirty="0"/>
              <a:t>或者</a:t>
            </a:r>
            <a:r>
              <a:rPr lang="en-US" altLang="zh-CN" dirty="0" err="1"/>
              <a:t>usrid</a:t>
            </a:r>
            <a:r>
              <a:rPr lang="zh-CN" altLang="en-US" dirty="0"/>
              <a:t>的</a:t>
            </a:r>
            <a:r>
              <a:rPr lang="en-US" altLang="zh-CN" dirty="0"/>
              <a:t>output embedding</a:t>
            </a:r>
            <a:r>
              <a:rPr lang="zh-CN" altLang="en-US" dirty="0"/>
              <a:t>的话，维度可能会比较大，这个时候维度和该层神经元的数量有关了。</a:t>
            </a:r>
            <a:endParaRPr lang="en-US" dirty="0"/>
          </a:p>
          <a:p>
            <a:endParaRPr lang="en-US" dirty="0"/>
          </a:p>
        </p:txBody>
      </p:sp>
    </p:spTree>
    <p:extLst>
      <p:ext uri="{BB962C8B-B14F-4D97-AF65-F5344CB8AC3E}">
        <p14:creationId xmlns:p14="http://schemas.microsoft.com/office/powerpoint/2010/main" val="85258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zh-CN" altLang="en-US" dirty="0"/>
              <a:t>基于协同过滤的召回策略 </a:t>
            </a:r>
            <a:endParaRPr lang="en-US" altLang="zh-CN" dirty="0"/>
          </a:p>
        </p:txBody>
      </p:sp>
      <p:sp>
        <p:nvSpPr>
          <p:cNvPr id="3" name="Content Placeholder 2"/>
          <p:cNvSpPr>
            <a:spLocks noGrp="1"/>
          </p:cNvSpPr>
          <p:nvPr>
            <p:ph idx="1"/>
          </p:nvPr>
        </p:nvSpPr>
        <p:spPr>
          <a:xfrm>
            <a:off x="838200" y="1737359"/>
            <a:ext cx="10515600" cy="4439603"/>
          </a:xfrm>
        </p:spPr>
        <p:txBody>
          <a:bodyPr>
            <a:normAutofit lnSpcReduction="10000"/>
          </a:bodyPr>
          <a:lstStyle/>
          <a:p>
            <a:r>
              <a:rPr lang="zh-CN" altLang="en-US" dirty="0"/>
              <a:t>原理：</a:t>
            </a:r>
            <a:endParaRPr lang="en-US" altLang="zh-CN" dirty="0"/>
          </a:p>
          <a:p>
            <a:pPr lvl="1"/>
            <a:r>
              <a:rPr lang="zh-CN" altLang="en-US" b="1" dirty="0"/>
              <a:t>这个方法是仅仅基于用户行为数据设计的，即基于</a:t>
            </a:r>
            <a:r>
              <a:rPr lang="en-US" altLang="zh-CN" b="1" dirty="0"/>
              <a:t>User-Item</a:t>
            </a:r>
            <a:r>
              <a:rPr lang="zh-CN" altLang="en-US" b="1" dirty="0"/>
              <a:t>矩阵或者由</a:t>
            </a:r>
            <a:r>
              <a:rPr lang="en-US" altLang="zh-CN" b="1" dirty="0"/>
              <a:t>user</a:t>
            </a:r>
            <a:r>
              <a:rPr lang="zh-CN" altLang="en-US" b="1" dirty="0"/>
              <a:t>和</a:t>
            </a:r>
            <a:r>
              <a:rPr lang="en-US" altLang="zh-CN" b="1" dirty="0"/>
              <a:t>item</a:t>
            </a:r>
            <a:r>
              <a:rPr lang="zh-CN" altLang="en-US" b="1" dirty="0"/>
              <a:t>构成的图，不包括任何的其他特征。</a:t>
            </a:r>
            <a:endParaRPr lang="en-US" altLang="zh-CN" b="1" dirty="0"/>
          </a:p>
          <a:p>
            <a:pPr lvl="1"/>
            <a:r>
              <a:rPr lang="zh-CN" altLang="en-US" dirty="0"/>
              <a:t>本质上是矩阵补全的思路，也正是因为基于矩阵的处理，只要用户或者</a:t>
            </a:r>
            <a:r>
              <a:rPr lang="en-US" altLang="zh-CN" dirty="0"/>
              <a:t>Item</a:t>
            </a:r>
            <a:r>
              <a:rPr lang="zh-CN" altLang="en-US" dirty="0"/>
              <a:t>有变化，甚至</a:t>
            </a:r>
            <a:r>
              <a:rPr lang="en-US" altLang="zh-CN" dirty="0"/>
              <a:t>action</a:t>
            </a:r>
            <a:r>
              <a:rPr lang="zh-CN" altLang="en-US" dirty="0"/>
              <a:t>有变化，可能需要重新计算或者重新训练。</a:t>
            </a:r>
            <a:endParaRPr lang="en-US" altLang="zh-CN" dirty="0"/>
          </a:p>
          <a:p>
            <a:pPr lvl="2"/>
            <a:r>
              <a:rPr lang="zh-CN" altLang="en-US" b="1" dirty="0"/>
              <a:t>业界当前有一些方法做增量协同过滤或者近实时协同过滤</a:t>
            </a:r>
            <a:r>
              <a:rPr lang="zh-CN" altLang="en-US" dirty="0"/>
              <a:t>，可以参考：</a:t>
            </a:r>
            <a:r>
              <a:rPr lang="en-US" altLang="zh-CN" dirty="0">
                <a:hlinkClick r:id="rId3"/>
              </a:rPr>
              <a:t>https://zhuanlan.zhihu.com/p/80069337</a:t>
            </a:r>
            <a:r>
              <a:rPr lang="en-US" altLang="zh-CN" dirty="0"/>
              <a:t> </a:t>
            </a:r>
            <a:r>
              <a:rPr lang="zh-CN" altLang="en-US" dirty="0"/>
              <a:t>（</a:t>
            </a:r>
            <a:r>
              <a:rPr lang="en-US" altLang="zh-CN" dirty="0"/>
              <a:t>item-based/user-base</a:t>
            </a:r>
            <a:r>
              <a:rPr lang="zh-CN" altLang="en-US" dirty="0"/>
              <a:t>的近实时</a:t>
            </a:r>
            <a:r>
              <a:rPr lang="en-US" altLang="zh-CN" dirty="0"/>
              <a:t>CF</a:t>
            </a:r>
            <a:r>
              <a:rPr lang="zh-CN" altLang="en-US" dirty="0"/>
              <a:t>）</a:t>
            </a:r>
            <a:endParaRPr lang="en-US" altLang="zh-CN" dirty="0"/>
          </a:p>
          <a:p>
            <a:pPr marL="914400" lvl="2" indent="0">
              <a:buNone/>
            </a:pPr>
            <a:r>
              <a:rPr lang="en-US" altLang="zh-CN" dirty="0">
                <a:hlinkClick r:id="rId4"/>
              </a:rPr>
              <a:t>https://zhuanlan.zhihu.com/p/80069480</a:t>
            </a:r>
            <a:r>
              <a:rPr lang="en-US" altLang="zh-CN" dirty="0"/>
              <a:t>   (</a:t>
            </a:r>
            <a:r>
              <a:rPr lang="zh-CN" altLang="en-US" dirty="0"/>
              <a:t>矩阵分解方法的近实时</a:t>
            </a:r>
            <a:r>
              <a:rPr lang="en-US" altLang="zh-CN" dirty="0"/>
              <a:t>CF</a:t>
            </a:r>
            <a:r>
              <a:rPr lang="zh-CN" altLang="en-US" dirty="0"/>
              <a:t>）</a:t>
            </a:r>
          </a:p>
          <a:p>
            <a:r>
              <a:rPr lang="zh-CN" altLang="en-US" dirty="0"/>
              <a:t>对于基于协同过滤的召回策略，细分为三种方式：</a:t>
            </a:r>
          </a:p>
          <a:p>
            <a:pPr lvl="1"/>
            <a:r>
              <a:rPr lang="zh-CN" altLang="en-US" dirty="0"/>
              <a:t>基于用户的协同过滤</a:t>
            </a:r>
            <a:r>
              <a:rPr lang="en-US" altLang="zh-CN" dirty="0"/>
              <a:t>/</a:t>
            </a:r>
            <a:r>
              <a:rPr lang="en-US" altLang="zh-CN" dirty="0" err="1"/>
              <a:t>UserCF</a:t>
            </a:r>
            <a:r>
              <a:rPr lang="zh-CN" altLang="en-US" dirty="0"/>
              <a:t>；</a:t>
            </a:r>
          </a:p>
          <a:p>
            <a:pPr lvl="1"/>
            <a:r>
              <a:rPr lang="zh-CN" altLang="en-US" dirty="0"/>
              <a:t>基于物品的协同过滤</a:t>
            </a:r>
            <a:r>
              <a:rPr lang="en-US" altLang="zh-CN" dirty="0"/>
              <a:t>/</a:t>
            </a:r>
            <a:r>
              <a:rPr lang="en-US" altLang="zh-CN" dirty="0" err="1"/>
              <a:t>ItemCF</a:t>
            </a:r>
            <a:r>
              <a:rPr lang="zh-CN" altLang="en-US" dirty="0"/>
              <a:t>；</a:t>
            </a:r>
          </a:p>
          <a:p>
            <a:pPr lvl="1"/>
            <a:r>
              <a:rPr lang="zh-CN" altLang="en-US" dirty="0"/>
              <a:t>基于模型的协同过滤</a:t>
            </a:r>
          </a:p>
          <a:p>
            <a:endParaRPr lang="en-US" altLang="zh-CN" dirty="0"/>
          </a:p>
          <a:p>
            <a:pPr lvl="1"/>
            <a:endParaRPr lang="en-US" dirty="0"/>
          </a:p>
        </p:txBody>
      </p:sp>
    </p:spTree>
    <p:extLst>
      <p:ext uri="{BB962C8B-B14F-4D97-AF65-F5344CB8AC3E}">
        <p14:creationId xmlns:p14="http://schemas.microsoft.com/office/powerpoint/2010/main" val="150819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r>
              <a:rPr lang="zh-CN" altLang="en-US" dirty="0"/>
              <a:t>基于用户</a:t>
            </a:r>
            <a:r>
              <a:rPr lang="en-US" altLang="zh-CN" dirty="0"/>
              <a:t>(</a:t>
            </a:r>
            <a:r>
              <a:rPr lang="en-US" dirty="0"/>
              <a:t>user-based)</a:t>
            </a:r>
            <a:r>
              <a:rPr lang="zh-CN" altLang="en-US" dirty="0"/>
              <a:t>的协同过滤：</a:t>
            </a:r>
            <a:endParaRPr lang="en-US" altLang="zh-CN" dirty="0"/>
          </a:p>
          <a:p>
            <a:pPr lvl="1"/>
            <a:r>
              <a:rPr lang="zh-CN" altLang="en-US" dirty="0"/>
              <a:t>核心思想是首先根据相似度计算出目标用户的邻居集合，然后用邻居用户评分</a:t>
            </a:r>
            <a:r>
              <a:rPr lang="en-US" altLang="zh-CN" dirty="0"/>
              <a:t>/</a:t>
            </a:r>
            <a:r>
              <a:rPr lang="zh-CN" altLang="en-US" dirty="0"/>
              <a:t>交互的加权组合来为目标用户作推荐。 通常分为三步：</a:t>
            </a:r>
            <a:endParaRPr lang="en-US" altLang="zh-CN" dirty="0"/>
          </a:p>
          <a:p>
            <a:pPr lvl="2"/>
            <a:r>
              <a:rPr lang="zh-CN" altLang="en-US" dirty="0"/>
              <a:t>首先使用</a:t>
            </a:r>
            <a:r>
              <a:rPr lang="zh-CN" altLang="en-US" b="1" dirty="0"/>
              <a:t>所有用户的</a:t>
            </a:r>
            <a:r>
              <a:rPr lang="en-US" altLang="zh-CN" b="1" dirty="0"/>
              <a:t>item</a:t>
            </a:r>
            <a:r>
              <a:rPr lang="zh-CN" altLang="en-US" b="1" dirty="0"/>
              <a:t>评分</a:t>
            </a:r>
            <a:r>
              <a:rPr lang="en-US" altLang="zh-CN" b="1" dirty="0"/>
              <a:t>/</a:t>
            </a:r>
            <a:r>
              <a:rPr lang="zh-CN" altLang="en-US" b="1" dirty="0"/>
              <a:t>交互矩阵</a:t>
            </a:r>
            <a:r>
              <a:rPr lang="zh-CN" altLang="en-US" dirty="0"/>
              <a:t>来计算目标用户与其他用户之间的相似度（利用</a:t>
            </a:r>
            <a:r>
              <a:rPr lang="en-US" dirty="0"/>
              <a:t>Pearson</a:t>
            </a:r>
            <a:r>
              <a:rPr lang="zh-CN" altLang="en-US" dirty="0"/>
              <a:t>相关系数、余弦相似度等方法）；</a:t>
            </a:r>
            <a:endParaRPr lang="en-US" altLang="zh-CN" dirty="0"/>
          </a:p>
          <a:p>
            <a:pPr lvl="3"/>
            <a:r>
              <a:rPr lang="zh-CN" altLang="en-US" b="1" dirty="0"/>
              <a:t>所有用户的</a:t>
            </a:r>
            <a:r>
              <a:rPr lang="en-US" altLang="zh-CN" b="1" dirty="0"/>
              <a:t>item</a:t>
            </a:r>
            <a:r>
              <a:rPr lang="zh-CN" altLang="en-US" b="1" dirty="0"/>
              <a:t>评分</a:t>
            </a:r>
            <a:r>
              <a:rPr lang="en-US" altLang="zh-CN" b="1" dirty="0"/>
              <a:t>/</a:t>
            </a:r>
            <a:r>
              <a:rPr lang="zh-CN" altLang="en-US" b="1" dirty="0"/>
              <a:t>交互矩阵的缺失值处理可以简单的补</a:t>
            </a:r>
            <a:r>
              <a:rPr lang="en-US" altLang="zh-CN" b="1" dirty="0"/>
              <a:t>0</a:t>
            </a:r>
            <a:r>
              <a:rPr lang="zh-CN" altLang="en-US" dirty="0"/>
              <a:t>。（本页注释中的参考代码就是这样来做的）</a:t>
            </a:r>
          </a:p>
          <a:p>
            <a:pPr lvl="2"/>
            <a:r>
              <a:rPr lang="zh-CN" altLang="en-US" dirty="0"/>
              <a:t>然后选择与目标用户相似度最高的</a:t>
            </a:r>
            <a:r>
              <a:rPr lang="en-US" altLang="zh-CN" dirty="0"/>
              <a:t>K</a:t>
            </a:r>
            <a:r>
              <a:rPr lang="zh-CN" altLang="en-US" dirty="0"/>
              <a:t>个用户；</a:t>
            </a:r>
          </a:p>
          <a:p>
            <a:pPr lvl="4"/>
            <a:endParaRPr lang="en-US" altLang="zh-CN" dirty="0"/>
          </a:p>
          <a:p>
            <a:pPr lvl="2"/>
            <a:endParaRPr lang="en-US" dirty="0"/>
          </a:p>
        </p:txBody>
      </p:sp>
    </p:spTree>
    <p:extLst>
      <p:ext uri="{BB962C8B-B14F-4D97-AF65-F5344CB8AC3E}">
        <p14:creationId xmlns:p14="http://schemas.microsoft.com/office/powerpoint/2010/main" val="5313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2A-4B95-46A7-BC14-892E5A188C9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4DD5542-9DA6-4778-8AC8-D0643C4CA1A5}"/>
              </a:ext>
            </a:extLst>
          </p:cNvPr>
          <p:cNvSpPr>
            <a:spLocks noGrp="1"/>
          </p:cNvSpPr>
          <p:nvPr>
            <p:ph idx="1"/>
          </p:nvPr>
        </p:nvSpPr>
        <p:spPr/>
        <p:txBody>
          <a:bodyPr/>
          <a:lstStyle/>
          <a:p>
            <a:pPr lvl="2"/>
            <a:r>
              <a:rPr lang="zh-CN" altLang="en-US" dirty="0"/>
              <a:t>最后通过对邻居用户的评分</a:t>
            </a:r>
            <a:r>
              <a:rPr lang="en-US" altLang="zh-CN" dirty="0"/>
              <a:t>/</a:t>
            </a:r>
            <a:r>
              <a:rPr lang="zh-CN" altLang="en-US" dirty="0"/>
              <a:t>交互的加权求和来预测目标用户对每个他自己没有评过分</a:t>
            </a:r>
            <a:r>
              <a:rPr lang="en-US" altLang="zh-CN" dirty="0"/>
              <a:t>/</a:t>
            </a:r>
            <a:r>
              <a:rPr lang="zh-CN" altLang="en-US" dirty="0"/>
              <a:t>交互的</a:t>
            </a:r>
            <a:r>
              <a:rPr lang="en-US" altLang="zh-CN" dirty="0"/>
              <a:t>Item</a:t>
            </a:r>
            <a:r>
              <a:rPr lang="zh-CN" altLang="en-US" dirty="0"/>
              <a:t>的评分</a:t>
            </a:r>
            <a:r>
              <a:rPr lang="en-US" altLang="zh-CN" dirty="0"/>
              <a:t>/</a:t>
            </a:r>
            <a:r>
              <a:rPr lang="zh-CN" altLang="en-US" dirty="0"/>
              <a:t>感兴趣程度。</a:t>
            </a:r>
            <a:endParaRPr lang="en-US" altLang="zh-CN" dirty="0"/>
          </a:p>
          <a:p>
            <a:pPr lvl="3"/>
            <a:r>
              <a:rPr lang="zh-CN" altLang="en-US" b="1" dirty="0"/>
              <a:t>这里的加权指的是用用户之间的相似度作为评分</a:t>
            </a:r>
            <a:r>
              <a:rPr lang="en-US" altLang="zh-CN" b="1" dirty="0"/>
              <a:t>/</a:t>
            </a:r>
            <a:r>
              <a:rPr lang="zh-CN" altLang="en-US" b="1" dirty="0"/>
              <a:t>交互的权重，</a:t>
            </a:r>
            <a:r>
              <a:rPr lang="zh-CN" altLang="en-US" dirty="0"/>
              <a:t>如下图公式中的</a:t>
            </a:r>
            <a:r>
              <a:rPr lang="en-US" altLang="zh-CN" dirty="0"/>
              <a:t>sim(</a:t>
            </a:r>
            <a:r>
              <a:rPr lang="en-US" altLang="zh-CN" dirty="0" err="1"/>
              <a:t>u,ui</a:t>
            </a:r>
            <a:r>
              <a:rPr lang="en-US" altLang="zh-CN" dirty="0"/>
              <a:t>)</a:t>
            </a:r>
            <a:r>
              <a:rPr lang="zh-CN" altLang="en-US" dirty="0"/>
              <a:t>。</a:t>
            </a:r>
            <a:endParaRPr lang="en-US" altLang="zh-CN" dirty="0"/>
          </a:p>
          <a:p>
            <a:pPr lvl="3"/>
            <a:endParaRPr lang="en-US" altLang="zh-CN" dirty="0"/>
          </a:p>
          <a:p>
            <a:pPr lvl="3"/>
            <a:endParaRPr lang="en-US" altLang="zh-CN" dirty="0"/>
          </a:p>
          <a:p>
            <a:pPr lvl="3"/>
            <a:endParaRPr lang="en-US" altLang="zh-CN" dirty="0"/>
          </a:p>
          <a:p>
            <a:pPr lvl="4"/>
            <a:r>
              <a:rPr lang="zh-CN" altLang="en-US" dirty="0"/>
              <a:t>上面公式中的</a:t>
            </a:r>
            <a:r>
              <a:rPr lang="en-US" altLang="zh-CN" dirty="0"/>
              <a:t>U</a:t>
            </a:r>
            <a:r>
              <a:rPr lang="zh-CN" altLang="en-US" dirty="0"/>
              <a:t>表示的是目标用户</a:t>
            </a:r>
            <a:r>
              <a:rPr lang="en-US" altLang="zh-CN" dirty="0"/>
              <a:t>u</a:t>
            </a:r>
            <a:r>
              <a:rPr lang="zh-CN" altLang="en-US" dirty="0"/>
              <a:t>的邻居用户集合（即</a:t>
            </a:r>
            <a:r>
              <a:rPr lang="en-US" altLang="zh-CN" dirty="0" err="1"/>
              <a:t>topK</a:t>
            </a:r>
            <a:r>
              <a:rPr lang="zh-CN" altLang="en-US" dirty="0"/>
              <a:t>相似的用户集合），</a:t>
            </a:r>
            <a:r>
              <a:rPr lang="en-US" altLang="zh-CN" dirty="0"/>
              <a:t>s</a:t>
            </a:r>
            <a:r>
              <a:rPr lang="zh-CN" altLang="en-US" dirty="0"/>
              <a:t>表示的是用户</a:t>
            </a:r>
            <a:r>
              <a:rPr lang="en-US" altLang="zh-CN" dirty="0"/>
              <a:t>-</a:t>
            </a:r>
            <a:r>
              <a:rPr lang="zh-CN" altLang="en-US" dirty="0"/>
              <a:t>物品交互矩阵中出现过的</a:t>
            </a:r>
            <a:r>
              <a:rPr lang="en-US" altLang="zh-CN" dirty="0"/>
              <a:t>item</a:t>
            </a:r>
            <a:r>
              <a:rPr lang="zh-CN" altLang="en-US" dirty="0"/>
              <a:t>并且被邻居用户交互过且没被目标用户交互过的</a:t>
            </a:r>
            <a:r>
              <a:rPr lang="en-US" altLang="zh-CN" dirty="0"/>
              <a:t>item</a:t>
            </a:r>
            <a:r>
              <a:rPr lang="zh-CN" altLang="en-US" dirty="0"/>
              <a:t>。</a:t>
            </a:r>
            <a:endParaRPr lang="en-US" altLang="zh-CN" dirty="0"/>
          </a:p>
          <a:p>
            <a:pPr lvl="4"/>
            <a:r>
              <a:rPr lang="en-US" altLang="zh-CN" dirty="0"/>
              <a:t>score(</a:t>
            </a:r>
            <a:r>
              <a:rPr lang="en-US" altLang="zh-CN" dirty="0" err="1"/>
              <a:t>ui,s</a:t>
            </a:r>
            <a:r>
              <a:rPr lang="en-US" altLang="zh-CN" dirty="0"/>
              <a:t>)</a:t>
            </a:r>
            <a:r>
              <a:rPr lang="zh-CN" altLang="en-US" dirty="0"/>
              <a:t>是用户</a:t>
            </a:r>
            <a:r>
              <a:rPr lang="en-US" altLang="zh-CN" dirty="0" err="1"/>
              <a:t>ui</a:t>
            </a:r>
            <a:r>
              <a:rPr lang="zh-CN" altLang="en-US" dirty="0"/>
              <a:t>对物品</a:t>
            </a:r>
            <a:r>
              <a:rPr lang="en-US" altLang="zh-CN" dirty="0"/>
              <a:t>s</a:t>
            </a:r>
            <a:r>
              <a:rPr lang="zh-CN" altLang="en-US" dirty="0"/>
              <a:t>的喜好度， 对于隐式反馈为</a:t>
            </a:r>
            <a:r>
              <a:rPr lang="en-US" altLang="zh-CN" dirty="0"/>
              <a:t>1</a:t>
            </a:r>
            <a:r>
              <a:rPr lang="zh-CN" altLang="en-US" dirty="0"/>
              <a:t>（ 只要不是用户直接评分的操作行为都算隐式反馈，包括浏览、点击、播放、收藏、评论、点赞、转发等等 ），而对于非隐式反馈，该值为用户对物品的评分。</a:t>
            </a:r>
            <a:endParaRPr lang="en-US" altLang="zh-CN" dirty="0"/>
          </a:p>
          <a:p>
            <a:endParaRPr lang="en-US" dirty="0"/>
          </a:p>
        </p:txBody>
      </p:sp>
      <p:pic>
        <p:nvPicPr>
          <p:cNvPr id="4" name="Picture 3">
            <a:extLst>
              <a:ext uri="{FF2B5EF4-FFF2-40B4-BE49-F238E27FC236}">
                <a16:creationId xmlns:a16="http://schemas.microsoft.com/office/drawing/2014/main" id="{D6D5140A-B28A-40F5-9140-973C649CA43C}"/>
              </a:ext>
            </a:extLst>
          </p:cNvPr>
          <p:cNvPicPr>
            <a:picLocks noChangeAspect="1"/>
          </p:cNvPicPr>
          <p:nvPr/>
        </p:nvPicPr>
        <p:blipFill>
          <a:blip r:embed="rId3"/>
          <a:stretch>
            <a:fillRect/>
          </a:stretch>
        </p:blipFill>
        <p:spPr>
          <a:xfrm>
            <a:off x="3249424" y="2856425"/>
            <a:ext cx="4713945" cy="840931"/>
          </a:xfrm>
          <a:prstGeom prst="rect">
            <a:avLst/>
          </a:prstGeom>
        </p:spPr>
      </p:pic>
    </p:spTree>
    <p:extLst>
      <p:ext uri="{BB962C8B-B14F-4D97-AF65-F5344CB8AC3E}">
        <p14:creationId xmlns:p14="http://schemas.microsoft.com/office/powerpoint/2010/main" val="11789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2"/>
            <a:r>
              <a:rPr lang="en-US" altLang="zh-CN" dirty="0" err="1"/>
              <a:t>UserCF</a:t>
            </a:r>
            <a:r>
              <a:rPr lang="zh-CN" altLang="en-US" dirty="0"/>
              <a:t>的主要缺点：</a:t>
            </a:r>
          </a:p>
          <a:p>
            <a:pPr lvl="3"/>
            <a:r>
              <a:rPr lang="zh-CN" altLang="en-US" dirty="0"/>
              <a:t>随着网站的用户数目越来越大，计算用户数的相似度将越来越困难，其运算的时间复杂度和空间复杂度随着用户的增长而爆炸性增长。</a:t>
            </a:r>
          </a:p>
          <a:p>
            <a:pPr lvl="1"/>
            <a:r>
              <a:rPr lang="zh-CN" altLang="en-US" dirty="0"/>
              <a:t>新闻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来召回，由于这些类网站的文章更新太快太多，可能不适合用</a:t>
            </a:r>
            <a:r>
              <a:rPr lang="en-US" altLang="zh-CN" dirty="0"/>
              <a:t>item-based</a:t>
            </a:r>
            <a:r>
              <a:rPr lang="zh-CN" altLang="en-US" dirty="0"/>
              <a:t>的</a:t>
            </a:r>
            <a:r>
              <a:rPr lang="en-US" altLang="zh-CN" dirty="0"/>
              <a:t>CF</a:t>
            </a:r>
            <a:r>
              <a:rPr lang="zh-CN" altLang="en-US" dirty="0"/>
              <a:t>。</a:t>
            </a:r>
            <a:endParaRPr lang="en-US" altLang="zh-CN" dirty="0"/>
          </a:p>
          <a:p>
            <a:pPr lvl="2"/>
            <a:r>
              <a:rPr lang="zh-CN" altLang="en-US" dirty="0"/>
              <a:t>今日头条是其中一个（头条还使用了基于用户兴趣标签</a:t>
            </a:r>
            <a:r>
              <a:rPr lang="en-US" altLang="zh-CN" dirty="0"/>
              <a:t>/topic/</a:t>
            </a:r>
            <a:r>
              <a:rPr lang="zh-CN" altLang="en-US" dirty="0"/>
              <a:t>实体的召回）。</a:t>
            </a:r>
            <a:endParaRPr lang="en-US" altLang="zh-CN" dirty="0"/>
          </a:p>
          <a:p>
            <a:pPr lvl="2"/>
            <a:r>
              <a:rPr lang="zh-CN" altLang="en-US" dirty="0"/>
              <a:t>像简书、知乎这种，内容频繁增加，但是用户相对固定的网站，也适合使用基于用户的协同过滤。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7"/>
            <a:ext cx="10515600" cy="4948887"/>
          </a:xfrm>
        </p:spPr>
        <p:txBody>
          <a:bodyPr>
            <a:normAutofit fontScale="85000" lnSpcReduction="10000"/>
          </a:bodyPr>
          <a:lstStyle/>
          <a:p>
            <a:r>
              <a:rPr lang="zh-CN" altLang="en-US" dirty="0"/>
              <a:t>基于物品</a:t>
            </a:r>
            <a:r>
              <a:rPr lang="en-US" altLang="zh-CN" dirty="0"/>
              <a:t>(</a:t>
            </a:r>
            <a:r>
              <a:rPr lang="en-US" dirty="0"/>
              <a:t>item-based)</a:t>
            </a:r>
            <a:r>
              <a:rPr lang="zh-CN" altLang="en-US" dirty="0"/>
              <a:t>的协同过滤：</a:t>
            </a:r>
            <a:endParaRPr lang="en-US" altLang="zh-CN" dirty="0"/>
          </a:p>
          <a:p>
            <a:pPr lvl="1"/>
            <a:r>
              <a:rPr lang="zh-CN" altLang="en-US" dirty="0"/>
              <a:t>核心是基于</a:t>
            </a:r>
            <a:r>
              <a:rPr lang="en-US" altLang="zh-CN" dirty="0"/>
              <a:t>Item-Item</a:t>
            </a:r>
            <a:r>
              <a:rPr lang="zh-CN" altLang="en-US" dirty="0"/>
              <a:t>共现矩阵通过某种相似度度量来计算两个</a:t>
            </a:r>
            <a:r>
              <a:rPr lang="en-US" altLang="zh-CN" dirty="0"/>
              <a:t>Item</a:t>
            </a:r>
            <a:r>
              <a:rPr lang="zh-CN" altLang="en-US" dirty="0"/>
              <a:t>的相似度，</a:t>
            </a:r>
            <a:r>
              <a:rPr lang="zh-CN" altLang="en-US" b="1" dirty="0"/>
              <a:t>区别于基于内容的推荐方法，这里不需要对</a:t>
            </a:r>
            <a:r>
              <a:rPr lang="en-US" altLang="zh-CN" b="1" dirty="0"/>
              <a:t>Item</a:t>
            </a:r>
            <a:r>
              <a:rPr lang="zh-CN" altLang="en-US" b="1" dirty="0"/>
              <a:t>的特征本身建模，完全是基于用户对</a:t>
            </a:r>
            <a:r>
              <a:rPr lang="en-US" altLang="zh-CN" b="1" dirty="0"/>
              <a:t>Item</a:t>
            </a:r>
            <a:r>
              <a:rPr lang="zh-CN" altLang="en-US" b="1" dirty="0"/>
              <a:t>的行为历史数据</a:t>
            </a:r>
            <a:r>
              <a:rPr lang="zh-CN" altLang="en-US" dirty="0"/>
              <a:t>。方法主要分三步：</a:t>
            </a:r>
            <a:endParaRPr lang="en-US" altLang="zh-CN" dirty="0"/>
          </a:p>
          <a:p>
            <a:pPr lvl="2"/>
            <a:r>
              <a:rPr lang="zh-CN" altLang="en-US" dirty="0"/>
              <a:t>首先需要</a:t>
            </a:r>
            <a:r>
              <a:rPr lang="zh-CN" altLang="en-US" b="1" dirty="0"/>
              <a:t>构造</a:t>
            </a:r>
            <a:r>
              <a:rPr lang="en-US" altLang="zh-CN" b="1" dirty="0"/>
              <a:t>item-item</a:t>
            </a:r>
            <a:r>
              <a:rPr lang="zh-CN" altLang="en-US" b="1" dirty="0"/>
              <a:t>共现矩阵</a:t>
            </a:r>
            <a:r>
              <a:rPr lang="zh-CN" altLang="en-US" dirty="0"/>
              <a:t>：</a:t>
            </a:r>
            <a:endParaRPr lang="en-US" altLang="zh-CN" dirty="0"/>
          </a:p>
          <a:p>
            <a:pPr lvl="3"/>
            <a:r>
              <a:rPr lang="zh-CN" altLang="en-US" dirty="0"/>
              <a:t>遍历训练数据，计算出喜欢两两物品的用户数，填入矩阵中。</a:t>
            </a:r>
            <a:endParaRPr lang="en-US" altLang="zh-CN" dirty="0"/>
          </a:p>
          <a:p>
            <a:pPr lvl="2"/>
            <a:r>
              <a:rPr lang="zh-CN" altLang="en-US" b="1" dirty="0"/>
              <a:t>计算物品之间的相似度，需要惩罚热门物品以及惩罚活跃用户（公式详解请参考注释中的</a:t>
            </a:r>
            <a:r>
              <a:rPr lang="en-US" altLang="zh-CN" b="1" dirty="0"/>
              <a:t>link</a:t>
            </a:r>
            <a:r>
              <a:rPr lang="zh-CN" altLang="en-US" b="1" dirty="0"/>
              <a:t>）</a:t>
            </a:r>
            <a:r>
              <a:rPr lang="zh-CN" altLang="en-US" dirty="0"/>
              <a:t>。</a:t>
            </a:r>
            <a:endParaRPr lang="en-US" altLang="zh-CN" dirty="0"/>
          </a:p>
          <a:p>
            <a:pPr lvl="2"/>
            <a:endParaRPr lang="zh-CN" altLang="en-US" dirty="0"/>
          </a:p>
          <a:p>
            <a:pPr lvl="2"/>
            <a:endParaRPr lang="en-US" altLang="zh-CN" dirty="0"/>
          </a:p>
          <a:p>
            <a:pPr lvl="2"/>
            <a:endParaRPr lang="en-US" altLang="zh-CN" dirty="0"/>
          </a:p>
          <a:p>
            <a:pPr lvl="2"/>
            <a:endParaRPr lang="en-US" altLang="zh-CN" dirty="0"/>
          </a:p>
          <a:p>
            <a:pPr lvl="2"/>
            <a:r>
              <a:rPr lang="zh-CN" altLang="en-US" dirty="0"/>
              <a:t>根据物品的相似度和用户的历史行为给用户生成推荐列表：</a:t>
            </a:r>
            <a:endParaRPr lang="en-US" altLang="zh-CN" dirty="0"/>
          </a:p>
          <a:p>
            <a:pPr lvl="2"/>
            <a:endParaRPr lang="zh-CN" altLang="en-US" dirty="0"/>
          </a:p>
          <a:p>
            <a:pPr lvl="3"/>
            <a:r>
              <a:rPr lang="zh-CN" altLang="en-US" dirty="0"/>
              <a:t>上式中的</a:t>
            </a:r>
            <a:r>
              <a:rPr lang="en-US" altLang="zh-CN" dirty="0"/>
              <a:t>S</a:t>
            </a:r>
            <a:r>
              <a:rPr lang="zh-CN" altLang="en-US" dirty="0"/>
              <a:t>表示的是训练集中出现的物品集合；</a:t>
            </a:r>
            <a:r>
              <a:rPr lang="en-US" altLang="zh-CN" dirty="0" err="1"/>
              <a:t>i</a:t>
            </a:r>
            <a:r>
              <a:rPr lang="zh-CN" altLang="en-US" dirty="0"/>
              <a:t>是用户</a:t>
            </a:r>
            <a:r>
              <a:rPr lang="en-US" altLang="zh-CN" dirty="0"/>
              <a:t>u</a:t>
            </a:r>
            <a:r>
              <a:rPr lang="zh-CN" altLang="en-US" dirty="0"/>
              <a:t>发生过行为且出现在训练集中的物品；</a:t>
            </a:r>
            <a:r>
              <a:rPr lang="en-US" altLang="zh-CN" sz="3500" dirty="0" err="1"/>
              <a:t>r</a:t>
            </a:r>
            <a:r>
              <a:rPr lang="en-US" altLang="zh-CN" dirty="0" err="1"/>
              <a:t>ui</a:t>
            </a:r>
            <a:r>
              <a:rPr lang="en-US" altLang="zh-CN" dirty="0"/>
              <a:t> </a:t>
            </a:r>
            <a:r>
              <a:rPr lang="zh-CN" altLang="en-US" dirty="0"/>
              <a:t>指的是目标用户</a:t>
            </a:r>
            <a:r>
              <a:rPr lang="en-US" altLang="zh-CN" dirty="0"/>
              <a:t>u</a:t>
            </a:r>
            <a:r>
              <a:rPr lang="zh-CN" altLang="en-US" dirty="0"/>
              <a:t>对物品</a:t>
            </a:r>
            <a:r>
              <a:rPr lang="en-US" altLang="zh-CN" dirty="0" err="1"/>
              <a:t>i</a:t>
            </a:r>
            <a:r>
              <a:rPr lang="zh-CN" altLang="en-US" dirty="0"/>
              <a:t>的评分（显式反馈就是用户的具体评分，隐式反馈的话这个值就是</a:t>
            </a:r>
            <a:r>
              <a:rPr lang="en-US" altLang="zh-CN" dirty="0"/>
              <a:t>1</a:t>
            </a:r>
            <a:r>
              <a:rPr lang="zh-CN" altLang="en-US" dirty="0"/>
              <a:t>）。</a:t>
            </a:r>
            <a:endParaRPr lang="en-US" altLang="zh-CN" dirty="0"/>
          </a:p>
          <a:p>
            <a:pPr lvl="1"/>
            <a:r>
              <a:rPr lang="zh-CN" altLang="en-US" dirty="0"/>
              <a:t>它可能是目前业界应用最多的一种召回策略。</a:t>
            </a:r>
            <a:endParaRPr lang="en-US" altLang="zh-CN" dirty="0"/>
          </a:p>
          <a:p>
            <a:pPr lvl="2"/>
            <a:r>
              <a:rPr lang="zh-CN" altLang="en-US" dirty="0"/>
              <a:t>比如</a:t>
            </a:r>
            <a:r>
              <a:rPr lang="en-US" altLang="zh-CN" dirty="0"/>
              <a:t>Amazon</a:t>
            </a:r>
            <a:r>
              <a:rPr lang="zh-CN" altLang="en-US" dirty="0"/>
              <a:t>电商，</a:t>
            </a:r>
            <a:r>
              <a:rPr lang="en-US" altLang="zh-CN" dirty="0"/>
              <a:t>Netflix</a:t>
            </a:r>
            <a:r>
              <a:rPr lang="zh-CN" altLang="en-US" dirty="0"/>
              <a:t>在线视频等网站，他们的首页推荐中经常会使用</a:t>
            </a:r>
            <a:r>
              <a:rPr lang="en-US" altLang="zh-CN" dirty="0" err="1"/>
              <a:t>ItemCF</a:t>
            </a:r>
            <a:r>
              <a:rPr lang="zh-CN" altLang="en-US" dirty="0"/>
              <a:t>作为一路召回。</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53" y="3606189"/>
            <a:ext cx="4108215" cy="824482"/>
          </a:xfrm>
          <a:prstGeom prst="rect">
            <a:avLst/>
          </a:prstGeom>
        </p:spPr>
      </p:pic>
      <p:pic>
        <p:nvPicPr>
          <p:cNvPr id="5" name="Picture 4"/>
          <p:cNvPicPr>
            <a:picLocks noChangeAspect="1"/>
          </p:cNvPicPr>
          <p:nvPr/>
        </p:nvPicPr>
        <p:blipFill>
          <a:blip r:embed="rId4"/>
          <a:stretch>
            <a:fillRect/>
          </a:stretch>
        </p:blipFill>
        <p:spPr>
          <a:xfrm>
            <a:off x="7690461" y="4384557"/>
            <a:ext cx="2636165" cy="824482"/>
          </a:xfrm>
          <a:prstGeom prst="rect">
            <a:avLst/>
          </a:prstGeom>
        </p:spPr>
      </p:pic>
    </p:spTree>
    <p:extLst>
      <p:ext uri="{BB962C8B-B14F-4D97-AF65-F5344CB8AC3E}">
        <p14:creationId xmlns:p14="http://schemas.microsoft.com/office/powerpoint/2010/main" val="299527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a:t>Continue…..</a:t>
            </a:r>
            <a:endParaRPr lang="en-US" dirty="0"/>
          </a:p>
        </p:txBody>
      </p:sp>
      <p:sp>
        <p:nvSpPr>
          <p:cNvPr id="3" name="Content Placeholder 2"/>
          <p:cNvSpPr>
            <a:spLocks noGrp="1"/>
          </p:cNvSpPr>
          <p:nvPr>
            <p:ph idx="1"/>
          </p:nvPr>
        </p:nvSpPr>
        <p:spPr>
          <a:xfrm>
            <a:off x="838200" y="1608084"/>
            <a:ext cx="10515600" cy="4455092"/>
          </a:xfrm>
        </p:spPr>
        <p:txBody>
          <a:bodyPr/>
          <a:lstStyle/>
          <a:p>
            <a:r>
              <a:rPr lang="zh-CN" altLang="en-US" dirty="0"/>
              <a:t>基于模型</a:t>
            </a:r>
            <a:r>
              <a:rPr lang="en-US" altLang="zh-CN" dirty="0"/>
              <a:t>(</a:t>
            </a:r>
            <a:r>
              <a:rPr lang="en-US" dirty="0"/>
              <a:t>model</a:t>
            </a:r>
            <a:r>
              <a:rPr lang="en-US" altLang="zh-CN" dirty="0"/>
              <a:t>-</a:t>
            </a:r>
            <a:r>
              <a:rPr lang="en-US" dirty="0"/>
              <a:t>based)</a:t>
            </a:r>
            <a:r>
              <a:rPr lang="zh-CN" altLang="en-US" dirty="0"/>
              <a:t>的协同过滤：</a:t>
            </a:r>
            <a:endParaRPr lang="en-US" altLang="zh-CN" dirty="0"/>
          </a:p>
          <a:p>
            <a:pPr lvl="1"/>
            <a:r>
              <a:rPr lang="zh-CN" altLang="en-US" dirty="0"/>
              <a:t>区别于上面两种基于邻域的方法，基于模型的</a:t>
            </a:r>
            <a:r>
              <a:rPr lang="en-US" altLang="zh-CN" dirty="0"/>
              <a:t>CF</a:t>
            </a:r>
            <a:r>
              <a:rPr lang="zh-CN" altLang="en-US" dirty="0"/>
              <a:t>使用传统机器学习进行建模。比如</a:t>
            </a:r>
            <a:r>
              <a:rPr lang="en-US" altLang="zh-CN" dirty="0"/>
              <a:t>SVD</a:t>
            </a:r>
            <a:r>
              <a:rPr lang="zh-CN" altLang="en-US" dirty="0"/>
              <a:t>及其变体，图模型比如</a:t>
            </a:r>
            <a:r>
              <a:rPr lang="en-US" altLang="zh-CN" dirty="0" err="1"/>
              <a:t>SimRank</a:t>
            </a:r>
            <a:r>
              <a:rPr lang="zh-CN" altLang="en-US" dirty="0"/>
              <a:t>等。</a:t>
            </a:r>
            <a:endParaRPr lang="en-US" altLang="zh-CN" dirty="0"/>
          </a:p>
          <a:p>
            <a:pPr lvl="1"/>
            <a:r>
              <a:rPr lang="en-US" altLang="zh-CN" dirty="0"/>
              <a:t>SVD</a:t>
            </a:r>
            <a:r>
              <a:rPr lang="zh-CN" altLang="en-US" dirty="0"/>
              <a:t>及其变体是基于</a:t>
            </a:r>
            <a:r>
              <a:rPr lang="en-US" altLang="zh-CN" dirty="0"/>
              <a:t>user-item</a:t>
            </a:r>
            <a:r>
              <a:rPr lang="zh-CN" altLang="en-US" dirty="0"/>
              <a:t>矩阵来进行矩阵分解的， 它们把</a:t>
            </a:r>
            <a:r>
              <a:rPr lang="en-US" altLang="zh-CN" dirty="0"/>
              <a:t>User-Item</a:t>
            </a:r>
            <a:r>
              <a:rPr lang="zh-CN" altLang="en-US" dirty="0"/>
              <a:t>评分矩阵分解为两个低秩矩阵的乘积，这两个低秩矩阵分别为</a:t>
            </a:r>
            <a:r>
              <a:rPr lang="en-US" altLang="zh-CN" dirty="0"/>
              <a:t>User</a:t>
            </a:r>
            <a:r>
              <a:rPr lang="zh-CN" altLang="en-US" dirty="0"/>
              <a:t>和</a:t>
            </a:r>
            <a:r>
              <a:rPr lang="en-US" altLang="zh-CN" dirty="0"/>
              <a:t>Item</a:t>
            </a:r>
            <a:r>
              <a:rPr lang="zh-CN" altLang="en-US" dirty="0"/>
              <a:t>的隐向量集合。</a:t>
            </a:r>
            <a:endParaRPr lang="en-US" altLang="zh-CN" dirty="0"/>
          </a:p>
          <a:p>
            <a:pPr lvl="2"/>
            <a:r>
              <a:rPr lang="zh-CN" altLang="en-US" dirty="0"/>
              <a:t>通过</a:t>
            </a:r>
            <a:r>
              <a:rPr lang="en-US" altLang="zh-CN" dirty="0"/>
              <a:t>User</a:t>
            </a:r>
            <a:r>
              <a:rPr lang="zh-CN" altLang="en-US" dirty="0"/>
              <a:t>和</a:t>
            </a:r>
            <a:r>
              <a:rPr lang="en-US" altLang="zh-CN" dirty="0"/>
              <a:t>Item</a:t>
            </a:r>
            <a:r>
              <a:rPr lang="zh-CN" altLang="en-US" dirty="0"/>
              <a:t>隐向量的点积来预测用户对未见过的物品的兴趣。从这个角度来说，矩阵分解也是生成</a:t>
            </a:r>
            <a:r>
              <a:rPr lang="en-US" altLang="zh-CN" dirty="0"/>
              <a:t>embedding</a:t>
            </a:r>
            <a:r>
              <a:rPr lang="zh-CN" altLang="en-US" dirty="0"/>
              <a:t>表示的一种方法。</a:t>
            </a:r>
            <a:endParaRPr lang="en-US" altLang="zh-CN" dirty="0"/>
          </a:p>
          <a:p>
            <a:pPr lvl="3"/>
            <a:endParaRPr lang="en-US" altLang="zh-CN" dirty="0"/>
          </a:p>
          <a:p>
            <a:pPr lvl="3"/>
            <a:endParaRPr lang="en-US" altLang="zh-CN" dirty="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normAutofit fontScale="90000"/>
          </a:bodyPr>
          <a:lstStyle/>
          <a:p>
            <a:r>
              <a:rPr lang="zh-CN" altLang="en-US" dirty="0"/>
              <a:t>基于用户画像的召回策略</a:t>
            </a:r>
            <a:r>
              <a:rPr lang="en-US" altLang="zh-CN" dirty="0"/>
              <a:t>(</a:t>
            </a:r>
            <a:r>
              <a:rPr lang="zh-CN" altLang="en-US" b="1" dirty="0"/>
              <a:t>个性化推荐中的精髓</a:t>
            </a:r>
            <a:r>
              <a:rPr lang="en-US" altLang="zh-CN" dirty="0"/>
              <a:t>)</a:t>
            </a:r>
            <a:endParaRPr lang="en-US" dirty="0"/>
          </a:p>
        </p:txBody>
      </p:sp>
      <p:sp>
        <p:nvSpPr>
          <p:cNvPr id="3" name="Content Placeholder 2"/>
          <p:cNvSpPr>
            <a:spLocks noGrp="1"/>
          </p:cNvSpPr>
          <p:nvPr>
            <p:ph idx="1"/>
          </p:nvPr>
        </p:nvSpPr>
        <p:spPr>
          <a:xfrm>
            <a:off x="838200" y="1617785"/>
            <a:ext cx="10515600" cy="4559178"/>
          </a:xfrm>
        </p:spPr>
        <p:txBody>
          <a:bodyPr>
            <a:normAutofit lnSpcReduction="10000"/>
          </a:bodyPr>
          <a:lstStyle/>
          <a:p>
            <a:r>
              <a:rPr lang="zh-CN" altLang="en-US" dirty="0"/>
              <a:t>简单讲，用户画像就是为用户打标签</a:t>
            </a:r>
            <a:r>
              <a:rPr lang="en-US" altLang="zh-CN" dirty="0"/>
              <a:t>tag</a:t>
            </a:r>
            <a:r>
              <a:rPr lang="zh-CN" altLang="en-US" dirty="0"/>
              <a:t>。</a:t>
            </a:r>
            <a:endParaRPr lang="en-US" altLang="zh-CN" dirty="0"/>
          </a:p>
          <a:p>
            <a:pPr lvl="1"/>
            <a:r>
              <a:rPr lang="zh-CN" altLang="en-US" dirty="0"/>
              <a:t>打标签的重要目的之一是为了让人能够理解并且方便计算机处理。</a:t>
            </a:r>
            <a:endParaRPr lang="en-US" altLang="zh-CN" dirty="0"/>
          </a:p>
          <a:p>
            <a:r>
              <a:rPr lang="zh-CN" altLang="en-US" dirty="0"/>
              <a:t>用户画像包括三大类：</a:t>
            </a:r>
            <a:endParaRPr lang="en-US" altLang="zh-CN" dirty="0"/>
          </a:p>
          <a:p>
            <a:pPr lvl="1"/>
            <a:r>
              <a:rPr lang="zh-CN" altLang="en-US" dirty="0"/>
              <a:t>用户的基本人口统计信息（长期画像）</a:t>
            </a:r>
            <a:endParaRPr lang="en-US" altLang="zh-CN" dirty="0"/>
          </a:p>
          <a:p>
            <a:pPr lvl="2"/>
            <a:r>
              <a:rPr lang="zh-CN" altLang="en-US" dirty="0"/>
              <a:t>比如性别，年龄，常驻的国家</a:t>
            </a:r>
            <a:r>
              <a:rPr lang="en-US" dirty="0"/>
              <a:t>/</a:t>
            </a:r>
            <a:r>
              <a:rPr lang="zh-CN" altLang="en-US" dirty="0"/>
              <a:t>省</a:t>
            </a:r>
            <a:r>
              <a:rPr lang="en-US" dirty="0"/>
              <a:t>/</a:t>
            </a:r>
            <a:r>
              <a:rPr lang="zh-CN" altLang="en-US" dirty="0"/>
              <a:t>市，出生的国家</a:t>
            </a:r>
            <a:r>
              <a:rPr lang="en-US" dirty="0"/>
              <a:t>/</a:t>
            </a:r>
            <a:r>
              <a:rPr lang="zh-CN" altLang="en-US" dirty="0"/>
              <a:t>省</a:t>
            </a:r>
            <a:r>
              <a:rPr lang="en-US" dirty="0"/>
              <a:t>/</a:t>
            </a:r>
            <a:r>
              <a:rPr lang="zh-CN" altLang="en-US" dirty="0"/>
              <a:t>市，学历，职业，收入水平等等</a:t>
            </a:r>
            <a:r>
              <a:rPr lang="en-US" dirty="0"/>
              <a:t>-------</a:t>
            </a:r>
            <a:r>
              <a:rPr lang="zh-CN" altLang="en-US" b="1" dirty="0"/>
              <a:t>注意这些信息的真实性</a:t>
            </a:r>
            <a:endParaRPr lang="en-US" dirty="0"/>
          </a:p>
          <a:p>
            <a:pPr lvl="1"/>
            <a:r>
              <a:rPr lang="zh-CN" altLang="en-US" dirty="0"/>
              <a:t>兴趣画像（长期和短期画像）</a:t>
            </a:r>
            <a:endParaRPr lang="en-US" altLang="zh-CN" dirty="0"/>
          </a:p>
          <a:p>
            <a:pPr lvl="2"/>
            <a:r>
              <a:rPr lang="zh-CN" altLang="en-US" dirty="0"/>
              <a:t>比如用户的兴趣</a:t>
            </a:r>
            <a:r>
              <a:rPr lang="en-US" dirty="0"/>
              <a:t>tag</a:t>
            </a:r>
            <a:r>
              <a:rPr lang="zh-CN" altLang="en-US" dirty="0"/>
              <a:t>，兴趣</a:t>
            </a:r>
            <a:r>
              <a:rPr lang="en-US" dirty="0"/>
              <a:t>topic</a:t>
            </a:r>
            <a:r>
              <a:rPr lang="zh-CN" altLang="en-US" dirty="0"/>
              <a:t>，兴趣关键字，兴趣</a:t>
            </a:r>
            <a:r>
              <a:rPr lang="en-US" dirty="0"/>
              <a:t>entity</a:t>
            </a:r>
            <a:r>
              <a:rPr lang="zh-CN" altLang="en-US" dirty="0"/>
              <a:t>等等；</a:t>
            </a:r>
            <a:endParaRPr lang="en-US" dirty="0"/>
          </a:p>
          <a:p>
            <a:pPr lvl="1"/>
            <a:r>
              <a:rPr lang="zh-CN" altLang="en-US" dirty="0"/>
              <a:t>行为画像（长期和短期画像）</a:t>
            </a:r>
            <a:endParaRPr lang="en-US" altLang="zh-CN" dirty="0"/>
          </a:p>
          <a:p>
            <a:pPr lvl="2"/>
            <a:r>
              <a:rPr lang="zh-CN" altLang="en-US" dirty="0"/>
              <a:t>比如该用户最近</a:t>
            </a:r>
            <a:r>
              <a:rPr lang="en-US" altLang="zh-CN" dirty="0"/>
              <a:t>N</a:t>
            </a:r>
            <a:r>
              <a:rPr lang="zh-CN" altLang="en-US" dirty="0"/>
              <a:t>次或者最近某段时间的某个行为的</a:t>
            </a:r>
            <a:r>
              <a:rPr lang="en-US" altLang="zh-CN" dirty="0"/>
              <a:t>item id</a:t>
            </a:r>
            <a:r>
              <a:rPr lang="zh-CN" altLang="en-US" dirty="0"/>
              <a:t>列表，刻画用户行为的长期</a:t>
            </a:r>
            <a:r>
              <a:rPr lang="en-US" altLang="zh-CN" dirty="0"/>
              <a:t>/</a:t>
            </a:r>
            <a:r>
              <a:rPr lang="zh-CN" altLang="en-US" dirty="0"/>
              <a:t>短期</a:t>
            </a:r>
            <a:r>
              <a:rPr lang="en-US" altLang="zh-CN" dirty="0"/>
              <a:t>/</a:t>
            </a:r>
            <a:r>
              <a:rPr lang="zh-CN" altLang="en-US" dirty="0"/>
              <a:t>实时</a:t>
            </a:r>
            <a:r>
              <a:rPr lang="en-US" altLang="zh-CN" dirty="0"/>
              <a:t>embedding</a:t>
            </a:r>
            <a:r>
              <a:rPr lang="zh-CN" altLang="en-US" dirty="0"/>
              <a:t>，某个历史统计周期的该用户的某行为的次数，用户的消费水平，某个历史统计周期的该用户的点击率</a:t>
            </a:r>
            <a:r>
              <a:rPr lang="en-US" altLang="zh-CN" dirty="0"/>
              <a:t>/</a:t>
            </a:r>
            <a:r>
              <a:rPr lang="zh-CN" altLang="en-US" dirty="0"/>
              <a:t>转化率等等 。</a:t>
            </a:r>
            <a:endParaRPr lang="en-US" altLang="zh-CN" dirty="0"/>
          </a:p>
          <a:p>
            <a:pPr lvl="2"/>
            <a:r>
              <a:rPr lang="zh-CN" altLang="en-US" dirty="0"/>
              <a:t>当前一种流行的做法是使用基于用户实时</a:t>
            </a:r>
            <a:r>
              <a:rPr lang="en-US" altLang="zh-CN" dirty="0"/>
              <a:t>embedding</a:t>
            </a:r>
            <a:r>
              <a:rPr lang="zh-CN" altLang="en-US" dirty="0"/>
              <a:t>的召回，比如常见的</a:t>
            </a:r>
            <a:r>
              <a:rPr lang="en-US" altLang="zh-CN" dirty="0" err="1"/>
              <a:t>YoutubeDNN</a:t>
            </a:r>
            <a:r>
              <a:rPr lang="zh-CN" altLang="en-US" dirty="0"/>
              <a:t>召回模型，</a:t>
            </a:r>
            <a:r>
              <a:rPr lang="en-US" altLang="zh-CN" dirty="0"/>
              <a:t>DSSM</a:t>
            </a:r>
            <a:r>
              <a:rPr lang="zh-CN" altLang="en-US" dirty="0"/>
              <a:t>，</a:t>
            </a:r>
            <a:r>
              <a:rPr lang="en-US" altLang="zh-CN" dirty="0"/>
              <a:t>MIND</a:t>
            </a:r>
            <a:r>
              <a:rPr lang="zh-CN" altLang="en-US" dirty="0"/>
              <a:t>等等</a:t>
            </a:r>
            <a:endParaRPr lang="en-US" altLang="zh-CN" dirty="0"/>
          </a:p>
        </p:txBody>
      </p:sp>
    </p:spTree>
    <p:extLst>
      <p:ext uri="{BB962C8B-B14F-4D97-AF65-F5344CB8AC3E}">
        <p14:creationId xmlns:p14="http://schemas.microsoft.com/office/powerpoint/2010/main" val="247379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40C-5578-4BE9-A0D9-0BCB0DFCC5F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6FF0155-0F4B-4D39-B2B6-2592CEECBF8E}"/>
              </a:ext>
            </a:extLst>
          </p:cNvPr>
          <p:cNvSpPr>
            <a:spLocks noGrp="1"/>
          </p:cNvSpPr>
          <p:nvPr>
            <p:ph idx="1"/>
          </p:nvPr>
        </p:nvSpPr>
        <p:spPr/>
        <p:txBody>
          <a:bodyPr/>
          <a:lstStyle/>
          <a:p>
            <a:r>
              <a:rPr lang="zh-CN" altLang="en-US" dirty="0"/>
              <a:t>用户画像的大致实现思路如下：</a:t>
            </a:r>
            <a:endParaRPr lang="en-US" altLang="zh-CN" dirty="0"/>
          </a:p>
          <a:p>
            <a:endParaRPr lang="en-US" dirty="0"/>
          </a:p>
          <a:p>
            <a:endParaRPr lang="en-US" dirty="0"/>
          </a:p>
        </p:txBody>
      </p:sp>
      <p:pic>
        <p:nvPicPr>
          <p:cNvPr id="4" name="Picture 3" descr="https://pic2.zhimg.com/80/8c54b5cef71ccb8b0ed70715e6ff9efc_hd.jpg">
            <a:extLst>
              <a:ext uri="{FF2B5EF4-FFF2-40B4-BE49-F238E27FC236}">
                <a16:creationId xmlns:a16="http://schemas.microsoft.com/office/drawing/2014/main" id="{76012226-9C28-4696-A771-5A27037E7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720" y="2553826"/>
            <a:ext cx="9739171" cy="3895669"/>
          </a:xfrm>
          <a:prstGeom prst="rect">
            <a:avLst/>
          </a:prstGeom>
          <a:noFill/>
          <a:ln>
            <a:noFill/>
          </a:ln>
        </p:spPr>
      </p:pic>
    </p:spTree>
    <p:extLst>
      <p:ext uri="{BB962C8B-B14F-4D97-AF65-F5344CB8AC3E}">
        <p14:creationId xmlns:p14="http://schemas.microsoft.com/office/powerpoint/2010/main" val="35462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9F26-8BA4-4E3D-895C-6EA560EA17EA}"/>
              </a:ext>
            </a:extLst>
          </p:cNvPr>
          <p:cNvSpPr>
            <a:spLocks noGrp="1"/>
          </p:cNvSpPr>
          <p:nvPr>
            <p:ph type="title"/>
          </p:nvPr>
        </p:nvSpPr>
        <p:spPr>
          <a:xfrm>
            <a:off x="838200" y="2453005"/>
            <a:ext cx="10515600" cy="1325563"/>
          </a:xfrm>
        </p:spPr>
        <p:txBody>
          <a:bodyPr/>
          <a:lstStyle/>
          <a:p>
            <a:pPr algn="ctr"/>
            <a:r>
              <a:rPr lang="zh-CN" altLang="en-US" dirty="0"/>
              <a:t>推荐系统简介</a:t>
            </a:r>
            <a:endParaRPr lang="en-US" dirty="0"/>
          </a:p>
        </p:txBody>
      </p:sp>
    </p:spTree>
    <p:extLst>
      <p:ext uri="{BB962C8B-B14F-4D97-AF65-F5344CB8AC3E}">
        <p14:creationId xmlns:p14="http://schemas.microsoft.com/office/powerpoint/2010/main" val="202230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a:t>Continue…..</a:t>
            </a:r>
            <a:endParaRPr lang="en-US" dirty="0"/>
          </a:p>
        </p:txBody>
      </p:sp>
      <p:sp>
        <p:nvSpPr>
          <p:cNvPr id="3" name="Content Placeholder 2"/>
          <p:cNvSpPr>
            <a:spLocks noGrp="1"/>
          </p:cNvSpPr>
          <p:nvPr>
            <p:ph idx="1"/>
          </p:nvPr>
        </p:nvSpPr>
        <p:spPr>
          <a:xfrm>
            <a:off x="838200" y="1510144"/>
            <a:ext cx="10515600" cy="5347855"/>
          </a:xfrm>
        </p:spPr>
        <p:txBody>
          <a:bodyPr/>
          <a:lstStyle/>
          <a:p>
            <a:r>
              <a:rPr lang="zh-CN" altLang="en-US" dirty="0"/>
              <a:t>实现用户画像，首先需要一个用户身份标识，那如何表示一个用户身份（</a:t>
            </a:r>
            <a:r>
              <a:rPr lang="en-US" altLang="zh-CN" dirty="0"/>
              <a:t>device-id </a:t>
            </a:r>
            <a:r>
              <a:rPr lang="zh-CN" altLang="en-US" dirty="0"/>
              <a:t>或如下图的方式）？</a:t>
            </a:r>
            <a:endParaRPr lang="en-US" altLang="zh-CN" dirty="0"/>
          </a:p>
          <a:p>
            <a:pPr lvl="2"/>
            <a:r>
              <a:rPr lang="en-US" altLang="zh-CN" dirty="0"/>
              <a:t>device-id</a:t>
            </a:r>
            <a:r>
              <a:rPr lang="zh-CN" altLang="en-US" dirty="0"/>
              <a:t>可能在个人隐私越来越重要的当下很难再获得。</a:t>
            </a:r>
            <a:endParaRPr lang="en-US" altLang="zh-CN"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49" y="2655163"/>
            <a:ext cx="9155938" cy="3837711"/>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DFB-1896-491B-BEF7-6F859AC63067}"/>
              </a:ext>
            </a:extLst>
          </p:cNvPr>
          <p:cNvSpPr>
            <a:spLocks noGrp="1"/>
          </p:cNvSpPr>
          <p:nvPr>
            <p:ph type="title"/>
          </p:nvPr>
        </p:nvSpPr>
        <p:spPr>
          <a:xfrm>
            <a:off x="838200" y="3137822"/>
            <a:ext cx="10515600" cy="1325563"/>
          </a:xfrm>
        </p:spPr>
        <p:txBody>
          <a:bodyPr/>
          <a:lstStyle/>
          <a:p>
            <a:pPr algn="ctr"/>
            <a:r>
              <a:rPr lang="zh-CN" altLang="en-US" dirty="0"/>
              <a:t>详情页推荐场景中的通用召回策略</a:t>
            </a:r>
            <a:endParaRPr lang="en-US" dirty="0"/>
          </a:p>
        </p:txBody>
      </p:sp>
    </p:spTree>
    <p:extLst>
      <p:ext uri="{BB962C8B-B14F-4D97-AF65-F5344CB8AC3E}">
        <p14:creationId xmlns:p14="http://schemas.microsoft.com/office/powerpoint/2010/main" val="385567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493-165C-4E6E-B3D4-688934254914}"/>
              </a:ext>
            </a:extLst>
          </p:cNvPr>
          <p:cNvSpPr>
            <a:spLocks noGrp="1"/>
          </p:cNvSpPr>
          <p:nvPr>
            <p:ph type="title"/>
          </p:nvPr>
        </p:nvSpPr>
        <p:spPr/>
        <p:txBody>
          <a:bodyPr/>
          <a:lstStyle/>
          <a:p>
            <a:r>
              <a:rPr lang="zh-CN" altLang="en-US" dirty="0"/>
              <a:t>详情页推荐场景中的通用召回策略</a:t>
            </a:r>
            <a:endParaRPr lang="en-US" dirty="0"/>
          </a:p>
        </p:txBody>
      </p:sp>
      <p:sp>
        <p:nvSpPr>
          <p:cNvPr id="3" name="Content Placeholder 2">
            <a:extLst>
              <a:ext uri="{FF2B5EF4-FFF2-40B4-BE49-F238E27FC236}">
                <a16:creationId xmlns:a16="http://schemas.microsoft.com/office/drawing/2014/main" id="{DAFEA924-D968-4436-85D0-30A48DED0A7B}"/>
              </a:ext>
            </a:extLst>
          </p:cNvPr>
          <p:cNvSpPr>
            <a:spLocks noGrp="1"/>
          </p:cNvSpPr>
          <p:nvPr>
            <p:ph idx="1"/>
          </p:nvPr>
        </p:nvSpPr>
        <p:spPr/>
        <p:txBody>
          <a:bodyPr/>
          <a:lstStyle/>
          <a:p>
            <a:r>
              <a:rPr lang="zh-CN" altLang="en-US" dirty="0"/>
              <a:t>详情页推荐场景中的通用召回策略：</a:t>
            </a:r>
            <a:endParaRPr lang="en-US" altLang="zh-CN" dirty="0"/>
          </a:p>
          <a:p>
            <a:pPr lvl="1"/>
            <a:r>
              <a:rPr lang="zh-CN" altLang="en-US" dirty="0"/>
              <a:t>基于</a:t>
            </a:r>
            <a:r>
              <a:rPr lang="en-US" dirty="0"/>
              <a:t>item</a:t>
            </a:r>
            <a:r>
              <a:rPr lang="zh-CN" altLang="en-US" dirty="0"/>
              <a:t>表示向量的相似度的召回</a:t>
            </a:r>
            <a:endParaRPr lang="en-US" altLang="zh-CN" dirty="0"/>
          </a:p>
          <a:p>
            <a:pPr lvl="1"/>
            <a:r>
              <a:rPr lang="zh-CN" altLang="en-US" dirty="0"/>
              <a:t>基于</a:t>
            </a:r>
            <a:r>
              <a:rPr lang="en-US" dirty="0"/>
              <a:t>item</a:t>
            </a:r>
            <a:r>
              <a:rPr lang="zh-CN" altLang="en-US" dirty="0"/>
              <a:t>关联规则的召回</a:t>
            </a:r>
            <a:endParaRPr lang="en-US" altLang="zh-CN" dirty="0"/>
          </a:p>
          <a:p>
            <a:pPr lvl="1"/>
            <a:r>
              <a:rPr lang="zh-CN" altLang="en-US" dirty="0"/>
              <a:t>基于</a:t>
            </a:r>
            <a:r>
              <a:rPr lang="en-US" dirty="0"/>
              <a:t>item</a:t>
            </a:r>
            <a:r>
              <a:rPr lang="zh-CN" altLang="en-US" dirty="0"/>
              <a:t>表示向量聚类的召回</a:t>
            </a:r>
            <a:endParaRPr lang="en-US" altLang="zh-CN" dirty="0"/>
          </a:p>
          <a:p>
            <a:r>
              <a:rPr lang="zh-CN" altLang="en-US" dirty="0"/>
              <a:t>基于</a:t>
            </a:r>
            <a:r>
              <a:rPr lang="en-US" dirty="0"/>
              <a:t>item</a:t>
            </a:r>
            <a:r>
              <a:rPr lang="zh-CN" altLang="en-US" dirty="0"/>
              <a:t>表示向量的相似度的召回，常见的</a:t>
            </a:r>
            <a:r>
              <a:rPr lang="en-US" altLang="zh-CN" dirty="0"/>
              <a:t>item</a:t>
            </a:r>
            <a:r>
              <a:rPr lang="zh-CN" altLang="en-US" dirty="0"/>
              <a:t>表示方法如下：</a:t>
            </a:r>
            <a:endParaRPr lang="en-US" altLang="zh-CN" dirty="0"/>
          </a:p>
          <a:p>
            <a:pPr lvl="1"/>
            <a:r>
              <a:rPr lang="zh-CN" altLang="en-US" dirty="0"/>
              <a:t>物品</a:t>
            </a:r>
            <a:r>
              <a:rPr lang="en-US" altLang="zh-CN" dirty="0"/>
              <a:t>item</a:t>
            </a:r>
            <a:r>
              <a:rPr lang="zh-CN" altLang="en-US" dirty="0"/>
              <a:t>的显式画像的表示</a:t>
            </a:r>
          </a:p>
          <a:p>
            <a:pPr lvl="1"/>
            <a:r>
              <a:rPr lang="zh-CN" altLang="en-US" dirty="0"/>
              <a:t>物品</a:t>
            </a:r>
            <a:r>
              <a:rPr lang="en-US" altLang="zh-CN" dirty="0"/>
              <a:t>item</a:t>
            </a:r>
            <a:r>
              <a:rPr lang="zh-CN" altLang="en-US" dirty="0"/>
              <a:t>的整个</a:t>
            </a:r>
            <a:r>
              <a:rPr lang="en-US" altLang="zh-CN" dirty="0"/>
              <a:t>embedding</a:t>
            </a:r>
            <a:r>
              <a:rPr lang="zh-CN" altLang="en-US" dirty="0"/>
              <a:t>向量的表示</a:t>
            </a:r>
            <a:endParaRPr lang="en-US" altLang="zh-CN" dirty="0"/>
          </a:p>
          <a:p>
            <a:pPr lvl="1"/>
            <a:r>
              <a:rPr lang="zh-CN" altLang="en-US" dirty="0"/>
              <a:t>用户</a:t>
            </a:r>
            <a:r>
              <a:rPr lang="en-US" altLang="zh-CN" dirty="0"/>
              <a:t>-</a:t>
            </a:r>
            <a:r>
              <a:rPr lang="zh-CN" altLang="en-US" dirty="0"/>
              <a:t>物品交互矩阵中</a:t>
            </a:r>
            <a:r>
              <a:rPr lang="en-US" altLang="zh-CN" dirty="0"/>
              <a:t>item</a:t>
            </a:r>
            <a:r>
              <a:rPr lang="zh-CN" altLang="en-US" dirty="0"/>
              <a:t>对应列向量的表示（假设用户是行，物品是列）</a:t>
            </a:r>
          </a:p>
          <a:p>
            <a:pPr lvl="1"/>
            <a:endParaRPr lang="en-US" altLang="zh-CN" dirty="0"/>
          </a:p>
          <a:p>
            <a:endParaRPr lang="en-US" dirty="0"/>
          </a:p>
        </p:txBody>
      </p:sp>
    </p:spTree>
    <p:extLst>
      <p:ext uri="{BB962C8B-B14F-4D97-AF65-F5344CB8AC3E}">
        <p14:creationId xmlns:p14="http://schemas.microsoft.com/office/powerpoint/2010/main" val="303512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889726"/>
          </a:xfrm>
        </p:spPr>
        <p:txBody>
          <a:bodyPr>
            <a:normAutofit/>
          </a:bodyPr>
          <a:lstStyle/>
          <a:p>
            <a:r>
              <a:rPr lang="zh-CN" altLang="en-US" dirty="0"/>
              <a:t>基于</a:t>
            </a:r>
            <a:r>
              <a:rPr lang="en-US" altLang="zh-CN" dirty="0"/>
              <a:t>item</a:t>
            </a:r>
            <a:r>
              <a:rPr lang="zh-CN" altLang="en-US" dirty="0"/>
              <a:t>关联规则的召回（常用在电商中的购物车页面推荐或者购买页面推荐中）：</a:t>
            </a:r>
            <a:endParaRPr lang="en-US" altLang="zh-CN" dirty="0"/>
          </a:p>
          <a:p>
            <a:pPr lvl="1"/>
            <a:r>
              <a:rPr lang="zh-CN" altLang="en-US" dirty="0"/>
              <a:t>找出所有用户购买的所有物品数据里频繁出现的</a:t>
            </a:r>
            <a:r>
              <a:rPr lang="en-US" altLang="zh-CN" dirty="0"/>
              <a:t>Item</a:t>
            </a:r>
            <a:r>
              <a:rPr lang="zh-CN" altLang="en-US" dirty="0"/>
              <a:t>序列，来做频繁集挖掘，找到满足支持度</a:t>
            </a:r>
            <a:r>
              <a:rPr lang="en-US" altLang="zh-CN" dirty="0"/>
              <a:t>(</a:t>
            </a:r>
            <a:r>
              <a:rPr lang="zh-CN" altLang="en-US" dirty="0"/>
              <a:t>即两个商品被同时购买的概率</a:t>
            </a:r>
            <a:r>
              <a:rPr lang="en-US" altLang="zh-CN" dirty="0"/>
              <a:t>)</a:t>
            </a:r>
            <a:r>
              <a:rPr lang="zh-CN" altLang="en-US" dirty="0"/>
              <a:t>阈值的关联物品。</a:t>
            </a:r>
            <a:endParaRPr lang="en-US" altLang="zh-CN" dirty="0"/>
          </a:p>
          <a:p>
            <a:pPr lvl="1"/>
            <a:r>
              <a:rPr lang="zh-CN" altLang="en-US" dirty="0"/>
              <a:t>关联规则分析中的关键概念包括：</a:t>
            </a:r>
            <a:endParaRPr lang="en-US" altLang="zh-CN" dirty="0"/>
          </a:p>
          <a:p>
            <a:pPr lvl="2"/>
            <a:r>
              <a:rPr lang="zh-CN" altLang="en-US" dirty="0"/>
              <a:t>支持度</a:t>
            </a:r>
            <a:r>
              <a:rPr lang="en-US" altLang="zh-CN" dirty="0"/>
              <a:t>(</a:t>
            </a:r>
            <a:r>
              <a:rPr lang="en-US" dirty="0"/>
              <a:t>Support)</a:t>
            </a:r>
            <a:r>
              <a:rPr lang="zh-CN" altLang="en-US" dirty="0"/>
              <a:t>：</a:t>
            </a:r>
            <a:endParaRPr lang="en-US" altLang="zh-CN" dirty="0"/>
          </a:p>
          <a:p>
            <a:pPr lvl="3"/>
            <a:r>
              <a:rPr lang="zh-CN" altLang="en-US" dirty="0"/>
              <a:t>支持度是两件商品（</a:t>
            </a:r>
            <a:r>
              <a:rPr lang="en-US" altLang="zh-CN" dirty="0"/>
              <a:t>A∩B</a:t>
            </a:r>
            <a:r>
              <a:rPr lang="zh-CN" altLang="en-US" dirty="0"/>
              <a:t>）在总销售笔数</a:t>
            </a:r>
            <a:r>
              <a:rPr lang="en-US" altLang="zh-CN" dirty="0"/>
              <a:t>(N)</a:t>
            </a:r>
            <a:r>
              <a:rPr lang="zh-CN" altLang="en-US" dirty="0"/>
              <a:t>中出现的概率，即</a:t>
            </a:r>
            <a:r>
              <a:rPr lang="en-US" altLang="zh-CN" dirty="0"/>
              <a:t>A</a:t>
            </a:r>
            <a:r>
              <a:rPr lang="zh-CN" altLang="en-US" dirty="0"/>
              <a:t>与</a:t>
            </a:r>
            <a:r>
              <a:rPr lang="en-US" altLang="zh-CN" dirty="0"/>
              <a:t>B</a:t>
            </a:r>
            <a:r>
              <a:rPr lang="zh-CN" altLang="en-US" dirty="0"/>
              <a:t>同时被购买的概率。</a:t>
            </a:r>
            <a:endParaRPr lang="en-US" dirty="0"/>
          </a:p>
          <a:p>
            <a:pPr lvl="2"/>
            <a:r>
              <a:rPr lang="zh-CN" altLang="en-US" dirty="0"/>
              <a:t>置信度</a:t>
            </a:r>
            <a:r>
              <a:rPr lang="en-US" altLang="zh-CN" dirty="0"/>
              <a:t>(</a:t>
            </a:r>
            <a:r>
              <a:rPr lang="en-US" dirty="0"/>
              <a:t>Confidence)</a:t>
            </a:r>
            <a:r>
              <a:rPr lang="zh-CN" altLang="en-US" dirty="0"/>
              <a:t>：</a:t>
            </a:r>
            <a:endParaRPr lang="en-US" altLang="zh-CN" dirty="0"/>
          </a:p>
          <a:p>
            <a:pPr lvl="3"/>
            <a:r>
              <a:rPr lang="zh-CN" altLang="en-US" dirty="0"/>
              <a:t>置信度是购买</a:t>
            </a:r>
            <a:r>
              <a:rPr lang="en-US" altLang="zh-CN" dirty="0"/>
              <a:t>A</a:t>
            </a:r>
            <a:r>
              <a:rPr lang="zh-CN" altLang="en-US" dirty="0"/>
              <a:t>后再购买</a:t>
            </a:r>
            <a:r>
              <a:rPr lang="en-US" altLang="zh-CN" dirty="0"/>
              <a:t>B</a:t>
            </a:r>
            <a:r>
              <a:rPr lang="zh-CN" altLang="en-US" dirty="0"/>
              <a:t>的条件概率。</a:t>
            </a:r>
            <a:endParaRPr lang="en-US" altLang="zh-CN" dirty="0"/>
          </a:p>
          <a:p>
            <a:pPr lvl="2"/>
            <a:r>
              <a:rPr lang="zh-CN" altLang="en-US" dirty="0"/>
              <a:t>提升度</a:t>
            </a:r>
            <a:r>
              <a:rPr lang="en-US" altLang="zh-CN" dirty="0"/>
              <a:t>(</a:t>
            </a:r>
            <a:r>
              <a:rPr lang="en-US" dirty="0"/>
              <a:t>Lift)</a:t>
            </a:r>
            <a:r>
              <a:rPr lang="zh-CN" altLang="en-US" dirty="0"/>
              <a:t>：</a:t>
            </a:r>
            <a:endParaRPr lang="en-US" altLang="zh-CN" dirty="0"/>
          </a:p>
          <a:p>
            <a:pPr lvl="3"/>
            <a:r>
              <a:rPr lang="zh-CN" altLang="en-US" dirty="0"/>
              <a:t>提升度表示先购买</a:t>
            </a:r>
            <a:r>
              <a:rPr lang="en-US" altLang="zh-CN" dirty="0"/>
              <a:t>A</a:t>
            </a:r>
            <a:r>
              <a:rPr lang="zh-CN" altLang="en-US" dirty="0"/>
              <a:t>对购买</a:t>
            </a:r>
            <a:r>
              <a:rPr lang="en-US" altLang="zh-CN" dirty="0"/>
              <a:t>B</a:t>
            </a:r>
            <a:r>
              <a:rPr lang="zh-CN" altLang="en-US" dirty="0"/>
              <a:t>的概率的提升作用，用来判断规则是否有实际价值，即使用规则后商品在购物车中出现的次数是否高于商品单独出现在购物车中的频率。</a:t>
            </a:r>
            <a:endParaRPr lang="en-US" altLang="zh-CN" dirty="0"/>
          </a:p>
          <a:p>
            <a:pPr lvl="1"/>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endParaRPr lang="en-US" altLang="zh-CN" dirty="0"/>
          </a:p>
        </p:txBody>
      </p:sp>
    </p:spTree>
    <p:extLst>
      <p:ext uri="{BB962C8B-B14F-4D97-AF65-F5344CB8AC3E}">
        <p14:creationId xmlns:p14="http://schemas.microsoft.com/office/powerpoint/2010/main" val="3371517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0F5-5893-428F-B7EB-BC550EE1930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85C0D09-C361-409E-9477-3F45AE71C5F4}"/>
              </a:ext>
            </a:extLst>
          </p:cNvPr>
          <p:cNvSpPr>
            <a:spLocks noGrp="1"/>
          </p:cNvSpPr>
          <p:nvPr>
            <p:ph idx="1"/>
          </p:nvPr>
        </p:nvSpPr>
        <p:spPr/>
        <p:txBody>
          <a:bodyPr>
            <a:normAutofit/>
          </a:bodyPr>
          <a:lstStyle/>
          <a:p>
            <a:r>
              <a:rPr lang="en-US" altLang="zh-CN" dirty="0"/>
              <a:t>Tips</a:t>
            </a:r>
            <a:r>
              <a:rPr lang="zh-CN" altLang="en-US" dirty="0"/>
              <a:t>：</a:t>
            </a:r>
            <a:endParaRPr lang="en-US" altLang="zh-CN" dirty="0"/>
          </a:p>
          <a:p>
            <a:pPr lvl="1"/>
            <a:r>
              <a:rPr lang="zh-CN" altLang="en-US" dirty="0"/>
              <a:t>在进行召回的时候，经常需要构建索引。对所有的用户进行索引是非常耗存储和费时的，所以</a:t>
            </a:r>
            <a:r>
              <a:rPr lang="zh-CN" altLang="en-US" b="1" dirty="0"/>
              <a:t>在构建索引的时候，可能选择月活用户来构建索引是合适的</a:t>
            </a:r>
            <a:r>
              <a:rPr lang="zh-CN" altLang="en-US" dirty="0"/>
              <a:t>。</a:t>
            </a:r>
            <a:endParaRPr lang="en-US" altLang="zh-CN" dirty="0"/>
          </a:p>
          <a:p>
            <a:pPr lvl="1"/>
            <a:r>
              <a:rPr lang="zh-CN" altLang="en-US" b="1" dirty="0"/>
              <a:t>在做实时召回的时候，用户的行为序列特征除了可以考虑推荐业务相关的行为，还</a:t>
            </a:r>
            <a:r>
              <a:rPr lang="zh-CN" altLang="en-US" b="1" dirty="0">
                <a:solidFill>
                  <a:srgbClr val="FF0000"/>
                </a:solidFill>
              </a:rPr>
              <a:t>可以考虑同一个应用的其他形态</a:t>
            </a:r>
            <a:r>
              <a:rPr lang="zh-CN" altLang="en-US" b="1" dirty="0"/>
              <a:t>比如用户在搜索业务中的行为</a:t>
            </a:r>
            <a:r>
              <a:rPr lang="zh-CN" altLang="en-US" dirty="0"/>
              <a:t>。</a:t>
            </a:r>
            <a:endParaRPr lang="en-US" altLang="zh-CN" dirty="0"/>
          </a:p>
          <a:p>
            <a:pPr lvl="2"/>
            <a:r>
              <a:rPr lang="zh-CN" altLang="en-US" dirty="0"/>
              <a:t>比如</a:t>
            </a:r>
            <a:r>
              <a:rPr lang="en-US" altLang="zh-CN" dirty="0" err="1"/>
              <a:t>YoutubeDNN</a:t>
            </a:r>
            <a:r>
              <a:rPr lang="zh-CN" altLang="en-US" dirty="0"/>
              <a:t>召回模型的特征，除了有用户最近观看过的</a:t>
            </a:r>
            <a:r>
              <a:rPr lang="en-US" altLang="zh-CN" dirty="0"/>
              <a:t>video id</a:t>
            </a:r>
            <a:r>
              <a:rPr lang="zh-CN" altLang="en-US" dirty="0"/>
              <a:t>序列</a:t>
            </a:r>
            <a:r>
              <a:rPr lang="en-US" altLang="zh-CN" dirty="0"/>
              <a:t>/video embedding</a:t>
            </a:r>
            <a:r>
              <a:rPr lang="zh-CN" altLang="en-US" dirty="0"/>
              <a:t>，还有该用户最近搜索过的</a:t>
            </a:r>
            <a:r>
              <a:rPr lang="en-US" altLang="zh-CN" dirty="0"/>
              <a:t>word</a:t>
            </a:r>
            <a:r>
              <a:rPr lang="zh-CN" altLang="en-US" dirty="0"/>
              <a:t>序列或者</a:t>
            </a:r>
            <a:r>
              <a:rPr lang="en-US" altLang="zh-CN" dirty="0"/>
              <a:t>word</a:t>
            </a:r>
            <a:r>
              <a:rPr lang="zh-CN" altLang="en-US" dirty="0"/>
              <a:t>的</a:t>
            </a:r>
            <a:r>
              <a:rPr lang="en-US" altLang="zh-CN" dirty="0"/>
              <a:t>embedding</a:t>
            </a:r>
            <a:r>
              <a:rPr lang="zh-CN" altLang="en-US" dirty="0"/>
              <a:t>。作者提到加入搜索业务的用户行为对整个效果提升不错。</a:t>
            </a:r>
            <a:endParaRPr lang="en-US" altLang="zh-CN" dirty="0"/>
          </a:p>
          <a:p>
            <a:pPr lvl="3"/>
            <a:r>
              <a:rPr lang="zh-CN" altLang="en-US" dirty="0"/>
              <a:t>有意思的地方是</a:t>
            </a:r>
            <a:r>
              <a:rPr lang="en-US" altLang="zh-CN" dirty="0" err="1"/>
              <a:t>YoutubeDNN</a:t>
            </a:r>
            <a:r>
              <a:rPr lang="zh-CN" altLang="en-US" dirty="0"/>
              <a:t>排序模型并没有把用户最近搜索过的</a:t>
            </a:r>
            <a:r>
              <a:rPr lang="en-US" altLang="zh-CN" dirty="0"/>
              <a:t>word</a:t>
            </a:r>
            <a:r>
              <a:rPr lang="zh-CN" altLang="en-US" dirty="0"/>
              <a:t>序列或者</a:t>
            </a:r>
            <a:r>
              <a:rPr lang="en-US" altLang="zh-CN" dirty="0"/>
              <a:t>embedding</a:t>
            </a:r>
            <a:r>
              <a:rPr lang="zh-CN" altLang="en-US" dirty="0"/>
              <a:t>建模进来。</a:t>
            </a:r>
            <a:endParaRPr lang="en-US" dirty="0"/>
          </a:p>
        </p:txBody>
      </p:sp>
    </p:spTree>
    <p:extLst>
      <p:ext uri="{BB962C8B-B14F-4D97-AF65-F5344CB8AC3E}">
        <p14:creationId xmlns:p14="http://schemas.microsoft.com/office/powerpoint/2010/main" val="139053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25A-F1ED-409A-87EA-D83FA555BDD9}"/>
              </a:ext>
            </a:extLst>
          </p:cNvPr>
          <p:cNvSpPr>
            <a:spLocks noGrp="1"/>
          </p:cNvSpPr>
          <p:nvPr>
            <p:ph type="title"/>
          </p:nvPr>
        </p:nvSpPr>
        <p:spPr>
          <a:xfrm>
            <a:off x="838200" y="2606880"/>
            <a:ext cx="10515600" cy="1325563"/>
          </a:xfrm>
        </p:spPr>
        <p:txBody>
          <a:bodyPr/>
          <a:lstStyle/>
          <a:p>
            <a:pPr algn="ctr"/>
            <a:r>
              <a:rPr lang="zh-CN" altLang="en-US" dirty="0"/>
              <a:t>排序阶段常用的排序模型</a:t>
            </a:r>
            <a:endParaRPr lang="en-US" dirty="0"/>
          </a:p>
        </p:txBody>
      </p:sp>
    </p:spTree>
    <p:extLst>
      <p:ext uri="{BB962C8B-B14F-4D97-AF65-F5344CB8AC3E}">
        <p14:creationId xmlns:p14="http://schemas.microsoft.com/office/powerpoint/2010/main" val="346185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F96-CAF3-48F6-BBD3-B95D16A6348F}"/>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877475D7-FBBC-42F4-8C5F-093A1C412C6E}"/>
              </a:ext>
            </a:extLst>
          </p:cNvPr>
          <p:cNvSpPr>
            <a:spLocks noGrp="1"/>
          </p:cNvSpPr>
          <p:nvPr>
            <p:ph idx="1"/>
          </p:nvPr>
        </p:nvSpPr>
        <p:spPr/>
        <p:txBody>
          <a:bodyPr>
            <a:normAutofit/>
          </a:bodyPr>
          <a:lstStyle/>
          <a:p>
            <a:r>
              <a:rPr lang="zh-CN" altLang="en-US" dirty="0"/>
              <a:t>排序阶段目前主流的都是基于传统机器学习或者深度学习的方法。</a:t>
            </a:r>
            <a:endParaRPr lang="en-US" altLang="zh-CN" dirty="0"/>
          </a:p>
          <a:p>
            <a:r>
              <a:rPr lang="zh-CN" altLang="en-US" dirty="0"/>
              <a:t>排序模型的趋势：</a:t>
            </a:r>
            <a:endParaRPr lang="en-US" altLang="zh-CN" dirty="0"/>
          </a:p>
          <a:p>
            <a:pPr lvl="1"/>
            <a:r>
              <a:rPr lang="zh-CN" altLang="en-US" dirty="0"/>
              <a:t>引入行为序列特征</a:t>
            </a:r>
            <a:endParaRPr lang="en-US" altLang="zh-CN" dirty="0"/>
          </a:p>
          <a:p>
            <a:pPr lvl="1"/>
            <a:r>
              <a:rPr lang="zh-CN" altLang="en-US" dirty="0"/>
              <a:t>引入注意力机制</a:t>
            </a:r>
            <a:r>
              <a:rPr lang="en-US" altLang="zh-CN" dirty="0"/>
              <a:t>--------</a:t>
            </a:r>
            <a:r>
              <a:rPr lang="zh-CN" altLang="en-US" dirty="0"/>
              <a:t>比如</a:t>
            </a:r>
            <a:r>
              <a:rPr lang="en-US" altLang="zh-CN" dirty="0"/>
              <a:t>DIN</a:t>
            </a:r>
            <a:r>
              <a:rPr lang="zh-CN" altLang="en-US" dirty="0"/>
              <a:t>，</a:t>
            </a:r>
            <a:r>
              <a:rPr lang="en-US" altLang="zh-CN" dirty="0"/>
              <a:t>DIEN</a:t>
            </a:r>
            <a:r>
              <a:rPr lang="zh-CN" altLang="en-US" dirty="0"/>
              <a:t>等</a:t>
            </a:r>
            <a:endParaRPr lang="en-US" altLang="zh-CN" dirty="0"/>
          </a:p>
          <a:p>
            <a:pPr lvl="1"/>
            <a:r>
              <a:rPr lang="zh-CN" altLang="en-US" dirty="0"/>
              <a:t>引入多任务</a:t>
            </a:r>
            <a:r>
              <a:rPr lang="en-US" altLang="zh-CN" dirty="0"/>
              <a:t>------</a:t>
            </a:r>
            <a:r>
              <a:rPr lang="zh-CN" altLang="en-US" dirty="0"/>
              <a:t>比如</a:t>
            </a:r>
            <a:r>
              <a:rPr lang="en-US" altLang="zh-CN" dirty="0"/>
              <a:t>ESMM</a:t>
            </a:r>
            <a:r>
              <a:rPr lang="zh-CN" altLang="en-US" dirty="0"/>
              <a:t>，</a:t>
            </a:r>
            <a:r>
              <a:rPr lang="en-US" altLang="zh-CN" dirty="0"/>
              <a:t>MMOE</a:t>
            </a:r>
            <a:r>
              <a:rPr lang="zh-CN" altLang="en-US" dirty="0"/>
              <a:t>，</a:t>
            </a:r>
            <a:r>
              <a:rPr lang="en-US" altLang="zh-CN" dirty="0"/>
              <a:t>ESMM2</a:t>
            </a:r>
            <a:r>
              <a:rPr lang="zh-CN" altLang="en-US" dirty="0"/>
              <a:t>，</a:t>
            </a:r>
            <a:r>
              <a:rPr lang="en-US" altLang="zh-CN" dirty="0"/>
              <a:t>PLE</a:t>
            </a:r>
            <a:r>
              <a:rPr lang="zh-CN" altLang="en-US" dirty="0"/>
              <a:t>等</a:t>
            </a:r>
            <a:endParaRPr lang="en-US" altLang="zh-CN" dirty="0"/>
          </a:p>
          <a:p>
            <a:pPr lvl="1"/>
            <a:r>
              <a:rPr lang="zh-CN" altLang="en-US" dirty="0"/>
              <a:t>引入多模态</a:t>
            </a:r>
            <a:endParaRPr lang="en-US" altLang="zh-CN" dirty="0"/>
          </a:p>
        </p:txBody>
      </p:sp>
    </p:spTree>
    <p:extLst>
      <p:ext uri="{BB962C8B-B14F-4D97-AF65-F5344CB8AC3E}">
        <p14:creationId xmlns:p14="http://schemas.microsoft.com/office/powerpoint/2010/main" val="295089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LR</a:t>
            </a:r>
            <a:r>
              <a:rPr lang="zh-CN" altLang="en-US" dirty="0"/>
              <a:t>逻辑回归模型</a:t>
            </a:r>
            <a:endParaRPr lang="en-US" altLang="zh-CN" dirty="0"/>
          </a:p>
        </p:txBody>
      </p:sp>
      <p:sp>
        <p:nvSpPr>
          <p:cNvPr id="3" name="Content Placeholder 2"/>
          <p:cNvSpPr>
            <a:spLocks noGrp="1"/>
          </p:cNvSpPr>
          <p:nvPr>
            <p:ph idx="1"/>
          </p:nvPr>
        </p:nvSpPr>
        <p:spPr>
          <a:xfrm>
            <a:off x="838200" y="1825625"/>
            <a:ext cx="10515600" cy="4667250"/>
          </a:xfrm>
        </p:spPr>
        <p:txBody>
          <a:bodyPr>
            <a:normAutofit fontScale="85000" lnSpcReduction="20000"/>
          </a:bodyPr>
          <a:lstStyle/>
          <a:p>
            <a:r>
              <a:rPr lang="en-US" altLang="zh-CN" dirty="0"/>
              <a:t>LR</a:t>
            </a:r>
            <a:r>
              <a:rPr lang="zh-CN" altLang="en-US" dirty="0"/>
              <a:t>模型是</a:t>
            </a:r>
            <a:r>
              <a:rPr lang="en-US" altLang="zh-CN" dirty="0"/>
              <a:t>CTR</a:t>
            </a:r>
            <a:r>
              <a:rPr lang="zh-CN" altLang="en-US" dirty="0"/>
              <a:t>预估排序任务早期使用最多的模型。</a:t>
            </a:r>
            <a:endParaRPr lang="en-US" altLang="zh-CN" dirty="0"/>
          </a:p>
          <a:p>
            <a:r>
              <a:rPr lang="en-US" altLang="zh-CN" dirty="0"/>
              <a:t>LR</a:t>
            </a:r>
            <a:r>
              <a:rPr lang="zh-CN" altLang="en-US" dirty="0"/>
              <a:t>的预测函数：</a:t>
            </a:r>
            <a:endParaRPr lang="en-US" altLang="zh-CN" dirty="0"/>
          </a:p>
          <a:p>
            <a:endParaRPr lang="en-US" altLang="zh-CN" dirty="0"/>
          </a:p>
          <a:p>
            <a:endParaRPr lang="en-US" altLang="zh-CN" dirty="0"/>
          </a:p>
          <a:p>
            <a:r>
              <a:rPr lang="en-US" altLang="zh-CN" dirty="0"/>
              <a:t>LR</a:t>
            </a:r>
            <a:r>
              <a:rPr lang="zh-CN" altLang="en-US" dirty="0"/>
              <a:t>模型的优点：</a:t>
            </a:r>
            <a:endParaRPr lang="en-US" altLang="zh-CN" dirty="0"/>
          </a:p>
          <a:p>
            <a:pPr lvl="1"/>
            <a:r>
              <a:rPr lang="zh-CN" altLang="en-US" dirty="0"/>
              <a:t>简单方便，易解释</a:t>
            </a:r>
            <a:endParaRPr lang="en-US" altLang="zh-CN" dirty="0"/>
          </a:p>
          <a:p>
            <a:r>
              <a:rPr lang="en-US" altLang="zh-CN" dirty="0"/>
              <a:t>LR</a:t>
            </a:r>
            <a:r>
              <a:rPr lang="zh-CN" altLang="en-US" dirty="0"/>
              <a:t>模型的缺点：</a:t>
            </a:r>
            <a:endParaRPr lang="en-US" altLang="zh-CN" dirty="0"/>
          </a:p>
          <a:p>
            <a:pPr lvl="1"/>
            <a:r>
              <a:rPr lang="zh-CN" altLang="en-US" dirty="0"/>
              <a:t>使用</a:t>
            </a:r>
            <a:r>
              <a:rPr lang="en-US" altLang="zh-CN" dirty="0"/>
              <a:t>LR</a:t>
            </a:r>
            <a:r>
              <a:rPr lang="zh-CN" altLang="en-US" dirty="0"/>
              <a:t>的时候，一般会把离散特征变成</a:t>
            </a:r>
            <a:r>
              <a:rPr lang="en-US" altLang="zh-CN" dirty="0"/>
              <a:t>one-hot</a:t>
            </a:r>
            <a:r>
              <a:rPr lang="zh-CN" altLang="en-US" dirty="0"/>
              <a:t>向量，这样就容易导致整个特征向量变成高维稀疏向量，从而使学习难度增大。</a:t>
            </a:r>
            <a:endParaRPr lang="en-US" altLang="zh-CN" dirty="0"/>
          </a:p>
          <a:p>
            <a:pPr lvl="1"/>
            <a:r>
              <a:rPr lang="en-US" altLang="zh-CN" dirty="0"/>
              <a:t>LR</a:t>
            </a:r>
            <a:r>
              <a:rPr lang="zh-CN" altLang="en-US" dirty="0"/>
              <a:t>本质上是线性的，如果需要建模与目标变量非线性的关系，需要人工引入特征交叉来表示。因而相对于其他模型，需要更多的人工特征工程。</a:t>
            </a:r>
            <a:endParaRPr lang="en-US" altLang="zh-CN" dirty="0"/>
          </a:p>
          <a:p>
            <a:r>
              <a:rPr lang="zh-CN" altLang="en-US" dirty="0"/>
              <a:t>目前为止，</a:t>
            </a:r>
            <a:r>
              <a:rPr lang="en-US" altLang="zh-CN" dirty="0"/>
              <a:t>LR</a:t>
            </a:r>
            <a:r>
              <a:rPr lang="zh-CN" altLang="en-US" dirty="0"/>
              <a:t>在排序阶段的主要使用场景：</a:t>
            </a:r>
            <a:endParaRPr lang="en-US" altLang="zh-CN" dirty="0"/>
          </a:p>
          <a:p>
            <a:pPr lvl="1"/>
            <a:r>
              <a:rPr lang="zh-CN" altLang="en-US" dirty="0"/>
              <a:t>排序阶段的第一个模型</a:t>
            </a:r>
            <a:endParaRPr lang="en-US" altLang="zh-CN" dirty="0"/>
          </a:p>
          <a:p>
            <a:pPr lvl="1"/>
            <a:r>
              <a:rPr lang="zh-CN" altLang="en-US" dirty="0"/>
              <a:t>把</a:t>
            </a:r>
            <a:r>
              <a:rPr lang="en-US" altLang="zh-CN" dirty="0"/>
              <a:t>LR</a:t>
            </a:r>
            <a:r>
              <a:rPr lang="zh-CN" altLang="en-US" dirty="0"/>
              <a:t>模型作为排序阶段的</a:t>
            </a:r>
            <a:r>
              <a:rPr lang="en-US" altLang="zh-CN" dirty="0"/>
              <a:t>benchmark</a:t>
            </a:r>
            <a:r>
              <a:rPr lang="zh-CN" altLang="en-US" dirty="0"/>
              <a:t>或者</a:t>
            </a:r>
            <a:r>
              <a:rPr lang="en-US" altLang="zh-CN" dirty="0"/>
              <a:t>AB test</a:t>
            </a:r>
            <a:r>
              <a:rPr lang="zh-CN" altLang="en-US" dirty="0"/>
              <a:t>中的某个分桶。</a:t>
            </a:r>
            <a:endParaRPr lang="en-US" altLang="zh-CN" dirty="0"/>
          </a:p>
          <a:p>
            <a:pPr lvl="2"/>
            <a:endParaRPr lang="en-US" altLang="zh-CN" dirty="0"/>
          </a:p>
          <a:p>
            <a:pPr lvl="2"/>
            <a:endParaRPr lang="en-US" dirty="0"/>
          </a:p>
        </p:txBody>
      </p:sp>
      <p:pic>
        <p:nvPicPr>
          <p:cNvPr id="4" name="Picture 3">
            <a:extLst>
              <a:ext uri="{FF2B5EF4-FFF2-40B4-BE49-F238E27FC236}">
                <a16:creationId xmlns:a16="http://schemas.microsoft.com/office/drawing/2014/main" id="{755AE037-C4D8-44AA-8749-9E3DA2827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232" y="2194348"/>
            <a:ext cx="4391717" cy="1000081"/>
          </a:xfrm>
          <a:prstGeom prst="rect">
            <a:avLst/>
          </a:prstGeom>
        </p:spPr>
      </p:pic>
    </p:spTree>
    <p:extLst>
      <p:ext uri="{BB962C8B-B14F-4D97-AF65-F5344CB8AC3E}">
        <p14:creationId xmlns:p14="http://schemas.microsoft.com/office/powerpoint/2010/main" val="1673046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a:t>GBDT+LR</a:t>
            </a:r>
            <a:r>
              <a:rPr lang="zh-CN" altLang="en-US" dirty="0"/>
              <a:t>级联模型</a:t>
            </a:r>
            <a:endParaRPr lang="en-US" altLang="zh-CN" dirty="0"/>
          </a:p>
        </p:txBody>
      </p:sp>
      <p:sp>
        <p:nvSpPr>
          <p:cNvPr id="3" name="Content Placeholder 2"/>
          <p:cNvSpPr>
            <a:spLocks noGrp="1"/>
          </p:cNvSpPr>
          <p:nvPr>
            <p:ph idx="1"/>
          </p:nvPr>
        </p:nvSpPr>
        <p:spPr>
          <a:xfrm>
            <a:off x="838200" y="1340070"/>
            <a:ext cx="10515600" cy="5381774"/>
          </a:xfrm>
        </p:spPr>
        <p:txBody>
          <a:bodyPr>
            <a:normAutofit/>
          </a:bodyPr>
          <a:lstStyle/>
          <a:p>
            <a:r>
              <a:rPr lang="zh-CN" altLang="en-US" dirty="0"/>
              <a:t>思路是用</a:t>
            </a:r>
            <a:r>
              <a:rPr lang="en-US" altLang="zh-CN" dirty="0"/>
              <a:t>GBDT</a:t>
            </a:r>
            <a:r>
              <a:rPr lang="zh-CN" altLang="en-US" dirty="0"/>
              <a:t>对所有的原始特征进行编码，然后把得到的编码结果送入级联的</a:t>
            </a:r>
            <a:r>
              <a:rPr lang="en-US" altLang="zh-CN" dirty="0"/>
              <a:t>LR</a:t>
            </a:r>
            <a:r>
              <a:rPr lang="zh-CN" altLang="en-US" dirty="0"/>
              <a:t>做分类。</a:t>
            </a:r>
            <a:endParaRPr lang="en-US" altLang="zh-CN" dirty="0"/>
          </a:p>
          <a:p>
            <a:pPr lvl="1"/>
            <a:r>
              <a:rPr lang="zh-CN" altLang="en-US" b="1" dirty="0"/>
              <a:t>本质上是利用</a:t>
            </a:r>
            <a:r>
              <a:rPr lang="en-US" altLang="zh-CN" b="1" dirty="0"/>
              <a:t>GBDT</a:t>
            </a:r>
            <a:r>
              <a:rPr lang="zh-CN" altLang="en-US" b="1" dirty="0"/>
              <a:t>自动进行特征筛选和组合</a:t>
            </a:r>
            <a:endParaRPr lang="en-US" altLang="zh-CN" dirty="0"/>
          </a:p>
          <a:p>
            <a:pPr lvl="1"/>
            <a:r>
              <a:rPr lang="zh-CN" altLang="en-US" dirty="0"/>
              <a:t>它的一个变体是</a:t>
            </a:r>
            <a:r>
              <a:rPr lang="en-US" altLang="zh-CN" dirty="0"/>
              <a:t>GBDT+FM</a:t>
            </a:r>
            <a:r>
              <a:rPr lang="zh-CN" altLang="en-US" dirty="0"/>
              <a:t>模型，利用</a:t>
            </a:r>
            <a:r>
              <a:rPr lang="en-US" altLang="zh-CN" dirty="0"/>
              <a:t>FM</a:t>
            </a:r>
            <a:r>
              <a:rPr lang="zh-CN" altLang="en-US" dirty="0"/>
              <a:t>来替换</a:t>
            </a:r>
            <a:r>
              <a:rPr lang="en-US" altLang="zh-CN" dirty="0"/>
              <a:t>LR</a:t>
            </a:r>
            <a:r>
              <a:rPr lang="zh-CN" altLang="en-US" dirty="0"/>
              <a:t>。</a:t>
            </a:r>
            <a:endParaRPr lang="en-US" altLang="zh-CN" dirty="0"/>
          </a:p>
          <a:p>
            <a:pPr marL="914400" lvl="2" indent="0">
              <a:buNone/>
            </a:pPr>
            <a:endParaRPr lang="en-US" altLang="zh-CN" dirty="0"/>
          </a:p>
        </p:txBody>
      </p:sp>
      <p:pic>
        <p:nvPicPr>
          <p:cNvPr id="4" name="Picture 3"/>
          <p:cNvPicPr>
            <a:picLocks noChangeAspect="1"/>
          </p:cNvPicPr>
          <p:nvPr/>
        </p:nvPicPr>
        <p:blipFill>
          <a:blip r:embed="rId3"/>
          <a:stretch>
            <a:fillRect/>
          </a:stretch>
        </p:blipFill>
        <p:spPr>
          <a:xfrm>
            <a:off x="1061634" y="2968214"/>
            <a:ext cx="10515600" cy="3524660"/>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altLang="zh-CN" dirty="0"/>
              <a:t>FM</a:t>
            </a:r>
            <a:r>
              <a:rPr lang="zh-CN" altLang="en-US" dirty="0"/>
              <a:t>因子分解机模型</a:t>
            </a:r>
            <a:endParaRPr lang="en-US" altLang="zh-CN" dirty="0"/>
          </a:p>
        </p:txBody>
      </p:sp>
      <p:sp>
        <p:nvSpPr>
          <p:cNvPr id="3" name="Content Placeholder 2"/>
          <p:cNvSpPr>
            <a:spLocks noGrp="1"/>
          </p:cNvSpPr>
          <p:nvPr>
            <p:ph idx="1"/>
          </p:nvPr>
        </p:nvSpPr>
        <p:spPr>
          <a:xfrm>
            <a:off x="838200" y="1198180"/>
            <a:ext cx="10515600" cy="5659820"/>
          </a:xfrm>
        </p:spPr>
        <p:txBody>
          <a:bodyPr/>
          <a:lstStyle/>
          <a:p>
            <a:r>
              <a:rPr lang="en-US" dirty="0"/>
              <a:t>F</a:t>
            </a:r>
            <a:r>
              <a:rPr lang="en-US" altLang="zh-CN" dirty="0"/>
              <a:t>M</a:t>
            </a:r>
            <a:r>
              <a:rPr lang="zh-CN" altLang="en-US" dirty="0"/>
              <a:t>是在深度排序模型流行之前，使用的比较多的排序模型。</a:t>
            </a:r>
            <a:endParaRPr lang="en-US" altLang="zh-CN" dirty="0"/>
          </a:p>
          <a:p>
            <a:r>
              <a:rPr lang="en-US" b="1" dirty="0"/>
              <a:t>FM</a:t>
            </a:r>
            <a:r>
              <a:rPr lang="zh-CN" altLang="en-US" b="1" dirty="0"/>
              <a:t>一般需要把</a:t>
            </a:r>
            <a:r>
              <a:rPr lang="en-US" altLang="zh-CN" b="1" dirty="0"/>
              <a:t>category</a:t>
            </a:r>
            <a:r>
              <a:rPr lang="zh-CN" altLang="en-US" b="1" dirty="0"/>
              <a:t>特征包括</a:t>
            </a:r>
            <a:r>
              <a:rPr lang="en-US" altLang="zh-CN" b="1" dirty="0"/>
              <a:t>ID</a:t>
            </a:r>
            <a:r>
              <a:rPr lang="zh-CN" altLang="en-US" b="1" dirty="0"/>
              <a:t>类特征都要变成</a:t>
            </a:r>
            <a:r>
              <a:rPr lang="en-US" altLang="zh-CN" b="1" dirty="0"/>
              <a:t>one-hot</a:t>
            </a:r>
            <a:r>
              <a:rPr lang="zh-CN" altLang="en-US" b="1" dirty="0"/>
              <a:t>向量，因此维度会很高</a:t>
            </a:r>
            <a:r>
              <a:rPr lang="en-US" altLang="zh-CN" dirty="0"/>
              <a:t>(</a:t>
            </a:r>
            <a:r>
              <a:rPr lang="zh-CN" altLang="en-US" dirty="0"/>
              <a:t>下图中的例子是针对</a:t>
            </a:r>
            <a:r>
              <a:rPr lang="en-US" altLang="zh-CN" dirty="0"/>
              <a:t>3</a:t>
            </a:r>
            <a:r>
              <a:rPr lang="zh-CN" altLang="en-US" dirty="0"/>
              <a:t>个</a:t>
            </a:r>
            <a:r>
              <a:rPr lang="en-US" altLang="zh-CN" dirty="0"/>
              <a:t>user</a:t>
            </a:r>
            <a:r>
              <a:rPr lang="zh-CN" altLang="en-US" dirty="0"/>
              <a:t>，</a:t>
            </a:r>
            <a:r>
              <a:rPr lang="en-US" altLang="zh-CN" dirty="0"/>
              <a:t>3</a:t>
            </a:r>
            <a:r>
              <a:rPr lang="zh-CN" altLang="en-US" dirty="0"/>
              <a:t>个</a:t>
            </a:r>
            <a:r>
              <a:rPr lang="en-US" altLang="zh-CN" dirty="0"/>
              <a:t>item</a:t>
            </a:r>
            <a:r>
              <a:rPr lang="zh-CN" altLang="en-US" dirty="0"/>
              <a:t>的情况</a:t>
            </a:r>
            <a:r>
              <a:rPr lang="en-US" altLang="zh-CN" dirty="0"/>
              <a:t>)</a:t>
            </a:r>
            <a:r>
              <a:rPr lang="zh-CN" altLang="en-US" dirty="0"/>
              <a:t>。</a:t>
            </a:r>
            <a:endParaRPr lang="en-US" altLang="zh-CN" dirty="0"/>
          </a:p>
          <a:p>
            <a:pPr lvl="1"/>
            <a:r>
              <a:rPr lang="zh-CN" altLang="en-US" dirty="0"/>
              <a:t>爱奇艺使用用户的观看历史以及兴趣标签代替</a:t>
            </a:r>
            <a:r>
              <a:rPr lang="en-US" altLang="zh-CN" dirty="0"/>
              <a:t>user id</a:t>
            </a:r>
            <a:r>
              <a:rPr lang="zh-CN" altLang="en-US" dirty="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1537251" y="3326296"/>
            <a:ext cx="9285177" cy="3166578"/>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C2D8-DA4E-45C8-83C4-E99304DCDA61}"/>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4FE07DB7-EE68-4C06-896C-54CEA80084EE}"/>
              </a:ext>
            </a:extLst>
          </p:cNvPr>
          <p:cNvSpPr>
            <a:spLocks noGrp="1"/>
          </p:cNvSpPr>
          <p:nvPr>
            <p:ph idx="1"/>
          </p:nvPr>
        </p:nvSpPr>
        <p:spPr/>
        <p:txBody>
          <a:bodyPr>
            <a:normAutofit fontScale="92500" lnSpcReduction="20000"/>
          </a:bodyPr>
          <a:lstStyle/>
          <a:p>
            <a:r>
              <a:rPr lang="zh-CN" altLang="en-US" dirty="0"/>
              <a:t>推荐系统是什么？</a:t>
            </a:r>
            <a:endParaRPr lang="en-US" altLang="zh-CN" dirty="0"/>
          </a:p>
          <a:p>
            <a:pPr lvl="1"/>
            <a:r>
              <a:rPr lang="zh-CN" altLang="en-US" dirty="0"/>
              <a:t>推荐系统就是根据用户的</a:t>
            </a:r>
            <a:r>
              <a:rPr lang="zh-CN" altLang="en-US" b="1" dirty="0"/>
              <a:t>历史行为</a:t>
            </a:r>
            <a:r>
              <a:rPr lang="zh-CN" altLang="en-US" dirty="0"/>
              <a:t>、</a:t>
            </a:r>
            <a:r>
              <a:rPr lang="zh-CN" altLang="en-US" b="1" dirty="0"/>
              <a:t>社交关系</a:t>
            </a:r>
            <a:r>
              <a:rPr lang="zh-CN" altLang="en-US" dirty="0"/>
              <a:t>、</a:t>
            </a:r>
            <a:r>
              <a:rPr lang="zh-CN" altLang="en-US" b="1" dirty="0"/>
              <a:t>兴趣点</a:t>
            </a:r>
            <a:r>
              <a:rPr lang="zh-CN" altLang="en-US" dirty="0"/>
              <a:t>、所处</a:t>
            </a:r>
            <a:r>
              <a:rPr lang="zh-CN" altLang="en-US" b="1" dirty="0"/>
              <a:t>上下文环境</a:t>
            </a:r>
            <a:r>
              <a:rPr lang="zh-CN" altLang="en-US" dirty="0"/>
              <a:t>等信息去判断用户当前需要或感兴趣的物品</a:t>
            </a:r>
            <a:r>
              <a:rPr lang="en-US" altLang="zh-CN" dirty="0"/>
              <a:t>/</a:t>
            </a:r>
            <a:r>
              <a:rPr lang="zh-CN" altLang="en-US" dirty="0"/>
              <a:t>服务的一类应用。</a:t>
            </a:r>
            <a:endParaRPr lang="en-US" altLang="zh-CN" dirty="0"/>
          </a:p>
          <a:p>
            <a:r>
              <a:rPr lang="zh-CN" altLang="en-US" b="1" dirty="0"/>
              <a:t>广义推荐系统和狭义推荐系统</a:t>
            </a:r>
            <a:r>
              <a:rPr lang="zh-CN" altLang="en-US" dirty="0"/>
              <a:t>：</a:t>
            </a:r>
            <a:endParaRPr lang="en-US" altLang="zh-CN" dirty="0"/>
          </a:p>
          <a:p>
            <a:pPr lvl="1"/>
            <a:r>
              <a:rPr lang="zh-CN" altLang="en-US" dirty="0"/>
              <a:t>广义推荐系统：给某个人推送</a:t>
            </a:r>
            <a:r>
              <a:rPr lang="en-US" altLang="zh-CN" dirty="0"/>
              <a:t>/</a:t>
            </a:r>
            <a:r>
              <a:rPr lang="zh-CN" altLang="en-US" dirty="0"/>
              <a:t>引荐</a:t>
            </a:r>
            <a:r>
              <a:rPr lang="en-US" altLang="zh-CN" dirty="0"/>
              <a:t>/</a:t>
            </a:r>
            <a:r>
              <a:rPr lang="zh-CN" altLang="en-US" dirty="0"/>
              <a:t>分配某个物</a:t>
            </a:r>
            <a:endParaRPr lang="en-US" altLang="zh-CN" dirty="0"/>
          </a:p>
          <a:p>
            <a:pPr lvl="2"/>
            <a:r>
              <a:rPr lang="zh-CN" altLang="en-US" dirty="0"/>
              <a:t>比如化妆产品套装推荐</a:t>
            </a:r>
            <a:endParaRPr lang="en-US" altLang="zh-CN" dirty="0"/>
          </a:p>
          <a:p>
            <a:pPr lvl="2"/>
            <a:r>
              <a:rPr lang="zh-CN" altLang="en-US" dirty="0"/>
              <a:t>比如智能派活</a:t>
            </a:r>
            <a:endParaRPr lang="en-US" altLang="zh-CN" dirty="0"/>
          </a:p>
          <a:p>
            <a:pPr lvl="2"/>
            <a:r>
              <a:rPr lang="zh-CN" altLang="en-US" dirty="0"/>
              <a:t>比如</a:t>
            </a:r>
            <a:r>
              <a:rPr lang="en-US" altLang="zh-CN" dirty="0"/>
              <a:t>APP store</a:t>
            </a:r>
            <a:r>
              <a:rPr lang="zh-CN" altLang="en-US" dirty="0"/>
              <a:t>中的广告推送</a:t>
            </a:r>
            <a:endParaRPr lang="en-US" altLang="zh-CN" dirty="0"/>
          </a:p>
          <a:p>
            <a:pPr lvl="1"/>
            <a:r>
              <a:rPr lang="zh-CN" altLang="en-US" dirty="0"/>
              <a:t>狭义推荐系统：从</a:t>
            </a:r>
            <a:r>
              <a:rPr lang="zh-CN" altLang="en-US" b="1" dirty="0"/>
              <a:t>海量的物品池</a:t>
            </a:r>
            <a:r>
              <a:rPr lang="zh-CN" altLang="en-US" dirty="0"/>
              <a:t>中挑出对当前用户感兴趣的物品</a:t>
            </a:r>
            <a:endParaRPr lang="en-US" altLang="zh-CN" dirty="0"/>
          </a:p>
          <a:p>
            <a:pPr lvl="2"/>
            <a:r>
              <a:rPr lang="zh-CN" altLang="en-US" dirty="0"/>
              <a:t>比如电商商品推荐</a:t>
            </a:r>
            <a:endParaRPr lang="en-US" altLang="zh-CN" dirty="0"/>
          </a:p>
          <a:p>
            <a:pPr lvl="2"/>
            <a:r>
              <a:rPr lang="zh-CN" altLang="en-US" dirty="0"/>
              <a:t>比如电影推荐</a:t>
            </a:r>
            <a:endParaRPr lang="en-US" altLang="zh-CN" dirty="0"/>
          </a:p>
          <a:p>
            <a:pPr lvl="2"/>
            <a:r>
              <a:rPr lang="zh-CN" altLang="en-US" dirty="0"/>
              <a:t>比如音乐推荐</a:t>
            </a:r>
            <a:endParaRPr lang="en-US" altLang="zh-CN" dirty="0"/>
          </a:p>
          <a:p>
            <a:pPr lvl="2"/>
            <a:r>
              <a:rPr lang="zh-CN" altLang="en-US" dirty="0"/>
              <a:t>比如主播推荐</a:t>
            </a:r>
            <a:endParaRPr lang="en-US" altLang="zh-CN" dirty="0"/>
          </a:p>
          <a:p>
            <a:pPr lvl="2"/>
            <a:r>
              <a:rPr lang="zh-CN" altLang="en-US" dirty="0"/>
              <a:t>比如新闻推荐</a:t>
            </a:r>
            <a:endParaRPr lang="en-US" altLang="zh-CN" dirty="0"/>
          </a:p>
          <a:p>
            <a:pPr lvl="1"/>
            <a:r>
              <a:rPr lang="zh-CN" altLang="en-US" b="1" dirty="0">
                <a:solidFill>
                  <a:srgbClr val="FF0000"/>
                </a:solidFill>
              </a:rPr>
              <a:t>我们在今后的讨论只是关注狭义的推荐系统</a:t>
            </a:r>
            <a:r>
              <a:rPr lang="zh-CN" altLang="en-US" dirty="0"/>
              <a:t>。</a:t>
            </a:r>
            <a:endParaRPr lang="en-US" dirty="0"/>
          </a:p>
        </p:txBody>
      </p:sp>
    </p:spTree>
    <p:extLst>
      <p:ext uri="{BB962C8B-B14F-4D97-AF65-F5344CB8AC3E}">
        <p14:creationId xmlns:p14="http://schemas.microsoft.com/office/powerpoint/2010/main" val="7908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a:t>Continue……</a:t>
            </a:r>
            <a:endParaRPr lang="en-US" dirty="0"/>
          </a:p>
        </p:txBody>
      </p:sp>
      <p:sp>
        <p:nvSpPr>
          <p:cNvPr id="3" name="Content Placeholder 2"/>
          <p:cNvSpPr>
            <a:spLocks noGrp="1"/>
          </p:cNvSpPr>
          <p:nvPr>
            <p:ph idx="1"/>
          </p:nvPr>
        </p:nvSpPr>
        <p:spPr>
          <a:xfrm>
            <a:off x="838200" y="1434662"/>
            <a:ext cx="10515600" cy="4742301"/>
          </a:xfrm>
        </p:spPr>
        <p:txBody>
          <a:bodyPr/>
          <a:lstStyle/>
          <a:p>
            <a:r>
              <a:rPr lang="en-US" altLang="zh-CN" dirty="0"/>
              <a:t>FM</a:t>
            </a:r>
            <a:r>
              <a:rPr lang="zh-CN" altLang="en-US" dirty="0"/>
              <a:t>可以看作是</a:t>
            </a:r>
            <a:r>
              <a:rPr lang="en-US" altLang="zh-CN" dirty="0"/>
              <a:t>MF</a:t>
            </a:r>
            <a:r>
              <a:rPr lang="zh-CN" altLang="en-US" dirty="0"/>
              <a:t>的进一步拓展，除了</a:t>
            </a:r>
            <a:r>
              <a:rPr lang="en-US" altLang="zh-CN" dirty="0"/>
              <a:t>User ID</a:t>
            </a:r>
            <a:r>
              <a:rPr lang="zh-CN" altLang="en-US" dirty="0"/>
              <a:t>和</a:t>
            </a:r>
            <a:r>
              <a:rPr lang="en-US" altLang="zh-CN" dirty="0"/>
              <a:t>Item ID</a:t>
            </a:r>
            <a:r>
              <a:rPr lang="zh-CN" altLang="en-US" dirty="0"/>
              <a:t>这两类特征外，很多其它类型的特征都可以进一步引入</a:t>
            </a:r>
            <a:r>
              <a:rPr lang="en-US" altLang="zh-CN" dirty="0"/>
              <a:t>FM</a:t>
            </a:r>
            <a:r>
              <a:rPr lang="zh-CN" altLang="en-US" dirty="0"/>
              <a:t>。</a:t>
            </a:r>
            <a:endParaRPr lang="en-US" altLang="zh-CN" dirty="0"/>
          </a:p>
          <a:p>
            <a:pPr lvl="1"/>
            <a:r>
              <a:rPr lang="en-US" altLang="zh-CN" dirty="0"/>
              <a:t>FM</a:t>
            </a:r>
            <a:r>
              <a:rPr lang="zh-CN" altLang="en-US" dirty="0"/>
              <a:t>自动计算特征二阶交叉。</a:t>
            </a:r>
            <a:endParaRPr lang="en-US" altLang="zh-CN" dirty="0"/>
          </a:p>
          <a:p>
            <a:pPr lvl="1"/>
            <a:r>
              <a:rPr lang="zh-CN" altLang="en-US" dirty="0"/>
              <a:t>它</a:t>
            </a:r>
            <a:r>
              <a:rPr lang="zh-CN" altLang="en-US" b="1" dirty="0"/>
              <a:t>将所有这些特征转化为</a:t>
            </a:r>
            <a:r>
              <a:rPr lang="en-US" altLang="zh-CN" b="1" dirty="0"/>
              <a:t>embedding</a:t>
            </a:r>
            <a:r>
              <a:rPr lang="zh-CN" altLang="en-US" b="1" dirty="0"/>
              <a:t>低维向量表达</a:t>
            </a:r>
            <a:r>
              <a:rPr lang="zh-CN" altLang="en-US" dirty="0"/>
              <a:t>，并计算任意两个特征</a:t>
            </a:r>
            <a:r>
              <a:rPr lang="en-US" altLang="zh-CN" dirty="0"/>
              <a:t>embedding</a:t>
            </a:r>
            <a:r>
              <a:rPr lang="zh-CN" altLang="en-US" dirty="0"/>
              <a:t>的内积，作为这两个特征组合的权重。</a:t>
            </a:r>
            <a:endParaRPr lang="en-US" dirty="0"/>
          </a:p>
        </p:txBody>
      </p:sp>
      <p:pic>
        <p:nvPicPr>
          <p:cNvPr id="4" name="Picture 3"/>
          <p:cNvPicPr>
            <a:picLocks noChangeAspect="1"/>
          </p:cNvPicPr>
          <p:nvPr/>
        </p:nvPicPr>
        <p:blipFill>
          <a:blip r:embed="rId3"/>
          <a:stretch>
            <a:fillRect/>
          </a:stretch>
        </p:blipFill>
        <p:spPr>
          <a:xfrm>
            <a:off x="1214303" y="3429000"/>
            <a:ext cx="10139497" cy="3063875"/>
          </a:xfrm>
          <a:prstGeom prst="rect">
            <a:avLst/>
          </a:prstGeom>
        </p:spPr>
      </p:pic>
    </p:spTree>
    <p:extLst>
      <p:ext uri="{BB962C8B-B14F-4D97-AF65-F5344CB8AC3E}">
        <p14:creationId xmlns:p14="http://schemas.microsoft.com/office/powerpoint/2010/main" val="3441943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normAutofit fontScale="90000"/>
          </a:bodyPr>
          <a:lstStyle/>
          <a:p>
            <a:r>
              <a:rPr lang="en-US" altLang="zh-CN" dirty="0"/>
              <a:t>Wide &amp; Deep networking Learning (WDL)</a:t>
            </a:r>
            <a:r>
              <a:rPr lang="zh-CN" altLang="en-US" dirty="0"/>
              <a:t>模型</a:t>
            </a:r>
            <a:endParaRPr lang="en-US" altLang="zh-CN" dirty="0"/>
          </a:p>
        </p:txBody>
      </p:sp>
      <p:sp>
        <p:nvSpPr>
          <p:cNvPr id="3" name="Content Placeholder 2"/>
          <p:cNvSpPr>
            <a:spLocks noGrp="1"/>
          </p:cNvSpPr>
          <p:nvPr>
            <p:ph idx="1"/>
          </p:nvPr>
        </p:nvSpPr>
        <p:spPr>
          <a:xfrm>
            <a:off x="838200" y="1439333"/>
            <a:ext cx="10515600" cy="4737630"/>
          </a:xfrm>
        </p:spPr>
        <p:txBody>
          <a:bodyPr/>
          <a:lstStyle/>
          <a:p>
            <a:r>
              <a:rPr lang="en-US" altLang="zh-CN" dirty="0"/>
              <a:t>Wide &amp; Deep networking Learning</a:t>
            </a:r>
            <a:r>
              <a:rPr lang="zh-CN" altLang="en-US" dirty="0"/>
              <a:t>模型（本质是上结合</a:t>
            </a:r>
            <a:r>
              <a:rPr lang="en-US" altLang="zh-CN" dirty="0"/>
              <a:t>LR</a:t>
            </a:r>
            <a:r>
              <a:rPr lang="zh-CN" altLang="en-US" dirty="0"/>
              <a:t>和</a:t>
            </a:r>
            <a:r>
              <a:rPr lang="en-US" altLang="zh-CN" dirty="0"/>
              <a:t>MLP</a:t>
            </a:r>
            <a:r>
              <a:rPr lang="zh-CN" altLang="en-US" dirty="0"/>
              <a:t>）当前应用的比较多。</a:t>
            </a:r>
            <a:endParaRPr lang="en-US" altLang="zh-CN" dirty="0"/>
          </a:p>
          <a:p>
            <a:pPr lvl="1"/>
            <a:r>
              <a:rPr lang="en-US" altLang="zh-CN" dirty="0"/>
              <a:t>Wide </a:t>
            </a:r>
            <a:r>
              <a:rPr lang="zh-CN" altLang="en-US" dirty="0"/>
              <a:t>部分即</a:t>
            </a:r>
            <a:r>
              <a:rPr lang="en-US" altLang="zh-CN" dirty="0"/>
              <a:t>LR</a:t>
            </a:r>
            <a:r>
              <a:rPr lang="zh-CN" altLang="en-US" dirty="0"/>
              <a:t>体现的是记忆功能，</a:t>
            </a:r>
            <a:r>
              <a:rPr lang="en-US" altLang="zh-CN" dirty="0"/>
              <a:t>Deep</a:t>
            </a:r>
            <a:r>
              <a:rPr lang="zh-CN" altLang="en-US" dirty="0"/>
              <a:t>部分即</a:t>
            </a:r>
            <a:r>
              <a:rPr lang="en-US" altLang="zh-CN" dirty="0"/>
              <a:t>MLP</a:t>
            </a:r>
            <a:r>
              <a:rPr lang="zh-CN" altLang="en-US" dirty="0"/>
              <a:t>体现的是泛化功能，二者互补能提供更好的性能。</a:t>
            </a:r>
            <a:endParaRPr lang="en-US" altLang="zh-CN" dirty="0"/>
          </a:p>
          <a:p>
            <a:pPr lvl="1"/>
            <a:r>
              <a:rPr lang="zh-CN" altLang="en-US" dirty="0"/>
              <a:t>区别于</a:t>
            </a:r>
            <a:r>
              <a:rPr lang="en-US" altLang="zh-CN" dirty="0"/>
              <a:t>GBDT+LR/FM</a:t>
            </a:r>
            <a:r>
              <a:rPr lang="zh-CN" altLang="en-US" dirty="0"/>
              <a:t>（需要分别独立训练</a:t>
            </a:r>
            <a:r>
              <a:rPr lang="en-US" altLang="zh-CN" dirty="0"/>
              <a:t>GBDT</a:t>
            </a:r>
            <a:r>
              <a:rPr lang="zh-CN" altLang="en-US" dirty="0"/>
              <a:t>和</a:t>
            </a:r>
            <a:r>
              <a:rPr lang="en-US" altLang="zh-CN" dirty="0"/>
              <a:t>LR/FM</a:t>
            </a:r>
            <a:r>
              <a:rPr lang="zh-CN" altLang="en-US" dirty="0"/>
              <a:t>），</a:t>
            </a:r>
            <a:r>
              <a:rPr lang="en-US" altLang="zh-CN" dirty="0"/>
              <a:t>WDL</a:t>
            </a:r>
            <a:r>
              <a:rPr lang="zh-CN" altLang="en-US" dirty="0"/>
              <a:t>是端到端联合训练。</a:t>
            </a:r>
            <a:endParaRPr lang="en-US" altLang="zh-CN" dirty="0"/>
          </a:p>
          <a:p>
            <a:pPr lvl="1"/>
            <a:r>
              <a:rPr lang="en-US" altLang="zh-CN" b="1" dirty="0"/>
              <a:t>WDL</a:t>
            </a:r>
            <a:r>
              <a:rPr lang="zh-CN" altLang="en-US" b="1" dirty="0"/>
              <a:t>能方便的建模用户的行为序列作为一个单独的特征。</a:t>
            </a:r>
            <a:endParaRPr lang="en-US" altLang="zh-CN" b="1" dirty="0"/>
          </a:p>
          <a:p>
            <a:pPr lvl="1"/>
            <a:r>
              <a:rPr lang="en-US" altLang="zh-CN" dirty="0"/>
              <a:t>WDL</a:t>
            </a:r>
            <a:r>
              <a:rPr lang="zh-CN" altLang="en-US" dirty="0"/>
              <a:t>开创了在深度排序模型中结合</a:t>
            </a:r>
            <a:r>
              <a:rPr lang="en-US" altLang="zh-CN" dirty="0"/>
              <a:t>wide</a:t>
            </a:r>
            <a:r>
              <a:rPr lang="zh-CN" altLang="en-US" dirty="0"/>
              <a:t>部分和</a:t>
            </a:r>
            <a:r>
              <a:rPr lang="en-US" altLang="zh-CN" dirty="0"/>
              <a:t>deep</a:t>
            </a:r>
            <a:r>
              <a:rPr lang="zh-CN" altLang="en-US" dirty="0"/>
              <a:t>部分联合建模的热潮。</a:t>
            </a:r>
            <a:endParaRPr lang="en-US" altLang="zh-CN" dirty="0"/>
          </a:p>
          <a:p>
            <a:r>
              <a:rPr lang="en-US" dirty="0"/>
              <a:t>WDL</a:t>
            </a:r>
            <a:r>
              <a:rPr lang="zh-CN" altLang="en-US" dirty="0"/>
              <a:t>中的</a:t>
            </a:r>
            <a:r>
              <a:rPr lang="en-US" dirty="0"/>
              <a:t>wide</a:t>
            </a:r>
            <a:r>
              <a:rPr lang="zh-CN" altLang="en-US" dirty="0"/>
              <a:t>部分是需要做手工的交叉特征的，这个是它的缺点。</a:t>
            </a:r>
            <a:endParaRPr lang="en-US" altLang="zh-CN" dirty="0"/>
          </a:p>
          <a:p>
            <a:r>
              <a:rPr lang="en-US" altLang="zh-CN" dirty="0"/>
              <a:t>WDL</a:t>
            </a:r>
            <a:r>
              <a:rPr lang="zh-CN" altLang="en-US" dirty="0"/>
              <a:t>的网络结构参考下页：</a:t>
            </a:r>
            <a:endParaRPr lang="en-US" dirty="0"/>
          </a:p>
          <a:p>
            <a:pPr lvl="1"/>
            <a:endParaRPr lang="en-US" altLang="zh-CN" dirty="0"/>
          </a:p>
          <a:p>
            <a:endParaRPr lang="en-US" altLang="zh-CN" dirty="0"/>
          </a:p>
          <a:p>
            <a:endParaRPr lang="en-US" dirty="0"/>
          </a:p>
        </p:txBody>
      </p:sp>
    </p:spTree>
    <p:extLst>
      <p:ext uri="{BB962C8B-B14F-4D97-AF65-F5344CB8AC3E}">
        <p14:creationId xmlns:p14="http://schemas.microsoft.com/office/powerpoint/2010/main" val="188892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2732-8336-4909-B6CE-7E34867C5084}"/>
              </a:ext>
            </a:extLst>
          </p:cNvPr>
          <p:cNvSpPr>
            <a:spLocks noGrp="1"/>
          </p:cNvSpPr>
          <p:nvPr>
            <p:ph type="title"/>
          </p:nvPr>
        </p:nvSpPr>
        <p:spPr/>
        <p:txBody>
          <a:bodyPr/>
          <a:lstStyle/>
          <a:p>
            <a:r>
              <a:rPr lang="en-US" altLang="zh-CN" dirty="0"/>
              <a:t>Continue…….</a:t>
            </a:r>
            <a:endParaRPr lang="en-US" dirty="0"/>
          </a:p>
        </p:txBody>
      </p:sp>
      <p:pic>
        <p:nvPicPr>
          <p:cNvPr id="8" name="Content Placeholder 7" descr="https://upload-images.jianshu.io/upload_images/12104078-01f372e50a75bb5a.png?imageMogr2/auto-orient/strip%7CimageView2/2/w/1000">
            <a:extLst>
              <a:ext uri="{FF2B5EF4-FFF2-40B4-BE49-F238E27FC236}">
                <a16:creationId xmlns:a16="http://schemas.microsoft.com/office/drawing/2014/main" id="{F68E8A23-C373-4399-809B-74D60BB745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3150"/>
            <a:ext cx="10515600" cy="4235957"/>
          </a:xfrm>
          <a:prstGeom prst="rect">
            <a:avLst/>
          </a:prstGeom>
          <a:noFill/>
          <a:ln>
            <a:noFill/>
          </a:ln>
        </p:spPr>
      </p:pic>
    </p:spTree>
    <p:extLst>
      <p:ext uri="{BB962C8B-B14F-4D97-AF65-F5344CB8AC3E}">
        <p14:creationId xmlns:p14="http://schemas.microsoft.com/office/powerpoint/2010/main" val="1313290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err="1"/>
              <a:t>DeepFM</a:t>
            </a:r>
            <a:r>
              <a:rPr lang="zh-CN" altLang="en-US" dirty="0"/>
              <a:t>模型</a:t>
            </a:r>
            <a:endParaRPr lang="en-US" altLang="zh-CN" dirty="0"/>
          </a:p>
        </p:txBody>
      </p:sp>
      <p:sp>
        <p:nvSpPr>
          <p:cNvPr id="3" name="Content Placeholder 2"/>
          <p:cNvSpPr>
            <a:spLocks noGrp="1"/>
          </p:cNvSpPr>
          <p:nvPr>
            <p:ph idx="1"/>
          </p:nvPr>
        </p:nvSpPr>
        <p:spPr>
          <a:xfrm>
            <a:off x="838200" y="1534886"/>
            <a:ext cx="10515600" cy="4642077"/>
          </a:xfrm>
        </p:spPr>
        <p:txBody>
          <a:bodyPr/>
          <a:lstStyle/>
          <a:p>
            <a:r>
              <a:rPr lang="en-US" altLang="zh-CN" dirty="0"/>
              <a:t>WDL</a:t>
            </a:r>
            <a:r>
              <a:rPr lang="zh-CN" altLang="en-US" dirty="0"/>
              <a:t>模型之后，出了很多变体比如</a:t>
            </a:r>
            <a:r>
              <a:rPr lang="en-US" altLang="zh-CN" dirty="0" err="1"/>
              <a:t>DeepFM</a:t>
            </a:r>
            <a:r>
              <a:rPr lang="zh-CN" altLang="en-US" dirty="0"/>
              <a:t>，</a:t>
            </a:r>
            <a:r>
              <a:rPr lang="en-US" altLang="zh-CN" dirty="0"/>
              <a:t>Deep &amp; Cross networking learning</a:t>
            </a:r>
            <a:r>
              <a:rPr lang="zh-CN" altLang="en-US" dirty="0"/>
              <a:t>等等，它们的核心目的都是通过设计网络结构自动进行特征交叉。</a:t>
            </a:r>
            <a:endParaRPr lang="en-US" altLang="zh-CN" dirty="0"/>
          </a:p>
          <a:p>
            <a:pPr lvl="1"/>
            <a:r>
              <a:rPr lang="en-US" altLang="zh-CN" dirty="0" err="1"/>
              <a:t>DeepFM</a:t>
            </a:r>
            <a:r>
              <a:rPr lang="zh-CN" altLang="en-US" dirty="0"/>
              <a:t>结合</a:t>
            </a:r>
            <a:r>
              <a:rPr lang="en-US" altLang="zh-CN" dirty="0"/>
              <a:t>FM</a:t>
            </a:r>
            <a:r>
              <a:rPr lang="zh-CN" altLang="en-US" dirty="0"/>
              <a:t>部分和</a:t>
            </a:r>
            <a:r>
              <a:rPr lang="en-US" altLang="zh-CN" dirty="0"/>
              <a:t>MLP</a:t>
            </a:r>
            <a:r>
              <a:rPr lang="zh-CN" altLang="en-US" dirty="0"/>
              <a:t>部分，不需要人工做特征二阶交叉组合。</a:t>
            </a:r>
            <a:endParaRPr lang="en-US" altLang="zh-CN" dirty="0"/>
          </a:p>
          <a:p>
            <a:pPr lvl="1"/>
            <a:r>
              <a:rPr lang="en-US" altLang="zh-CN" b="1" dirty="0" err="1"/>
              <a:t>DeepFM</a:t>
            </a:r>
            <a:r>
              <a:rPr lang="zh-CN" altLang="en-US" b="1" dirty="0"/>
              <a:t>可能不方便建模用户行为序列这样的特征</a:t>
            </a:r>
            <a:r>
              <a:rPr lang="zh-CN" altLang="en-US" dirty="0"/>
              <a:t>。</a:t>
            </a:r>
            <a:endParaRPr lang="en-US" altLang="zh-CN" dirty="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1457739" y="3591338"/>
            <a:ext cx="8860372" cy="2901535"/>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348-B01C-45C5-A602-BD381F062E9A}"/>
              </a:ext>
            </a:extLst>
          </p:cNvPr>
          <p:cNvSpPr>
            <a:spLocks noGrp="1"/>
          </p:cNvSpPr>
          <p:nvPr>
            <p:ph type="title"/>
          </p:nvPr>
        </p:nvSpPr>
        <p:spPr>
          <a:xfrm>
            <a:off x="838200" y="3042064"/>
            <a:ext cx="10515600" cy="1325563"/>
          </a:xfrm>
        </p:spPr>
        <p:txBody>
          <a:bodyPr/>
          <a:lstStyle/>
          <a:p>
            <a:pPr algn="ctr"/>
            <a:r>
              <a:rPr lang="zh-CN" altLang="en-US" dirty="0"/>
              <a:t>重排阶段</a:t>
            </a:r>
            <a:endParaRPr lang="en-US" dirty="0"/>
          </a:p>
        </p:txBody>
      </p:sp>
    </p:spTree>
    <p:extLst>
      <p:ext uri="{BB962C8B-B14F-4D97-AF65-F5344CB8AC3E}">
        <p14:creationId xmlns:p14="http://schemas.microsoft.com/office/powerpoint/2010/main" val="135177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重排阶段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b="1" dirty="0"/>
              <a:t>重排阶段主要就是业务运营人员用各种策略／规则进行干预</a:t>
            </a:r>
            <a:r>
              <a:rPr lang="zh-CN" altLang="en-US" dirty="0"/>
              <a:t>。主要从以下几个方面干预：</a:t>
            </a:r>
            <a:endParaRPr lang="en-US" altLang="zh-CN" dirty="0"/>
          </a:p>
          <a:p>
            <a:pPr lvl="1"/>
            <a:r>
              <a:rPr lang="zh-CN" altLang="en-US" dirty="0"/>
              <a:t>优选物品</a:t>
            </a:r>
            <a:r>
              <a:rPr lang="en-US" altLang="zh-CN" dirty="0"/>
              <a:t>item</a:t>
            </a:r>
            <a:r>
              <a:rPr lang="zh-CN" altLang="en-US" dirty="0"/>
              <a:t>的曝光（首页推荐一般会考虑）</a:t>
            </a:r>
            <a:endParaRPr lang="en-US" altLang="zh-CN" dirty="0"/>
          </a:p>
          <a:p>
            <a:pPr lvl="1"/>
            <a:r>
              <a:rPr lang="zh-CN" altLang="en-US" b="1" dirty="0"/>
              <a:t>探索与利用</a:t>
            </a:r>
            <a:r>
              <a:rPr lang="zh-CN" altLang="en-US" dirty="0"/>
              <a:t>（详情页推荐一般不考虑探索）</a:t>
            </a:r>
            <a:endParaRPr lang="en-US" altLang="zh-CN" dirty="0"/>
          </a:p>
          <a:p>
            <a:pPr lvl="2"/>
            <a:r>
              <a:rPr lang="zh-CN" altLang="en-US" b="1" dirty="0"/>
              <a:t>进行探索的目的是为了发现用户可能更多的兴趣点以及给长尾物品和冷启动物品更多的曝光机会。</a:t>
            </a:r>
            <a:endParaRPr lang="en-US" altLang="zh-CN" b="1" dirty="0"/>
          </a:p>
          <a:p>
            <a:pPr lvl="2"/>
            <a:r>
              <a:rPr lang="zh-CN" altLang="en-US" dirty="0"/>
              <a:t>确定探索和利用即</a:t>
            </a:r>
            <a:r>
              <a:rPr lang="en-US" altLang="zh-CN" dirty="0"/>
              <a:t>explore</a:t>
            </a:r>
            <a:r>
              <a:rPr lang="zh-CN" altLang="en-US" dirty="0"/>
              <a:t>和</a:t>
            </a:r>
            <a:r>
              <a:rPr lang="en-US" altLang="zh-CN" dirty="0"/>
              <a:t>exploit</a:t>
            </a:r>
            <a:r>
              <a:rPr lang="zh-CN" altLang="en-US" dirty="0"/>
              <a:t>占的比列。</a:t>
            </a:r>
            <a:endParaRPr lang="en-US" altLang="zh-CN" dirty="0"/>
          </a:p>
          <a:p>
            <a:pPr lvl="3"/>
            <a:r>
              <a:rPr lang="zh-CN" altLang="en-US" dirty="0"/>
              <a:t>这个比例可能会根据时间因素来动态变化。</a:t>
            </a:r>
            <a:endParaRPr lang="en-US" altLang="zh-CN" dirty="0"/>
          </a:p>
          <a:p>
            <a:pPr lvl="1"/>
            <a:r>
              <a:rPr lang="zh-CN" altLang="en-US" b="1" dirty="0"/>
              <a:t>曝光位置的编排</a:t>
            </a:r>
            <a:endParaRPr lang="en-US" altLang="zh-CN" b="1" dirty="0"/>
          </a:p>
          <a:p>
            <a:pPr lvl="1"/>
            <a:r>
              <a:rPr lang="zh-CN" altLang="en-US" dirty="0"/>
              <a:t>结果的多样性（首页推荐一般会考虑）：</a:t>
            </a:r>
            <a:endParaRPr lang="en-US" altLang="zh-CN" dirty="0"/>
          </a:p>
          <a:p>
            <a:pPr lvl="2"/>
            <a:r>
              <a:rPr lang="zh-CN" altLang="en-US" dirty="0"/>
              <a:t>为了满足用户广泛的已知兴趣，推荐列表需要能够覆盖用户不同的兴趣领域，即推荐结果需要具有多样性，不能简单的返回</a:t>
            </a:r>
            <a:r>
              <a:rPr lang="en-US" altLang="zh-CN" dirty="0" err="1"/>
              <a:t>topN</a:t>
            </a:r>
            <a:r>
              <a:rPr lang="zh-CN" altLang="en-US" dirty="0"/>
              <a:t>结果给客户端。</a:t>
            </a:r>
            <a:endParaRPr lang="en-US" altLang="zh-CN" dirty="0"/>
          </a:p>
        </p:txBody>
      </p:sp>
    </p:spTree>
    <p:extLst>
      <p:ext uri="{BB962C8B-B14F-4D97-AF65-F5344CB8AC3E}">
        <p14:creationId xmlns:p14="http://schemas.microsoft.com/office/powerpoint/2010/main" val="1278673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a:bodyPr>
          <a:lstStyle/>
          <a:p>
            <a:pPr lvl="1"/>
            <a:r>
              <a:rPr lang="zh-CN" altLang="en-US" dirty="0"/>
              <a:t>结果的新颖性（首页推荐一般会考虑） ：</a:t>
            </a:r>
            <a:endParaRPr lang="en-US" altLang="zh-CN" dirty="0"/>
          </a:p>
          <a:p>
            <a:pPr lvl="2"/>
            <a:r>
              <a:rPr lang="zh-CN" altLang="en-US" dirty="0"/>
              <a:t>它指的是向用户推荐非热门非流行物品的能力 。</a:t>
            </a:r>
            <a:endParaRPr lang="en-US" altLang="zh-CN" dirty="0"/>
          </a:p>
          <a:p>
            <a:pPr lvl="2"/>
            <a:r>
              <a:rPr lang="zh-CN" altLang="en-US" dirty="0"/>
              <a:t>评测新颖度最简单的方法，是利用推荐结果的平均流行度，因为越不热门的物品，越可能让用户觉得新颖。</a:t>
            </a:r>
            <a:endParaRPr lang="en-US" altLang="zh-CN" dirty="0"/>
          </a:p>
          <a:p>
            <a:pPr lvl="1"/>
            <a:r>
              <a:rPr lang="zh-CN" altLang="en-US" dirty="0"/>
              <a:t>结果的信任度：</a:t>
            </a:r>
            <a:endParaRPr lang="en-US" altLang="zh-CN" dirty="0"/>
          </a:p>
          <a:p>
            <a:pPr lvl="2"/>
            <a:r>
              <a:rPr lang="zh-CN" altLang="en-US" dirty="0"/>
              <a:t>增加系统透明度，提供推荐解释，让用户了解推荐系统的运行机制。</a:t>
            </a:r>
          </a:p>
          <a:p>
            <a:pPr lvl="2"/>
            <a:r>
              <a:rPr lang="zh-CN" altLang="en-US" dirty="0"/>
              <a:t>利用社交网络，通过好友信息给用户做推荐即通过好友进行推荐解释。</a:t>
            </a:r>
            <a:endParaRPr lang="en-US" altLang="zh-CN" dirty="0"/>
          </a:p>
          <a:p>
            <a:pPr lvl="1"/>
            <a:r>
              <a:rPr lang="zh-CN" altLang="en-US" dirty="0"/>
              <a:t>结果的时效性：</a:t>
            </a:r>
            <a:endParaRPr lang="en-US" altLang="zh-CN" dirty="0"/>
          </a:p>
          <a:p>
            <a:pPr lvl="2"/>
            <a:r>
              <a:rPr lang="zh-CN" altLang="en-US" dirty="0"/>
              <a:t>在很多网站中，因为物品（新闻、微博等）具有很强的时效性，所以需要在物品还具有时效性时就将它们推荐给用户。</a:t>
            </a:r>
            <a:endParaRPr lang="en-US" altLang="zh-CN" dirty="0"/>
          </a:p>
          <a:p>
            <a:pPr lvl="3"/>
            <a:r>
              <a:rPr lang="zh-CN" altLang="en-US" dirty="0"/>
              <a:t> 比如，给用户推荐昨天的新闻显然不如给用户推荐今天的新闻。</a:t>
            </a:r>
            <a:endParaRPr lang="zh-CN" altLang="en-US" dirty="0">
              <a:effectLst/>
            </a:endParaRPr>
          </a:p>
          <a:p>
            <a:pPr lvl="2"/>
            <a:r>
              <a:rPr lang="zh-CN" altLang="en-US" dirty="0">
                <a:effectLst/>
              </a:rPr>
              <a:t>将新加入系统的物品尽快推荐给用户；</a:t>
            </a:r>
          </a:p>
          <a:p>
            <a:pPr lvl="1"/>
            <a:endParaRPr lang="en-US" altLang="zh-CN" dirty="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1E30-7871-4039-85BE-55B9EFAF7886}"/>
              </a:ext>
            </a:extLst>
          </p:cNvPr>
          <p:cNvSpPr>
            <a:spLocks noGrp="1"/>
          </p:cNvSpPr>
          <p:nvPr>
            <p:ph type="title"/>
          </p:nvPr>
        </p:nvSpPr>
        <p:spPr>
          <a:xfrm>
            <a:off x="838200" y="2965450"/>
            <a:ext cx="10515600" cy="1325563"/>
          </a:xfrm>
        </p:spPr>
        <p:txBody>
          <a:bodyPr/>
          <a:lstStyle/>
          <a:p>
            <a:pPr algn="ctr"/>
            <a:r>
              <a:rPr lang="zh-CN" altLang="en-US" dirty="0"/>
              <a:t>推荐系统的冷启动问题</a:t>
            </a:r>
            <a:endParaRPr lang="en-US" dirty="0"/>
          </a:p>
        </p:txBody>
      </p:sp>
    </p:spTree>
    <p:extLst>
      <p:ext uri="{BB962C8B-B14F-4D97-AF65-F5344CB8AC3E}">
        <p14:creationId xmlns:p14="http://schemas.microsoft.com/office/powerpoint/2010/main" val="1455552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冷启动问题</a:t>
            </a:r>
            <a:endParaRPr lang="en-US" dirty="0"/>
          </a:p>
        </p:txBody>
      </p:sp>
      <p:sp>
        <p:nvSpPr>
          <p:cNvPr id="3" name="Content Placeholder 2"/>
          <p:cNvSpPr>
            <a:spLocks noGrp="1"/>
          </p:cNvSpPr>
          <p:nvPr>
            <p:ph idx="1"/>
          </p:nvPr>
        </p:nvSpPr>
        <p:spPr/>
        <p:txBody>
          <a:bodyPr>
            <a:normAutofit/>
          </a:bodyPr>
          <a:lstStyle/>
          <a:p>
            <a:r>
              <a:rPr lang="zh-CN" altLang="en-US" dirty="0"/>
              <a:t>推荐系统冷启动问题有三类：</a:t>
            </a:r>
            <a:endParaRPr lang="en-US" altLang="zh-CN" dirty="0"/>
          </a:p>
          <a:p>
            <a:pPr lvl="1"/>
            <a:r>
              <a:rPr lang="zh-CN" altLang="en-US" dirty="0"/>
              <a:t>用户冷启动问题：</a:t>
            </a:r>
            <a:endParaRPr lang="en-US" altLang="zh-CN" dirty="0"/>
          </a:p>
          <a:p>
            <a:pPr lvl="2"/>
            <a:r>
              <a:rPr lang="zh-CN" altLang="en-US" dirty="0"/>
              <a:t>即如何给新用户推荐</a:t>
            </a:r>
          </a:p>
          <a:p>
            <a:pPr lvl="1"/>
            <a:r>
              <a:rPr lang="zh-CN" altLang="en-US" dirty="0"/>
              <a:t>物品冷启动问题：</a:t>
            </a:r>
            <a:endParaRPr lang="en-US" altLang="zh-CN" dirty="0"/>
          </a:p>
          <a:p>
            <a:pPr lvl="2"/>
            <a:r>
              <a:rPr lang="zh-CN" altLang="en-US" dirty="0"/>
              <a:t>即如何将新的物品推荐给可能对它感兴趣的用户</a:t>
            </a:r>
          </a:p>
          <a:p>
            <a:pPr lvl="1"/>
            <a:r>
              <a:rPr lang="zh-CN" altLang="en-US" dirty="0"/>
              <a:t>系统冷启动问题：</a:t>
            </a:r>
            <a:endParaRPr lang="en-US" altLang="zh-CN" dirty="0"/>
          </a:p>
          <a:p>
            <a:pPr lvl="2"/>
            <a:r>
              <a:rPr lang="zh-CN" altLang="en-US" dirty="0"/>
              <a:t>即如何在一个新开发的网站（没有用户，没有用户行为，只有部分物品信息）上设计推荐系统，从而在网站刚发布时就让用户有不错的体验。</a:t>
            </a:r>
          </a:p>
        </p:txBody>
      </p:sp>
    </p:spTree>
    <p:extLst>
      <p:ext uri="{BB962C8B-B14F-4D97-AF65-F5344CB8AC3E}">
        <p14:creationId xmlns:p14="http://schemas.microsoft.com/office/powerpoint/2010/main" val="414836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a:t>解决办法</a:t>
            </a:r>
            <a:endParaRPr lang="en-US" altLang="zh-CN" dirty="0"/>
          </a:p>
        </p:txBody>
      </p:sp>
      <p:sp>
        <p:nvSpPr>
          <p:cNvPr id="3" name="Content Placeholder 2"/>
          <p:cNvSpPr>
            <a:spLocks noGrp="1"/>
          </p:cNvSpPr>
          <p:nvPr>
            <p:ph idx="1"/>
          </p:nvPr>
        </p:nvSpPr>
        <p:spPr>
          <a:xfrm>
            <a:off x="838200" y="1384665"/>
            <a:ext cx="10515600" cy="4951208"/>
          </a:xfrm>
        </p:spPr>
        <p:txBody>
          <a:bodyPr>
            <a:normAutofit lnSpcReduction="10000"/>
          </a:bodyPr>
          <a:lstStyle/>
          <a:p>
            <a:r>
              <a:rPr lang="zh-CN" altLang="en-US" b="1" dirty="0"/>
              <a:t>提供非个性化的推荐</a:t>
            </a:r>
            <a:r>
              <a:rPr lang="zh-CN" altLang="en-US" dirty="0"/>
              <a:t>：（适用于用户冷启动）</a:t>
            </a:r>
            <a:endParaRPr lang="en-US" altLang="zh-CN" dirty="0"/>
          </a:p>
          <a:p>
            <a:pPr lvl="1"/>
            <a:r>
              <a:rPr lang="zh-CN" altLang="en-US" dirty="0"/>
              <a:t>比如给冷启动的用户推荐热门物品</a:t>
            </a:r>
            <a:r>
              <a:rPr lang="en-US" altLang="zh-CN" dirty="0"/>
              <a:t>item</a:t>
            </a:r>
            <a:r>
              <a:rPr lang="zh-CN" altLang="en-US" dirty="0"/>
              <a:t>，等到该用户数据积累到一定的时候，再为该用户切换为个性化推荐。</a:t>
            </a:r>
            <a:endParaRPr lang="en-US" altLang="zh-CN" dirty="0"/>
          </a:p>
          <a:p>
            <a:pPr lvl="2"/>
            <a:r>
              <a:rPr lang="en-US" altLang="zh-CN" dirty="0"/>
              <a:t>Netflix</a:t>
            </a:r>
            <a:r>
              <a:rPr lang="zh-CN" altLang="en-US" dirty="0"/>
              <a:t>的研究也表明新用户在冷启动阶段确实是更倾向于热门排行榜的，老用户会更加需要长尾推荐。（</a:t>
            </a:r>
            <a:r>
              <a:rPr lang="zh-CN" altLang="en-US" b="1" dirty="0"/>
              <a:t>可能对于越老的用户进行探索的力度应该更大一些的话，效果会更好</a:t>
            </a:r>
            <a:r>
              <a:rPr lang="zh-CN" altLang="en-US" dirty="0"/>
              <a:t>）</a:t>
            </a:r>
            <a:endParaRPr lang="en-US" altLang="zh-CN" dirty="0"/>
          </a:p>
          <a:p>
            <a:r>
              <a:rPr lang="zh-CN" altLang="en-US" b="1" dirty="0"/>
              <a:t>利用用户注册信息</a:t>
            </a:r>
            <a:r>
              <a:rPr lang="zh-CN" altLang="en-US" dirty="0"/>
              <a:t>：（适用于用户冷启动）</a:t>
            </a:r>
            <a:endParaRPr lang="en-US" altLang="zh-CN" dirty="0"/>
          </a:p>
          <a:p>
            <a:pPr lvl="1"/>
            <a:r>
              <a:rPr lang="zh-CN" altLang="en-US" dirty="0"/>
              <a:t>人口统计学信息（考虑这个信息的真实性）：</a:t>
            </a:r>
            <a:endParaRPr lang="en-US" altLang="zh-CN" dirty="0"/>
          </a:p>
          <a:p>
            <a:pPr lvl="2"/>
            <a:r>
              <a:rPr lang="zh-CN" altLang="en-US" dirty="0"/>
              <a:t>包括年龄、性别、职业、民族、学历和居住地等。</a:t>
            </a:r>
          </a:p>
          <a:p>
            <a:pPr lvl="1"/>
            <a:r>
              <a:rPr lang="zh-CN" altLang="en-US" dirty="0"/>
              <a:t>用户兴趣的描述：</a:t>
            </a:r>
            <a:endParaRPr lang="en-US" altLang="zh-CN" dirty="0"/>
          </a:p>
          <a:p>
            <a:pPr lvl="2"/>
            <a:r>
              <a:rPr lang="zh-CN" altLang="en-US" dirty="0"/>
              <a:t>有些网站可能会让新注册的用户用文字或者下拉菜单来描述后者选择兴趣</a:t>
            </a:r>
          </a:p>
          <a:p>
            <a:pPr lvl="1"/>
            <a:r>
              <a:rPr lang="zh-CN" altLang="en-US" dirty="0"/>
              <a:t>从其他网站导入的用户站外行为：</a:t>
            </a:r>
            <a:endParaRPr lang="en-US" altLang="zh-CN" dirty="0"/>
          </a:p>
          <a:p>
            <a:pPr lvl="2"/>
            <a:r>
              <a:rPr lang="zh-CN" altLang="en-US" dirty="0"/>
              <a:t>比如用户利用社交网站账号登录，就可以在获得用户授权的情况下导入用户在该社交网站的部分行为数据和社交网络数据或者其他用户画像数据。</a:t>
            </a:r>
          </a:p>
        </p:txBody>
      </p:sp>
    </p:spTree>
    <p:extLst>
      <p:ext uri="{BB962C8B-B14F-4D97-AF65-F5344CB8AC3E}">
        <p14:creationId xmlns:p14="http://schemas.microsoft.com/office/powerpoint/2010/main" val="224008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8CE-B076-4019-9A32-210FC8959CFD}"/>
              </a:ext>
            </a:extLst>
          </p:cNvPr>
          <p:cNvSpPr>
            <a:spLocks noGrp="1"/>
          </p:cNvSpPr>
          <p:nvPr>
            <p:ph type="title"/>
          </p:nvPr>
        </p:nvSpPr>
        <p:spPr/>
        <p:txBody>
          <a:bodyPr/>
          <a:lstStyle/>
          <a:p>
            <a:r>
              <a:rPr lang="zh-CN" altLang="en-US" dirty="0"/>
              <a:t>为什么要用推荐系统？</a:t>
            </a:r>
            <a:endParaRPr lang="en-US" altLang="zh-CN" dirty="0"/>
          </a:p>
        </p:txBody>
      </p:sp>
      <p:sp>
        <p:nvSpPr>
          <p:cNvPr id="3" name="Content Placeholder 2">
            <a:extLst>
              <a:ext uri="{FF2B5EF4-FFF2-40B4-BE49-F238E27FC236}">
                <a16:creationId xmlns:a16="http://schemas.microsoft.com/office/drawing/2014/main" id="{9F99CF50-91AD-4279-BA63-E17185FAEF14}"/>
              </a:ext>
            </a:extLst>
          </p:cNvPr>
          <p:cNvSpPr>
            <a:spLocks noGrp="1"/>
          </p:cNvSpPr>
          <p:nvPr>
            <p:ph idx="1"/>
          </p:nvPr>
        </p:nvSpPr>
        <p:spPr/>
        <p:txBody>
          <a:bodyPr>
            <a:normAutofit/>
          </a:bodyPr>
          <a:lstStyle/>
          <a:p>
            <a:r>
              <a:rPr lang="zh-CN" altLang="en-US" b="1" dirty="0"/>
              <a:t>一种信息过滤的方法：</a:t>
            </a:r>
            <a:endParaRPr lang="en-US" altLang="zh-CN" b="1" dirty="0"/>
          </a:p>
          <a:p>
            <a:pPr lvl="1"/>
            <a:r>
              <a:rPr lang="zh-CN" altLang="en-US" dirty="0"/>
              <a:t>与搜索和类目导航是三大主流的信息过滤方法</a:t>
            </a:r>
            <a:endParaRPr lang="en-US" altLang="zh-CN" dirty="0"/>
          </a:p>
          <a:p>
            <a:r>
              <a:rPr lang="zh-CN" altLang="en-US" b="1" dirty="0"/>
              <a:t>从不同的角度看推荐系统的用处：</a:t>
            </a:r>
            <a:endParaRPr lang="en-US" altLang="zh-CN" b="1" dirty="0"/>
          </a:p>
          <a:p>
            <a:pPr lvl="1"/>
            <a:r>
              <a:rPr lang="zh-CN" altLang="en-US" dirty="0"/>
              <a:t>对用户而言，推荐系统能帮助用户找到喜欢的物品</a:t>
            </a:r>
            <a:r>
              <a:rPr lang="en-US" altLang="zh-CN" dirty="0"/>
              <a:t>/</a:t>
            </a:r>
            <a:r>
              <a:rPr lang="zh-CN" altLang="en-US" dirty="0"/>
              <a:t>服务，帮忙进行决策；</a:t>
            </a:r>
            <a:endParaRPr lang="en-US" altLang="zh-CN" dirty="0"/>
          </a:p>
          <a:p>
            <a:pPr lvl="1"/>
            <a:r>
              <a:rPr lang="zh-CN" altLang="en-US" dirty="0"/>
              <a:t>对服务方而言，推荐系统可以给用户提供个性化的服务，提高用户信任度和粘性，增加营收。</a:t>
            </a:r>
            <a:endParaRPr lang="en-US" altLang="zh-CN" dirty="0"/>
          </a:p>
          <a:p>
            <a:r>
              <a:rPr lang="zh-CN" altLang="en-US" dirty="0"/>
              <a:t>据说：</a:t>
            </a:r>
            <a:endParaRPr lang="en-US" altLang="zh-CN" dirty="0"/>
          </a:p>
          <a:p>
            <a:pPr lvl="1"/>
            <a:r>
              <a:rPr lang="en-US" altLang="zh-CN" dirty="0"/>
              <a:t>Netflix</a:t>
            </a:r>
            <a:r>
              <a:rPr lang="zh-CN" altLang="en-US" dirty="0"/>
              <a:t>：</a:t>
            </a:r>
            <a:r>
              <a:rPr lang="en-US" altLang="zh-CN" dirty="0"/>
              <a:t>2/3 </a:t>
            </a:r>
            <a:r>
              <a:rPr lang="zh-CN" altLang="en-US" dirty="0"/>
              <a:t>被观看的电影来自推荐</a:t>
            </a:r>
          </a:p>
          <a:p>
            <a:pPr lvl="1"/>
            <a:r>
              <a:rPr lang="en-US" altLang="zh-CN" dirty="0"/>
              <a:t>Google</a:t>
            </a:r>
            <a:r>
              <a:rPr lang="zh-CN" altLang="en-US" dirty="0"/>
              <a:t>新闻：</a:t>
            </a:r>
            <a:r>
              <a:rPr lang="en-US" altLang="zh-CN" dirty="0"/>
              <a:t>38%</a:t>
            </a:r>
            <a:r>
              <a:rPr lang="zh-CN" altLang="en-US" dirty="0"/>
              <a:t>的点击量来自推荐</a:t>
            </a:r>
          </a:p>
          <a:p>
            <a:pPr lvl="1"/>
            <a:r>
              <a:rPr lang="en-US" altLang="zh-CN" dirty="0"/>
              <a:t>Amazon</a:t>
            </a:r>
            <a:r>
              <a:rPr lang="zh-CN" altLang="en-US" dirty="0"/>
              <a:t>电商：</a:t>
            </a:r>
            <a:r>
              <a:rPr lang="en-US" altLang="zh-CN" dirty="0"/>
              <a:t>35%</a:t>
            </a:r>
            <a:r>
              <a:rPr lang="zh-CN" altLang="en-US" dirty="0"/>
              <a:t>的销量来自推荐</a:t>
            </a:r>
            <a:endParaRPr lang="en-US" dirty="0"/>
          </a:p>
        </p:txBody>
      </p:sp>
    </p:spTree>
    <p:extLst>
      <p:ext uri="{BB962C8B-B14F-4D97-AF65-F5344CB8AC3E}">
        <p14:creationId xmlns:p14="http://schemas.microsoft.com/office/powerpoint/2010/main" val="325557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a:t>选择合适的物品启动用户的兴趣</a:t>
            </a:r>
            <a:r>
              <a:rPr lang="zh-CN" altLang="en-US" dirty="0"/>
              <a:t>：（适用于用户冷启动）</a:t>
            </a:r>
            <a:endParaRPr lang="en-US" altLang="zh-CN" dirty="0"/>
          </a:p>
          <a:p>
            <a:pPr lvl="1"/>
            <a:r>
              <a:rPr lang="zh-CN" altLang="en-US" dirty="0"/>
              <a:t>启动物品集合需要有多样性：</a:t>
            </a:r>
            <a:endParaRPr lang="en-US" altLang="zh-CN" dirty="0"/>
          </a:p>
          <a:p>
            <a:pPr lvl="2"/>
            <a:r>
              <a:rPr lang="zh-CN" altLang="en-US" dirty="0"/>
              <a:t>在冷启动时，我们不知道用户的兴趣，而用户兴趣的可能性非常多，为了匹配多样的兴趣，我们需要提供具有很高覆盖率的启动物品集合，这些物品能覆盖几乎所有主流的用户兴趣。</a:t>
            </a:r>
            <a:endParaRPr lang="en-US" altLang="zh-CN" dirty="0"/>
          </a:p>
          <a:p>
            <a:pPr lvl="1"/>
            <a:r>
              <a:rPr lang="zh-CN" altLang="en-US" dirty="0"/>
              <a:t>具有代表性和区分性：</a:t>
            </a:r>
            <a:endParaRPr lang="en-US" altLang="zh-CN" dirty="0"/>
          </a:p>
          <a:p>
            <a:pPr lvl="2"/>
            <a:r>
              <a:rPr lang="zh-CN" altLang="en-US" dirty="0"/>
              <a:t>启动用户兴趣的物品不能是大众化或老少咸宜的，因为这样的物品对用户的兴趣没有区分性。</a:t>
            </a:r>
            <a:endParaRPr lang="en-US" altLang="zh-CN" dirty="0"/>
          </a:p>
          <a:p>
            <a:pPr lvl="1"/>
            <a:r>
              <a:rPr lang="zh-CN" altLang="en-US" dirty="0"/>
              <a:t>比较热门</a:t>
            </a:r>
            <a:endParaRPr lang="en-US" dirty="0"/>
          </a:p>
          <a:p>
            <a:r>
              <a:rPr lang="zh-CN" altLang="en-US" b="1" dirty="0"/>
              <a:t>利用物品的内容信息</a:t>
            </a:r>
            <a:r>
              <a:rPr lang="zh-CN" altLang="en-US" dirty="0"/>
              <a:t>：（适用于物品冷启动）</a:t>
            </a:r>
            <a:endParaRPr lang="en-US" altLang="zh-CN" dirty="0"/>
          </a:p>
          <a:p>
            <a:pPr lvl="1"/>
            <a:r>
              <a:rPr lang="zh-CN" altLang="en-US" dirty="0"/>
              <a:t>将新物品先投放给曾经喜欢过和它内容相似的其他物品的用户。</a:t>
            </a:r>
            <a:endParaRPr lang="en-US" altLang="zh-CN" dirty="0"/>
          </a:p>
          <a:p>
            <a:r>
              <a:rPr lang="zh-CN" altLang="en-US" b="1" dirty="0"/>
              <a:t>开设新品专区</a:t>
            </a:r>
            <a:r>
              <a:rPr lang="zh-CN" altLang="en-US" dirty="0"/>
              <a:t>：（适用于物品冷启动）</a:t>
            </a:r>
            <a:endParaRPr lang="en-US" altLang="zh-CN" dirty="0"/>
          </a:p>
          <a:p>
            <a:pPr lvl="1"/>
            <a:r>
              <a:rPr lang="zh-CN" altLang="en-US" dirty="0"/>
              <a:t>很多视频消费类网站使用这个方法。</a:t>
            </a:r>
            <a:endParaRPr lang="en-US" altLang="zh-CN" dirty="0"/>
          </a:p>
          <a:p>
            <a:r>
              <a:rPr lang="zh-CN" altLang="en-US" b="1" dirty="0"/>
              <a:t>采用专家知识</a:t>
            </a:r>
            <a:r>
              <a:rPr lang="zh-CN" altLang="en-US" dirty="0"/>
              <a:t>：（适用于系统冷启动，本质上是利用搜索和类目导航）</a:t>
            </a:r>
            <a:endParaRPr lang="en-US" altLang="zh-CN" dirty="0"/>
          </a:p>
          <a:p>
            <a:pPr lvl="1"/>
            <a:r>
              <a:rPr lang="zh-CN" altLang="en-US" dirty="0"/>
              <a:t>通过引入专家标注，建立起物品的相关度；利用专家知识库来</a:t>
            </a:r>
            <a:r>
              <a:rPr lang="zh-CN" altLang="en-US" b="1" dirty="0"/>
              <a:t>提供条件搜索</a:t>
            </a:r>
            <a:r>
              <a:rPr lang="zh-CN" altLang="en-US" dirty="0"/>
              <a:t>。</a:t>
            </a:r>
            <a:endParaRPr lang="en-US" altLang="zh-CN" dirty="0"/>
          </a:p>
          <a:p>
            <a:pPr lvl="1"/>
            <a:r>
              <a:rPr lang="zh-CN" altLang="en-US" dirty="0"/>
              <a:t>建立尽量完备的物品标签分层</a:t>
            </a:r>
            <a:r>
              <a:rPr lang="en-US" altLang="zh-CN" dirty="0"/>
              <a:t>/</a:t>
            </a:r>
            <a:r>
              <a:rPr lang="zh-CN" altLang="en-US" dirty="0"/>
              <a:t>分类体系，从而提供尽量完备的</a:t>
            </a:r>
            <a:r>
              <a:rPr lang="zh-CN" altLang="en-US" b="1" dirty="0"/>
              <a:t>类目导航</a:t>
            </a:r>
            <a:r>
              <a:rPr lang="zh-CN" altLang="en-US" dirty="0"/>
              <a:t>。</a:t>
            </a:r>
            <a:endParaRPr lang="en-US" dirty="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A2-76A6-4AF6-A2D0-660211A7365B}"/>
              </a:ext>
            </a:extLst>
          </p:cNvPr>
          <p:cNvSpPr>
            <a:spLocks noGrp="1"/>
          </p:cNvSpPr>
          <p:nvPr>
            <p:ph type="title"/>
          </p:nvPr>
        </p:nvSpPr>
        <p:spPr>
          <a:xfrm>
            <a:off x="981075" y="3051175"/>
            <a:ext cx="10515600" cy="1325563"/>
          </a:xfrm>
        </p:spPr>
        <p:txBody>
          <a:bodyPr/>
          <a:lstStyle/>
          <a:p>
            <a:pPr algn="ctr"/>
            <a:r>
              <a:rPr lang="zh-CN" altLang="en-US" dirty="0"/>
              <a:t>推荐系统架构</a:t>
            </a:r>
            <a:endParaRPr lang="en-US" dirty="0"/>
          </a:p>
        </p:txBody>
      </p:sp>
    </p:spTree>
    <p:extLst>
      <p:ext uri="{BB962C8B-B14F-4D97-AF65-F5344CB8AC3E}">
        <p14:creationId xmlns:p14="http://schemas.microsoft.com/office/powerpoint/2010/main" val="3916272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推荐系统架构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一个好的推荐系统架构应该具有下面这些特点</a:t>
            </a:r>
            <a:r>
              <a:rPr lang="zh-CN" altLang="en-US" dirty="0"/>
              <a:t>：</a:t>
            </a:r>
          </a:p>
          <a:p>
            <a:pPr lvl="1"/>
            <a:r>
              <a:rPr lang="zh-CN" altLang="en-US" dirty="0"/>
              <a:t>实时响应请求；</a:t>
            </a:r>
          </a:p>
          <a:p>
            <a:pPr lvl="1"/>
            <a:r>
              <a:rPr lang="zh-CN" altLang="en-US" dirty="0"/>
              <a:t>及时、准确、全面记录用户反馈（包括显示反馈和隐式反馈）；</a:t>
            </a:r>
            <a:endParaRPr lang="en-US" altLang="zh-CN" dirty="0"/>
          </a:p>
          <a:p>
            <a:pPr lvl="2"/>
            <a:r>
              <a:rPr lang="zh-CN" altLang="en-US" dirty="0"/>
              <a:t>用户反馈信息比如点击日志一般是通过客户端的埋点</a:t>
            </a:r>
            <a:r>
              <a:rPr lang="en-US" altLang="zh-CN" dirty="0"/>
              <a:t>SDK</a:t>
            </a:r>
            <a:r>
              <a:rPr lang="zh-CN" altLang="en-US" dirty="0"/>
              <a:t>发送到服务侧的流式消息队列。</a:t>
            </a:r>
          </a:p>
          <a:p>
            <a:pPr lvl="1"/>
            <a:r>
              <a:rPr lang="zh-CN" altLang="en-US" dirty="0"/>
              <a:t>可以优雅降级；</a:t>
            </a:r>
          </a:p>
          <a:p>
            <a:pPr lvl="1"/>
            <a:r>
              <a:rPr lang="zh-CN" altLang="en-US" dirty="0"/>
              <a:t>快速实验多种策略和多种模型。</a:t>
            </a:r>
            <a:endParaRPr lang="en-US" altLang="zh-CN" dirty="0"/>
          </a:p>
          <a:p>
            <a:r>
              <a:rPr lang="zh-CN" altLang="en-US" b="1" dirty="0"/>
              <a:t>线上推荐时考虑的架构的两种模式：</a:t>
            </a:r>
            <a:endParaRPr lang="en-US" altLang="zh-CN" b="1" dirty="0"/>
          </a:p>
          <a:p>
            <a:pPr lvl="1"/>
            <a:r>
              <a:rPr lang="en-US" altLang="zh-CN" b="1" dirty="0"/>
              <a:t>All in one process</a:t>
            </a:r>
            <a:r>
              <a:rPr lang="zh-CN" altLang="en-US" b="1" dirty="0"/>
              <a:t>方式：</a:t>
            </a:r>
            <a:endParaRPr lang="en-US" altLang="zh-CN" b="1" dirty="0"/>
          </a:p>
          <a:p>
            <a:pPr lvl="2"/>
            <a:r>
              <a:rPr lang="zh-CN" altLang="en-US" dirty="0"/>
              <a:t>所有逻辑包括召回，排序，重排都在一个</a:t>
            </a:r>
            <a:r>
              <a:rPr lang="en-US" altLang="zh-CN" dirty="0"/>
              <a:t>Recommendation server</a:t>
            </a:r>
            <a:r>
              <a:rPr lang="zh-CN" altLang="en-US" dirty="0"/>
              <a:t>中处理。</a:t>
            </a:r>
            <a:endParaRPr lang="en-US" altLang="zh-CN" dirty="0"/>
          </a:p>
          <a:p>
            <a:pPr lvl="1"/>
            <a:r>
              <a:rPr lang="zh-CN" altLang="en-US" b="1" dirty="0"/>
              <a:t>解耦方式</a:t>
            </a:r>
            <a:r>
              <a:rPr lang="zh-CN" altLang="en-US" dirty="0"/>
              <a:t>：</a:t>
            </a:r>
            <a:endParaRPr lang="en-US" altLang="zh-CN" dirty="0"/>
          </a:p>
          <a:p>
            <a:pPr lvl="2"/>
            <a:r>
              <a:rPr lang="zh-CN" altLang="en-US" dirty="0"/>
              <a:t>把逻辑中的两个部分召回和排序分别用一个服务来处理，</a:t>
            </a:r>
            <a:r>
              <a:rPr lang="en-US" altLang="zh-CN" dirty="0"/>
              <a:t> Recommendation server</a:t>
            </a:r>
            <a:r>
              <a:rPr lang="zh-CN" altLang="en-US" dirty="0"/>
              <a:t>分别与这两个服务交互。</a:t>
            </a:r>
            <a:endParaRPr lang="en-US" altLang="zh-CN" dirty="0"/>
          </a:p>
          <a:p>
            <a:endParaRPr lang="en-US" dirty="0"/>
          </a:p>
        </p:txBody>
      </p:sp>
    </p:spTree>
    <p:extLst>
      <p:ext uri="{BB962C8B-B14F-4D97-AF65-F5344CB8AC3E}">
        <p14:creationId xmlns:p14="http://schemas.microsoft.com/office/powerpoint/2010/main" val="1831309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zh-CN" altLang="en-US" dirty="0"/>
              <a:t>工业级通用推荐系统</a:t>
            </a:r>
            <a:endParaRPr lang="en-US" dirty="0"/>
          </a:p>
        </p:txBody>
      </p:sp>
      <p:sp>
        <p:nvSpPr>
          <p:cNvPr id="3" name="Content Placeholder 2"/>
          <p:cNvSpPr>
            <a:spLocks noGrp="1"/>
          </p:cNvSpPr>
          <p:nvPr>
            <p:ph idx="1"/>
          </p:nvPr>
        </p:nvSpPr>
        <p:spPr>
          <a:xfrm>
            <a:off x="838200" y="1270862"/>
            <a:ext cx="10515600" cy="5362413"/>
          </a:xfrm>
        </p:spPr>
        <p:txBody>
          <a:bodyPr/>
          <a:lstStyle/>
          <a:p>
            <a:endParaRPr lang="en-US" altLang="zh-CN"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70862"/>
            <a:ext cx="10515599" cy="5362415"/>
          </a:xfrm>
          <a:prstGeom prst="rect">
            <a:avLst/>
          </a:prstGeom>
          <a:noFill/>
          <a:ln>
            <a:noFill/>
          </a:ln>
        </p:spPr>
      </p:pic>
    </p:spTree>
    <p:extLst>
      <p:ext uri="{BB962C8B-B14F-4D97-AF65-F5344CB8AC3E}">
        <p14:creationId xmlns:p14="http://schemas.microsoft.com/office/powerpoint/2010/main" val="2018258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65E-FA68-4ABB-8F76-9CDB40E3EAC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57F87B9-EDF4-43BC-B192-AD77EF23D87F}"/>
              </a:ext>
            </a:extLst>
          </p:cNvPr>
          <p:cNvSpPr>
            <a:spLocks noGrp="1"/>
          </p:cNvSpPr>
          <p:nvPr>
            <p:ph idx="1"/>
          </p:nvPr>
        </p:nvSpPr>
        <p:spPr/>
        <p:txBody>
          <a:bodyPr>
            <a:normAutofit/>
          </a:bodyPr>
          <a:lstStyle/>
          <a:p>
            <a:r>
              <a:rPr lang="en-US" altLang="zh-CN" dirty="0"/>
              <a:t>Netflix</a:t>
            </a:r>
            <a:r>
              <a:rPr lang="zh-CN" altLang="en-US" dirty="0"/>
              <a:t>的推荐系统分为</a:t>
            </a:r>
            <a:r>
              <a:rPr lang="zh-CN" altLang="en-US" b="1" dirty="0"/>
              <a:t>离线，近在线，在线</a:t>
            </a:r>
            <a:r>
              <a:rPr lang="zh-CN" altLang="en-US" dirty="0"/>
              <a:t>三个部分。</a:t>
            </a:r>
            <a:endParaRPr lang="en-US" altLang="zh-CN" dirty="0"/>
          </a:p>
          <a:p>
            <a:pPr lvl="1"/>
            <a:r>
              <a:rPr lang="zh-CN" altLang="en-US" dirty="0"/>
              <a:t>在线部分要尽可能满足</a:t>
            </a:r>
            <a:r>
              <a:rPr lang="en-US" altLang="zh-CN" dirty="0"/>
              <a:t>low latency SLA</a:t>
            </a:r>
            <a:r>
              <a:rPr lang="zh-CN" altLang="en-US" dirty="0"/>
              <a:t>响应实时的客户端请求。</a:t>
            </a:r>
            <a:endParaRPr lang="en-US" altLang="zh-CN" dirty="0"/>
          </a:p>
          <a:p>
            <a:pPr lvl="2"/>
            <a:r>
              <a:rPr lang="zh-CN" altLang="en-US" dirty="0"/>
              <a:t>线上的召回，排序阶段的预测以及业务策略处理也属于</a:t>
            </a:r>
            <a:r>
              <a:rPr lang="en-US" altLang="zh-CN" dirty="0"/>
              <a:t>online</a:t>
            </a:r>
            <a:r>
              <a:rPr lang="zh-CN" altLang="en-US" dirty="0"/>
              <a:t>部分。</a:t>
            </a:r>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r>
              <a:rPr lang="zh-CN" altLang="en-US" dirty="0"/>
              <a:t>近在线部分除了可以增量训练并近实时（比如分钟级别）的更新在线模型，还可以根据最新事件补充离线召回结果，以及根据用户最新浏览记录提取的兴趣标签补充到用户画像中。</a:t>
            </a:r>
            <a:endParaRPr lang="en-US" dirty="0"/>
          </a:p>
          <a:p>
            <a:endParaRPr lang="en-US" dirty="0"/>
          </a:p>
        </p:txBody>
      </p:sp>
    </p:spTree>
    <p:extLst>
      <p:ext uri="{BB962C8B-B14F-4D97-AF65-F5344CB8AC3E}">
        <p14:creationId xmlns:p14="http://schemas.microsoft.com/office/powerpoint/2010/main" val="2187137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a:t>Continue……</a:t>
            </a:r>
            <a:endParaRPr lang="en-US" dirty="0"/>
          </a:p>
        </p:txBody>
      </p:sp>
      <p:sp>
        <p:nvSpPr>
          <p:cNvPr id="3" name="Content Placeholder 2"/>
          <p:cNvSpPr>
            <a:spLocks noGrp="1"/>
          </p:cNvSpPr>
          <p:nvPr>
            <p:ph idx="1"/>
          </p:nvPr>
        </p:nvSpPr>
        <p:spPr>
          <a:xfrm>
            <a:off x="838200" y="1364566"/>
            <a:ext cx="10515600" cy="481239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4567"/>
            <a:ext cx="10515600" cy="4670474"/>
          </a:xfrm>
          <a:prstGeom prst="rect">
            <a:avLst/>
          </a:prstGeom>
        </p:spPr>
      </p:pic>
    </p:spTree>
    <p:extLst>
      <p:ext uri="{BB962C8B-B14F-4D97-AF65-F5344CB8AC3E}">
        <p14:creationId xmlns:p14="http://schemas.microsoft.com/office/powerpoint/2010/main" val="4579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F4C-0400-4F80-A9B8-920F657334CD}"/>
              </a:ext>
            </a:extLst>
          </p:cNvPr>
          <p:cNvSpPr>
            <a:spLocks noGrp="1"/>
          </p:cNvSpPr>
          <p:nvPr>
            <p:ph type="title"/>
          </p:nvPr>
        </p:nvSpPr>
        <p:spPr/>
        <p:txBody>
          <a:bodyPr>
            <a:normAutofit fontScale="90000"/>
          </a:bodyPr>
          <a:lstStyle/>
          <a:p>
            <a:r>
              <a:rPr lang="zh-CN" altLang="en-US" b="1" dirty="0"/>
              <a:t>推荐系统的工程实现与计算广告的工程实现类似吗</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5B60E9B0-53C0-405A-8B56-D67C73B4F056}"/>
              </a:ext>
            </a:extLst>
          </p:cNvPr>
          <p:cNvSpPr>
            <a:spLocks noGrp="1"/>
          </p:cNvSpPr>
          <p:nvPr>
            <p:ph idx="1"/>
          </p:nvPr>
        </p:nvSpPr>
        <p:spPr/>
        <p:txBody>
          <a:bodyPr/>
          <a:lstStyle/>
          <a:p>
            <a:r>
              <a:rPr lang="zh-CN" altLang="en-US" dirty="0"/>
              <a:t>两者的实现差别非常大：</a:t>
            </a:r>
            <a:endParaRPr lang="en-US" altLang="zh-CN" dirty="0"/>
          </a:p>
          <a:p>
            <a:pPr lvl="1"/>
            <a:r>
              <a:rPr lang="zh-CN" altLang="en-US" b="1" dirty="0"/>
              <a:t>召回方法不同</a:t>
            </a:r>
            <a:endParaRPr lang="en-US" altLang="zh-CN" b="1" dirty="0"/>
          </a:p>
          <a:p>
            <a:pPr lvl="2"/>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3"/>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a:t>
            </a:r>
            <a:endParaRPr lang="en-US" altLang="zh-CN" dirty="0"/>
          </a:p>
          <a:p>
            <a:pPr lvl="1"/>
            <a:r>
              <a:rPr lang="zh-CN" altLang="en-US" b="1" dirty="0"/>
              <a:t>排序公式不同</a:t>
            </a:r>
            <a:endParaRPr lang="en-US" altLang="zh-CN" b="1" dirty="0"/>
          </a:p>
          <a:p>
            <a:pPr lvl="2"/>
            <a:r>
              <a:rPr lang="zh-CN" altLang="en-US" dirty="0"/>
              <a:t>竞价计算广告的排序公式会考虑</a:t>
            </a:r>
            <a:r>
              <a:rPr lang="en-US" altLang="zh-CN" dirty="0"/>
              <a:t>biding</a:t>
            </a:r>
            <a:r>
              <a:rPr lang="zh-CN" altLang="en-US" dirty="0"/>
              <a:t>价格</a:t>
            </a:r>
            <a:endParaRPr lang="en-US" altLang="zh-CN" dirty="0"/>
          </a:p>
          <a:p>
            <a:pPr lvl="1"/>
            <a:r>
              <a:rPr lang="zh-CN" altLang="en-US" b="1" dirty="0"/>
              <a:t>计算广告一般没有重排阶段</a:t>
            </a:r>
            <a:endParaRPr lang="en-US" altLang="zh-CN" b="1" dirty="0"/>
          </a:p>
          <a:p>
            <a:pPr lvl="1"/>
            <a:r>
              <a:rPr lang="zh-CN" altLang="en-US" b="1" dirty="0"/>
              <a:t>延迟要求不同，从而导致架构模式有区别</a:t>
            </a:r>
            <a:endParaRPr lang="en-US" altLang="zh-CN" b="1" dirty="0"/>
          </a:p>
          <a:p>
            <a:pPr lvl="2"/>
            <a:r>
              <a:rPr lang="zh-CN" altLang="en-US" dirty="0"/>
              <a:t>是否把召回阶段和排序阶段从业务服务器中单独解耦出来。</a:t>
            </a:r>
            <a:endParaRPr lang="en-US" dirty="0"/>
          </a:p>
          <a:p>
            <a:endParaRPr lang="en-US" dirty="0"/>
          </a:p>
        </p:txBody>
      </p:sp>
    </p:spTree>
    <p:extLst>
      <p:ext uri="{BB962C8B-B14F-4D97-AF65-F5344CB8AC3E}">
        <p14:creationId xmlns:p14="http://schemas.microsoft.com/office/powerpoint/2010/main" val="38219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5192-F7D2-449C-9C2E-3EA6B38735BD}"/>
              </a:ext>
            </a:extLst>
          </p:cNvPr>
          <p:cNvSpPr>
            <a:spLocks noGrp="1"/>
          </p:cNvSpPr>
          <p:nvPr>
            <p:ph type="title"/>
          </p:nvPr>
        </p:nvSpPr>
        <p:spPr>
          <a:xfrm>
            <a:off x="838200" y="2972858"/>
            <a:ext cx="10515600" cy="1325563"/>
          </a:xfrm>
        </p:spPr>
        <p:txBody>
          <a:bodyPr/>
          <a:lstStyle/>
          <a:p>
            <a:pPr algn="ctr"/>
            <a:r>
              <a:rPr lang="zh-CN" altLang="en-US" dirty="0"/>
              <a:t>推荐系统常见概念</a:t>
            </a:r>
            <a:endParaRPr lang="en-US" dirty="0"/>
          </a:p>
        </p:txBody>
      </p:sp>
    </p:spTree>
    <p:extLst>
      <p:ext uri="{BB962C8B-B14F-4D97-AF65-F5344CB8AC3E}">
        <p14:creationId xmlns:p14="http://schemas.microsoft.com/office/powerpoint/2010/main" val="2917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常见概念</a:t>
            </a:r>
            <a:endParaRPr lang="en-US" dirty="0"/>
          </a:p>
        </p:txBody>
      </p:sp>
      <p:sp>
        <p:nvSpPr>
          <p:cNvPr id="3" name="Content Placeholder 2"/>
          <p:cNvSpPr>
            <a:spLocks noGrp="1"/>
          </p:cNvSpPr>
          <p:nvPr>
            <p:ph idx="1"/>
          </p:nvPr>
        </p:nvSpPr>
        <p:spPr>
          <a:xfrm>
            <a:off x="838200" y="1898073"/>
            <a:ext cx="10515600" cy="4635462"/>
          </a:xfrm>
        </p:spPr>
        <p:txBody>
          <a:bodyPr>
            <a:normAutofit lnSpcReduction="10000"/>
          </a:bodyPr>
          <a:lstStyle/>
          <a:p>
            <a:r>
              <a:rPr lang="zh-CN" altLang="en-US" b="1" dirty="0"/>
              <a:t>推荐系统常见的场景</a:t>
            </a:r>
            <a:r>
              <a:rPr lang="zh-CN" altLang="en-US" dirty="0"/>
              <a:t>：</a:t>
            </a:r>
            <a:endParaRPr lang="en-US" altLang="zh-CN" dirty="0"/>
          </a:p>
          <a:p>
            <a:pPr lvl="1"/>
            <a:r>
              <a:rPr lang="zh-CN" altLang="en-US" dirty="0"/>
              <a:t>首页推荐（可能更强调以用户为中心）</a:t>
            </a:r>
            <a:endParaRPr lang="en-US" altLang="zh-CN" dirty="0"/>
          </a:p>
          <a:p>
            <a:pPr lvl="1"/>
            <a:r>
              <a:rPr lang="zh-CN" altLang="en-US" dirty="0"/>
              <a:t>详情页推荐（可能更强调以物品为中心）</a:t>
            </a:r>
            <a:endParaRPr lang="en-US" altLang="zh-CN" dirty="0"/>
          </a:p>
          <a:p>
            <a:r>
              <a:rPr lang="zh-CN" altLang="en-US" b="1" dirty="0"/>
              <a:t>个性化推荐与非个性化推荐</a:t>
            </a:r>
            <a:r>
              <a:rPr lang="zh-CN" altLang="en-US" dirty="0"/>
              <a:t>：</a:t>
            </a:r>
            <a:endParaRPr lang="en-US" altLang="zh-CN" dirty="0"/>
          </a:p>
          <a:p>
            <a:pPr lvl="1"/>
            <a:r>
              <a:rPr lang="zh-CN" altLang="en-US" b="1" dirty="0"/>
              <a:t>个性化推荐几乎是当前主流的</a:t>
            </a:r>
            <a:r>
              <a:rPr lang="zh-CN" altLang="en-US" dirty="0"/>
              <a:t>，是针对每个用户做不同的推荐即千人千面。</a:t>
            </a:r>
            <a:endParaRPr lang="en-US" altLang="zh-CN" dirty="0"/>
          </a:p>
          <a:p>
            <a:pPr lvl="1"/>
            <a:r>
              <a:rPr lang="zh-CN" altLang="en-US" dirty="0"/>
              <a:t>首页推荐都会考虑个性化，详情页推荐也越来越考虑个性化了。</a:t>
            </a:r>
            <a:endParaRPr lang="en-US" altLang="zh-CN" dirty="0"/>
          </a:p>
          <a:p>
            <a:pPr lvl="1"/>
            <a:r>
              <a:rPr lang="zh-CN" altLang="en-US" dirty="0"/>
              <a:t>非个性化推荐的常见方法如下：</a:t>
            </a:r>
            <a:endParaRPr lang="en-US" altLang="zh-CN" dirty="0"/>
          </a:p>
          <a:p>
            <a:pPr lvl="2"/>
            <a:r>
              <a:rPr lang="zh-CN" altLang="en-US" dirty="0"/>
              <a:t>整个大盘历史排行榜推荐（比如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每个类目历史排行榜推荐（比如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周期性与节日有关的推荐</a:t>
            </a:r>
            <a:endParaRPr lang="en-US" altLang="zh-CN" dirty="0"/>
          </a:p>
          <a:p>
            <a:pPr lvl="2"/>
            <a:r>
              <a:rPr lang="zh-CN" altLang="en-US" dirty="0"/>
              <a:t>突发事件相关的推荐</a:t>
            </a:r>
            <a:endParaRPr lang="en-US" altLang="zh-CN" dirty="0"/>
          </a:p>
          <a:p>
            <a:pPr lvl="2"/>
            <a:r>
              <a:rPr lang="zh-CN" altLang="en-US" dirty="0"/>
              <a:t>最新发布的物品</a:t>
            </a:r>
            <a:r>
              <a:rPr lang="en-US" altLang="zh-CN" dirty="0"/>
              <a:t>Item</a:t>
            </a:r>
            <a:r>
              <a:rPr lang="zh-CN" altLang="en-US" dirty="0"/>
              <a:t>的推荐（比如</a:t>
            </a:r>
            <a:r>
              <a:rPr lang="en-US" altLang="zh-CN" dirty="0"/>
              <a:t>1</a:t>
            </a:r>
            <a:r>
              <a:rPr lang="zh-CN" altLang="en-US" dirty="0"/>
              <a:t>周内）</a:t>
            </a:r>
            <a:endParaRPr lang="en-US" altLang="zh-CN" dirty="0"/>
          </a:p>
          <a:p>
            <a:pPr lvl="1"/>
            <a:endParaRPr lang="en-US" altLang="zh-CN" dirty="0"/>
          </a:p>
        </p:txBody>
      </p:sp>
    </p:spTree>
    <p:extLst>
      <p:ext uri="{BB962C8B-B14F-4D97-AF65-F5344CB8AC3E}">
        <p14:creationId xmlns:p14="http://schemas.microsoft.com/office/powerpoint/2010/main" val="25456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F6F-FB01-41C6-BB70-E95BD19C632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EE624-DDBE-4CC7-8BB9-DAF77AFAEBA7}"/>
              </a:ext>
            </a:extLst>
          </p:cNvPr>
          <p:cNvSpPr>
            <a:spLocks noGrp="1"/>
          </p:cNvSpPr>
          <p:nvPr>
            <p:ph idx="1"/>
          </p:nvPr>
        </p:nvSpPr>
        <p:spPr/>
        <p:txBody>
          <a:bodyPr/>
          <a:lstStyle/>
          <a:p>
            <a:r>
              <a:rPr lang="zh-CN" altLang="en-US" b="1" dirty="0"/>
              <a:t>推荐系统的产品形态</a:t>
            </a:r>
            <a:r>
              <a:rPr lang="zh-CN" altLang="en-US" dirty="0"/>
              <a:t>：</a:t>
            </a:r>
            <a:endParaRPr lang="en-US" altLang="zh-CN" dirty="0"/>
          </a:p>
          <a:p>
            <a:pPr lvl="1"/>
            <a:r>
              <a:rPr lang="zh-CN" altLang="en-US" dirty="0"/>
              <a:t>物品</a:t>
            </a:r>
            <a:r>
              <a:rPr lang="en-US" altLang="zh-CN" dirty="0"/>
              <a:t>item</a:t>
            </a:r>
            <a:r>
              <a:rPr lang="zh-CN" altLang="en-US" dirty="0"/>
              <a:t>曝光形式：</a:t>
            </a:r>
            <a:endParaRPr lang="en-US" altLang="zh-CN" dirty="0"/>
          </a:p>
          <a:p>
            <a:pPr lvl="2"/>
            <a:r>
              <a:rPr lang="zh-CN" altLang="en-US" dirty="0"/>
              <a:t>上下翻页，左右翻页以及他们的混合方法</a:t>
            </a:r>
            <a:endParaRPr lang="en-US" altLang="zh-CN" dirty="0"/>
          </a:p>
          <a:p>
            <a:pPr lvl="1"/>
            <a:r>
              <a:rPr lang="zh-CN" altLang="en-US" b="1" dirty="0"/>
              <a:t>曝光分区的编排</a:t>
            </a:r>
            <a:r>
              <a:rPr lang="zh-CN" altLang="en-US" dirty="0"/>
              <a:t>：</a:t>
            </a:r>
            <a:endParaRPr lang="en-US" altLang="zh-CN" dirty="0"/>
          </a:p>
          <a:p>
            <a:pPr lvl="2"/>
            <a:r>
              <a:rPr lang="zh-CN" altLang="en-US" dirty="0"/>
              <a:t>就一种推荐方法，比如个性化</a:t>
            </a:r>
            <a:r>
              <a:rPr lang="en-US" altLang="zh-CN" dirty="0"/>
              <a:t>TOPN</a:t>
            </a:r>
            <a:r>
              <a:rPr lang="zh-CN" altLang="en-US" dirty="0"/>
              <a:t>推荐</a:t>
            </a:r>
            <a:endParaRPr lang="en-US" altLang="zh-CN" dirty="0"/>
          </a:p>
          <a:p>
            <a:pPr lvl="3"/>
            <a:r>
              <a:rPr lang="zh-CN" altLang="en-US" dirty="0"/>
              <a:t>可以考虑把其他方法作为召回策略纳入个性化</a:t>
            </a:r>
            <a:r>
              <a:rPr lang="en-US" altLang="zh-CN" dirty="0"/>
              <a:t>TOPN</a:t>
            </a:r>
            <a:r>
              <a:rPr lang="zh-CN" altLang="en-US" dirty="0"/>
              <a:t>推荐的召回阶段。</a:t>
            </a:r>
            <a:endParaRPr lang="en-US" altLang="zh-CN" dirty="0"/>
          </a:p>
          <a:p>
            <a:pPr lvl="2"/>
            <a:r>
              <a:rPr lang="zh-CN" altLang="en-US" dirty="0"/>
              <a:t>多种推荐方法</a:t>
            </a:r>
            <a:endParaRPr lang="en-US" altLang="zh-CN" dirty="0"/>
          </a:p>
          <a:p>
            <a:pPr lvl="3"/>
            <a:r>
              <a:rPr lang="en-US" altLang="zh-CN" dirty="0"/>
              <a:t>Netflix</a:t>
            </a:r>
            <a:r>
              <a:rPr lang="zh-CN" altLang="en-US" dirty="0"/>
              <a:t>的首页推荐每一行对应一个推荐方法（</a:t>
            </a:r>
            <a:r>
              <a:rPr lang="zh-CN" altLang="en-US" b="1" dirty="0"/>
              <a:t>也叫分区混合推荐</a:t>
            </a:r>
            <a:r>
              <a:rPr lang="zh-CN" altLang="en-US" dirty="0"/>
              <a:t>）。比如一行是独家播放推荐，一行是热门推荐，一行是新品推荐，一行是个性化</a:t>
            </a:r>
            <a:r>
              <a:rPr lang="en-US" altLang="zh-CN" dirty="0"/>
              <a:t>TOPN</a:t>
            </a:r>
            <a:r>
              <a:rPr lang="zh-CN" altLang="en-US" dirty="0"/>
              <a:t>推荐（这里的个性化</a:t>
            </a:r>
            <a:r>
              <a:rPr lang="en-US" altLang="zh-CN" dirty="0"/>
              <a:t>TOPN</a:t>
            </a:r>
            <a:r>
              <a:rPr lang="zh-CN" altLang="en-US" dirty="0"/>
              <a:t>推荐的召回策略就比上面那种方法的召回策略少一些了）</a:t>
            </a:r>
            <a:endParaRPr lang="en-US" altLang="zh-CN" dirty="0"/>
          </a:p>
          <a:p>
            <a:pPr lvl="2"/>
            <a:r>
              <a:rPr lang="zh-CN" altLang="en-US" dirty="0"/>
              <a:t>为了行文方便，</a:t>
            </a:r>
            <a:r>
              <a:rPr lang="zh-CN" altLang="en-US" b="1" dirty="0">
                <a:solidFill>
                  <a:srgbClr val="FF0000"/>
                </a:solidFill>
              </a:rPr>
              <a:t>我们后面的讨论的假设</a:t>
            </a:r>
            <a:r>
              <a:rPr lang="zh-CN" altLang="en-US" dirty="0"/>
              <a:t>：</a:t>
            </a:r>
            <a:r>
              <a:rPr lang="zh-CN" altLang="en-US" b="1" dirty="0"/>
              <a:t>只用个性化推荐方法，其他方法都作为个性化推荐的召回策略</a:t>
            </a:r>
            <a:r>
              <a:rPr lang="zh-CN" altLang="en-US" dirty="0"/>
              <a:t>。</a:t>
            </a:r>
            <a:endParaRPr lang="en-US" altLang="zh-CN" dirty="0"/>
          </a:p>
          <a:p>
            <a:endParaRPr lang="en-US" dirty="0"/>
          </a:p>
        </p:txBody>
      </p:sp>
    </p:spTree>
    <p:extLst>
      <p:ext uri="{BB962C8B-B14F-4D97-AF65-F5344CB8AC3E}">
        <p14:creationId xmlns:p14="http://schemas.microsoft.com/office/powerpoint/2010/main" val="40356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28785</TotalTime>
  <Words>14870</Words>
  <Application>Microsoft Office PowerPoint</Application>
  <PresentationFormat>Widescreen</PresentationFormat>
  <Paragraphs>561</Paragraphs>
  <Slides>57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等线</vt:lpstr>
      <vt:lpstr>等线 Light</vt:lpstr>
      <vt:lpstr>Arial</vt:lpstr>
      <vt:lpstr>Calibri</vt:lpstr>
      <vt:lpstr>Calibri Light</vt:lpstr>
      <vt:lpstr>Office Theme</vt:lpstr>
      <vt:lpstr>推荐系统概览</vt:lpstr>
      <vt:lpstr>议程</vt:lpstr>
      <vt:lpstr>推荐系统简介</vt:lpstr>
      <vt:lpstr>简介</vt:lpstr>
      <vt:lpstr>为什么要用推荐系统？</vt:lpstr>
      <vt:lpstr>推荐系统的工程实现与计算广告的工程实现类似吗？ </vt:lpstr>
      <vt:lpstr>推荐系统常见概念</vt:lpstr>
      <vt:lpstr>常见概念</vt:lpstr>
      <vt:lpstr>Continue…..</vt:lpstr>
      <vt:lpstr>Continue……</vt:lpstr>
      <vt:lpstr>电商付费类推荐系统与新闻/电影/视频等内容消费类推荐系统的召回策略有什么区别？</vt:lpstr>
      <vt:lpstr>Continue……</vt:lpstr>
      <vt:lpstr>推荐系统中常用的评价指标</vt:lpstr>
      <vt:lpstr>常用评价指标</vt:lpstr>
      <vt:lpstr>Continue……</vt:lpstr>
      <vt:lpstr>首页推荐场景的通用召回策略</vt:lpstr>
      <vt:lpstr>基于热度/流行度/排行榜的召回策略</vt:lpstr>
      <vt:lpstr>基于物品画像的召回策略</vt:lpstr>
      <vt:lpstr>Continue……</vt:lpstr>
      <vt:lpstr>Tips</vt:lpstr>
      <vt:lpstr>Continue…..</vt:lpstr>
      <vt:lpstr>基于协同过滤的召回策略 </vt:lpstr>
      <vt:lpstr>Continue…..</vt:lpstr>
      <vt:lpstr>Continue…….</vt:lpstr>
      <vt:lpstr>Continue…..</vt:lpstr>
      <vt:lpstr>Continue…..</vt:lpstr>
      <vt:lpstr>Continue…..</vt:lpstr>
      <vt:lpstr>基于用户画像的召回策略(个性化推荐中的精髓)</vt:lpstr>
      <vt:lpstr>Continue……</vt:lpstr>
      <vt:lpstr>Continue…..</vt:lpstr>
      <vt:lpstr>详情页推荐场景中的通用召回策略</vt:lpstr>
      <vt:lpstr>详情页推荐场景中的通用召回策略</vt:lpstr>
      <vt:lpstr>Continue….</vt:lpstr>
      <vt:lpstr>Continue……</vt:lpstr>
      <vt:lpstr>排序阶段常用的排序模型</vt:lpstr>
      <vt:lpstr>简介</vt:lpstr>
      <vt:lpstr>LR逻辑回归模型</vt:lpstr>
      <vt:lpstr>GBDT+LR级联模型</vt:lpstr>
      <vt:lpstr>FM因子分解机模型</vt:lpstr>
      <vt:lpstr>Continue……</vt:lpstr>
      <vt:lpstr>Wide &amp; Deep networking Learning (WDL)模型</vt:lpstr>
      <vt:lpstr>Continue…….</vt:lpstr>
      <vt:lpstr>DeepFM模型</vt:lpstr>
      <vt:lpstr>重排阶段</vt:lpstr>
      <vt:lpstr>重排阶段</vt:lpstr>
      <vt:lpstr>Continue…..</vt:lpstr>
      <vt:lpstr>推荐系统的冷启动问题</vt:lpstr>
      <vt:lpstr>冷启动问题</vt:lpstr>
      <vt:lpstr>解决办法</vt:lpstr>
      <vt:lpstr>Continue…..</vt:lpstr>
      <vt:lpstr>推荐系统架构</vt:lpstr>
      <vt:lpstr>推荐系统架构</vt:lpstr>
      <vt:lpstr>工业级通用推荐系统</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1643</cp:revision>
  <dcterms:created xsi:type="dcterms:W3CDTF">2019-06-28T02:26:27Z</dcterms:created>
  <dcterms:modified xsi:type="dcterms:W3CDTF">2022-06-08T08:40:06Z</dcterms:modified>
</cp:coreProperties>
</file>