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7" r:id="rId3"/>
    <p:sldId id="258" r:id="rId4"/>
    <p:sldId id="263" r:id="rId5"/>
    <p:sldId id="259" r:id="rId6"/>
    <p:sldId id="264" r:id="rId7"/>
    <p:sldId id="265" r:id="rId8"/>
    <p:sldId id="260" r:id="rId9"/>
    <p:sldId id="266" r:id="rId10"/>
    <p:sldId id="267" r:id="rId11"/>
    <p:sldId id="268" r:id="rId12"/>
    <p:sldId id="262"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2446" autoAdjust="0"/>
  </p:normalViewPr>
  <p:slideViewPr>
    <p:cSldViewPr snapToGrid="0">
      <p:cViewPr varScale="1">
        <p:scale>
          <a:sx n="93" d="100"/>
          <a:sy n="93" d="100"/>
        </p:scale>
        <p:origin x="71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3F27FF-D260-495C-AD49-5BAC15DACAA0}" type="datetimeFigureOut">
              <a:rPr lang="en-US" smtClean="0"/>
              <a:t>1/22/2024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4F3151-30EA-4193-B4D1-08F27D4F2943}" type="slidenum">
              <a:rPr lang="en-US" smtClean="0"/>
              <a:t>‹#›</a:t>
            </a:fld>
            <a:endParaRPr lang="en-US"/>
          </a:p>
        </p:txBody>
      </p:sp>
    </p:spTree>
    <p:extLst>
      <p:ext uri="{BB962C8B-B14F-4D97-AF65-F5344CB8AC3E}">
        <p14:creationId xmlns:p14="http://schemas.microsoft.com/office/powerpoint/2010/main" val="28316109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4F3151-30EA-4193-B4D1-08F27D4F2943}" type="slidenum">
              <a:rPr lang="en-US" smtClean="0"/>
              <a:t>4</a:t>
            </a:fld>
            <a:endParaRPr lang="en-US"/>
          </a:p>
        </p:txBody>
      </p:sp>
    </p:spTree>
    <p:extLst>
      <p:ext uri="{BB962C8B-B14F-4D97-AF65-F5344CB8AC3E}">
        <p14:creationId xmlns:p14="http://schemas.microsoft.com/office/powerpoint/2010/main" val="42439332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5B36B-12CE-4513-8CD3-1C4CB120757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B824180-92E6-4034-B529-F379BF97FA5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2BB5A5B-05DF-4355-8837-38F14308419E}"/>
              </a:ext>
            </a:extLst>
          </p:cNvPr>
          <p:cNvSpPr>
            <a:spLocks noGrp="1"/>
          </p:cNvSpPr>
          <p:nvPr>
            <p:ph type="dt" sz="half" idx="10"/>
          </p:nvPr>
        </p:nvSpPr>
        <p:spPr/>
        <p:txBody>
          <a:bodyPr/>
          <a:lstStyle/>
          <a:p>
            <a:fld id="{50C3011B-79AF-42C6-BC69-98FA69BDD901}" type="datetimeFigureOut">
              <a:rPr lang="en-US" smtClean="0"/>
              <a:t>1/22/2024</a:t>
            </a:fld>
            <a:endParaRPr lang="en-US"/>
          </a:p>
        </p:txBody>
      </p:sp>
      <p:sp>
        <p:nvSpPr>
          <p:cNvPr id="5" name="Footer Placeholder 4">
            <a:extLst>
              <a:ext uri="{FF2B5EF4-FFF2-40B4-BE49-F238E27FC236}">
                <a16:creationId xmlns:a16="http://schemas.microsoft.com/office/drawing/2014/main" id="{E446666D-94DA-4018-B4F5-120CAC3A75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BC6859-40C6-4C51-8FDE-C91A8B8D9410}"/>
              </a:ext>
            </a:extLst>
          </p:cNvPr>
          <p:cNvSpPr>
            <a:spLocks noGrp="1"/>
          </p:cNvSpPr>
          <p:nvPr>
            <p:ph type="sldNum" sz="quarter" idx="12"/>
          </p:nvPr>
        </p:nvSpPr>
        <p:spPr/>
        <p:txBody>
          <a:bodyPr/>
          <a:lstStyle/>
          <a:p>
            <a:fld id="{A2B86D43-BB56-43C2-8013-E17A53EAD204}" type="slidenum">
              <a:rPr lang="en-US" smtClean="0"/>
              <a:t>‹#›</a:t>
            </a:fld>
            <a:endParaRPr lang="en-US"/>
          </a:p>
        </p:txBody>
      </p:sp>
    </p:spTree>
    <p:extLst>
      <p:ext uri="{BB962C8B-B14F-4D97-AF65-F5344CB8AC3E}">
        <p14:creationId xmlns:p14="http://schemas.microsoft.com/office/powerpoint/2010/main" val="23329844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3AD39-40B0-4325-9486-D721C61474F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C6C0CEE-E318-4172-A4E7-5F343E2A293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F79BBF-1898-4049-B633-339AC3EF94D8}"/>
              </a:ext>
            </a:extLst>
          </p:cNvPr>
          <p:cNvSpPr>
            <a:spLocks noGrp="1"/>
          </p:cNvSpPr>
          <p:nvPr>
            <p:ph type="dt" sz="half" idx="10"/>
          </p:nvPr>
        </p:nvSpPr>
        <p:spPr/>
        <p:txBody>
          <a:bodyPr/>
          <a:lstStyle/>
          <a:p>
            <a:fld id="{50C3011B-79AF-42C6-BC69-98FA69BDD901}" type="datetimeFigureOut">
              <a:rPr lang="en-US" smtClean="0"/>
              <a:t>1/22/2024</a:t>
            </a:fld>
            <a:endParaRPr lang="en-US"/>
          </a:p>
        </p:txBody>
      </p:sp>
      <p:sp>
        <p:nvSpPr>
          <p:cNvPr id="5" name="Footer Placeholder 4">
            <a:extLst>
              <a:ext uri="{FF2B5EF4-FFF2-40B4-BE49-F238E27FC236}">
                <a16:creationId xmlns:a16="http://schemas.microsoft.com/office/drawing/2014/main" id="{E8BBF1B5-F58C-4D3A-A929-A64271B9A6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A86AA6-0670-473A-94D2-592217FBC0E1}"/>
              </a:ext>
            </a:extLst>
          </p:cNvPr>
          <p:cNvSpPr>
            <a:spLocks noGrp="1"/>
          </p:cNvSpPr>
          <p:nvPr>
            <p:ph type="sldNum" sz="quarter" idx="12"/>
          </p:nvPr>
        </p:nvSpPr>
        <p:spPr/>
        <p:txBody>
          <a:bodyPr/>
          <a:lstStyle/>
          <a:p>
            <a:fld id="{A2B86D43-BB56-43C2-8013-E17A53EAD204}" type="slidenum">
              <a:rPr lang="en-US" smtClean="0"/>
              <a:t>‹#›</a:t>
            </a:fld>
            <a:endParaRPr lang="en-US"/>
          </a:p>
        </p:txBody>
      </p:sp>
    </p:spTree>
    <p:extLst>
      <p:ext uri="{BB962C8B-B14F-4D97-AF65-F5344CB8AC3E}">
        <p14:creationId xmlns:p14="http://schemas.microsoft.com/office/powerpoint/2010/main" val="1871144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07BAF0E-04F9-4350-A268-832F8E34128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D751570-4B93-4C84-9BF6-178F50DD73C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2DC0FC-3C1D-400B-854F-F43E601683D8}"/>
              </a:ext>
            </a:extLst>
          </p:cNvPr>
          <p:cNvSpPr>
            <a:spLocks noGrp="1"/>
          </p:cNvSpPr>
          <p:nvPr>
            <p:ph type="dt" sz="half" idx="10"/>
          </p:nvPr>
        </p:nvSpPr>
        <p:spPr/>
        <p:txBody>
          <a:bodyPr/>
          <a:lstStyle/>
          <a:p>
            <a:fld id="{50C3011B-79AF-42C6-BC69-98FA69BDD901}" type="datetimeFigureOut">
              <a:rPr lang="en-US" smtClean="0"/>
              <a:t>1/22/2024</a:t>
            </a:fld>
            <a:endParaRPr lang="en-US"/>
          </a:p>
        </p:txBody>
      </p:sp>
      <p:sp>
        <p:nvSpPr>
          <p:cNvPr id="5" name="Footer Placeholder 4">
            <a:extLst>
              <a:ext uri="{FF2B5EF4-FFF2-40B4-BE49-F238E27FC236}">
                <a16:creationId xmlns:a16="http://schemas.microsoft.com/office/drawing/2014/main" id="{6F4E1EA3-C82A-4B1F-ACE6-24052AE361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DA224D-A286-4C87-956E-C55A4AAAB0CB}"/>
              </a:ext>
            </a:extLst>
          </p:cNvPr>
          <p:cNvSpPr>
            <a:spLocks noGrp="1"/>
          </p:cNvSpPr>
          <p:nvPr>
            <p:ph type="sldNum" sz="quarter" idx="12"/>
          </p:nvPr>
        </p:nvSpPr>
        <p:spPr/>
        <p:txBody>
          <a:bodyPr/>
          <a:lstStyle/>
          <a:p>
            <a:fld id="{A2B86D43-BB56-43C2-8013-E17A53EAD204}" type="slidenum">
              <a:rPr lang="en-US" smtClean="0"/>
              <a:t>‹#›</a:t>
            </a:fld>
            <a:endParaRPr lang="en-US"/>
          </a:p>
        </p:txBody>
      </p:sp>
    </p:spTree>
    <p:extLst>
      <p:ext uri="{BB962C8B-B14F-4D97-AF65-F5344CB8AC3E}">
        <p14:creationId xmlns:p14="http://schemas.microsoft.com/office/powerpoint/2010/main" val="22779969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7C628-E3C3-4A1A-9F2D-1743AACEC7B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3EE55C3-5EA7-40F2-BB24-51CACFDC479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56462F-FDF7-4FCE-ADA2-FBC1713C8F39}"/>
              </a:ext>
            </a:extLst>
          </p:cNvPr>
          <p:cNvSpPr>
            <a:spLocks noGrp="1"/>
          </p:cNvSpPr>
          <p:nvPr>
            <p:ph type="dt" sz="half" idx="10"/>
          </p:nvPr>
        </p:nvSpPr>
        <p:spPr/>
        <p:txBody>
          <a:bodyPr/>
          <a:lstStyle/>
          <a:p>
            <a:fld id="{50C3011B-79AF-42C6-BC69-98FA69BDD901}" type="datetimeFigureOut">
              <a:rPr lang="en-US" smtClean="0"/>
              <a:t>1/22/2024</a:t>
            </a:fld>
            <a:endParaRPr lang="en-US"/>
          </a:p>
        </p:txBody>
      </p:sp>
      <p:sp>
        <p:nvSpPr>
          <p:cNvPr id="5" name="Footer Placeholder 4">
            <a:extLst>
              <a:ext uri="{FF2B5EF4-FFF2-40B4-BE49-F238E27FC236}">
                <a16:creationId xmlns:a16="http://schemas.microsoft.com/office/drawing/2014/main" id="{3BDAC828-8BA2-4AF6-A47C-DCD89A63B2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0032DF-3D5E-4446-92A3-E52F46A65A90}"/>
              </a:ext>
            </a:extLst>
          </p:cNvPr>
          <p:cNvSpPr>
            <a:spLocks noGrp="1"/>
          </p:cNvSpPr>
          <p:nvPr>
            <p:ph type="sldNum" sz="quarter" idx="12"/>
          </p:nvPr>
        </p:nvSpPr>
        <p:spPr/>
        <p:txBody>
          <a:bodyPr/>
          <a:lstStyle/>
          <a:p>
            <a:fld id="{A2B86D43-BB56-43C2-8013-E17A53EAD204}" type="slidenum">
              <a:rPr lang="en-US" smtClean="0"/>
              <a:t>‹#›</a:t>
            </a:fld>
            <a:endParaRPr lang="en-US"/>
          </a:p>
        </p:txBody>
      </p:sp>
    </p:spTree>
    <p:extLst>
      <p:ext uri="{BB962C8B-B14F-4D97-AF65-F5344CB8AC3E}">
        <p14:creationId xmlns:p14="http://schemas.microsoft.com/office/powerpoint/2010/main" val="21864138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B7C61-1C4C-4987-AD7A-6EC8C46403B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CCD0AD8-3A19-4511-997C-3D6FC963877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68870DA-C0C2-4842-81F5-6D2073996F38}"/>
              </a:ext>
            </a:extLst>
          </p:cNvPr>
          <p:cNvSpPr>
            <a:spLocks noGrp="1"/>
          </p:cNvSpPr>
          <p:nvPr>
            <p:ph type="dt" sz="half" idx="10"/>
          </p:nvPr>
        </p:nvSpPr>
        <p:spPr/>
        <p:txBody>
          <a:bodyPr/>
          <a:lstStyle/>
          <a:p>
            <a:fld id="{50C3011B-79AF-42C6-BC69-98FA69BDD901}" type="datetimeFigureOut">
              <a:rPr lang="en-US" smtClean="0"/>
              <a:t>1/22/2024</a:t>
            </a:fld>
            <a:endParaRPr lang="en-US"/>
          </a:p>
        </p:txBody>
      </p:sp>
      <p:sp>
        <p:nvSpPr>
          <p:cNvPr id="5" name="Footer Placeholder 4">
            <a:extLst>
              <a:ext uri="{FF2B5EF4-FFF2-40B4-BE49-F238E27FC236}">
                <a16:creationId xmlns:a16="http://schemas.microsoft.com/office/drawing/2014/main" id="{D6EE42DB-A67F-49DA-A225-2482C10410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2046C1-4D22-4979-9CC7-098AA067918A}"/>
              </a:ext>
            </a:extLst>
          </p:cNvPr>
          <p:cNvSpPr>
            <a:spLocks noGrp="1"/>
          </p:cNvSpPr>
          <p:nvPr>
            <p:ph type="sldNum" sz="quarter" idx="12"/>
          </p:nvPr>
        </p:nvSpPr>
        <p:spPr/>
        <p:txBody>
          <a:bodyPr/>
          <a:lstStyle/>
          <a:p>
            <a:fld id="{A2B86D43-BB56-43C2-8013-E17A53EAD204}" type="slidenum">
              <a:rPr lang="en-US" smtClean="0"/>
              <a:t>‹#›</a:t>
            </a:fld>
            <a:endParaRPr lang="en-US"/>
          </a:p>
        </p:txBody>
      </p:sp>
    </p:spTree>
    <p:extLst>
      <p:ext uri="{BB962C8B-B14F-4D97-AF65-F5344CB8AC3E}">
        <p14:creationId xmlns:p14="http://schemas.microsoft.com/office/powerpoint/2010/main" val="19380521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BC0AE-0AE5-4EB0-8091-AE3CF0CEB9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4B9E5E6-1D0E-4E9B-9ED6-00C622F19C2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0182FEF-CEFE-4094-9A39-E0A66363283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25F4BAF-81BD-4F6E-B482-114713488595}"/>
              </a:ext>
            </a:extLst>
          </p:cNvPr>
          <p:cNvSpPr>
            <a:spLocks noGrp="1"/>
          </p:cNvSpPr>
          <p:nvPr>
            <p:ph type="dt" sz="half" idx="10"/>
          </p:nvPr>
        </p:nvSpPr>
        <p:spPr/>
        <p:txBody>
          <a:bodyPr/>
          <a:lstStyle/>
          <a:p>
            <a:fld id="{50C3011B-79AF-42C6-BC69-98FA69BDD901}" type="datetimeFigureOut">
              <a:rPr lang="en-US" smtClean="0"/>
              <a:t>1/22/2024</a:t>
            </a:fld>
            <a:endParaRPr lang="en-US"/>
          </a:p>
        </p:txBody>
      </p:sp>
      <p:sp>
        <p:nvSpPr>
          <p:cNvPr id="6" name="Footer Placeholder 5">
            <a:extLst>
              <a:ext uri="{FF2B5EF4-FFF2-40B4-BE49-F238E27FC236}">
                <a16:creationId xmlns:a16="http://schemas.microsoft.com/office/drawing/2014/main" id="{BA493059-7E15-4389-8244-54468ABFF1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3699B3B-ADAB-4275-A103-D0079050F9DA}"/>
              </a:ext>
            </a:extLst>
          </p:cNvPr>
          <p:cNvSpPr>
            <a:spLocks noGrp="1"/>
          </p:cNvSpPr>
          <p:nvPr>
            <p:ph type="sldNum" sz="quarter" idx="12"/>
          </p:nvPr>
        </p:nvSpPr>
        <p:spPr/>
        <p:txBody>
          <a:bodyPr/>
          <a:lstStyle/>
          <a:p>
            <a:fld id="{A2B86D43-BB56-43C2-8013-E17A53EAD204}" type="slidenum">
              <a:rPr lang="en-US" smtClean="0"/>
              <a:t>‹#›</a:t>
            </a:fld>
            <a:endParaRPr lang="en-US"/>
          </a:p>
        </p:txBody>
      </p:sp>
    </p:spTree>
    <p:extLst>
      <p:ext uri="{BB962C8B-B14F-4D97-AF65-F5344CB8AC3E}">
        <p14:creationId xmlns:p14="http://schemas.microsoft.com/office/powerpoint/2010/main" val="20706662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E2413-B8B0-4940-8451-ECE24726941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32EEE73-49C4-4805-AE73-A3EAF2CF9FB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47144BF-C8BF-4D9F-B110-88CAF5E2332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2012C1E-687F-4FCF-A08D-9864B5EDBC6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623B0C6-773D-423F-BADF-6BAB239A2FA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EA00E1C-8A1E-41AB-B780-AD3A972604E2}"/>
              </a:ext>
            </a:extLst>
          </p:cNvPr>
          <p:cNvSpPr>
            <a:spLocks noGrp="1"/>
          </p:cNvSpPr>
          <p:nvPr>
            <p:ph type="dt" sz="half" idx="10"/>
          </p:nvPr>
        </p:nvSpPr>
        <p:spPr/>
        <p:txBody>
          <a:bodyPr/>
          <a:lstStyle/>
          <a:p>
            <a:fld id="{50C3011B-79AF-42C6-BC69-98FA69BDD901}" type="datetimeFigureOut">
              <a:rPr lang="en-US" smtClean="0"/>
              <a:t>1/22/2024</a:t>
            </a:fld>
            <a:endParaRPr lang="en-US"/>
          </a:p>
        </p:txBody>
      </p:sp>
      <p:sp>
        <p:nvSpPr>
          <p:cNvPr id="8" name="Footer Placeholder 7">
            <a:extLst>
              <a:ext uri="{FF2B5EF4-FFF2-40B4-BE49-F238E27FC236}">
                <a16:creationId xmlns:a16="http://schemas.microsoft.com/office/drawing/2014/main" id="{48BC5E57-7D36-4697-846A-27F55E0B51B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59790FD-4725-43B7-8F2B-8C8B3DE42F3C}"/>
              </a:ext>
            </a:extLst>
          </p:cNvPr>
          <p:cNvSpPr>
            <a:spLocks noGrp="1"/>
          </p:cNvSpPr>
          <p:nvPr>
            <p:ph type="sldNum" sz="quarter" idx="12"/>
          </p:nvPr>
        </p:nvSpPr>
        <p:spPr/>
        <p:txBody>
          <a:bodyPr/>
          <a:lstStyle/>
          <a:p>
            <a:fld id="{A2B86D43-BB56-43C2-8013-E17A53EAD204}" type="slidenum">
              <a:rPr lang="en-US" smtClean="0"/>
              <a:t>‹#›</a:t>
            </a:fld>
            <a:endParaRPr lang="en-US"/>
          </a:p>
        </p:txBody>
      </p:sp>
    </p:spTree>
    <p:extLst>
      <p:ext uri="{BB962C8B-B14F-4D97-AF65-F5344CB8AC3E}">
        <p14:creationId xmlns:p14="http://schemas.microsoft.com/office/powerpoint/2010/main" val="35084214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18BEB-586F-4EEE-97C2-25325624FA2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8C5E561-333C-4266-BE79-A4ECDD77F5EC}"/>
              </a:ext>
            </a:extLst>
          </p:cNvPr>
          <p:cNvSpPr>
            <a:spLocks noGrp="1"/>
          </p:cNvSpPr>
          <p:nvPr>
            <p:ph type="dt" sz="half" idx="10"/>
          </p:nvPr>
        </p:nvSpPr>
        <p:spPr/>
        <p:txBody>
          <a:bodyPr/>
          <a:lstStyle/>
          <a:p>
            <a:fld id="{50C3011B-79AF-42C6-BC69-98FA69BDD901}" type="datetimeFigureOut">
              <a:rPr lang="en-US" smtClean="0"/>
              <a:t>1/22/2024</a:t>
            </a:fld>
            <a:endParaRPr lang="en-US"/>
          </a:p>
        </p:txBody>
      </p:sp>
      <p:sp>
        <p:nvSpPr>
          <p:cNvPr id="4" name="Footer Placeholder 3">
            <a:extLst>
              <a:ext uri="{FF2B5EF4-FFF2-40B4-BE49-F238E27FC236}">
                <a16:creationId xmlns:a16="http://schemas.microsoft.com/office/drawing/2014/main" id="{DD19BCF4-1C7A-4DD7-8ED2-65F5DDD93B4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D6F2334-22FD-458D-88D0-5EFCD8BA5675}"/>
              </a:ext>
            </a:extLst>
          </p:cNvPr>
          <p:cNvSpPr>
            <a:spLocks noGrp="1"/>
          </p:cNvSpPr>
          <p:nvPr>
            <p:ph type="sldNum" sz="quarter" idx="12"/>
          </p:nvPr>
        </p:nvSpPr>
        <p:spPr/>
        <p:txBody>
          <a:bodyPr/>
          <a:lstStyle/>
          <a:p>
            <a:fld id="{A2B86D43-BB56-43C2-8013-E17A53EAD204}" type="slidenum">
              <a:rPr lang="en-US" smtClean="0"/>
              <a:t>‹#›</a:t>
            </a:fld>
            <a:endParaRPr lang="en-US"/>
          </a:p>
        </p:txBody>
      </p:sp>
    </p:spTree>
    <p:extLst>
      <p:ext uri="{BB962C8B-B14F-4D97-AF65-F5344CB8AC3E}">
        <p14:creationId xmlns:p14="http://schemas.microsoft.com/office/powerpoint/2010/main" val="30810108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E59162F-B11A-4830-ABB2-AA91F7298643}"/>
              </a:ext>
            </a:extLst>
          </p:cNvPr>
          <p:cNvSpPr>
            <a:spLocks noGrp="1"/>
          </p:cNvSpPr>
          <p:nvPr>
            <p:ph type="dt" sz="half" idx="10"/>
          </p:nvPr>
        </p:nvSpPr>
        <p:spPr/>
        <p:txBody>
          <a:bodyPr/>
          <a:lstStyle/>
          <a:p>
            <a:fld id="{50C3011B-79AF-42C6-BC69-98FA69BDD901}" type="datetimeFigureOut">
              <a:rPr lang="en-US" smtClean="0"/>
              <a:t>1/22/2024</a:t>
            </a:fld>
            <a:endParaRPr lang="en-US"/>
          </a:p>
        </p:txBody>
      </p:sp>
      <p:sp>
        <p:nvSpPr>
          <p:cNvPr id="3" name="Footer Placeholder 2">
            <a:extLst>
              <a:ext uri="{FF2B5EF4-FFF2-40B4-BE49-F238E27FC236}">
                <a16:creationId xmlns:a16="http://schemas.microsoft.com/office/drawing/2014/main" id="{A572C349-6727-40F7-8AE8-B335E954242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381305D-94AA-4DF1-B5EB-F615AC67DBA3}"/>
              </a:ext>
            </a:extLst>
          </p:cNvPr>
          <p:cNvSpPr>
            <a:spLocks noGrp="1"/>
          </p:cNvSpPr>
          <p:nvPr>
            <p:ph type="sldNum" sz="quarter" idx="12"/>
          </p:nvPr>
        </p:nvSpPr>
        <p:spPr/>
        <p:txBody>
          <a:bodyPr/>
          <a:lstStyle/>
          <a:p>
            <a:fld id="{A2B86D43-BB56-43C2-8013-E17A53EAD204}" type="slidenum">
              <a:rPr lang="en-US" smtClean="0"/>
              <a:t>‹#›</a:t>
            </a:fld>
            <a:endParaRPr lang="en-US"/>
          </a:p>
        </p:txBody>
      </p:sp>
    </p:spTree>
    <p:extLst>
      <p:ext uri="{BB962C8B-B14F-4D97-AF65-F5344CB8AC3E}">
        <p14:creationId xmlns:p14="http://schemas.microsoft.com/office/powerpoint/2010/main" val="15257115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CF88F-112C-4C6A-A83A-24543536662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1799A78-752E-44CF-BFD9-DC93288D4DB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591547B-75F8-41BF-ABD3-17C81D2B21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A547A6B-7052-4233-945D-7AF497395D53}"/>
              </a:ext>
            </a:extLst>
          </p:cNvPr>
          <p:cNvSpPr>
            <a:spLocks noGrp="1"/>
          </p:cNvSpPr>
          <p:nvPr>
            <p:ph type="dt" sz="half" idx="10"/>
          </p:nvPr>
        </p:nvSpPr>
        <p:spPr/>
        <p:txBody>
          <a:bodyPr/>
          <a:lstStyle/>
          <a:p>
            <a:fld id="{50C3011B-79AF-42C6-BC69-98FA69BDD901}" type="datetimeFigureOut">
              <a:rPr lang="en-US" smtClean="0"/>
              <a:t>1/22/2024</a:t>
            </a:fld>
            <a:endParaRPr lang="en-US"/>
          </a:p>
        </p:txBody>
      </p:sp>
      <p:sp>
        <p:nvSpPr>
          <p:cNvPr id="6" name="Footer Placeholder 5">
            <a:extLst>
              <a:ext uri="{FF2B5EF4-FFF2-40B4-BE49-F238E27FC236}">
                <a16:creationId xmlns:a16="http://schemas.microsoft.com/office/drawing/2014/main" id="{EC1AA3AD-7651-4C25-A2C2-4756D688C7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8279E9-03CE-4EFF-96F7-39CA224D6FD1}"/>
              </a:ext>
            </a:extLst>
          </p:cNvPr>
          <p:cNvSpPr>
            <a:spLocks noGrp="1"/>
          </p:cNvSpPr>
          <p:nvPr>
            <p:ph type="sldNum" sz="quarter" idx="12"/>
          </p:nvPr>
        </p:nvSpPr>
        <p:spPr/>
        <p:txBody>
          <a:bodyPr/>
          <a:lstStyle/>
          <a:p>
            <a:fld id="{A2B86D43-BB56-43C2-8013-E17A53EAD204}" type="slidenum">
              <a:rPr lang="en-US" smtClean="0"/>
              <a:t>‹#›</a:t>
            </a:fld>
            <a:endParaRPr lang="en-US"/>
          </a:p>
        </p:txBody>
      </p:sp>
    </p:spTree>
    <p:extLst>
      <p:ext uri="{BB962C8B-B14F-4D97-AF65-F5344CB8AC3E}">
        <p14:creationId xmlns:p14="http://schemas.microsoft.com/office/powerpoint/2010/main" val="41696647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3F459-9609-4789-A8C8-617BF6CF667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E61461E-1950-4049-A6E6-CE0C4D04A4A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5E405C5-E93A-429F-A74F-9A9EF377AA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B105664-2207-454F-8B0C-EC6F06ED2676}"/>
              </a:ext>
            </a:extLst>
          </p:cNvPr>
          <p:cNvSpPr>
            <a:spLocks noGrp="1"/>
          </p:cNvSpPr>
          <p:nvPr>
            <p:ph type="dt" sz="half" idx="10"/>
          </p:nvPr>
        </p:nvSpPr>
        <p:spPr/>
        <p:txBody>
          <a:bodyPr/>
          <a:lstStyle/>
          <a:p>
            <a:fld id="{50C3011B-79AF-42C6-BC69-98FA69BDD901}" type="datetimeFigureOut">
              <a:rPr lang="en-US" smtClean="0"/>
              <a:t>1/22/2024</a:t>
            </a:fld>
            <a:endParaRPr lang="en-US"/>
          </a:p>
        </p:txBody>
      </p:sp>
      <p:sp>
        <p:nvSpPr>
          <p:cNvPr id="6" name="Footer Placeholder 5">
            <a:extLst>
              <a:ext uri="{FF2B5EF4-FFF2-40B4-BE49-F238E27FC236}">
                <a16:creationId xmlns:a16="http://schemas.microsoft.com/office/drawing/2014/main" id="{E31C2D32-0863-43F9-8C7D-4546A7EEEF6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BBCF5A-17F2-46EA-BDB3-A6273CD357F8}"/>
              </a:ext>
            </a:extLst>
          </p:cNvPr>
          <p:cNvSpPr>
            <a:spLocks noGrp="1"/>
          </p:cNvSpPr>
          <p:nvPr>
            <p:ph type="sldNum" sz="quarter" idx="12"/>
          </p:nvPr>
        </p:nvSpPr>
        <p:spPr/>
        <p:txBody>
          <a:bodyPr/>
          <a:lstStyle/>
          <a:p>
            <a:fld id="{A2B86D43-BB56-43C2-8013-E17A53EAD204}" type="slidenum">
              <a:rPr lang="en-US" smtClean="0"/>
              <a:t>‹#›</a:t>
            </a:fld>
            <a:endParaRPr lang="en-US"/>
          </a:p>
        </p:txBody>
      </p:sp>
    </p:spTree>
    <p:extLst>
      <p:ext uri="{BB962C8B-B14F-4D97-AF65-F5344CB8AC3E}">
        <p14:creationId xmlns:p14="http://schemas.microsoft.com/office/powerpoint/2010/main" val="25514705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EC864C4-DBF3-4FA2-8F9D-6514CA2F88C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7FF66FF-2F8E-49AF-8D51-980C9673409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CDDF50B-45B3-4DED-99EC-D34B927A46D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C3011B-79AF-42C6-BC69-98FA69BDD901}" type="datetimeFigureOut">
              <a:rPr lang="en-US" smtClean="0"/>
              <a:t>1/22/2024</a:t>
            </a:fld>
            <a:endParaRPr lang="en-US"/>
          </a:p>
        </p:txBody>
      </p:sp>
      <p:sp>
        <p:nvSpPr>
          <p:cNvPr id="5" name="Footer Placeholder 4">
            <a:extLst>
              <a:ext uri="{FF2B5EF4-FFF2-40B4-BE49-F238E27FC236}">
                <a16:creationId xmlns:a16="http://schemas.microsoft.com/office/drawing/2014/main" id="{98C11532-0938-4DDD-B3D9-4B27D4DFE0D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5ACE1F6-0E29-4A1C-9C7A-ED5ABD74240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B86D43-BB56-43C2-8013-E17A53EAD204}" type="slidenum">
              <a:rPr lang="en-US" smtClean="0"/>
              <a:t>‹#›</a:t>
            </a:fld>
            <a:endParaRPr lang="en-US"/>
          </a:p>
        </p:txBody>
      </p:sp>
    </p:spTree>
    <p:extLst>
      <p:ext uri="{BB962C8B-B14F-4D97-AF65-F5344CB8AC3E}">
        <p14:creationId xmlns:p14="http://schemas.microsoft.com/office/powerpoint/2010/main" val="7456081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ED479-BBA9-46D8-9E61-ED5D31C816A6}"/>
              </a:ext>
            </a:extLst>
          </p:cNvPr>
          <p:cNvSpPr>
            <a:spLocks noGrp="1"/>
          </p:cNvSpPr>
          <p:nvPr>
            <p:ph type="ctrTitle"/>
          </p:nvPr>
        </p:nvSpPr>
        <p:spPr/>
        <p:txBody>
          <a:bodyPr/>
          <a:lstStyle/>
          <a:p>
            <a:r>
              <a:rPr lang="en-US" altLang="zh-CN" dirty="0"/>
              <a:t>text2SQL</a:t>
            </a:r>
            <a:r>
              <a:rPr lang="zh-CN" altLang="en-US" dirty="0"/>
              <a:t>方案总结</a:t>
            </a:r>
            <a:endParaRPr lang="en-US" dirty="0"/>
          </a:p>
        </p:txBody>
      </p:sp>
      <p:sp>
        <p:nvSpPr>
          <p:cNvPr id="3" name="Subtitle 2">
            <a:extLst>
              <a:ext uri="{FF2B5EF4-FFF2-40B4-BE49-F238E27FC236}">
                <a16:creationId xmlns:a16="http://schemas.microsoft.com/office/drawing/2014/main" id="{EBF3E240-7B5E-4DB5-A163-A059882DE979}"/>
              </a:ext>
            </a:extLst>
          </p:cNvPr>
          <p:cNvSpPr>
            <a:spLocks noGrp="1"/>
          </p:cNvSpPr>
          <p:nvPr>
            <p:ph type="subTitle" idx="1"/>
          </p:nvPr>
        </p:nvSpPr>
        <p:spPr/>
        <p:txBody>
          <a:bodyPr/>
          <a:lstStyle/>
          <a:p>
            <a:r>
              <a:rPr lang="zh-CN" altLang="en-US" dirty="0"/>
              <a:t>梁宇辉</a:t>
            </a:r>
            <a:r>
              <a:rPr lang="en-US" altLang="zh-CN" dirty="0"/>
              <a:t> </a:t>
            </a:r>
          </a:p>
          <a:p>
            <a:r>
              <a:rPr lang="en-US" altLang="zh-CN" dirty="0"/>
              <a:t>AWS GCR ML SSA</a:t>
            </a:r>
            <a:endParaRPr lang="en-US" dirty="0"/>
          </a:p>
        </p:txBody>
      </p:sp>
    </p:spTree>
    <p:extLst>
      <p:ext uri="{BB962C8B-B14F-4D97-AF65-F5344CB8AC3E}">
        <p14:creationId xmlns:p14="http://schemas.microsoft.com/office/powerpoint/2010/main" val="40876646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9DE72-E4C8-4E79-949B-10F1FB921D8C}"/>
              </a:ext>
            </a:extLst>
          </p:cNvPr>
          <p:cNvSpPr>
            <a:spLocks noGrp="1"/>
          </p:cNvSpPr>
          <p:nvPr>
            <p:ph type="title"/>
          </p:nvPr>
        </p:nvSpPr>
        <p:spPr/>
        <p:txBody>
          <a:bodyPr/>
          <a:lstStyle/>
          <a:p>
            <a:r>
              <a:rPr lang="zh-CN" altLang="en-US" dirty="0"/>
              <a:t>方案</a:t>
            </a:r>
            <a:r>
              <a:rPr lang="en-US" altLang="zh-CN" dirty="0"/>
              <a:t>7</a:t>
            </a:r>
            <a:r>
              <a:rPr lang="zh-CN" altLang="en-US" dirty="0"/>
              <a:t>：基于</a:t>
            </a:r>
            <a:r>
              <a:rPr lang="en-US" dirty="0" err="1"/>
              <a:t>ReAct</a:t>
            </a:r>
            <a:r>
              <a:rPr lang="en-US" dirty="0"/>
              <a:t> agent +</a:t>
            </a:r>
            <a:r>
              <a:rPr lang="zh-CN" altLang="en-US" dirty="0"/>
              <a:t>自定义指令＋</a:t>
            </a:r>
            <a:r>
              <a:rPr lang="en-US" dirty="0"/>
              <a:t>retrieval</a:t>
            </a:r>
            <a:r>
              <a:rPr lang="zh-CN" altLang="en-US" dirty="0"/>
              <a:t>工具的方案</a:t>
            </a:r>
            <a:endParaRPr lang="en-US" dirty="0"/>
          </a:p>
        </p:txBody>
      </p:sp>
      <p:sp>
        <p:nvSpPr>
          <p:cNvPr id="3" name="Content Placeholder 2">
            <a:extLst>
              <a:ext uri="{FF2B5EF4-FFF2-40B4-BE49-F238E27FC236}">
                <a16:creationId xmlns:a16="http://schemas.microsoft.com/office/drawing/2014/main" id="{ADD21FB7-8002-4D34-8DD2-F3C47D390811}"/>
              </a:ext>
            </a:extLst>
          </p:cNvPr>
          <p:cNvSpPr>
            <a:spLocks noGrp="1"/>
          </p:cNvSpPr>
          <p:nvPr>
            <p:ph idx="1"/>
          </p:nvPr>
        </p:nvSpPr>
        <p:spPr/>
        <p:txBody>
          <a:bodyPr/>
          <a:lstStyle/>
          <a:p>
            <a:r>
              <a:rPr lang="zh-CN" altLang="en-US" dirty="0"/>
              <a:t>总体思路（</a:t>
            </a:r>
            <a:r>
              <a:rPr lang="zh-CN" altLang="en-US" b="1" dirty="0"/>
              <a:t>目的是通过召回策略更精准的找到用户的问题对应的</a:t>
            </a:r>
            <a:r>
              <a:rPr lang="en-US" b="1" dirty="0"/>
              <a:t>table</a:t>
            </a:r>
            <a:r>
              <a:rPr lang="en-US" dirty="0"/>
              <a:t>）</a:t>
            </a:r>
          </a:p>
          <a:p>
            <a:pPr lvl="1"/>
            <a:r>
              <a:rPr lang="zh-CN" altLang="en-US" dirty="0"/>
              <a:t>使用</a:t>
            </a:r>
            <a:r>
              <a:rPr lang="en-US" dirty="0" err="1"/>
              <a:t>langchain</a:t>
            </a:r>
            <a:r>
              <a:rPr lang="en-US" dirty="0"/>
              <a:t> agent</a:t>
            </a:r>
            <a:r>
              <a:rPr lang="zh-CN" altLang="en-US" dirty="0"/>
              <a:t>识别表元数据并执行</a:t>
            </a:r>
            <a:r>
              <a:rPr lang="en-US" dirty="0" err="1"/>
              <a:t>sql</a:t>
            </a:r>
            <a:r>
              <a:rPr lang="zh-CN" altLang="en-US" dirty="0"/>
              <a:t>生成</a:t>
            </a:r>
          </a:p>
          <a:p>
            <a:pPr lvl="1"/>
            <a:r>
              <a:rPr lang="zh-CN" altLang="en-US" dirty="0"/>
              <a:t>定制元数据识别的</a:t>
            </a:r>
            <a:r>
              <a:rPr lang="en-US" dirty="0"/>
              <a:t>reverse search tool</a:t>
            </a:r>
            <a:r>
              <a:rPr lang="zh-CN" altLang="en-US" dirty="0"/>
              <a:t>和</a:t>
            </a:r>
            <a:r>
              <a:rPr lang="en-US" dirty="0" err="1"/>
              <a:t>knn</a:t>
            </a:r>
            <a:r>
              <a:rPr lang="en-US" dirty="0"/>
              <a:t> embedding search tool（</a:t>
            </a:r>
            <a:r>
              <a:rPr lang="zh-CN" altLang="en-US" dirty="0"/>
              <a:t>关键词检索</a:t>
            </a:r>
            <a:r>
              <a:rPr lang="en-US" dirty="0"/>
              <a:t>tool</a:t>
            </a:r>
            <a:r>
              <a:rPr lang="zh-CN" altLang="en-US" dirty="0"/>
              <a:t>和语义检索</a:t>
            </a:r>
            <a:r>
              <a:rPr lang="en-US" dirty="0"/>
              <a:t>tool），</a:t>
            </a:r>
            <a:r>
              <a:rPr lang="zh-CN" altLang="en-US" dirty="0"/>
              <a:t>以及</a:t>
            </a:r>
            <a:r>
              <a:rPr lang="en-US" dirty="0"/>
              <a:t>DB </a:t>
            </a:r>
            <a:r>
              <a:rPr lang="en-US" dirty="0" err="1"/>
              <a:t>tool（sql</a:t>
            </a:r>
            <a:r>
              <a:rPr lang="zh-CN" altLang="en-US" dirty="0"/>
              <a:t>生成 </a:t>
            </a:r>
            <a:r>
              <a:rPr lang="en-US" dirty="0"/>
              <a:t>tool）</a:t>
            </a:r>
          </a:p>
          <a:p>
            <a:pPr lvl="1"/>
            <a:r>
              <a:rPr lang="zh-CN" altLang="en-US" dirty="0"/>
              <a:t>使用</a:t>
            </a:r>
            <a:r>
              <a:rPr lang="en-US" dirty="0"/>
              <a:t>Conversation React Agent </a:t>
            </a:r>
          </a:p>
          <a:p>
            <a:r>
              <a:rPr lang="zh-CN" altLang="en-US" dirty="0"/>
              <a:t>受众：业务人员。</a:t>
            </a:r>
          </a:p>
          <a:p>
            <a:r>
              <a:rPr lang="zh-CN" altLang="en-US" dirty="0"/>
              <a:t>该方案来自该方案来自</a:t>
            </a:r>
            <a:r>
              <a:rPr lang="en-US" altLang="zh-CN" dirty="0"/>
              <a:t>AWS ML SSA team</a:t>
            </a:r>
            <a:r>
              <a:rPr lang="zh-CN" altLang="en-US" dirty="0"/>
              <a:t>。</a:t>
            </a:r>
          </a:p>
          <a:p>
            <a:endParaRPr lang="en-US" dirty="0"/>
          </a:p>
        </p:txBody>
      </p:sp>
    </p:spTree>
    <p:extLst>
      <p:ext uri="{BB962C8B-B14F-4D97-AF65-F5344CB8AC3E}">
        <p14:creationId xmlns:p14="http://schemas.microsoft.com/office/powerpoint/2010/main" val="17862281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F74B3-0991-4507-A898-A369935A89C5}"/>
              </a:ext>
            </a:extLst>
          </p:cNvPr>
          <p:cNvSpPr>
            <a:spLocks noGrp="1"/>
          </p:cNvSpPr>
          <p:nvPr>
            <p:ph type="title"/>
          </p:nvPr>
        </p:nvSpPr>
        <p:spPr/>
        <p:txBody>
          <a:bodyPr/>
          <a:lstStyle/>
          <a:p>
            <a:r>
              <a:rPr lang="zh-CN" altLang="en-US" dirty="0"/>
              <a:t>方案</a:t>
            </a:r>
            <a:r>
              <a:rPr lang="en-US" altLang="zh-CN" dirty="0"/>
              <a:t>8</a:t>
            </a:r>
            <a:r>
              <a:rPr lang="zh-CN" altLang="en-US" dirty="0"/>
              <a:t>：基于</a:t>
            </a:r>
            <a:r>
              <a:rPr lang="en-US" dirty="0"/>
              <a:t>plan-and-execute</a:t>
            </a:r>
            <a:r>
              <a:rPr lang="zh-CN" altLang="en-US" dirty="0"/>
              <a:t>范式 </a:t>
            </a:r>
            <a:r>
              <a:rPr lang="en-US" altLang="zh-CN" dirty="0"/>
              <a:t>+</a:t>
            </a:r>
            <a:r>
              <a:rPr lang="en-US" dirty="0"/>
              <a:t>retrieval</a:t>
            </a:r>
            <a:r>
              <a:rPr lang="zh-CN" altLang="en-US" dirty="0"/>
              <a:t>工具＋自定义执行策略</a:t>
            </a:r>
            <a:endParaRPr lang="en-US" dirty="0"/>
          </a:p>
        </p:txBody>
      </p:sp>
      <p:sp>
        <p:nvSpPr>
          <p:cNvPr id="3" name="Content Placeholder 2">
            <a:extLst>
              <a:ext uri="{FF2B5EF4-FFF2-40B4-BE49-F238E27FC236}">
                <a16:creationId xmlns:a16="http://schemas.microsoft.com/office/drawing/2014/main" id="{B8921F66-3DB3-411A-AC72-BB384875DC65}"/>
              </a:ext>
            </a:extLst>
          </p:cNvPr>
          <p:cNvSpPr>
            <a:spLocks noGrp="1"/>
          </p:cNvSpPr>
          <p:nvPr>
            <p:ph idx="1"/>
          </p:nvPr>
        </p:nvSpPr>
        <p:spPr/>
        <p:txBody>
          <a:bodyPr>
            <a:normAutofit/>
          </a:bodyPr>
          <a:lstStyle/>
          <a:p>
            <a:r>
              <a:rPr lang="zh-CN" altLang="en-US" dirty="0"/>
              <a:t>总体思路（</a:t>
            </a:r>
            <a:r>
              <a:rPr lang="zh-CN" altLang="en-US" b="1" dirty="0"/>
              <a:t>目的是通过召回策略更精准的找到用户的问题对应的</a:t>
            </a:r>
            <a:r>
              <a:rPr lang="en-US" b="1" dirty="0"/>
              <a:t>table</a:t>
            </a:r>
            <a:r>
              <a:rPr lang="en-US" dirty="0"/>
              <a:t>）</a:t>
            </a:r>
          </a:p>
          <a:p>
            <a:pPr lvl="1"/>
            <a:r>
              <a:rPr lang="zh-CN" altLang="en-US" dirty="0"/>
              <a:t>识别表元数据并使用</a:t>
            </a:r>
            <a:r>
              <a:rPr lang="en-US" dirty="0" err="1"/>
              <a:t>SqlDataBaseChain</a:t>
            </a:r>
            <a:r>
              <a:rPr lang="zh-CN" altLang="en-US" dirty="0"/>
              <a:t>进行</a:t>
            </a:r>
            <a:r>
              <a:rPr lang="en-US" dirty="0" err="1"/>
              <a:t>sql</a:t>
            </a:r>
            <a:r>
              <a:rPr lang="zh-CN" altLang="en-US" dirty="0"/>
              <a:t>生成</a:t>
            </a:r>
          </a:p>
          <a:p>
            <a:pPr lvl="1"/>
            <a:r>
              <a:rPr lang="zh-CN" altLang="en-US" dirty="0"/>
              <a:t>使用</a:t>
            </a:r>
            <a:r>
              <a:rPr lang="en-US" dirty="0" err="1"/>
              <a:t>PlanAndExecutor</a:t>
            </a:r>
            <a:r>
              <a:rPr lang="en-US" dirty="0"/>
              <a:t> Agent</a:t>
            </a:r>
            <a:endParaRPr lang="zh-CN" altLang="en-US" dirty="0"/>
          </a:p>
          <a:p>
            <a:pPr lvl="1"/>
            <a:r>
              <a:rPr lang="en-US" dirty="0" err="1"/>
              <a:t>PlanAndExecutor</a:t>
            </a:r>
            <a:r>
              <a:rPr lang="zh-CN" altLang="en-US" dirty="0"/>
              <a:t>适合一次性生成</a:t>
            </a:r>
            <a:r>
              <a:rPr lang="en-US" dirty="0"/>
              <a:t>steps，</a:t>
            </a:r>
            <a:r>
              <a:rPr lang="zh-CN" altLang="en-US" dirty="0"/>
              <a:t>不适合</a:t>
            </a:r>
            <a:r>
              <a:rPr lang="en-US" dirty="0"/>
              <a:t>if else</a:t>
            </a:r>
            <a:r>
              <a:rPr lang="zh-CN" altLang="en-US" dirty="0"/>
              <a:t>逻辑（</a:t>
            </a:r>
            <a:r>
              <a:rPr lang="en-US" dirty="0"/>
              <a:t>steps</a:t>
            </a:r>
            <a:r>
              <a:rPr lang="zh-CN" altLang="en-US" dirty="0"/>
              <a:t>不固定）</a:t>
            </a:r>
          </a:p>
          <a:p>
            <a:pPr lvl="2"/>
            <a:r>
              <a:rPr lang="zh-CN" altLang="en-US" dirty="0"/>
              <a:t>当前</a:t>
            </a:r>
            <a:r>
              <a:rPr lang="en-US" dirty="0" err="1"/>
              <a:t>langchain</a:t>
            </a:r>
            <a:r>
              <a:rPr lang="zh-CN" altLang="en-US" dirty="0"/>
              <a:t>的</a:t>
            </a:r>
            <a:r>
              <a:rPr lang="en-US" dirty="0"/>
              <a:t>plan-and-execute</a:t>
            </a:r>
            <a:r>
              <a:rPr lang="zh-CN" altLang="en-US" dirty="0"/>
              <a:t>范式还没有</a:t>
            </a:r>
            <a:r>
              <a:rPr lang="en-US" dirty="0"/>
              <a:t>re-plan</a:t>
            </a:r>
            <a:r>
              <a:rPr lang="zh-CN" altLang="en-US" dirty="0"/>
              <a:t>的能力。</a:t>
            </a:r>
          </a:p>
          <a:p>
            <a:pPr lvl="2"/>
            <a:r>
              <a:rPr lang="en-US" b="1" dirty="0"/>
              <a:t>plan-and-execute</a:t>
            </a:r>
            <a:r>
              <a:rPr lang="zh-CN" altLang="en-US" b="1" dirty="0"/>
              <a:t>范式更适合固定的</a:t>
            </a:r>
            <a:r>
              <a:rPr lang="en-US" b="1" dirty="0"/>
              <a:t>plan</a:t>
            </a:r>
            <a:r>
              <a:rPr lang="zh-CN" altLang="en-US" b="1" dirty="0"/>
              <a:t>场景，可以自己把</a:t>
            </a:r>
            <a:r>
              <a:rPr lang="en-US" b="1" dirty="0"/>
              <a:t>plan</a:t>
            </a:r>
            <a:r>
              <a:rPr lang="zh-CN" altLang="en-US" b="1" dirty="0"/>
              <a:t>的策略通过自定义</a:t>
            </a:r>
            <a:r>
              <a:rPr lang="en-US" b="1" dirty="0"/>
              <a:t>prompt</a:t>
            </a:r>
            <a:r>
              <a:rPr lang="zh-CN" altLang="en-US" b="1" dirty="0"/>
              <a:t>模板的方式告诉它；</a:t>
            </a:r>
            <a:r>
              <a:rPr lang="en-US" b="1" dirty="0"/>
              <a:t>React agent</a:t>
            </a:r>
            <a:r>
              <a:rPr lang="zh-CN" altLang="en-US" b="1" dirty="0"/>
              <a:t>更适合随着上一步结果来重新思考</a:t>
            </a:r>
            <a:r>
              <a:rPr lang="en-US" altLang="zh-CN" b="1" dirty="0"/>
              <a:t>/</a:t>
            </a:r>
            <a:r>
              <a:rPr lang="zh-CN" altLang="en-US" b="1" dirty="0"/>
              <a:t>规划的场景</a:t>
            </a:r>
            <a:r>
              <a:rPr lang="zh-CN" altLang="en-US" dirty="0"/>
              <a:t>。</a:t>
            </a:r>
          </a:p>
          <a:p>
            <a:pPr lvl="1"/>
            <a:r>
              <a:rPr lang="zh-CN" altLang="en-US" dirty="0"/>
              <a:t>受众：业务人员。</a:t>
            </a:r>
          </a:p>
          <a:p>
            <a:pPr lvl="1"/>
            <a:r>
              <a:rPr lang="zh-CN" altLang="en-US" dirty="0"/>
              <a:t>该方案来自该方案来自</a:t>
            </a:r>
            <a:r>
              <a:rPr lang="en-US" altLang="zh-CN" dirty="0"/>
              <a:t>AWS ML SSA team</a:t>
            </a:r>
            <a:r>
              <a:rPr lang="zh-CN" altLang="en-US" dirty="0"/>
              <a:t>。</a:t>
            </a:r>
          </a:p>
          <a:p>
            <a:endParaRPr lang="en-US" dirty="0"/>
          </a:p>
        </p:txBody>
      </p:sp>
    </p:spTree>
    <p:extLst>
      <p:ext uri="{BB962C8B-B14F-4D97-AF65-F5344CB8AC3E}">
        <p14:creationId xmlns:p14="http://schemas.microsoft.com/office/powerpoint/2010/main" val="25017552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F9311-D6F5-4CA4-A50F-61AA86379B0F}"/>
              </a:ext>
            </a:extLst>
          </p:cNvPr>
          <p:cNvSpPr>
            <a:spLocks noGrp="1"/>
          </p:cNvSpPr>
          <p:nvPr>
            <p:ph type="title"/>
          </p:nvPr>
        </p:nvSpPr>
        <p:spPr/>
        <p:txBody>
          <a:bodyPr/>
          <a:lstStyle/>
          <a:p>
            <a:r>
              <a:rPr lang="en-US" altLang="zh-CN" dirty="0"/>
              <a:t>Take away</a:t>
            </a:r>
            <a:endParaRPr lang="en-US" dirty="0"/>
          </a:p>
        </p:txBody>
      </p:sp>
      <p:sp>
        <p:nvSpPr>
          <p:cNvPr id="3" name="Content Placeholder 2">
            <a:extLst>
              <a:ext uri="{FF2B5EF4-FFF2-40B4-BE49-F238E27FC236}">
                <a16:creationId xmlns:a16="http://schemas.microsoft.com/office/drawing/2014/main" id="{78C52AB2-EB57-4590-84B5-8430AEB4C54E}"/>
              </a:ext>
            </a:extLst>
          </p:cNvPr>
          <p:cNvSpPr>
            <a:spLocks noGrp="1"/>
          </p:cNvSpPr>
          <p:nvPr>
            <p:ph idx="1"/>
          </p:nvPr>
        </p:nvSpPr>
        <p:spPr/>
        <p:txBody>
          <a:bodyPr/>
          <a:lstStyle/>
          <a:p>
            <a:r>
              <a:rPr lang="zh-CN" altLang="en-US" dirty="0"/>
              <a:t>降低预期，设定好目标受众</a:t>
            </a:r>
            <a:endParaRPr lang="en-US" altLang="zh-CN" dirty="0"/>
          </a:p>
          <a:p>
            <a:r>
              <a:rPr lang="en-US" altLang="zh-CN" dirty="0"/>
              <a:t>LLM</a:t>
            </a:r>
            <a:r>
              <a:rPr lang="zh-CN" altLang="en-US" dirty="0"/>
              <a:t>的选择很重要：</a:t>
            </a:r>
            <a:endParaRPr lang="en-US" altLang="zh-CN" dirty="0"/>
          </a:p>
          <a:p>
            <a:pPr lvl="1"/>
            <a:r>
              <a:rPr lang="zh-CN" altLang="en-US" dirty="0"/>
              <a:t>第三方</a:t>
            </a:r>
            <a:r>
              <a:rPr lang="en-US" altLang="zh-CN" dirty="0"/>
              <a:t>API</a:t>
            </a:r>
            <a:r>
              <a:rPr lang="zh-CN" altLang="en-US" dirty="0"/>
              <a:t>：</a:t>
            </a:r>
            <a:r>
              <a:rPr lang="en-US" altLang="zh-CN" dirty="0" err="1"/>
              <a:t>openai</a:t>
            </a:r>
            <a:r>
              <a:rPr lang="zh-CN" altLang="en-US" dirty="0"/>
              <a:t>，</a:t>
            </a:r>
            <a:r>
              <a:rPr lang="en-US" altLang="zh-CN" dirty="0"/>
              <a:t>AWS </a:t>
            </a:r>
            <a:r>
              <a:rPr lang="en-US" altLang="zh-CN" dirty="0" err="1"/>
              <a:t>beckrock</a:t>
            </a:r>
            <a:r>
              <a:rPr lang="zh-CN" altLang="en-US" dirty="0"/>
              <a:t>的</a:t>
            </a:r>
            <a:r>
              <a:rPr lang="en-US" altLang="zh-CN" dirty="0" err="1"/>
              <a:t>claude</a:t>
            </a:r>
            <a:endParaRPr lang="en-US" altLang="zh-CN" dirty="0"/>
          </a:p>
          <a:p>
            <a:pPr lvl="1"/>
            <a:r>
              <a:rPr lang="zh-CN" altLang="en-US" dirty="0"/>
              <a:t>开源的</a:t>
            </a:r>
            <a:r>
              <a:rPr lang="en-US" altLang="zh-CN" dirty="0"/>
              <a:t>LLM</a:t>
            </a:r>
            <a:r>
              <a:rPr lang="zh-CN" altLang="en-US" dirty="0"/>
              <a:t>：</a:t>
            </a:r>
            <a:r>
              <a:rPr lang="en-US" altLang="zh-CN" dirty="0" err="1"/>
              <a:t>wizardLM</a:t>
            </a:r>
            <a:r>
              <a:rPr lang="zh-CN" altLang="en-US" dirty="0"/>
              <a:t>， </a:t>
            </a:r>
            <a:r>
              <a:rPr lang="en-US" altLang="zh-CN" dirty="0" err="1"/>
              <a:t>wizardCoder</a:t>
            </a:r>
            <a:r>
              <a:rPr lang="zh-CN" altLang="en-US" dirty="0"/>
              <a:t>，</a:t>
            </a:r>
            <a:r>
              <a:rPr lang="en-US" altLang="zh-CN" dirty="0" err="1"/>
              <a:t>SQLCoder</a:t>
            </a:r>
            <a:r>
              <a:rPr lang="zh-CN" altLang="en-US" dirty="0"/>
              <a:t>，</a:t>
            </a:r>
            <a:r>
              <a:rPr lang="en-US" altLang="zh-CN" dirty="0"/>
              <a:t>code llama</a:t>
            </a:r>
          </a:p>
          <a:p>
            <a:r>
              <a:rPr lang="en-US" altLang="zh-CN" dirty="0"/>
              <a:t>PE</a:t>
            </a:r>
            <a:r>
              <a:rPr lang="zh-CN" altLang="en-US" dirty="0"/>
              <a:t>的选择也很重要：</a:t>
            </a:r>
            <a:endParaRPr lang="en-US" altLang="zh-CN" dirty="0"/>
          </a:p>
          <a:p>
            <a:pPr lvl="1"/>
            <a:r>
              <a:rPr lang="en-US" altLang="zh-CN" dirty="0" err="1"/>
              <a:t>ReACT</a:t>
            </a:r>
            <a:endParaRPr lang="en-US" altLang="zh-CN" dirty="0"/>
          </a:p>
          <a:p>
            <a:pPr lvl="1"/>
            <a:r>
              <a:rPr lang="en-US" altLang="zh-CN" dirty="0" err="1"/>
              <a:t>CoT</a:t>
            </a:r>
            <a:endParaRPr lang="en-US" altLang="zh-CN" dirty="0"/>
          </a:p>
          <a:p>
            <a:pPr lvl="1"/>
            <a:r>
              <a:rPr lang="en-US" dirty="0" err="1"/>
              <a:t>PlanAndExecutor</a:t>
            </a:r>
            <a:endParaRPr lang="en-US" altLang="zh-CN" dirty="0"/>
          </a:p>
          <a:p>
            <a:r>
              <a:rPr lang="en-US" altLang="zh-CN" dirty="0"/>
              <a:t>Finetuning LLM</a:t>
            </a:r>
            <a:r>
              <a:rPr lang="zh-CN" altLang="en-US" dirty="0"/>
              <a:t>也是一个选择的路线。</a:t>
            </a:r>
            <a:endParaRPr lang="en-US" altLang="zh-CN" dirty="0"/>
          </a:p>
          <a:p>
            <a:endParaRPr lang="en-US" dirty="0"/>
          </a:p>
        </p:txBody>
      </p:sp>
    </p:spTree>
    <p:extLst>
      <p:ext uri="{BB962C8B-B14F-4D97-AF65-F5344CB8AC3E}">
        <p14:creationId xmlns:p14="http://schemas.microsoft.com/office/powerpoint/2010/main" val="31186553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57F85-F988-4680-B8FE-E7B80B7FCBF7}"/>
              </a:ext>
            </a:extLst>
          </p:cNvPr>
          <p:cNvSpPr>
            <a:spLocks noGrp="1"/>
          </p:cNvSpPr>
          <p:nvPr>
            <p:ph type="title"/>
          </p:nvPr>
        </p:nvSpPr>
        <p:spPr>
          <a:xfrm>
            <a:off x="838200" y="2860818"/>
            <a:ext cx="10515600" cy="1325563"/>
          </a:xfrm>
        </p:spPr>
        <p:txBody>
          <a:bodyPr/>
          <a:lstStyle/>
          <a:p>
            <a:pPr algn="ctr"/>
            <a:r>
              <a:rPr lang="zh-CN" altLang="en-US" dirty="0"/>
              <a:t>谢谢！</a:t>
            </a:r>
            <a:endParaRPr lang="en-US" dirty="0"/>
          </a:p>
        </p:txBody>
      </p:sp>
    </p:spTree>
    <p:extLst>
      <p:ext uri="{BB962C8B-B14F-4D97-AF65-F5344CB8AC3E}">
        <p14:creationId xmlns:p14="http://schemas.microsoft.com/office/powerpoint/2010/main" val="13789528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9EE16-5E9D-4625-A438-92D644B867A8}"/>
              </a:ext>
            </a:extLst>
          </p:cNvPr>
          <p:cNvSpPr>
            <a:spLocks noGrp="1"/>
          </p:cNvSpPr>
          <p:nvPr>
            <p:ph type="title"/>
          </p:nvPr>
        </p:nvSpPr>
        <p:spPr/>
        <p:txBody>
          <a:bodyPr/>
          <a:lstStyle/>
          <a:p>
            <a:r>
              <a:rPr lang="zh-CN" altLang="en-US" dirty="0"/>
              <a:t>议程</a:t>
            </a:r>
            <a:endParaRPr lang="en-US" dirty="0"/>
          </a:p>
        </p:txBody>
      </p:sp>
      <p:sp>
        <p:nvSpPr>
          <p:cNvPr id="3" name="Content Placeholder 2">
            <a:extLst>
              <a:ext uri="{FF2B5EF4-FFF2-40B4-BE49-F238E27FC236}">
                <a16:creationId xmlns:a16="http://schemas.microsoft.com/office/drawing/2014/main" id="{53B049B7-652E-4772-8C8C-5CE3B21EC099}"/>
              </a:ext>
            </a:extLst>
          </p:cNvPr>
          <p:cNvSpPr>
            <a:spLocks noGrp="1"/>
          </p:cNvSpPr>
          <p:nvPr>
            <p:ph idx="1"/>
          </p:nvPr>
        </p:nvSpPr>
        <p:spPr>
          <a:xfrm>
            <a:off x="838200" y="1690688"/>
            <a:ext cx="10515600" cy="4802187"/>
          </a:xfrm>
        </p:spPr>
        <p:txBody>
          <a:bodyPr>
            <a:normAutofit fontScale="92500"/>
          </a:bodyPr>
          <a:lstStyle/>
          <a:p>
            <a:r>
              <a:rPr lang="en-US" altLang="zh-CN" dirty="0"/>
              <a:t>text2SQL</a:t>
            </a:r>
            <a:r>
              <a:rPr lang="zh-CN" altLang="en-US" dirty="0"/>
              <a:t>的困境</a:t>
            </a:r>
            <a:endParaRPr lang="en-US" altLang="zh-CN" dirty="0"/>
          </a:p>
          <a:p>
            <a:r>
              <a:rPr lang="zh-CN" altLang="en-US" dirty="0"/>
              <a:t>方案</a:t>
            </a:r>
            <a:r>
              <a:rPr lang="en-US" altLang="zh-CN" dirty="0"/>
              <a:t>1</a:t>
            </a:r>
            <a:r>
              <a:rPr lang="zh-CN" altLang="en-US" dirty="0"/>
              <a:t>：使用实体抽取 </a:t>
            </a:r>
            <a:r>
              <a:rPr lang="en-US" altLang="zh-CN" dirty="0"/>
              <a:t>+ SQL</a:t>
            </a:r>
            <a:r>
              <a:rPr lang="zh-CN" altLang="en-US" dirty="0"/>
              <a:t>模板 </a:t>
            </a:r>
            <a:r>
              <a:rPr lang="en-US" altLang="zh-CN" dirty="0"/>
              <a:t>+ </a:t>
            </a:r>
            <a:r>
              <a:rPr lang="zh-CN" altLang="en-US" dirty="0"/>
              <a:t>自然语言生成</a:t>
            </a:r>
            <a:r>
              <a:rPr lang="en-US" altLang="zh-CN" dirty="0"/>
              <a:t>SQL</a:t>
            </a:r>
          </a:p>
          <a:p>
            <a:r>
              <a:rPr lang="zh-CN" altLang="en-US" dirty="0"/>
              <a:t>方案</a:t>
            </a:r>
            <a:r>
              <a:rPr lang="en-US" altLang="zh-CN" dirty="0"/>
              <a:t>2</a:t>
            </a:r>
            <a:r>
              <a:rPr lang="zh-CN" altLang="en-US" dirty="0"/>
              <a:t>：一步到位对单表的</a:t>
            </a:r>
            <a:r>
              <a:rPr lang="en-US" altLang="zh-CN" dirty="0"/>
              <a:t>SQL</a:t>
            </a:r>
            <a:r>
              <a:rPr lang="zh-CN" altLang="en-US" dirty="0"/>
              <a:t>生成</a:t>
            </a:r>
            <a:endParaRPr lang="en-US" altLang="zh-CN" dirty="0"/>
          </a:p>
          <a:p>
            <a:r>
              <a:rPr lang="zh-CN" altLang="en-US" dirty="0"/>
              <a:t>方案</a:t>
            </a:r>
            <a:r>
              <a:rPr lang="en-US" altLang="zh-CN" dirty="0"/>
              <a:t>3</a:t>
            </a:r>
            <a:r>
              <a:rPr lang="zh-CN" altLang="en-US" dirty="0"/>
              <a:t>：一步到位对多表的</a:t>
            </a:r>
            <a:r>
              <a:rPr lang="en-US" altLang="zh-CN" dirty="0"/>
              <a:t>SQL</a:t>
            </a:r>
            <a:r>
              <a:rPr lang="zh-CN" altLang="en-US" dirty="0"/>
              <a:t>生成</a:t>
            </a:r>
            <a:endParaRPr lang="en-US" altLang="zh-CN" dirty="0"/>
          </a:p>
          <a:p>
            <a:r>
              <a:rPr lang="zh-CN" altLang="en-US" dirty="0"/>
              <a:t>方案</a:t>
            </a:r>
            <a:r>
              <a:rPr lang="en-US" altLang="zh-CN" dirty="0"/>
              <a:t>4</a:t>
            </a:r>
            <a:r>
              <a:rPr lang="zh-CN" altLang="en-US" dirty="0"/>
              <a:t>：基于</a:t>
            </a:r>
            <a:r>
              <a:rPr lang="en-US" dirty="0" err="1"/>
              <a:t>ReAct</a:t>
            </a:r>
            <a:r>
              <a:rPr lang="en-US" dirty="0"/>
              <a:t> SQL agent</a:t>
            </a:r>
            <a:r>
              <a:rPr lang="zh-CN" altLang="en-US" dirty="0"/>
              <a:t>的多步的</a:t>
            </a:r>
            <a:r>
              <a:rPr lang="en-US" dirty="0"/>
              <a:t>SQL</a:t>
            </a:r>
            <a:r>
              <a:rPr lang="zh-CN" altLang="en-US" dirty="0"/>
              <a:t>生成</a:t>
            </a:r>
            <a:endParaRPr lang="en-US" altLang="zh-CN" dirty="0"/>
          </a:p>
          <a:p>
            <a:r>
              <a:rPr lang="zh-CN" altLang="en-US" dirty="0"/>
              <a:t>方案</a:t>
            </a:r>
            <a:r>
              <a:rPr lang="en-US" altLang="zh-CN" dirty="0"/>
              <a:t>5</a:t>
            </a:r>
            <a:r>
              <a:rPr lang="zh-CN" altLang="en-US" dirty="0"/>
              <a:t>：手动</a:t>
            </a:r>
            <a:r>
              <a:rPr lang="en-US" altLang="zh-CN" dirty="0" err="1"/>
              <a:t>CoT</a:t>
            </a:r>
            <a:r>
              <a:rPr lang="zh-CN" altLang="en-US" dirty="0"/>
              <a:t>三步拆解的</a:t>
            </a:r>
            <a:r>
              <a:rPr lang="en-US" altLang="zh-CN" dirty="0"/>
              <a:t>SQL</a:t>
            </a:r>
            <a:r>
              <a:rPr lang="zh-CN" altLang="en-US" dirty="0"/>
              <a:t>生成</a:t>
            </a:r>
            <a:endParaRPr lang="en-US" altLang="zh-CN" dirty="0"/>
          </a:p>
          <a:p>
            <a:r>
              <a:rPr lang="zh-CN" altLang="en-US" dirty="0"/>
              <a:t>方案</a:t>
            </a:r>
            <a:r>
              <a:rPr lang="en-US" altLang="zh-CN" dirty="0"/>
              <a:t>6</a:t>
            </a:r>
            <a:r>
              <a:rPr lang="zh-CN" altLang="en-US" dirty="0"/>
              <a:t>：基于固定的</a:t>
            </a:r>
            <a:r>
              <a:rPr lang="en-US" dirty="0"/>
              <a:t>retrieval</a:t>
            </a:r>
            <a:r>
              <a:rPr lang="zh-CN" altLang="en-US" dirty="0"/>
              <a:t>逻辑 </a:t>
            </a:r>
            <a:r>
              <a:rPr lang="en-US" altLang="zh-CN" dirty="0"/>
              <a:t>+ </a:t>
            </a:r>
            <a:r>
              <a:rPr lang="zh-CN" altLang="en-US" dirty="0"/>
              <a:t>自定义的</a:t>
            </a:r>
            <a:r>
              <a:rPr lang="en-US" dirty="0" err="1"/>
              <a:t>SQLDatabaseChain</a:t>
            </a:r>
            <a:r>
              <a:rPr lang="zh-CN" altLang="en-US" dirty="0"/>
              <a:t>的方案</a:t>
            </a:r>
            <a:endParaRPr lang="en-US" altLang="zh-CN" dirty="0"/>
          </a:p>
          <a:p>
            <a:r>
              <a:rPr lang="zh-CN" altLang="en-US" dirty="0"/>
              <a:t>方案</a:t>
            </a:r>
            <a:r>
              <a:rPr lang="en-US" altLang="zh-CN" dirty="0"/>
              <a:t>7</a:t>
            </a:r>
            <a:r>
              <a:rPr lang="zh-CN" altLang="en-US" dirty="0"/>
              <a:t>：基于</a:t>
            </a:r>
            <a:r>
              <a:rPr lang="en-US" dirty="0" err="1"/>
              <a:t>ReAct</a:t>
            </a:r>
            <a:r>
              <a:rPr lang="en-US" dirty="0"/>
              <a:t> agent +</a:t>
            </a:r>
            <a:r>
              <a:rPr lang="zh-CN" altLang="en-US" dirty="0"/>
              <a:t>自定义指令＋</a:t>
            </a:r>
            <a:r>
              <a:rPr lang="en-US" dirty="0"/>
              <a:t>retrieval</a:t>
            </a:r>
            <a:r>
              <a:rPr lang="zh-CN" altLang="en-US" dirty="0"/>
              <a:t>工具的方案</a:t>
            </a:r>
            <a:endParaRPr lang="en-US" altLang="zh-CN" dirty="0"/>
          </a:p>
          <a:p>
            <a:r>
              <a:rPr lang="zh-CN" altLang="en-US" dirty="0"/>
              <a:t>方案</a:t>
            </a:r>
            <a:r>
              <a:rPr lang="en-US" altLang="zh-CN" dirty="0"/>
              <a:t>8</a:t>
            </a:r>
            <a:r>
              <a:rPr lang="zh-CN" altLang="en-US" dirty="0"/>
              <a:t>：基于</a:t>
            </a:r>
            <a:r>
              <a:rPr lang="en-US" dirty="0"/>
              <a:t>plan-and-execute</a:t>
            </a:r>
            <a:r>
              <a:rPr lang="zh-CN" altLang="en-US" dirty="0"/>
              <a:t>范式 </a:t>
            </a:r>
            <a:r>
              <a:rPr lang="en-US" altLang="zh-CN" dirty="0"/>
              <a:t>+ </a:t>
            </a:r>
            <a:r>
              <a:rPr lang="en-US" dirty="0"/>
              <a:t>retrieval</a:t>
            </a:r>
            <a:r>
              <a:rPr lang="zh-CN" altLang="en-US" dirty="0"/>
              <a:t>工具＋自定义执行策略</a:t>
            </a:r>
            <a:endParaRPr lang="en-US" altLang="zh-CN" dirty="0"/>
          </a:p>
          <a:p>
            <a:r>
              <a:rPr lang="en-US" altLang="zh-CN" dirty="0"/>
              <a:t>Take away</a:t>
            </a:r>
            <a:endParaRPr lang="en-US" dirty="0"/>
          </a:p>
        </p:txBody>
      </p:sp>
    </p:spTree>
    <p:extLst>
      <p:ext uri="{BB962C8B-B14F-4D97-AF65-F5344CB8AC3E}">
        <p14:creationId xmlns:p14="http://schemas.microsoft.com/office/powerpoint/2010/main" val="31745512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2E17D-7603-4D1D-BCC6-165433496349}"/>
              </a:ext>
            </a:extLst>
          </p:cNvPr>
          <p:cNvSpPr>
            <a:spLocks noGrp="1"/>
          </p:cNvSpPr>
          <p:nvPr>
            <p:ph type="title"/>
          </p:nvPr>
        </p:nvSpPr>
        <p:spPr/>
        <p:txBody>
          <a:bodyPr/>
          <a:lstStyle/>
          <a:p>
            <a:r>
              <a:rPr lang="en-US" altLang="zh-CN" dirty="0"/>
              <a:t>text2SQL</a:t>
            </a:r>
            <a:r>
              <a:rPr lang="zh-CN" altLang="en-US" dirty="0"/>
              <a:t>的困境</a:t>
            </a:r>
            <a:endParaRPr lang="en-US" dirty="0"/>
          </a:p>
        </p:txBody>
      </p:sp>
      <p:sp>
        <p:nvSpPr>
          <p:cNvPr id="3" name="Content Placeholder 2">
            <a:extLst>
              <a:ext uri="{FF2B5EF4-FFF2-40B4-BE49-F238E27FC236}">
                <a16:creationId xmlns:a16="http://schemas.microsoft.com/office/drawing/2014/main" id="{752426DA-E7BE-40E5-9A5A-EF3E9917FC88}"/>
              </a:ext>
            </a:extLst>
          </p:cNvPr>
          <p:cNvSpPr>
            <a:spLocks noGrp="1"/>
          </p:cNvSpPr>
          <p:nvPr>
            <p:ph idx="1"/>
          </p:nvPr>
        </p:nvSpPr>
        <p:spPr/>
        <p:txBody>
          <a:bodyPr/>
          <a:lstStyle/>
          <a:p>
            <a:r>
              <a:rPr lang="zh-CN" altLang="en-US" dirty="0"/>
              <a:t>目标受众</a:t>
            </a:r>
            <a:r>
              <a:rPr lang="en-US" altLang="zh-CN" dirty="0"/>
              <a:t>/Target audient</a:t>
            </a:r>
            <a:r>
              <a:rPr lang="zh-CN" altLang="en-US" dirty="0"/>
              <a:t>：</a:t>
            </a:r>
            <a:endParaRPr lang="en-US" altLang="zh-CN" dirty="0"/>
          </a:p>
          <a:p>
            <a:pPr lvl="1"/>
            <a:r>
              <a:rPr lang="zh-CN" altLang="en-US" dirty="0"/>
              <a:t>业务人员 </a:t>
            </a:r>
            <a:r>
              <a:rPr lang="en-US" altLang="zh-CN" dirty="0"/>
              <a:t>vs DBA</a:t>
            </a:r>
          </a:p>
          <a:p>
            <a:r>
              <a:rPr lang="zh-CN" altLang="en-US" dirty="0"/>
              <a:t>生成结果的准确性：</a:t>
            </a:r>
            <a:endParaRPr lang="en-US" altLang="zh-CN" dirty="0"/>
          </a:p>
          <a:p>
            <a:pPr lvl="1"/>
            <a:r>
              <a:rPr lang="zh-CN" altLang="en-US" dirty="0"/>
              <a:t>曾经有</a:t>
            </a:r>
            <a:r>
              <a:rPr lang="en-US" altLang="zh-CN" dirty="0"/>
              <a:t>paper DIN-SQL</a:t>
            </a:r>
            <a:r>
              <a:rPr lang="zh-CN" altLang="en-US" dirty="0"/>
              <a:t>把</a:t>
            </a:r>
            <a:r>
              <a:rPr lang="en-US" altLang="zh-CN" dirty="0"/>
              <a:t>text2SQL</a:t>
            </a:r>
            <a:r>
              <a:rPr lang="zh-CN" altLang="en-US" dirty="0"/>
              <a:t>这样的复杂任务拆分为多个相对容易的小任务来提升生成复杂</a:t>
            </a:r>
            <a:r>
              <a:rPr lang="en-US" altLang="zh-CN" dirty="0"/>
              <a:t>SQL</a:t>
            </a:r>
            <a:r>
              <a:rPr lang="zh-CN" altLang="en-US" dirty="0"/>
              <a:t>的准确性。</a:t>
            </a:r>
            <a:endParaRPr lang="en-US" altLang="zh-CN" dirty="0"/>
          </a:p>
          <a:p>
            <a:pPr lvl="2"/>
            <a:r>
              <a:rPr lang="zh-CN" altLang="en-US" dirty="0"/>
              <a:t>但是据我所知，几乎没有客户使用这样的方式来落地（</a:t>
            </a:r>
            <a:r>
              <a:rPr lang="en-US" altLang="zh-CN" dirty="0"/>
              <a:t>pipeline</a:t>
            </a:r>
            <a:r>
              <a:rPr lang="zh-CN" altLang="en-US" dirty="0"/>
              <a:t>太长，太慢，太贵）</a:t>
            </a:r>
            <a:endParaRPr lang="en-US" altLang="zh-CN" dirty="0"/>
          </a:p>
          <a:p>
            <a:r>
              <a:rPr lang="zh-CN" altLang="en-US" dirty="0"/>
              <a:t>整个流程是否要全自动：</a:t>
            </a:r>
            <a:endParaRPr lang="en-US" altLang="zh-CN" dirty="0"/>
          </a:p>
          <a:p>
            <a:endParaRPr lang="en-US" dirty="0"/>
          </a:p>
        </p:txBody>
      </p:sp>
    </p:spTree>
    <p:extLst>
      <p:ext uri="{BB962C8B-B14F-4D97-AF65-F5344CB8AC3E}">
        <p14:creationId xmlns:p14="http://schemas.microsoft.com/office/powerpoint/2010/main" val="11862741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FB112-ABFC-4742-9631-A5C3CA60B101}"/>
              </a:ext>
            </a:extLst>
          </p:cNvPr>
          <p:cNvSpPr>
            <a:spLocks noGrp="1"/>
          </p:cNvSpPr>
          <p:nvPr>
            <p:ph type="title"/>
          </p:nvPr>
        </p:nvSpPr>
        <p:spPr/>
        <p:txBody>
          <a:bodyPr/>
          <a:lstStyle/>
          <a:p>
            <a:r>
              <a:rPr lang="zh-CN" altLang="en-US" dirty="0"/>
              <a:t>方案</a:t>
            </a:r>
            <a:r>
              <a:rPr lang="en-US" altLang="zh-CN" dirty="0"/>
              <a:t>1</a:t>
            </a:r>
            <a:r>
              <a:rPr lang="zh-CN" altLang="en-US" dirty="0"/>
              <a:t>：使用实体抽取 </a:t>
            </a:r>
            <a:r>
              <a:rPr lang="en-US" altLang="zh-CN" dirty="0"/>
              <a:t>+ SQL</a:t>
            </a:r>
            <a:r>
              <a:rPr lang="zh-CN" altLang="en-US" dirty="0"/>
              <a:t>模板 </a:t>
            </a:r>
            <a:r>
              <a:rPr lang="en-US" altLang="zh-CN" dirty="0"/>
              <a:t>+ </a:t>
            </a:r>
            <a:r>
              <a:rPr lang="zh-CN" altLang="en-US" dirty="0"/>
              <a:t>自然语言生成</a:t>
            </a:r>
            <a:r>
              <a:rPr lang="en-US" altLang="zh-CN" dirty="0"/>
              <a:t>SQL</a:t>
            </a:r>
            <a:endParaRPr lang="en-US" dirty="0"/>
          </a:p>
        </p:txBody>
      </p:sp>
      <p:sp>
        <p:nvSpPr>
          <p:cNvPr id="3" name="Content Placeholder 2">
            <a:extLst>
              <a:ext uri="{FF2B5EF4-FFF2-40B4-BE49-F238E27FC236}">
                <a16:creationId xmlns:a16="http://schemas.microsoft.com/office/drawing/2014/main" id="{DD6387D0-42BF-43A6-88AE-A61ABA38BB3E}"/>
              </a:ext>
            </a:extLst>
          </p:cNvPr>
          <p:cNvSpPr>
            <a:spLocks noGrp="1"/>
          </p:cNvSpPr>
          <p:nvPr>
            <p:ph idx="1"/>
          </p:nvPr>
        </p:nvSpPr>
        <p:spPr>
          <a:xfrm>
            <a:off x="838200" y="2001189"/>
            <a:ext cx="10515600" cy="4351338"/>
          </a:xfrm>
        </p:spPr>
        <p:txBody>
          <a:bodyPr>
            <a:normAutofit fontScale="85000" lnSpcReduction="10000"/>
          </a:bodyPr>
          <a:lstStyle/>
          <a:p>
            <a:r>
              <a:rPr lang="zh-CN" altLang="en-US" dirty="0"/>
              <a:t>该方案来自</a:t>
            </a:r>
            <a:r>
              <a:rPr lang="en-US" altLang="zh-CN" dirty="0"/>
              <a:t>AWS </a:t>
            </a:r>
            <a:r>
              <a:rPr lang="zh-CN" altLang="en-US" dirty="0"/>
              <a:t>某个</a:t>
            </a:r>
            <a:r>
              <a:rPr lang="en-US" altLang="zh-CN" dirty="0"/>
              <a:t>partner</a:t>
            </a:r>
            <a:r>
              <a:rPr lang="zh-CN" altLang="en-US" dirty="0"/>
              <a:t>，已经应用在某个客户且上了生产。</a:t>
            </a:r>
          </a:p>
          <a:p>
            <a:r>
              <a:rPr lang="zh-CN" altLang="en-US" dirty="0"/>
              <a:t>方案涉及到的</a:t>
            </a:r>
            <a:r>
              <a:rPr lang="en-US" altLang="zh-CN" dirty="0"/>
              <a:t>LLM</a:t>
            </a:r>
            <a:r>
              <a:rPr lang="zh-CN" altLang="en-US" dirty="0"/>
              <a:t>是</a:t>
            </a:r>
            <a:r>
              <a:rPr lang="en-US" altLang="zh-CN" dirty="0"/>
              <a:t>partner</a:t>
            </a:r>
            <a:r>
              <a:rPr lang="zh-CN" altLang="en-US" dirty="0"/>
              <a:t>自己</a:t>
            </a:r>
            <a:r>
              <a:rPr lang="en-US" altLang="zh-CN" dirty="0"/>
              <a:t>finetuning</a:t>
            </a:r>
            <a:r>
              <a:rPr lang="zh-CN" altLang="en-US" dirty="0"/>
              <a:t>过的私有模型。</a:t>
            </a:r>
          </a:p>
          <a:p>
            <a:r>
              <a:rPr lang="zh-CN" altLang="en-US" dirty="0"/>
              <a:t>受众：业务人员。</a:t>
            </a:r>
          </a:p>
          <a:p>
            <a:r>
              <a:rPr lang="zh-CN" altLang="en-US" dirty="0"/>
              <a:t>场景比较简单，也就是说业务人员的问题比较简单，涉及到生成的</a:t>
            </a:r>
            <a:r>
              <a:rPr lang="en-US" altLang="zh-CN" dirty="0"/>
              <a:t>SQL</a:t>
            </a:r>
            <a:r>
              <a:rPr lang="zh-CN" altLang="en-US" dirty="0"/>
              <a:t>简单。</a:t>
            </a:r>
          </a:p>
          <a:p>
            <a:r>
              <a:rPr lang="zh-CN" altLang="en-US" dirty="0"/>
              <a:t>思路：</a:t>
            </a:r>
          </a:p>
          <a:p>
            <a:pPr lvl="1"/>
            <a:r>
              <a:rPr lang="zh-CN" altLang="en-US" dirty="0"/>
              <a:t>合并多个表为单个宽表；</a:t>
            </a:r>
          </a:p>
          <a:p>
            <a:pPr lvl="1"/>
            <a:r>
              <a:rPr lang="zh-CN" altLang="en-US" dirty="0"/>
              <a:t>收集业务人员常见的问题，总结出几十个</a:t>
            </a:r>
            <a:r>
              <a:rPr lang="en-US" altLang="zh-CN" dirty="0"/>
              <a:t>SQL</a:t>
            </a:r>
            <a:r>
              <a:rPr lang="zh-CN" altLang="en-US" dirty="0"/>
              <a:t>模板；</a:t>
            </a:r>
          </a:p>
          <a:p>
            <a:pPr lvl="1"/>
            <a:r>
              <a:rPr lang="zh-CN" altLang="en-US" dirty="0"/>
              <a:t>根据用户的输入问题利用</a:t>
            </a:r>
            <a:r>
              <a:rPr lang="en-US" altLang="zh-CN" dirty="0"/>
              <a:t>LLM</a:t>
            </a:r>
            <a:r>
              <a:rPr lang="zh-CN" altLang="en-US" dirty="0"/>
              <a:t>进行实体抽取，抽取出的字段作为</a:t>
            </a:r>
            <a:r>
              <a:rPr lang="en-US" altLang="zh-CN" dirty="0"/>
              <a:t>slot</a:t>
            </a:r>
            <a:r>
              <a:rPr lang="zh-CN" altLang="en-US" dirty="0"/>
              <a:t>；然后通过</a:t>
            </a:r>
            <a:r>
              <a:rPr lang="en-US" altLang="zh-CN" dirty="0"/>
              <a:t>slot-SQL</a:t>
            </a:r>
            <a:r>
              <a:rPr lang="zh-CN" altLang="en-US" dirty="0"/>
              <a:t>模板的提前定义好的映射表来匹配找到对应的</a:t>
            </a:r>
            <a:r>
              <a:rPr lang="en-US" altLang="zh-CN" dirty="0"/>
              <a:t>SQL</a:t>
            </a:r>
            <a:r>
              <a:rPr lang="zh-CN" altLang="en-US" dirty="0"/>
              <a:t>模板；接着通过反问用户的方式来获取缺失的字段</a:t>
            </a:r>
            <a:r>
              <a:rPr lang="en-US" altLang="zh-CN" dirty="0"/>
              <a:t>/</a:t>
            </a:r>
            <a:r>
              <a:rPr lang="zh-CN" altLang="en-US" dirty="0"/>
              <a:t>槽位的信息来填充模板（每次填充槽位都需要一次实体抽取），从而得到最终的</a:t>
            </a:r>
            <a:r>
              <a:rPr lang="en-US" altLang="zh-CN" dirty="0"/>
              <a:t>SQL</a:t>
            </a:r>
            <a:r>
              <a:rPr lang="zh-CN" altLang="en-US" dirty="0"/>
              <a:t>语句；</a:t>
            </a:r>
          </a:p>
          <a:p>
            <a:pPr lvl="1"/>
            <a:r>
              <a:rPr lang="zh-CN" altLang="en-US" dirty="0"/>
              <a:t>如果用户的问题没有匹配到合适的</a:t>
            </a:r>
            <a:r>
              <a:rPr lang="en-US" altLang="zh-CN" dirty="0"/>
              <a:t>SQL</a:t>
            </a:r>
            <a:r>
              <a:rPr lang="zh-CN" altLang="en-US" dirty="0"/>
              <a:t>模板，则使用自然语言生成</a:t>
            </a:r>
            <a:r>
              <a:rPr lang="en-US" altLang="zh-CN" dirty="0"/>
              <a:t>SQL</a:t>
            </a:r>
            <a:r>
              <a:rPr lang="zh-CN" altLang="en-US" dirty="0"/>
              <a:t>的这一路来处理；在生成的</a:t>
            </a:r>
            <a:r>
              <a:rPr lang="en-US" altLang="zh-CN" dirty="0"/>
              <a:t>SQL</a:t>
            </a:r>
            <a:r>
              <a:rPr lang="zh-CN" altLang="en-US" dirty="0"/>
              <a:t>被</a:t>
            </a:r>
            <a:r>
              <a:rPr lang="en-US" altLang="zh-CN" dirty="0"/>
              <a:t>DBA</a:t>
            </a:r>
            <a:r>
              <a:rPr lang="zh-CN" altLang="en-US" dirty="0"/>
              <a:t>确认以后，把这个</a:t>
            </a:r>
            <a:r>
              <a:rPr lang="en-US" altLang="zh-CN" dirty="0"/>
              <a:t>SQL</a:t>
            </a:r>
            <a:r>
              <a:rPr lang="zh-CN" altLang="en-US" dirty="0"/>
              <a:t>加入</a:t>
            </a:r>
            <a:r>
              <a:rPr lang="en-US" altLang="zh-CN" dirty="0"/>
              <a:t>SQL</a:t>
            </a:r>
            <a:r>
              <a:rPr lang="zh-CN" altLang="en-US" dirty="0"/>
              <a:t>模板库中。</a:t>
            </a:r>
          </a:p>
          <a:p>
            <a:endParaRPr lang="en-US" dirty="0"/>
          </a:p>
        </p:txBody>
      </p:sp>
    </p:spTree>
    <p:extLst>
      <p:ext uri="{BB962C8B-B14F-4D97-AF65-F5344CB8AC3E}">
        <p14:creationId xmlns:p14="http://schemas.microsoft.com/office/powerpoint/2010/main" val="6610712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CE3BF-8682-43D7-9741-24F9F1CE6D5B}"/>
              </a:ext>
            </a:extLst>
          </p:cNvPr>
          <p:cNvSpPr>
            <a:spLocks noGrp="1"/>
          </p:cNvSpPr>
          <p:nvPr>
            <p:ph type="title"/>
          </p:nvPr>
        </p:nvSpPr>
        <p:spPr/>
        <p:txBody>
          <a:bodyPr/>
          <a:lstStyle/>
          <a:p>
            <a:r>
              <a:rPr lang="zh-CN" altLang="en-US" dirty="0"/>
              <a:t>方案</a:t>
            </a:r>
            <a:r>
              <a:rPr lang="en-US" altLang="zh-CN" dirty="0"/>
              <a:t>2</a:t>
            </a:r>
            <a:r>
              <a:rPr lang="zh-CN" altLang="en-US" dirty="0"/>
              <a:t>：一步到位对单表的</a:t>
            </a:r>
            <a:r>
              <a:rPr lang="en-US" altLang="zh-CN" dirty="0"/>
              <a:t>SQL</a:t>
            </a:r>
            <a:r>
              <a:rPr lang="zh-CN" altLang="en-US" dirty="0"/>
              <a:t>生成</a:t>
            </a:r>
            <a:endParaRPr lang="en-US" dirty="0"/>
          </a:p>
        </p:txBody>
      </p:sp>
      <p:sp>
        <p:nvSpPr>
          <p:cNvPr id="3" name="Content Placeholder 2">
            <a:extLst>
              <a:ext uri="{FF2B5EF4-FFF2-40B4-BE49-F238E27FC236}">
                <a16:creationId xmlns:a16="http://schemas.microsoft.com/office/drawing/2014/main" id="{CFC349DD-2464-447B-A485-DC2C2916FF85}"/>
              </a:ext>
            </a:extLst>
          </p:cNvPr>
          <p:cNvSpPr>
            <a:spLocks noGrp="1"/>
          </p:cNvSpPr>
          <p:nvPr>
            <p:ph idx="1"/>
          </p:nvPr>
        </p:nvSpPr>
        <p:spPr/>
        <p:txBody>
          <a:bodyPr>
            <a:normAutofit fontScale="92500" lnSpcReduction="20000"/>
          </a:bodyPr>
          <a:lstStyle/>
          <a:p>
            <a:r>
              <a:rPr lang="zh-CN" altLang="en-US" dirty="0"/>
              <a:t>上下文：</a:t>
            </a:r>
            <a:endParaRPr lang="en-US" altLang="zh-CN" dirty="0"/>
          </a:p>
          <a:p>
            <a:pPr lvl="1"/>
            <a:r>
              <a:rPr lang="zh-CN" altLang="en-US" dirty="0"/>
              <a:t>针对</a:t>
            </a:r>
            <a:r>
              <a:rPr lang="en-US" altLang="zh-CN" dirty="0"/>
              <a:t>text2SQL</a:t>
            </a:r>
            <a:r>
              <a:rPr lang="zh-CN" altLang="en-US" dirty="0"/>
              <a:t>场景，该客户涉及到的表很少，大概</a:t>
            </a:r>
            <a:r>
              <a:rPr lang="en-US" altLang="zh-CN" dirty="0"/>
              <a:t>6</a:t>
            </a:r>
            <a:r>
              <a:rPr lang="zh-CN" altLang="en-US" dirty="0"/>
              <a:t>张以内；</a:t>
            </a:r>
            <a:endParaRPr lang="en-US" altLang="zh-CN" dirty="0"/>
          </a:p>
          <a:p>
            <a:pPr lvl="1"/>
            <a:r>
              <a:rPr lang="zh-CN" altLang="en-US" dirty="0"/>
              <a:t>涉及到的几张表相对比较静态，表结构改动不频繁。</a:t>
            </a:r>
            <a:endParaRPr lang="en-US" altLang="zh-CN" dirty="0"/>
          </a:p>
          <a:p>
            <a:pPr lvl="1"/>
            <a:r>
              <a:rPr lang="zh-CN" altLang="en-US" dirty="0"/>
              <a:t>涉及到的</a:t>
            </a:r>
            <a:r>
              <a:rPr lang="en-US" altLang="zh-CN" dirty="0"/>
              <a:t>SQL</a:t>
            </a:r>
            <a:r>
              <a:rPr lang="zh-CN" altLang="en-US" dirty="0"/>
              <a:t>不是很复杂。</a:t>
            </a:r>
            <a:endParaRPr lang="en-US" altLang="zh-CN" dirty="0"/>
          </a:p>
          <a:p>
            <a:pPr lvl="1"/>
            <a:r>
              <a:rPr lang="zh-CN" altLang="en-US" dirty="0"/>
              <a:t>面向业务人员。</a:t>
            </a:r>
            <a:endParaRPr lang="en-US" altLang="zh-CN" dirty="0"/>
          </a:p>
          <a:p>
            <a:r>
              <a:rPr lang="zh-CN" altLang="en-US" dirty="0"/>
              <a:t>方案（来自</a:t>
            </a:r>
            <a:r>
              <a:rPr lang="en-US" altLang="zh-CN" dirty="0"/>
              <a:t>AWS </a:t>
            </a:r>
            <a:r>
              <a:rPr lang="en-US" dirty="0"/>
              <a:t>RP team</a:t>
            </a:r>
            <a:r>
              <a:rPr lang="zh-CN" altLang="en-US" dirty="0"/>
              <a:t>）：</a:t>
            </a:r>
            <a:endParaRPr lang="en-US" altLang="zh-CN" dirty="0"/>
          </a:p>
          <a:p>
            <a:pPr lvl="1"/>
            <a:r>
              <a:rPr lang="zh-CN" altLang="en-US" dirty="0"/>
              <a:t>预处理：把几张表合并</a:t>
            </a:r>
            <a:r>
              <a:rPr lang="en-US" altLang="zh-CN" dirty="0"/>
              <a:t>/join</a:t>
            </a:r>
            <a:r>
              <a:rPr lang="zh-CN" altLang="en-US" dirty="0"/>
              <a:t>为一张单表</a:t>
            </a:r>
            <a:endParaRPr lang="en-US" altLang="zh-CN" dirty="0"/>
          </a:p>
          <a:p>
            <a:pPr lvl="1"/>
            <a:r>
              <a:rPr lang="en-US" altLang="zh-CN" dirty="0"/>
              <a:t>LLM</a:t>
            </a:r>
            <a:r>
              <a:rPr lang="zh-CN" altLang="en-US" dirty="0"/>
              <a:t>选择：</a:t>
            </a:r>
            <a:r>
              <a:rPr lang="en-US" altLang="zh-CN" dirty="0" err="1"/>
              <a:t>openai</a:t>
            </a:r>
            <a:r>
              <a:rPr lang="zh-CN" altLang="en-US" dirty="0"/>
              <a:t>的</a:t>
            </a:r>
            <a:r>
              <a:rPr lang="en-US" altLang="zh-CN" dirty="0"/>
              <a:t>gpt3.5/gpt4/AWS bedrock </a:t>
            </a:r>
            <a:r>
              <a:rPr lang="en-US" altLang="zh-CN" dirty="0" err="1"/>
              <a:t>claude</a:t>
            </a:r>
            <a:endParaRPr lang="en-US" altLang="zh-CN" dirty="0"/>
          </a:p>
          <a:p>
            <a:pPr lvl="1"/>
            <a:r>
              <a:rPr lang="en-US" altLang="zh-CN" dirty="0"/>
              <a:t>PE</a:t>
            </a:r>
            <a:r>
              <a:rPr lang="zh-CN" altLang="en-US" dirty="0"/>
              <a:t>选择：</a:t>
            </a:r>
            <a:r>
              <a:rPr lang="en-US" altLang="zh-CN" dirty="0"/>
              <a:t>zero  shot prompt</a:t>
            </a:r>
          </a:p>
          <a:p>
            <a:pPr lvl="1"/>
            <a:r>
              <a:rPr lang="zh-CN" altLang="en-US" dirty="0"/>
              <a:t>与</a:t>
            </a:r>
            <a:r>
              <a:rPr lang="en-US" altLang="zh-CN" dirty="0"/>
              <a:t>LLM</a:t>
            </a:r>
            <a:r>
              <a:rPr lang="zh-CN" altLang="en-US" dirty="0"/>
              <a:t>交互次数：</a:t>
            </a:r>
            <a:r>
              <a:rPr lang="en-US" altLang="zh-CN" dirty="0"/>
              <a:t>1</a:t>
            </a:r>
            <a:r>
              <a:rPr lang="zh-CN" altLang="en-US" dirty="0"/>
              <a:t>次</a:t>
            </a:r>
            <a:endParaRPr lang="en-US" altLang="zh-CN" dirty="0"/>
          </a:p>
          <a:p>
            <a:r>
              <a:rPr lang="zh-CN" altLang="en-US" dirty="0"/>
              <a:t>效果：</a:t>
            </a:r>
            <a:endParaRPr lang="en-US" altLang="zh-CN" dirty="0"/>
          </a:p>
          <a:p>
            <a:pPr lvl="1"/>
            <a:r>
              <a:rPr lang="zh-CN" altLang="en-US" dirty="0"/>
              <a:t>上线</a:t>
            </a:r>
            <a:endParaRPr lang="en-US" altLang="zh-CN" dirty="0"/>
          </a:p>
          <a:p>
            <a:pPr lvl="1"/>
            <a:r>
              <a:rPr lang="zh-CN" altLang="en-US" dirty="0"/>
              <a:t>准确率据说在</a:t>
            </a:r>
            <a:r>
              <a:rPr lang="en-US" altLang="zh-CN" dirty="0"/>
              <a:t>7</a:t>
            </a:r>
            <a:r>
              <a:rPr lang="zh-CN" altLang="en-US" dirty="0"/>
              <a:t>成以上。</a:t>
            </a:r>
            <a:endParaRPr lang="en-US" dirty="0"/>
          </a:p>
        </p:txBody>
      </p:sp>
    </p:spTree>
    <p:extLst>
      <p:ext uri="{BB962C8B-B14F-4D97-AF65-F5344CB8AC3E}">
        <p14:creationId xmlns:p14="http://schemas.microsoft.com/office/powerpoint/2010/main" val="3801005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52DDD-42B3-4857-AC8B-4B373FAB9F46}"/>
              </a:ext>
            </a:extLst>
          </p:cNvPr>
          <p:cNvSpPr>
            <a:spLocks noGrp="1"/>
          </p:cNvSpPr>
          <p:nvPr>
            <p:ph type="title"/>
          </p:nvPr>
        </p:nvSpPr>
        <p:spPr/>
        <p:txBody>
          <a:bodyPr/>
          <a:lstStyle/>
          <a:p>
            <a:r>
              <a:rPr lang="zh-CN" altLang="en-US" dirty="0"/>
              <a:t>方案</a:t>
            </a:r>
            <a:r>
              <a:rPr lang="en-US" altLang="zh-CN" dirty="0"/>
              <a:t>3</a:t>
            </a:r>
            <a:r>
              <a:rPr lang="zh-CN" altLang="en-US" dirty="0"/>
              <a:t>：</a:t>
            </a:r>
            <a:r>
              <a:rPr lang="zh-CN" altLang="en-US" b="1" dirty="0"/>
              <a:t>一步到位对多表的</a:t>
            </a:r>
            <a:r>
              <a:rPr lang="en-US" altLang="zh-CN" b="1" dirty="0"/>
              <a:t>SQL</a:t>
            </a:r>
            <a:r>
              <a:rPr lang="zh-CN" altLang="en-US" b="1" dirty="0"/>
              <a:t>生成</a:t>
            </a:r>
            <a:endParaRPr lang="en-US" dirty="0"/>
          </a:p>
        </p:txBody>
      </p:sp>
      <p:sp>
        <p:nvSpPr>
          <p:cNvPr id="3" name="Content Placeholder 2">
            <a:extLst>
              <a:ext uri="{FF2B5EF4-FFF2-40B4-BE49-F238E27FC236}">
                <a16:creationId xmlns:a16="http://schemas.microsoft.com/office/drawing/2014/main" id="{4AD861ED-A42F-41F7-A5DB-1173B3973535}"/>
              </a:ext>
            </a:extLst>
          </p:cNvPr>
          <p:cNvSpPr>
            <a:spLocks noGrp="1"/>
          </p:cNvSpPr>
          <p:nvPr>
            <p:ph idx="1"/>
          </p:nvPr>
        </p:nvSpPr>
        <p:spPr/>
        <p:txBody>
          <a:bodyPr>
            <a:normAutofit/>
          </a:bodyPr>
          <a:lstStyle/>
          <a:p>
            <a:r>
              <a:rPr lang="zh-CN" altLang="en-US" dirty="0"/>
              <a:t>该方案来自</a:t>
            </a:r>
            <a:r>
              <a:rPr lang="en-US" altLang="zh-CN" dirty="0"/>
              <a:t>AWS </a:t>
            </a:r>
            <a:r>
              <a:rPr lang="en-US" dirty="0" err="1"/>
              <a:t>GenAIIC</a:t>
            </a:r>
            <a:r>
              <a:rPr lang="en-US" dirty="0"/>
              <a:t> team，</a:t>
            </a:r>
            <a:r>
              <a:rPr lang="zh-CN" altLang="en-US" dirty="0"/>
              <a:t>使用该方案的客户已经上生产。</a:t>
            </a:r>
          </a:p>
          <a:p>
            <a:r>
              <a:rPr lang="zh-CN" altLang="en-US" dirty="0"/>
              <a:t>受众：</a:t>
            </a:r>
            <a:r>
              <a:rPr lang="en-US" dirty="0"/>
              <a:t>BI</a:t>
            </a:r>
            <a:r>
              <a:rPr lang="zh-CN" altLang="en-US" dirty="0"/>
              <a:t>部门的</a:t>
            </a:r>
            <a:r>
              <a:rPr lang="en-US" dirty="0"/>
              <a:t>DBA</a:t>
            </a:r>
          </a:p>
          <a:p>
            <a:r>
              <a:rPr lang="zh-CN" altLang="en-US" dirty="0"/>
              <a:t>场景相对比较简单，一共涉及的表在</a:t>
            </a:r>
            <a:r>
              <a:rPr lang="en-US" altLang="zh-CN" dirty="0"/>
              <a:t>10</a:t>
            </a:r>
            <a:r>
              <a:rPr lang="zh-CN" altLang="en-US" dirty="0"/>
              <a:t>张以内，使用处理过的</a:t>
            </a:r>
            <a:r>
              <a:rPr lang="en-US" dirty="0"/>
              <a:t>spider</a:t>
            </a:r>
            <a:r>
              <a:rPr lang="zh-CN" altLang="en-US" dirty="0"/>
              <a:t>数据集</a:t>
            </a:r>
            <a:r>
              <a:rPr lang="en-US" dirty="0"/>
              <a:t>HF dataset “richardr1126/spider-</a:t>
            </a:r>
            <a:r>
              <a:rPr lang="en-US" dirty="0" err="1"/>
              <a:t>natsql</a:t>
            </a:r>
            <a:r>
              <a:rPr lang="en-US" dirty="0"/>
              <a:t>-context-instruct”</a:t>
            </a:r>
            <a:r>
              <a:rPr lang="zh-CN" altLang="en-US" dirty="0"/>
              <a:t>来</a:t>
            </a:r>
            <a:r>
              <a:rPr lang="en-US" dirty="0"/>
              <a:t>finetuning </a:t>
            </a:r>
            <a:r>
              <a:rPr lang="en-US" dirty="0" err="1"/>
              <a:t>wizardCoder</a:t>
            </a:r>
            <a:r>
              <a:rPr lang="en-US" dirty="0"/>
              <a:t>。</a:t>
            </a:r>
          </a:p>
          <a:p>
            <a:pPr lvl="1"/>
            <a:r>
              <a:rPr lang="zh-CN" altLang="en-US" dirty="0"/>
              <a:t>另一个客户也使用了这个方案，根据客户反馈效果还可以。该客户除了使用开源的“</a:t>
            </a:r>
            <a:r>
              <a:rPr lang="en-US" dirty="0"/>
              <a:t>richardr1126/spider-</a:t>
            </a:r>
            <a:r>
              <a:rPr lang="en-US" dirty="0" err="1"/>
              <a:t>natsql</a:t>
            </a:r>
            <a:r>
              <a:rPr lang="en-US" dirty="0"/>
              <a:t>-context-instruct”</a:t>
            </a:r>
            <a:r>
              <a:rPr lang="zh-CN" altLang="en-US" dirty="0"/>
              <a:t>数据集，还用了一些自己内部积累的对齐的数据集；尝试的模型包括</a:t>
            </a:r>
            <a:r>
              <a:rPr lang="en-US" dirty="0" err="1"/>
              <a:t>sqlcoder，codellama，wizardcoder</a:t>
            </a:r>
            <a:r>
              <a:rPr lang="en-US" dirty="0"/>
              <a:t>。</a:t>
            </a:r>
          </a:p>
          <a:p>
            <a:endParaRPr lang="en-US" dirty="0"/>
          </a:p>
        </p:txBody>
      </p:sp>
    </p:spTree>
    <p:extLst>
      <p:ext uri="{BB962C8B-B14F-4D97-AF65-F5344CB8AC3E}">
        <p14:creationId xmlns:p14="http://schemas.microsoft.com/office/powerpoint/2010/main" val="22689658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19F83-E4EC-454D-83B2-54C18827AD45}"/>
              </a:ext>
            </a:extLst>
          </p:cNvPr>
          <p:cNvSpPr>
            <a:spLocks noGrp="1"/>
          </p:cNvSpPr>
          <p:nvPr>
            <p:ph type="title"/>
          </p:nvPr>
        </p:nvSpPr>
        <p:spPr/>
        <p:txBody>
          <a:bodyPr/>
          <a:lstStyle/>
          <a:p>
            <a:r>
              <a:rPr lang="zh-CN" altLang="en-US" dirty="0"/>
              <a:t>方案</a:t>
            </a:r>
            <a:r>
              <a:rPr lang="en-US" altLang="zh-CN" dirty="0"/>
              <a:t>4</a:t>
            </a:r>
            <a:r>
              <a:rPr lang="zh-CN" altLang="en-US" dirty="0"/>
              <a:t>：</a:t>
            </a:r>
            <a:r>
              <a:rPr lang="zh-CN" altLang="en-US" b="1" dirty="0"/>
              <a:t>基于</a:t>
            </a:r>
            <a:r>
              <a:rPr lang="en-US" b="1" dirty="0" err="1"/>
              <a:t>ReAct</a:t>
            </a:r>
            <a:r>
              <a:rPr lang="en-US" b="1" dirty="0"/>
              <a:t> SQL agent</a:t>
            </a:r>
            <a:r>
              <a:rPr lang="zh-CN" altLang="en-US" b="1" dirty="0"/>
              <a:t>的多步的</a:t>
            </a:r>
            <a:r>
              <a:rPr lang="en-US" b="1" dirty="0"/>
              <a:t>SQL</a:t>
            </a:r>
            <a:r>
              <a:rPr lang="zh-CN" altLang="en-US" b="1" dirty="0"/>
              <a:t>生成</a:t>
            </a:r>
            <a:endParaRPr lang="en-US" dirty="0"/>
          </a:p>
        </p:txBody>
      </p:sp>
      <p:sp>
        <p:nvSpPr>
          <p:cNvPr id="3" name="Content Placeholder 2">
            <a:extLst>
              <a:ext uri="{FF2B5EF4-FFF2-40B4-BE49-F238E27FC236}">
                <a16:creationId xmlns:a16="http://schemas.microsoft.com/office/drawing/2014/main" id="{3493E0C9-085B-4A0C-829F-A98B537CF7ED}"/>
              </a:ext>
            </a:extLst>
          </p:cNvPr>
          <p:cNvSpPr>
            <a:spLocks noGrp="1"/>
          </p:cNvSpPr>
          <p:nvPr>
            <p:ph idx="1"/>
          </p:nvPr>
        </p:nvSpPr>
        <p:spPr>
          <a:xfrm>
            <a:off x="838200" y="2052506"/>
            <a:ext cx="10515600" cy="3997659"/>
          </a:xfrm>
        </p:spPr>
        <p:txBody>
          <a:bodyPr/>
          <a:lstStyle/>
          <a:p>
            <a:r>
              <a:rPr lang="zh-CN" altLang="en-US" dirty="0"/>
              <a:t>该方案来自</a:t>
            </a:r>
            <a:r>
              <a:rPr lang="en-US" altLang="zh-CN" dirty="0"/>
              <a:t>AWS </a:t>
            </a:r>
            <a:r>
              <a:rPr lang="en-US" dirty="0" err="1"/>
              <a:t>GenAIIC</a:t>
            </a:r>
            <a:r>
              <a:rPr lang="en-US" dirty="0"/>
              <a:t> team，</a:t>
            </a:r>
            <a:r>
              <a:rPr lang="zh-CN" altLang="en-US" dirty="0"/>
              <a:t>使用该方案的客户已经上生产。</a:t>
            </a:r>
          </a:p>
          <a:p>
            <a:r>
              <a:rPr lang="zh-CN" altLang="en-US" dirty="0"/>
              <a:t>受众：</a:t>
            </a:r>
            <a:r>
              <a:rPr lang="en-US" dirty="0"/>
              <a:t>BI</a:t>
            </a:r>
            <a:r>
              <a:rPr lang="zh-CN" altLang="en-US" dirty="0"/>
              <a:t>部门的</a:t>
            </a:r>
            <a:r>
              <a:rPr lang="en-US" dirty="0"/>
              <a:t>DBA</a:t>
            </a:r>
          </a:p>
          <a:p>
            <a:r>
              <a:rPr lang="zh-CN" altLang="en-US" dirty="0"/>
              <a:t>场景相对比较简单，一共涉及的表在</a:t>
            </a:r>
            <a:r>
              <a:rPr lang="en-US" altLang="zh-CN" dirty="0"/>
              <a:t>10</a:t>
            </a:r>
            <a:r>
              <a:rPr lang="zh-CN" altLang="en-US" dirty="0"/>
              <a:t>张以内。</a:t>
            </a:r>
          </a:p>
          <a:p>
            <a:r>
              <a:rPr lang="zh-CN" altLang="en-US" dirty="0"/>
              <a:t>基于</a:t>
            </a:r>
            <a:r>
              <a:rPr lang="en-US" dirty="0"/>
              <a:t>zero shot + </a:t>
            </a:r>
            <a:r>
              <a:rPr lang="en-US" dirty="0" err="1"/>
              <a:t>ReAct</a:t>
            </a:r>
            <a:r>
              <a:rPr lang="zh-CN" altLang="en-US" dirty="0"/>
              <a:t>范式的</a:t>
            </a:r>
            <a:r>
              <a:rPr lang="en-US" dirty="0" err="1"/>
              <a:t>langchain</a:t>
            </a:r>
            <a:r>
              <a:rPr lang="zh-CN" altLang="en-US" dirty="0"/>
              <a:t>的</a:t>
            </a:r>
            <a:r>
              <a:rPr lang="en-US" dirty="0"/>
              <a:t>SQL agent + bedrock </a:t>
            </a:r>
            <a:r>
              <a:rPr lang="en-US" dirty="0" err="1"/>
              <a:t>claude</a:t>
            </a:r>
            <a:r>
              <a:rPr lang="zh-CN" altLang="en-US" dirty="0"/>
              <a:t>的方案实现。</a:t>
            </a:r>
          </a:p>
          <a:p>
            <a:pPr lvl="1"/>
            <a:r>
              <a:rPr lang="en-US" dirty="0" err="1"/>
              <a:t>Langchain</a:t>
            </a:r>
            <a:r>
              <a:rPr lang="zh-CN" altLang="en-US" dirty="0"/>
              <a:t>的</a:t>
            </a:r>
            <a:r>
              <a:rPr lang="en-US" dirty="0"/>
              <a:t>SQL agent</a:t>
            </a:r>
            <a:r>
              <a:rPr lang="zh-CN" altLang="en-US" dirty="0"/>
              <a:t>的</a:t>
            </a:r>
            <a:r>
              <a:rPr lang="en-US" dirty="0"/>
              <a:t>action space：</a:t>
            </a:r>
            <a:r>
              <a:rPr lang="zh-CN" altLang="en-US" dirty="0"/>
              <a:t>根据数据库列出表；根据表得到</a:t>
            </a:r>
            <a:r>
              <a:rPr lang="en-US" dirty="0"/>
              <a:t>schema；</a:t>
            </a:r>
            <a:r>
              <a:rPr lang="zh-CN" altLang="en-US" dirty="0"/>
              <a:t>利用</a:t>
            </a:r>
            <a:r>
              <a:rPr lang="en-US" dirty="0"/>
              <a:t>LLM</a:t>
            </a:r>
            <a:r>
              <a:rPr lang="zh-CN" altLang="en-US" dirty="0"/>
              <a:t>来检查生成</a:t>
            </a:r>
            <a:r>
              <a:rPr lang="en-US" dirty="0"/>
              <a:t>SQL</a:t>
            </a:r>
            <a:r>
              <a:rPr lang="zh-CN" altLang="en-US" dirty="0"/>
              <a:t>是否正确；根据</a:t>
            </a:r>
            <a:r>
              <a:rPr lang="en-US" dirty="0"/>
              <a:t>SQL</a:t>
            </a:r>
            <a:r>
              <a:rPr lang="zh-CN" altLang="en-US" dirty="0"/>
              <a:t>来执行。</a:t>
            </a:r>
          </a:p>
          <a:p>
            <a:endParaRPr lang="en-US" dirty="0"/>
          </a:p>
        </p:txBody>
      </p:sp>
    </p:spTree>
    <p:extLst>
      <p:ext uri="{BB962C8B-B14F-4D97-AF65-F5344CB8AC3E}">
        <p14:creationId xmlns:p14="http://schemas.microsoft.com/office/powerpoint/2010/main" val="9977457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DBC75-4EE1-47E6-84DA-0AAC55C89899}"/>
              </a:ext>
            </a:extLst>
          </p:cNvPr>
          <p:cNvSpPr>
            <a:spLocks noGrp="1"/>
          </p:cNvSpPr>
          <p:nvPr>
            <p:ph type="title"/>
          </p:nvPr>
        </p:nvSpPr>
        <p:spPr>
          <a:xfrm>
            <a:off x="838200" y="365126"/>
            <a:ext cx="10515600" cy="774358"/>
          </a:xfrm>
        </p:spPr>
        <p:txBody>
          <a:bodyPr/>
          <a:lstStyle/>
          <a:p>
            <a:r>
              <a:rPr lang="zh-CN" altLang="en-US" dirty="0"/>
              <a:t>方案</a:t>
            </a:r>
            <a:r>
              <a:rPr lang="en-US" altLang="zh-CN" dirty="0"/>
              <a:t>5</a:t>
            </a:r>
            <a:r>
              <a:rPr lang="zh-CN" altLang="en-US" dirty="0"/>
              <a:t>：手动</a:t>
            </a:r>
            <a:r>
              <a:rPr lang="en-US" altLang="zh-CN" dirty="0" err="1"/>
              <a:t>CoT</a:t>
            </a:r>
            <a:r>
              <a:rPr lang="zh-CN" altLang="en-US" dirty="0"/>
              <a:t>三步拆解的</a:t>
            </a:r>
            <a:r>
              <a:rPr lang="en-US" altLang="zh-CN" dirty="0"/>
              <a:t>SQL</a:t>
            </a:r>
            <a:r>
              <a:rPr lang="zh-CN" altLang="en-US" dirty="0"/>
              <a:t>生成</a:t>
            </a:r>
            <a:endParaRPr lang="en-US" dirty="0"/>
          </a:p>
        </p:txBody>
      </p:sp>
      <p:sp>
        <p:nvSpPr>
          <p:cNvPr id="3" name="Content Placeholder 2">
            <a:extLst>
              <a:ext uri="{FF2B5EF4-FFF2-40B4-BE49-F238E27FC236}">
                <a16:creationId xmlns:a16="http://schemas.microsoft.com/office/drawing/2014/main" id="{C969AF5E-9F87-45D7-ACF5-0C72FDE7CFB9}"/>
              </a:ext>
            </a:extLst>
          </p:cNvPr>
          <p:cNvSpPr>
            <a:spLocks noGrp="1"/>
          </p:cNvSpPr>
          <p:nvPr>
            <p:ph idx="1"/>
          </p:nvPr>
        </p:nvSpPr>
        <p:spPr>
          <a:xfrm>
            <a:off x="838200" y="1575581"/>
            <a:ext cx="10515600" cy="4846955"/>
          </a:xfrm>
        </p:spPr>
        <p:txBody>
          <a:bodyPr>
            <a:normAutofit fontScale="70000" lnSpcReduction="20000"/>
          </a:bodyPr>
          <a:lstStyle/>
          <a:p>
            <a:r>
              <a:rPr lang="zh-CN" altLang="en-US" dirty="0"/>
              <a:t>上下文：</a:t>
            </a:r>
            <a:endParaRPr lang="en-US" altLang="zh-CN" dirty="0"/>
          </a:p>
          <a:p>
            <a:pPr lvl="1"/>
            <a:r>
              <a:rPr lang="zh-CN" altLang="en-US" dirty="0"/>
              <a:t>针对</a:t>
            </a:r>
            <a:r>
              <a:rPr lang="en-US" altLang="zh-CN" dirty="0"/>
              <a:t>text2SQL</a:t>
            </a:r>
            <a:r>
              <a:rPr lang="zh-CN" altLang="en-US" dirty="0"/>
              <a:t>场景，该客户涉及到的表非常多，超过</a:t>
            </a:r>
            <a:r>
              <a:rPr lang="en-US" altLang="zh-CN" dirty="0"/>
              <a:t>1K+</a:t>
            </a:r>
            <a:r>
              <a:rPr lang="zh-CN" altLang="en-US" dirty="0"/>
              <a:t>张表；</a:t>
            </a:r>
            <a:endParaRPr lang="en-US" altLang="zh-CN" dirty="0"/>
          </a:p>
          <a:p>
            <a:pPr lvl="1"/>
            <a:r>
              <a:rPr lang="zh-CN" altLang="en-US" dirty="0"/>
              <a:t>这些表的改动是比较频繁的；</a:t>
            </a:r>
            <a:endParaRPr lang="en-US" altLang="zh-CN" dirty="0"/>
          </a:p>
          <a:p>
            <a:pPr lvl="1"/>
            <a:r>
              <a:rPr lang="zh-CN" altLang="en-US" dirty="0"/>
              <a:t>涉及到的</a:t>
            </a:r>
            <a:r>
              <a:rPr lang="en-US" altLang="zh-CN" dirty="0"/>
              <a:t>SQL</a:t>
            </a:r>
            <a:r>
              <a:rPr lang="zh-CN" altLang="en-US" dirty="0"/>
              <a:t>可能会比较复杂（比如带有多个窗口函数以及聚合函数，比如单个</a:t>
            </a:r>
            <a:r>
              <a:rPr lang="en-US" altLang="zh-CN" dirty="0"/>
              <a:t>SQL</a:t>
            </a:r>
            <a:r>
              <a:rPr lang="zh-CN" altLang="en-US" dirty="0"/>
              <a:t>语句超过</a:t>
            </a:r>
            <a:r>
              <a:rPr lang="en-US" altLang="zh-CN" dirty="0"/>
              <a:t>100</a:t>
            </a:r>
            <a:r>
              <a:rPr lang="zh-CN" altLang="en-US" dirty="0"/>
              <a:t>行）；</a:t>
            </a:r>
            <a:endParaRPr lang="en-US" altLang="zh-CN" dirty="0"/>
          </a:p>
          <a:p>
            <a:pPr lvl="1"/>
            <a:r>
              <a:rPr lang="zh-CN" altLang="en-US" dirty="0"/>
              <a:t>面向</a:t>
            </a:r>
            <a:r>
              <a:rPr lang="en-US" altLang="zh-CN" dirty="0"/>
              <a:t>DBA</a:t>
            </a:r>
          </a:p>
          <a:p>
            <a:r>
              <a:rPr lang="zh-CN" altLang="en-US" dirty="0"/>
              <a:t>方案（该方案来自某个客户）：</a:t>
            </a:r>
            <a:endParaRPr lang="en-US" altLang="zh-CN" dirty="0"/>
          </a:p>
          <a:p>
            <a:pPr lvl="1"/>
            <a:r>
              <a:rPr lang="zh-CN" altLang="en-US" dirty="0"/>
              <a:t>预处理：前端页面会让</a:t>
            </a:r>
            <a:r>
              <a:rPr lang="en-US" altLang="zh-CN" dirty="0"/>
              <a:t>DBA</a:t>
            </a:r>
            <a:r>
              <a:rPr lang="zh-CN" altLang="en-US" dirty="0"/>
              <a:t>选择具体的子类，从而让每个子类涉及到的表在</a:t>
            </a:r>
            <a:r>
              <a:rPr lang="en-US" altLang="zh-CN" dirty="0"/>
              <a:t>30</a:t>
            </a:r>
            <a:r>
              <a:rPr lang="zh-CN" altLang="en-US" dirty="0"/>
              <a:t>张以内。</a:t>
            </a:r>
            <a:endParaRPr lang="en-US" altLang="zh-CN" dirty="0"/>
          </a:p>
          <a:p>
            <a:pPr lvl="1"/>
            <a:r>
              <a:rPr lang="en-US" altLang="zh-CN" dirty="0"/>
              <a:t>LLM</a:t>
            </a:r>
            <a:r>
              <a:rPr lang="zh-CN" altLang="en-US" dirty="0"/>
              <a:t>选择：</a:t>
            </a:r>
            <a:r>
              <a:rPr lang="en-US" altLang="zh-CN" dirty="0" err="1"/>
              <a:t>wizardLM</a:t>
            </a:r>
            <a:endParaRPr lang="en-US" altLang="zh-CN" dirty="0"/>
          </a:p>
          <a:p>
            <a:pPr lvl="1"/>
            <a:r>
              <a:rPr lang="en-US" altLang="zh-CN" dirty="0"/>
              <a:t>PE</a:t>
            </a:r>
            <a:r>
              <a:rPr lang="zh-CN" altLang="en-US" dirty="0"/>
              <a:t>选择：手动</a:t>
            </a:r>
            <a:r>
              <a:rPr lang="en-US" altLang="zh-CN" dirty="0" err="1"/>
              <a:t>CoT</a:t>
            </a:r>
            <a:r>
              <a:rPr lang="zh-CN" altLang="en-US" dirty="0"/>
              <a:t>三步走</a:t>
            </a:r>
            <a:endParaRPr lang="en-US" altLang="zh-CN" dirty="0"/>
          </a:p>
          <a:p>
            <a:pPr lvl="2"/>
            <a:r>
              <a:rPr lang="zh-CN" altLang="en-US" dirty="0"/>
              <a:t>第一步是提供表名，表的简要描述和用户的问题，让</a:t>
            </a:r>
            <a:r>
              <a:rPr lang="en-US" altLang="zh-CN" dirty="0"/>
              <a:t>LLM</a:t>
            </a:r>
            <a:r>
              <a:rPr lang="zh-CN" altLang="en-US" dirty="0"/>
              <a:t>给出和用户问题有关的几张表的表名；</a:t>
            </a:r>
            <a:endParaRPr lang="en-US" altLang="zh-CN" dirty="0"/>
          </a:p>
          <a:p>
            <a:pPr lvl="2"/>
            <a:r>
              <a:rPr lang="zh-CN" altLang="en-US" dirty="0"/>
              <a:t>第二步是根据第一步得到的表名从数据库中获得对应的这些表的表结构，把这些表结构和用户的问题告之</a:t>
            </a:r>
            <a:r>
              <a:rPr lang="en-US" altLang="zh-CN" dirty="0"/>
              <a:t>LLM</a:t>
            </a:r>
            <a:r>
              <a:rPr lang="zh-CN" altLang="en-US" dirty="0"/>
              <a:t>，让</a:t>
            </a:r>
            <a:r>
              <a:rPr lang="en-US" altLang="zh-CN" dirty="0"/>
              <a:t>LLM</a:t>
            </a:r>
            <a:r>
              <a:rPr lang="zh-CN" altLang="en-US" dirty="0"/>
              <a:t>给出和用户问题有关的这些表的对应的具体字段名；</a:t>
            </a:r>
            <a:endParaRPr lang="en-US" altLang="zh-CN" dirty="0"/>
          </a:p>
          <a:p>
            <a:pPr lvl="2"/>
            <a:r>
              <a:rPr lang="zh-CN" altLang="en-US" dirty="0"/>
              <a:t>第三步是把上一步得到的字段名，用户的问题，表名以及表结构提供给</a:t>
            </a:r>
            <a:r>
              <a:rPr lang="en-US" altLang="zh-CN" dirty="0"/>
              <a:t>LLM</a:t>
            </a:r>
            <a:r>
              <a:rPr lang="zh-CN" altLang="en-US" dirty="0"/>
              <a:t>，让</a:t>
            </a:r>
            <a:r>
              <a:rPr lang="en-US" altLang="zh-CN" dirty="0"/>
              <a:t>LLM</a:t>
            </a:r>
            <a:r>
              <a:rPr lang="zh-CN" altLang="en-US" dirty="0"/>
              <a:t>根据这些信息来生成</a:t>
            </a:r>
            <a:r>
              <a:rPr lang="en-US" altLang="zh-CN" dirty="0"/>
              <a:t>SQL</a:t>
            </a:r>
            <a:r>
              <a:rPr lang="zh-CN" altLang="en-US" dirty="0"/>
              <a:t>。</a:t>
            </a:r>
            <a:endParaRPr lang="en-US" altLang="zh-CN" dirty="0"/>
          </a:p>
          <a:p>
            <a:pPr lvl="1"/>
            <a:r>
              <a:rPr lang="zh-CN" altLang="en-US" dirty="0"/>
              <a:t>后处理：前端页面会显示每一步的结果，</a:t>
            </a:r>
            <a:r>
              <a:rPr lang="en-US" altLang="zh-CN" dirty="0"/>
              <a:t>DBA</a:t>
            </a:r>
            <a:r>
              <a:rPr lang="zh-CN" altLang="en-US" dirty="0"/>
              <a:t>可以</a:t>
            </a:r>
            <a:r>
              <a:rPr lang="en-US" altLang="zh-CN" dirty="0"/>
              <a:t>double check</a:t>
            </a:r>
            <a:r>
              <a:rPr lang="zh-CN" altLang="en-US" dirty="0"/>
              <a:t>且进行修改然后触发后续执行。</a:t>
            </a:r>
            <a:endParaRPr lang="en-US" altLang="zh-CN" dirty="0"/>
          </a:p>
          <a:p>
            <a:pPr lvl="1"/>
            <a:r>
              <a:rPr lang="zh-CN" altLang="en-US" dirty="0"/>
              <a:t>与</a:t>
            </a:r>
            <a:r>
              <a:rPr lang="en-US" altLang="zh-CN" dirty="0"/>
              <a:t>LLM</a:t>
            </a:r>
            <a:r>
              <a:rPr lang="zh-CN" altLang="en-US" dirty="0"/>
              <a:t>交互次数：三次</a:t>
            </a:r>
            <a:endParaRPr lang="en-US" altLang="zh-CN" dirty="0"/>
          </a:p>
          <a:p>
            <a:r>
              <a:rPr lang="zh-CN" altLang="en-US" dirty="0"/>
              <a:t>效果：</a:t>
            </a:r>
            <a:endParaRPr lang="en-US" altLang="zh-CN" dirty="0"/>
          </a:p>
          <a:p>
            <a:pPr lvl="1"/>
            <a:r>
              <a:rPr lang="zh-CN" altLang="en-US" dirty="0"/>
              <a:t>上线：对于简单的</a:t>
            </a:r>
            <a:r>
              <a:rPr lang="en-US" altLang="zh-CN" dirty="0"/>
              <a:t>SQL</a:t>
            </a:r>
            <a:r>
              <a:rPr lang="zh-CN" altLang="en-US" dirty="0"/>
              <a:t>准确率不错；但是对于复杂的</a:t>
            </a:r>
            <a:r>
              <a:rPr lang="en-US" altLang="zh-CN" dirty="0"/>
              <a:t>SQL</a:t>
            </a:r>
            <a:r>
              <a:rPr lang="zh-CN" altLang="en-US" dirty="0"/>
              <a:t>，即使</a:t>
            </a:r>
            <a:r>
              <a:rPr lang="en-US" altLang="zh-CN" dirty="0" err="1"/>
              <a:t>openai</a:t>
            </a:r>
            <a:r>
              <a:rPr lang="zh-CN" altLang="en-US" dirty="0"/>
              <a:t>的</a:t>
            </a:r>
            <a:r>
              <a:rPr lang="en-US" altLang="zh-CN" dirty="0"/>
              <a:t>API</a:t>
            </a:r>
            <a:r>
              <a:rPr lang="zh-CN" altLang="en-US" dirty="0"/>
              <a:t>效果也不好。</a:t>
            </a:r>
            <a:endParaRPr lang="en-US" altLang="zh-CN" dirty="0"/>
          </a:p>
          <a:p>
            <a:pPr lvl="1"/>
            <a:r>
              <a:rPr lang="en-US" altLang="zh-CN" dirty="0"/>
              <a:t>Next Step</a:t>
            </a:r>
            <a:r>
              <a:rPr lang="zh-CN" altLang="en-US" dirty="0"/>
              <a:t>：可能会尝试</a:t>
            </a:r>
            <a:r>
              <a:rPr lang="en-US" altLang="zh-CN" dirty="0"/>
              <a:t>finetuning LLM</a:t>
            </a:r>
            <a:r>
              <a:rPr lang="zh-CN" altLang="en-US" dirty="0"/>
              <a:t>（用户问题一步到位生成</a:t>
            </a:r>
            <a:r>
              <a:rPr lang="en-US" altLang="zh-CN" dirty="0"/>
              <a:t>SQL</a:t>
            </a:r>
            <a:r>
              <a:rPr lang="zh-CN" altLang="en-US" dirty="0"/>
              <a:t>）</a:t>
            </a:r>
            <a:endParaRPr lang="en-US" altLang="zh-CN" dirty="0"/>
          </a:p>
        </p:txBody>
      </p:sp>
    </p:spTree>
    <p:extLst>
      <p:ext uri="{BB962C8B-B14F-4D97-AF65-F5344CB8AC3E}">
        <p14:creationId xmlns:p14="http://schemas.microsoft.com/office/powerpoint/2010/main" val="33787145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17007-5751-4684-96CF-7C0C1046DBB9}"/>
              </a:ext>
            </a:extLst>
          </p:cNvPr>
          <p:cNvSpPr>
            <a:spLocks noGrp="1"/>
          </p:cNvSpPr>
          <p:nvPr>
            <p:ph type="title"/>
          </p:nvPr>
        </p:nvSpPr>
        <p:spPr/>
        <p:txBody>
          <a:bodyPr/>
          <a:lstStyle/>
          <a:p>
            <a:r>
              <a:rPr lang="zh-CN" altLang="en-US" dirty="0"/>
              <a:t>方案</a:t>
            </a:r>
            <a:r>
              <a:rPr lang="en-US" altLang="zh-CN" dirty="0"/>
              <a:t>6</a:t>
            </a:r>
            <a:r>
              <a:rPr lang="zh-CN" altLang="en-US" dirty="0"/>
              <a:t>：基于固定的</a:t>
            </a:r>
            <a:r>
              <a:rPr lang="en-US" dirty="0"/>
              <a:t>retrieval</a:t>
            </a:r>
            <a:r>
              <a:rPr lang="zh-CN" altLang="en-US" dirty="0"/>
              <a:t>逻辑 </a:t>
            </a:r>
            <a:r>
              <a:rPr lang="en-US" altLang="zh-CN" dirty="0"/>
              <a:t>+ </a:t>
            </a:r>
            <a:r>
              <a:rPr lang="zh-CN" altLang="en-US" dirty="0"/>
              <a:t>自定义的</a:t>
            </a:r>
            <a:r>
              <a:rPr lang="en-US" dirty="0" err="1"/>
              <a:t>SQLDatabaseChain</a:t>
            </a:r>
            <a:r>
              <a:rPr lang="zh-CN" altLang="en-US" dirty="0"/>
              <a:t>的方案</a:t>
            </a:r>
            <a:endParaRPr lang="en-US" dirty="0"/>
          </a:p>
        </p:txBody>
      </p:sp>
      <p:sp>
        <p:nvSpPr>
          <p:cNvPr id="3" name="Content Placeholder 2">
            <a:extLst>
              <a:ext uri="{FF2B5EF4-FFF2-40B4-BE49-F238E27FC236}">
                <a16:creationId xmlns:a16="http://schemas.microsoft.com/office/drawing/2014/main" id="{BFFDC5CE-3474-4A1A-B3A5-57F00C46FF88}"/>
              </a:ext>
            </a:extLst>
          </p:cNvPr>
          <p:cNvSpPr>
            <a:spLocks noGrp="1"/>
          </p:cNvSpPr>
          <p:nvPr>
            <p:ph idx="1"/>
          </p:nvPr>
        </p:nvSpPr>
        <p:spPr/>
        <p:txBody>
          <a:bodyPr>
            <a:normAutofit fontScale="92500" lnSpcReduction="20000"/>
          </a:bodyPr>
          <a:lstStyle/>
          <a:p>
            <a:endParaRPr lang="zh-CN" altLang="en-US" dirty="0"/>
          </a:p>
          <a:p>
            <a:pPr lvl="1"/>
            <a:r>
              <a:rPr lang="zh-CN" altLang="en-US" dirty="0"/>
              <a:t>总体思路（</a:t>
            </a:r>
            <a:r>
              <a:rPr lang="zh-CN" altLang="en-US" b="1" dirty="0"/>
              <a:t>目的是通过召回策略更精准的找到用户的问题对应的</a:t>
            </a:r>
            <a:r>
              <a:rPr lang="en-US" altLang="zh-CN" b="1" dirty="0"/>
              <a:t>table</a:t>
            </a:r>
            <a:r>
              <a:rPr lang="zh-CN" altLang="en-US" dirty="0"/>
              <a:t>）</a:t>
            </a:r>
          </a:p>
          <a:p>
            <a:pPr lvl="2"/>
            <a:r>
              <a:rPr lang="zh-CN" altLang="en-US" dirty="0"/>
              <a:t>首先，提前存储预设好的常见用户</a:t>
            </a:r>
            <a:r>
              <a:rPr lang="en-US" altLang="zh-CN" dirty="0"/>
              <a:t>query</a:t>
            </a:r>
            <a:r>
              <a:rPr lang="zh-CN" altLang="en-US" dirty="0"/>
              <a:t>和表的元数据比如表名，以及该用户</a:t>
            </a:r>
            <a:r>
              <a:rPr lang="en-US" altLang="zh-CN" dirty="0"/>
              <a:t>query</a:t>
            </a:r>
            <a:r>
              <a:rPr lang="zh-CN" altLang="en-US" dirty="0"/>
              <a:t>对应的</a:t>
            </a:r>
            <a:r>
              <a:rPr lang="en-US" altLang="zh-CN" dirty="0"/>
              <a:t>embedding</a:t>
            </a:r>
            <a:r>
              <a:rPr lang="zh-CN" altLang="en-US" dirty="0"/>
              <a:t>向量；</a:t>
            </a:r>
          </a:p>
          <a:p>
            <a:pPr lvl="2"/>
            <a:r>
              <a:rPr lang="zh-CN" altLang="en-US" dirty="0"/>
              <a:t>接着，对终端用户的</a:t>
            </a:r>
            <a:r>
              <a:rPr lang="en-US" altLang="zh-CN" dirty="0"/>
              <a:t>question</a:t>
            </a:r>
            <a:r>
              <a:rPr lang="zh-CN" altLang="en-US" dirty="0"/>
              <a:t>进行基于倒排索引优先的召回；如果倒排索引没有召回的结果，则使用基于</a:t>
            </a:r>
            <a:r>
              <a:rPr lang="en-US" altLang="zh-CN" dirty="0" err="1"/>
              <a:t>embeding</a:t>
            </a:r>
            <a:r>
              <a:rPr lang="zh-CN" altLang="en-US" dirty="0"/>
              <a:t>向量相似度的召回；如果</a:t>
            </a:r>
            <a:r>
              <a:rPr lang="en-US" altLang="zh-CN" dirty="0" err="1"/>
              <a:t>embeddding</a:t>
            </a:r>
            <a:r>
              <a:rPr lang="zh-CN" altLang="en-US" dirty="0"/>
              <a:t>向量相似度也没有合适的召回结果，那么使用可能涉及到的所有的</a:t>
            </a:r>
            <a:r>
              <a:rPr lang="en-US" altLang="zh-CN" dirty="0"/>
              <a:t>table</a:t>
            </a:r>
            <a:r>
              <a:rPr lang="zh-CN" altLang="en-US" dirty="0"/>
              <a:t>。</a:t>
            </a:r>
            <a:endParaRPr lang="en-US" altLang="zh-CN" dirty="0"/>
          </a:p>
          <a:p>
            <a:pPr lvl="3"/>
            <a:r>
              <a:rPr lang="zh-CN" altLang="en-US" dirty="0"/>
              <a:t>这里使用优先倒排索引召回只是一种尝试，然后这个效果在该客户业务场景是不错的；那其他的召回方式也是可以去尝试的比如优先向量相似度召回或者根据用户</a:t>
            </a:r>
            <a:r>
              <a:rPr lang="en-US" altLang="zh-CN" dirty="0"/>
              <a:t>query</a:t>
            </a:r>
            <a:r>
              <a:rPr lang="zh-CN" altLang="en-US" dirty="0"/>
              <a:t>的长度来选择不同的召回方法。召回方式永远是一种艺术。</a:t>
            </a:r>
          </a:p>
          <a:p>
            <a:pPr lvl="2"/>
            <a:r>
              <a:rPr lang="zh-CN" altLang="en-US" dirty="0"/>
              <a:t>然后，根据上一步找到的</a:t>
            </a:r>
            <a:r>
              <a:rPr lang="en-US" altLang="zh-CN" dirty="0"/>
              <a:t>table name</a:t>
            </a:r>
            <a:r>
              <a:rPr lang="zh-CN" altLang="en-US" dirty="0"/>
              <a:t>来使用自定义的</a:t>
            </a:r>
            <a:r>
              <a:rPr lang="en-US" altLang="zh-CN" dirty="0" err="1"/>
              <a:t>SQLDatabaseChain</a:t>
            </a:r>
            <a:r>
              <a:rPr lang="zh-CN" altLang="en-US" dirty="0"/>
              <a:t>做</a:t>
            </a:r>
            <a:r>
              <a:rPr lang="en-US" altLang="zh-CN" dirty="0"/>
              <a:t>SQL</a:t>
            </a:r>
            <a:r>
              <a:rPr lang="zh-CN" altLang="en-US" dirty="0"/>
              <a:t>的生成和执行。</a:t>
            </a:r>
          </a:p>
          <a:p>
            <a:pPr lvl="1"/>
            <a:r>
              <a:rPr lang="zh-CN" altLang="en-US" dirty="0"/>
              <a:t>受众：业务人员。</a:t>
            </a:r>
          </a:p>
          <a:p>
            <a:pPr lvl="1"/>
            <a:r>
              <a:rPr lang="zh-CN" altLang="en-US" dirty="0"/>
              <a:t>该方案来自</a:t>
            </a:r>
            <a:r>
              <a:rPr lang="en-US" altLang="zh-CN" dirty="0"/>
              <a:t>AWS ML SSA team</a:t>
            </a:r>
            <a:r>
              <a:rPr lang="zh-CN" altLang="en-US" dirty="0"/>
              <a:t>，客户正在上线中。</a:t>
            </a:r>
          </a:p>
          <a:p>
            <a:pPr lvl="2"/>
            <a:r>
              <a:rPr lang="zh-CN" altLang="en-US" dirty="0"/>
              <a:t>相较于下面两个基于</a:t>
            </a:r>
            <a:r>
              <a:rPr lang="en-US" altLang="zh-CN" dirty="0"/>
              <a:t>React agent</a:t>
            </a:r>
            <a:r>
              <a:rPr lang="zh-CN" altLang="en-US" dirty="0"/>
              <a:t>和</a:t>
            </a:r>
            <a:r>
              <a:rPr lang="en-US" altLang="zh-CN" dirty="0"/>
              <a:t>plan-and-execute</a:t>
            </a:r>
            <a:r>
              <a:rPr lang="zh-CN" altLang="en-US" dirty="0"/>
              <a:t>方案，该方案在这个业务场景下更适合，更轻量。</a:t>
            </a:r>
          </a:p>
          <a:p>
            <a:endParaRPr lang="en-US" dirty="0"/>
          </a:p>
        </p:txBody>
      </p:sp>
    </p:spTree>
    <p:extLst>
      <p:ext uri="{BB962C8B-B14F-4D97-AF65-F5344CB8AC3E}">
        <p14:creationId xmlns:p14="http://schemas.microsoft.com/office/powerpoint/2010/main" val="5538090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332</TotalTime>
  <Words>2259</Words>
  <Application>Microsoft Office PowerPoint</Application>
  <PresentationFormat>Widescreen</PresentationFormat>
  <Paragraphs>112</Paragraphs>
  <Slides>13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等线</vt:lpstr>
      <vt:lpstr>等线 Light</vt:lpstr>
      <vt:lpstr>Arial</vt:lpstr>
      <vt:lpstr>Calibri</vt:lpstr>
      <vt:lpstr>Calibri Light</vt:lpstr>
      <vt:lpstr>Office Theme</vt:lpstr>
      <vt:lpstr>text2SQL方案总结</vt:lpstr>
      <vt:lpstr>议程</vt:lpstr>
      <vt:lpstr>text2SQL的困境</vt:lpstr>
      <vt:lpstr>方案1：使用实体抽取 + SQL模板 + 自然语言生成SQL</vt:lpstr>
      <vt:lpstr>方案2：一步到位对单表的SQL生成</vt:lpstr>
      <vt:lpstr>方案3：一步到位对多表的SQL生成</vt:lpstr>
      <vt:lpstr>方案4：基于ReAct SQL agent的多步的SQL生成</vt:lpstr>
      <vt:lpstr>方案5：手动CoT三步拆解的SQL生成</vt:lpstr>
      <vt:lpstr>方案6：基于固定的retrieval逻辑 + 自定义的SQLDatabaseChain的方案</vt:lpstr>
      <vt:lpstr>方案7：基于ReAct agent +自定义指令＋retrieval工具的方案</vt:lpstr>
      <vt:lpstr>方案8：基于plan-and-execute范式 +retrieval工具＋自定义执行策略</vt:lpstr>
      <vt:lpstr>Take away</vt:lpstr>
      <vt:lpstr>谢谢！</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text2SQL已经上生产的客户的方案</dc:title>
  <dc:creator>Liang, Yuhui</dc:creator>
  <cp:lastModifiedBy>Liang, Yuhui</cp:lastModifiedBy>
  <cp:revision>86</cp:revision>
  <dcterms:created xsi:type="dcterms:W3CDTF">2023-08-20T03:37:41Z</dcterms:created>
  <dcterms:modified xsi:type="dcterms:W3CDTF">2024-01-22T09:56:11Z</dcterms:modified>
</cp:coreProperties>
</file>