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7" r:id="rId2"/>
    <p:sldId id="265" r:id="rId3"/>
    <p:sldId id="266" r:id="rId4"/>
    <p:sldId id="263" r:id="rId5"/>
    <p:sldId id="264" r:id="rId6"/>
    <p:sldId id="258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93" autoAdjust="0"/>
    <p:restoredTop sz="89710" autoAdjust="0"/>
  </p:normalViewPr>
  <p:slideViewPr>
    <p:cSldViewPr>
      <p:cViewPr>
        <p:scale>
          <a:sx n="80" d="100"/>
          <a:sy n="80" d="100"/>
        </p:scale>
        <p:origin x="-1110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0D40-1C85-4E04-8388-91F32F2B07A2}" type="datetimeFigureOut">
              <a:rPr lang="pt-BR" smtClean="0"/>
              <a:pPr/>
              <a:t>21/08/2017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72FAE-1045-46B8-ABEC-1CFFB9B9703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4066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fruta utilizada como matéria-prima para a elaboração de doce em massa pode apresentar-se das seguintes formas:</a:t>
            </a:r>
          </a:p>
          <a:p>
            <a:pPr algn="just"/>
            <a:r>
              <a:rPr lang="pt-B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Frutas frescas: </a:t>
            </a: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observar se está livre de larvas de insetos, podridões, contaminantes (agrotóxicos), etc.</a:t>
            </a:r>
          </a:p>
          <a:p>
            <a:pPr algn="just"/>
            <a:r>
              <a:rPr lang="pt-B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Frutas congeladas: </a:t>
            </a: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não devem ter sofrido descongelamento durante o período de armazenamento e, conseqüentemente, alterações na qualidade, como por exemplo,fermentação.</a:t>
            </a:r>
          </a:p>
          <a:p>
            <a:pPr algn="just"/>
            <a:r>
              <a:rPr lang="pt-B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assim como nas frutas congeladas, observar se não sofreram descongelamento durante o armazenamento.</a:t>
            </a:r>
          </a:p>
          <a:p>
            <a:pPr algn="just"/>
            <a:r>
              <a:rPr lang="pt-B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Polpas conservadas: </a:t>
            </a: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quimicamente: verificar se estão bem conservadas pela ausência de fermentação, alterações de acidez, etc.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Polpas pasteurizadas: </a:t>
            </a:r>
            <a:r>
              <a:rPr lang="pt-BR" dirty="0" smtClean="0"/>
              <a:t>observar se as embalagens estão em bom estado de conservação.</a:t>
            </a:r>
          </a:p>
          <a:p>
            <a:pPr algn="just"/>
            <a:endParaRPr lang="pt-B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72FAE-1045-46B8-ABEC-1CFFB9B97039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determinação da quantidade a ser adicionada para a fabricação do doce em massa é muito importante, pois assegura o teor de sólidos solúveis necessários para a formação do gel.</a:t>
            </a:r>
          </a:p>
          <a:p>
            <a:endParaRPr lang="pt-BR" dirty="0" smtClean="0"/>
          </a:p>
          <a:p>
            <a:r>
              <a:rPr lang="pt-BR" dirty="0" smtClean="0"/>
              <a:t>O teor dos sólidos solúveis (</a:t>
            </a:r>
            <a:r>
              <a:rPr lang="pt-BR" dirty="0" err="1" smtClean="0"/>
              <a:t>oBrix</a:t>
            </a:r>
            <a:r>
              <a:rPr lang="pt-BR" dirty="0" smtClean="0"/>
              <a:t>) nos frutos é muito importante pois quanto maior a quantidade de sólidos solúveis existentes, menor será a quantidade de açúcar a ser adicionada aos frutos, quando processados pela indústria diminuindo, assim, o custo de produção e aumentando a qualidade do produto.</a:t>
            </a:r>
          </a:p>
          <a:p>
            <a:r>
              <a:rPr lang="pt-BR" dirty="0" smtClean="0"/>
              <a:t>http://www.deag.ufcg.edu.br/rbpa/rev62/Art625.pdf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72FAE-1045-46B8-ABEC-1CFFB9B97039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Recepção da matéria-prima: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Ao chegar à indústria, a matéria prima é descarregada, sendo recebida em uma esteira móvel que a conduz ao sistema de pré-seleção manual, onde as frutas deterioradas, verdes ou em estágio avançado de maturação devem ser separadas daquelas de maturação adequada;</a:t>
            </a:r>
          </a:p>
          <a:p>
            <a:r>
              <a:rPr lang="pt-BR" b="1" dirty="0" smtClean="0"/>
              <a:t>Classificação/ Seleção:</a:t>
            </a:r>
            <a:r>
              <a:rPr lang="pt-BR" b="1" baseline="0" dirty="0" smtClean="0"/>
              <a:t> </a:t>
            </a:r>
            <a:r>
              <a:rPr lang="pt-BR" dirty="0" smtClean="0"/>
              <a:t>É essencial para a obtenção de uma matéria-prima de qualidade, proporcionando uma maior uniformidade ao produto final e melhoram a padronização nos métodos de preparo, tratamento e conservação. </a:t>
            </a:r>
            <a:r>
              <a:rPr lang="pt-BR" b="1" dirty="0" smtClean="0">
                <a:solidFill>
                  <a:srgbClr val="FF0000"/>
                </a:solidFill>
              </a:rPr>
              <a:t>A seleção </a:t>
            </a:r>
            <a:r>
              <a:rPr lang="pt-BR" dirty="0" smtClean="0"/>
              <a:t>é realizada por exame visual, onde as frutas podres, defeituosas ou verdes, não percebidas na operação de pré-seleção são separadas.</a:t>
            </a:r>
            <a:r>
              <a:rPr lang="pt-BR" baseline="0" dirty="0" smtClean="0"/>
              <a:t> </a:t>
            </a:r>
            <a:r>
              <a:rPr lang="pt-BR" dirty="0" smtClean="0"/>
              <a:t>Na etapa de </a:t>
            </a:r>
            <a:r>
              <a:rPr lang="pt-BR" b="1" dirty="0" smtClean="0"/>
              <a:t>classificação</a:t>
            </a:r>
            <a:r>
              <a:rPr lang="pt-BR" dirty="0" smtClean="0"/>
              <a:t> as frutas são classificadas de acordo com o grau de maturação, cor, rendimento (peso) e tamanho</a:t>
            </a:r>
            <a:r>
              <a:rPr lang="pt-BR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Lavagem:</a:t>
            </a:r>
            <a:r>
              <a:rPr lang="pt-B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método mais utilizado consiste na imersão das frutas com água limpa e clorada. A lavagem pode ser feita também por agitação em água ou aspersão, sendo este muito recomendado.</a:t>
            </a:r>
            <a:r>
              <a:rPr lang="pt-BR" dirty="0" smtClean="0"/>
              <a:t> </a:t>
            </a:r>
            <a:endParaRPr lang="pt-BR" dirty="0" smtClean="0"/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Descascamento: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Esta operação consiste na remoção da casca das frutas, extremidades e partes danificadas. Pode ser realizado de forma manual ou mecânica.</a:t>
            </a:r>
          </a:p>
          <a:p>
            <a:pPr algn="l"/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Corte/despolpamento: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corte, realizado com o auxílio de facas inox, é mais comum para frutas que serão conservadas em pedaços. Porém o processo de desintegração das frutas para polpa é o mais empregado.  Os </a:t>
            </a:r>
            <a:r>
              <a:rPr lang="pt-B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desintegradores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podem funcionar a temperatura ambiente ou a quente, com temperaturas de até 90 °C. O aquecimento favorece o amolecimento das frutas auxiliando a trituração, além de inibir o escurecimento enzimático.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Tratamento com antioxidante: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Esta etapa é realizada pela imersão das frutas em solução de ácidos, sendo o mais comumente empregado o ácido ascórbico.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Branqueamento: 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Consiste em um tratamento térmico brando realizado pela imersão das frutas em tanques com água limpa quente ou jatos de vapor. Este tratamento tem por finalidade retirar o ar dos tecidos das frutas, inativação de enzimas, principalmente as </a:t>
            </a:r>
            <a:r>
              <a:rPr lang="pt-B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oxidativas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responsáveis pelas reações de escurecimento e redução da carga microbiana.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Formulação: </a:t>
            </a:r>
            <a:r>
              <a:rPr lang="pt-BR" b="0" dirty="0" smtClean="0">
                <a:latin typeface="Times New Roman" pitchFamily="18" charset="0"/>
                <a:cs typeface="Times New Roman" pitchFamily="18" charset="0"/>
              </a:rPr>
              <a:t>Varia</a:t>
            </a:r>
            <a:r>
              <a:rPr lang="pt-BR" b="0" baseline="0" dirty="0" smtClean="0">
                <a:latin typeface="Times New Roman" pitchFamily="18" charset="0"/>
                <a:cs typeface="Times New Roman" pitchFamily="18" charset="0"/>
              </a:rPr>
              <a:t> com o tipo de matéria-prima que </a:t>
            </a:r>
            <a:r>
              <a:rPr lang="pt-BR" dirty="0" smtClean="0"/>
              <a:t>deve conter suficiente pectina e ácido para formar um bom gel. A acidez, o valor do pH e o conteúdo de pectina devem ser determinados por análise, a </a:t>
            </a:r>
            <a:r>
              <a:rPr lang="pt-BR" dirty="0" err="1" smtClean="0"/>
              <a:t>apartir</a:t>
            </a:r>
            <a:r>
              <a:rPr lang="pt-BR" baseline="0" dirty="0" smtClean="0"/>
              <a:t> daí </a:t>
            </a:r>
            <a:r>
              <a:rPr lang="pt-BR" dirty="0" smtClean="0"/>
              <a:t>O açúcar é adicionado sob forma sólida ou em xarope, sempre proporcional à riqueza da pectina na fruta. </a:t>
            </a:r>
          </a:p>
          <a:p>
            <a:pPr algn="l"/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Concentração/tratamento:</a:t>
            </a:r>
            <a:r>
              <a:rPr lang="pt-BR" b="1" baseline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 também a finalidade da dissolução do açúcar no suco e a sua união com a pectina e o ácido para formar o gel. Durante a cocção são também destruídos os fungos, os microrganismos e as enzimas presentes, dando melhores condições de conservação ao produto. Recomenda-se que o período total de cocção não ultrapasse 20 minutos.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Determinação do ponto final: 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ponto final pode ser verificado pelo índice de refração,</a:t>
            </a:r>
            <a:r>
              <a:rPr lang="pt-B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fim de determinar 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teor correspondente de sólidos solúveis. Uma concentração de 65 a 75% de sólidos totais depois do resfriamento é a desejável.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Acondicionamento: 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doce em massa ao atingir o ponto final é embalado em recipientes apropriados para a sua comercialização. Esta etapa é geralmente executada manualmente e apenas nas grandes indústrias é automática. Feito em (Prefere-se para a embalagem dos doces em massa latas estanhadas revestidas de verniz, e potes de polipropileno).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Resfriamento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etapa de resfriamento deve ser efetuada logo após o tratamento térmico. O resfriamento é uma etapa complementar ao tratamento térmico e permite a não continuidade do cozimento do produto que pode promover o escurecimento, o cozimento demasiado do produto, além de tornar-se suscetível ao desenvolvimento de bactérias </a:t>
            </a:r>
            <a:r>
              <a:rPr lang="pt-B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esporulantes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pt-B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termofílicas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causam fermentação não gasosa e torna o produto azedo. A temperatura final de resfriamento deverá ser entre 35 a 40 °C.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Armazenamento:</a:t>
            </a:r>
            <a:r>
              <a:rPr lang="pt-BR" b="1" baseline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doces completamente resfriados e secos são rotulados e acondicionados em caixas próprias. O ambiente de armazenamento deve ser fresco, seco, ao abrigo da luz e bem ventilado para que não ocorra corrosão das embalagens, danos nos rótulos e amolecimento das caixas de papelão (embalagem secundária para facilitar o transporte). A temperatura de armazenamento deve ser de 38 °C, evitando, assim, o crescimento de microorganismos </a:t>
            </a:r>
            <a:r>
              <a:rPr lang="pt-B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termófilos</a:t>
            </a:r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pt-BR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pt-BR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72FAE-1045-46B8-ABEC-1CFFB9B97039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16793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B208-953B-4769-82D0-51C744DC7351}" type="datetimeFigureOut">
              <a:rPr lang="pt-BR" smtClean="0"/>
              <a:pPr/>
              <a:t>21/08/2017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877B-36C7-4922-AC84-BEE047C903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200649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B208-953B-4769-82D0-51C744DC7351}" type="datetimeFigureOut">
              <a:rPr lang="pt-BR" smtClean="0"/>
              <a:pPr/>
              <a:t>21/08/2017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877B-36C7-4922-AC84-BEE047C903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0773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B208-953B-4769-82D0-51C744DC7351}" type="datetimeFigureOut">
              <a:rPr lang="pt-BR" smtClean="0"/>
              <a:pPr/>
              <a:t>21/08/2017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877B-36C7-4922-AC84-BEE047C903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448339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B208-953B-4769-82D0-51C744DC7351}" type="datetimeFigureOut">
              <a:rPr lang="pt-BR" smtClean="0"/>
              <a:pPr/>
              <a:t>21/08/2017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877B-36C7-4922-AC84-BEE047C903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9617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B208-953B-4769-82D0-51C744DC7351}" type="datetimeFigureOut">
              <a:rPr lang="pt-BR" smtClean="0"/>
              <a:pPr/>
              <a:t>21/08/2017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877B-36C7-4922-AC84-BEE047C903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7492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B208-953B-4769-82D0-51C744DC7351}" type="datetimeFigureOut">
              <a:rPr lang="pt-BR" smtClean="0"/>
              <a:pPr/>
              <a:t>21/08/2017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877B-36C7-4922-AC84-BEE047C903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70064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B208-953B-4769-82D0-51C744DC7351}" type="datetimeFigureOut">
              <a:rPr lang="pt-BR" smtClean="0"/>
              <a:pPr/>
              <a:t>21/08/2017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877B-36C7-4922-AC84-BEE047C903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867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B208-953B-4769-82D0-51C744DC7351}" type="datetimeFigureOut">
              <a:rPr lang="pt-BR" smtClean="0"/>
              <a:pPr/>
              <a:t>21/08/2017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877B-36C7-4922-AC84-BEE047C903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45949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B208-953B-4769-82D0-51C744DC7351}" type="datetimeFigureOut">
              <a:rPr lang="pt-BR" smtClean="0"/>
              <a:pPr/>
              <a:t>21/08/2017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877B-36C7-4922-AC84-BEE047C903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6380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B208-953B-4769-82D0-51C744DC7351}" type="datetimeFigureOut">
              <a:rPr lang="pt-BR" smtClean="0"/>
              <a:pPr/>
              <a:t>21/08/2017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877B-36C7-4922-AC84-BEE047C903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83544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B208-953B-4769-82D0-51C744DC7351}" type="datetimeFigureOut">
              <a:rPr lang="pt-BR" smtClean="0"/>
              <a:pPr/>
              <a:t>21/08/2017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877B-36C7-4922-AC84-BEE047C903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23692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DB208-953B-4769-82D0-51C744DC7351}" type="datetimeFigureOut">
              <a:rPr lang="pt-BR" smtClean="0"/>
              <a:pPr/>
              <a:t>21/08/2017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8877B-36C7-4922-AC84-BEE047C903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3237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32" name="Picture 16" descr="C:\Users\Campus IV - P3C1\Desktop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6519" y="1071546"/>
            <a:ext cx="2897481" cy="2362203"/>
          </a:xfrm>
          <a:prstGeom prst="rect">
            <a:avLst/>
          </a:prstGeom>
          <a:noFill/>
        </p:spPr>
      </p:pic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1785918" y="285728"/>
            <a:ext cx="4929222" cy="804836"/>
          </a:xfrm>
        </p:spPr>
        <p:txBody>
          <a:bodyPr>
            <a:noAutofit/>
          </a:bodyPr>
          <a:lstStyle/>
          <a:p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DOCES EM MASSA</a:t>
            </a:r>
            <a:endParaRPr lang="pt-BR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571612"/>
            <a:ext cx="6000792" cy="421484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"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Doce em 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massa ou Pasta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é o produto resultante do processamento adequado das partes comestíveis desintegradas de vegetais com açúcares, com ou sem adição de água, pectina, ajustador do pH e outros ingredientes e aditivos permitidos por estes padrões até uma consistência apropriada, sendo finalmente, acondicionado de forma a assegurar sua perfeita conservação.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57158" y="6286520"/>
            <a:ext cx="4143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Times New Roman" pitchFamily="18" charset="0"/>
                <a:cs typeface="Times New Roman" pitchFamily="18" charset="0"/>
              </a:rPr>
              <a:t>Resolução Normativa </a:t>
            </a:r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º 9/1978</a:t>
            </a:r>
            <a:endParaRPr lang="pt-BR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24" name="Picture 8" descr="Imagem relacionad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2928934"/>
            <a:ext cx="3455342" cy="28544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20994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8" name="Picture 8" descr="Imagem relacionad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0" y="4500570"/>
            <a:ext cx="2798802" cy="18573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0034" y="1000108"/>
            <a:ext cx="4857784" cy="639762"/>
          </a:xfrm>
        </p:spPr>
        <p:txBody>
          <a:bodyPr>
            <a:noAutofit/>
          </a:bodyPr>
          <a:lstStyle/>
          <a:p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Quanto ao vegetal empregado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85720" y="1643050"/>
            <a:ext cx="4143404" cy="250033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endParaRPr lang="pt-BR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Simples:</a:t>
            </a:r>
          </a:p>
          <a:p>
            <a:endParaRPr lang="pt-BR" dirty="0" smtClean="0"/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71472" y="3286124"/>
            <a:ext cx="4041775" cy="639762"/>
          </a:xfrm>
        </p:spPr>
        <p:txBody>
          <a:bodyPr>
            <a:normAutofit/>
          </a:bodyPr>
          <a:lstStyle/>
          <a:p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Quanto a consistência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602" name="Picture 2" descr="C:\Users\Campus IV - P3C1\Desktop\GOIABADA-300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1857364"/>
            <a:ext cx="1214437" cy="1478630"/>
          </a:xfrm>
          <a:prstGeom prst="rect">
            <a:avLst/>
          </a:prstGeom>
          <a:noFill/>
        </p:spPr>
      </p:pic>
      <p:pic>
        <p:nvPicPr>
          <p:cNvPr id="8" name="Picture 3" descr="Resultado de imagem para goiab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86380" y="1928802"/>
            <a:ext cx="1423925" cy="1006048"/>
          </a:xfrm>
          <a:prstGeom prst="rect">
            <a:avLst/>
          </a:prstGeom>
          <a:noFill/>
        </p:spPr>
      </p:pic>
      <p:sp>
        <p:nvSpPr>
          <p:cNvPr id="9" name="Mais 8"/>
          <p:cNvSpPr/>
          <p:nvPr/>
        </p:nvSpPr>
        <p:spPr>
          <a:xfrm>
            <a:off x="6715140" y="2143116"/>
            <a:ext cx="642942" cy="500066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Picture 7" descr="Imagem relacionad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58082" y="1643050"/>
            <a:ext cx="1585891" cy="1585891"/>
          </a:xfrm>
          <a:prstGeom prst="rect">
            <a:avLst/>
          </a:prstGeom>
          <a:noFill/>
        </p:spPr>
      </p:pic>
      <p:sp>
        <p:nvSpPr>
          <p:cNvPr id="11" name="Título 8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1" dirty="0" smtClean="0">
                <a:latin typeface="Times New Roman" pitchFamily="18" charset="0"/>
                <a:cs typeface="Times New Roman" pitchFamily="18" charset="0"/>
              </a:rPr>
              <a:t>DOCES EM MASSA:Classificação</a:t>
            </a:r>
            <a:endParaRPr lang="pt-BR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929058" y="2071678"/>
            <a:ext cx="2143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Misto: </a:t>
            </a:r>
          </a:p>
        </p:txBody>
      </p:sp>
      <p:pic>
        <p:nvPicPr>
          <p:cNvPr id="25604" name="Picture 4" descr="Imagem relacionada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00100" y="4714884"/>
            <a:ext cx="3278147" cy="17145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CaixaDeTexto 16"/>
          <p:cNvSpPr txBox="1"/>
          <p:nvPr/>
        </p:nvSpPr>
        <p:spPr>
          <a:xfrm>
            <a:off x="285720" y="4000504"/>
            <a:ext cx="2857520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Cremosa: 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Homogênea e consistência mole</a:t>
            </a:r>
            <a:endParaRPr lang="pt-B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4786314" y="3929066"/>
            <a:ext cx="2857520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Em massa: 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Homogênea e consistência para corte</a:t>
            </a:r>
            <a:endParaRPr lang="pt-B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5000628" y="6457890"/>
            <a:ext cx="4143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b="1" dirty="0">
                <a:latin typeface="Times New Roman" pitchFamily="18" charset="0"/>
                <a:cs typeface="Times New Roman" pitchFamily="18" charset="0"/>
              </a:rPr>
              <a:t>Resolução Normativa </a:t>
            </a:r>
            <a:r>
              <a:rPr lang="pt-BR" sz="16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sz="1600" b="1" dirty="0" smtClean="0">
                <a:latin typeface="Times New Roman" pitchFamily="18" charset="0"/>
                <a:cs typeface="Times New Roman" pitchFamily="18" charset="0"/>
              </a:rPr>
              <a:t>º 9/1978</a:t>
            </a:r>
            <a:endParaRPr lang="pt-BR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0" name="Picture 6" descr="Imagem relacionad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H="1" flipV="1">
            <a:off x="5786446" y="5500678"/>
            <a:ext cx="1357322" cy="1357322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868346"/>
          </a:xfrm>
        </p:spPr>
        <p:txBody>
          <a:bodyPr>
            <a:normAutofit/>
          </a:bodyPr>
          <a:lstStyle/>
          <a:p>
            <a:r>
              <a:rPr lang="pt-BR" sz="4000" b="1" dirty="0" smtClean="0">
                <a:latin typeface="Times New Roman" pitchFamily="18" charset="0"/>
                <a:cs typeface="Times New Roman" pitchFamily="18" charset="0"/>
              </a:rPr>
              <a:t>Condições da matéria-prima</a:t>
            </a:r>
            <a:endParaRPr lang="pt-BR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214282" y="1428736"/>
            <a:ext cx="2857520" cy="42862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ctr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Frutas frescas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714348" y="1857364"/>
            <a:ext cx="3786214" cy="1500198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buNone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Livre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larvas de insetos, podridões, contaminantes (agrotóxicos),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3"/>
          </p:nvPr>
        </p:nvSpPr>
        <p:spPr>
          <a:xfrm>
            <a:off x="4643438" y="1357298"/>
            <a:ext cx="3857652" cy="393689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Frutas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polpas congeladas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4"/>
          </p:nvPr>
        </p:nvSpPr>
        <p:spPr>
          <a:xfrm>
            <a:off x="5214942" y="1785926"/>
            <a:ext cx="3857652" cy="1611315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just">
              <a:buNone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Não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devem ter sofrido descongelamento durante o período de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armazenamento (Alterações na qualidade);</a:t>
            </a:r>
            <a:endParaRPr lang="pt-BR" dirty="0"/>
          </a:p>
        </p:txBody>
      </p:sp>
      <p:sp>
        <p:nvSpPr>
          <p:cNvPr id="9" name="Espaço Reservado para Texto 4"/>
          <p:cNvSpPr txBox="1">
            <a:spLocks/>
          </p:cNvSpPr>
          <p:nvPr/>
        </p:nvSpPr>
        <p:spPr>
          <a:xfrm>
            <a:off x="285720" y="3643314"/>
            <a:ext cx="3357586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lnSpcReduction="10000"/>
          </a:bodyPr>
          <a:lstStyle/>
          <a:p>
            <a:pPr lvl="0" algn="ctr">
              <a:spcBef>
                <a:spcPct val="20000"/>
              </a:spcBef>
            </a:pPr>
            <a:r>
              <a:rPr lang="pt-B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Polpas conservadas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6628" name="Picture 4" descr="Resultado de imagem para frutas desenh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60" y="5681483"/>
            <a:ext cx="3428992" cy="1176516"/>
          </a:xfrm>
          <a:prstGeom prst="rect">
            <a:avLst/>
          </a:prstGeom>
          <a:noFill/>
        </p:spPr>
      </p:pic>
      <p:sp>
        <p:nvSpPr>
          <p:cNvPr id="13" name="Espaço Reservado para Conteúdo 5"/>
          <p:cNvSpPr txBox="1">
            <a:spLocks/>
          </p:cNvSpPr>
          <p:nvPr/>
        </p:nvSpPr>
        <p:spPr>
          <a:xfrm>
            <a:off x="714348" y="4071942"/>
            <a:ext cx="3857652" cy="15001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lvl="0" indent="-342900" algn="just">
              <a:spcBef>
                <a:spcPct val="20000"/>
              </a:spcBef>
            </a:pP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verificar 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estão bem conservadas pela ausência de fermentação, alterações de acidez, </a:t>
            </a:r>
            <a:r>
              <a:rPr lang="pt-B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Espaço Reservado para Texto 4"/>
          <p:cNvSpPr txBox="1">
            <a:spLocks/>
          </p:cNvSpPr>
          <p:nvPr/>
        </p:nvSpPr>
        <p:spPr>
          <a:xfrm>
            <a:off x="4857752" y="3714752"/>
            <a:ext cx="3357586" cy="4286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lnSpcReduction="10000"/>
          </a:bodyPr>
          <a:lstStyle/>
          <a:p>
            <a:pPr lvl="0" algn="ctr">
              <a:spcBef>
                <a:spcPct val="20000"/>
              </a:spcBef>
            </a:pPr>
            <a:r>
              <a:rPr lang="pt-B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Polpas </a:t>
            </a:r>
            <a:r>
              <a:rPr lang="pt-BR" sz="2400" b="1" dirty="0" smtClean="0">
                <a:latin typeface="Times New Roman" pitchFamily="18" charset="0"/>
                <a:cs typeface="Times New Roman" pitchFamily="18" charset="0"/>
              </a:rPr>
              <a:t>pasteurizadas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Espaço Reservado para Conteúdo 5"/>
          <p:cNvSpPr txBox="1">
            <a:spLocks/>
          </p:cNvSpPr>
          <p:nvPr/>
        </p:nvSpPr>
        <p:spPr>
          <a:xfrm>
            <a:off x="5357786" y="4143380"/>
            <a:ext cx="3786214" cy="1428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lvl="0" indent="-342900" algn="just">
              <a:spcBef>
                <a:spcPct val="20000"/>
              </a:spcBef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Observar 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se as embalagens estão em bom estado de 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conservação.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r>
              <a:rPr lang="pt-BR" sz="4000" b="1" dirty="0" smtClean="0">
                <a:latin typeface="Times New Roman" pitchFamily="18" charset="0"/>
                <a:cs typeface="Times New Roman" pitchFamily="18" charset="0"/>
              </a:rPr>
              <a:t>Na sua produção</a:t>
            </a:r>
            <a:endParaRPr lang="pt-BR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14282" y="1285860"/>
            <a:ext cx="4929190" cy="1200329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determinação da quantidade de açúcar a ser adicionada é de 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suma 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importância</a:t>
            </a:r>
            <a:endParaRPr lang="pt-BR" sz="2400" dirty="0"/>
          </a:p>
        </p:txBody>
      </p:sp>
      <p:sp>
        <p:nvSpPr>
          <p:cNvPr id="7" name="Seta para baixo 6"/>
          <p:cNvSpPr/>
          <p:nvPr/>
        </p:nvSpPr>
        <p:spPr>
          <a:xfrm>
            <a:off x="2428860" y="2571744"/>
            <a:ext cx="428628" cy="50006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928662" y="3143248"/>
            <a:ext cx="3571900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Teor de sólidos solúveis adequados para formação de gel</a:t>
            </a:r>
            <a:endParaRPr lang="pt-B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eta para cima 10"/>
          <p:cNvSpPr/>
          <p:nvPr/>
        </p:nvSpPr>
        <p:spPr>
          <a:xfrm>
            <a:off x="1214414" y="4500570"/>
            <a:ext cx="142876" cy="285752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285852" y="4500570"/>
            <a:ext cx="2464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Teor de sólidos solúveis </a:t>
            </a:r>
            <a:endParaRPr lang="pt-BR" dirty="0"/>
          </a:p>
        </p:txBody>
      </p:sp>
      <p:sp>
        <p:nvSpPr>
          <p:cNvPr id="13" name="Seta para baixo 12"/>
          <p:cNvSpPr/>
          <p:nvPr/>
        </p:nvSpPr>
        <p:spPr>
          <a:xfrm>
            <a:off x="1214414" y="5072074"/>
            <a:ext cx="142876" cy="28575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1357290" y="5000636"/>
            <a:ext cx="2185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Quantidade de açúcar</a:t>
            </a:r>
            <a:endParaRPr lang="pt-BR" dirty="0"/>
          </a:p>
        </p:txBody>
      </p:sp>
      <p:pic>
        <p:nvPicPr>
          <p:cNvPr id="4100" name="Picture 4" descr="Imagem relacionad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48221" y="1214422"/>
            <a:ext cx="4095779" cy="307183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Seta em curva para a direita 17"/>
          <p:cNvSpPr/>
          <p:nvPr/>
        </p:nvSpPr>
        <p:spPr>
          <a:xfrm>
            <a:off x="500034" y="3571876"/>
            <a:ext cx="500066" cy="1143008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9" name="Igual 18"/>
          <p:cNvSpPr/>
          <p:nvPr/>
        </p:nvSpPr>
        <p:spPr>
          <a:xfrm>
            <a:off x="3857620" y="4786322"/>
            <a:ext cx="785818" cy="428628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4102" name="Picture 6" descr="Resultado de imagem para excelent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29454" y="5286388"/>
            <a:ext cx="839364" cy="1223364"/>
          </a:xfrm>
          <a:prstGeom prst="rect">
            <a:avLst/>
          </a:prstGeom>
          <a:noFill/>
        </p:spPr>
      </p:pic>
      <p:sp>
        <p:nvSpPr>
          <p:cNvPr id="23" name="CaixaDeTexto 22"/>
          <p:cNvSpPr txBox="1"/>
          <p:nvPr/>
        </p:nvSpPr>
        <p:spPr>
          <a:xfrm>
            <a:off x="4786314" y="4429132"/>
            <a:ext cx="2286016" cy="1200329"/>
          </a:xfrm>
          <a:prstGeom prst="rect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pt-BR" dirty="0" smtClean="0"/>
              <a:t>Redução no custo de produção</a:t>
            </a:r>
          </a:p>
          <a:p>
            <a:pPr algn="just">
              <a:buFont typeface="Wingdings" pitchFamily="2" charset="2"/>
              <a:buChar char="§"/>
            </a:pPr>
            <a:r>
              <a:rPr lang="pt-BR" dirty="0" smtClean="0"/>
              <a:t>Qualidade do produto</a:t>
            </a:r>
            <a:endParaRPr lang="pt-BR" dirty="0"/>
          </a:p>
        </p:txBody>
      </p:sp>
      <p:sp>
        <p:nvSpPr>
          <p:cNvPr id="24" name="Retângulo 23"/>
          <p:cNvSpPr/>
          <p:nvPr/>
        </p:nvSpPr>
        <p:spPr>
          <a:xfrm>
            <a:off x="1071538" y="4357694"/>
            <a:ext cx="2643206" cy="12144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5778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C:\Users\Campus IV - P3C1\Desktop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14290"/>
            <a:ext cx="1085841" cy="885244"/>
          </a:xfrm>
          <a:prstGeom prst="rect">
            <a:avLst/>
          </a:prstGeom>
          <a:noFill/>
        </p:spPr>
      </p:pic>
      <p:sp>
        <p:nvSpPr>
          <p:cNvPr id="5" name="Retângulo de cantos arredondados 4"/>
          <p:cNvSpPr/>
          <p:nvPr/>
        </p:nvSpPr>
        <p:spPr>
          <a:xfrm>
            <a:off x="500034" y="1714488"/>
            <a:ext cx="1656184" cy="93610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Recepção da matéria-prima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572000" y="1785926"/>
            <a:ext cx="1571636" cy="8646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Lavagem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571736" y="1785926"/>
            <a:ext cx="1571636" cy="8572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Classificação/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Seleção</a:t>
            </a:r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28596" y="4429132"/>
            <a:ext cx="1571636" cy="9286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Concentração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 algn="ctr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Tratamento térmico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57158" y="2992962"/>
            <a:ext cx="1571636" cy="9361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ormulação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2357422" y="2992962"/>
            <a:ext cx="1714512" cy="9361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Branqueamento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500562" y="3000372"/>
            <a:ext cx="1643074" cy="9361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Tratamento com antioxidante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572264" y="3071810"/>
            <a:ext cx="1571636" cy="8572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Corte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 algn="ctr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despolpamento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2428860" y="4429132"/>
            <a:ext cx="1643074" cy="9361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Determinação do ponto final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4500562" y="4429132"/>
            <a:ext cx="1928826" cy="9361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condicionamento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6858016" y="4493160"/>
            <a:ext cx="1571636" cy="9361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esfriamento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6786578" y="5921896"/>
            <a:ext cx="1785950" cy="93610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rmazenamento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Conector de seta reta 21"/>
          <p:cNvCxnSpPr/>
          <p:nvPr/>
        </p:nvCxnSpPr>
        <p:spPr>
          <a:xfrm>
            <a:off x="2143108" y="221455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4143372" y="221455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 rot="5400000">
            <a:off x="7180281" y="2820983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rot="10800000">
            <a:off x="4071934" y="3500438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 rot="10800000">
            <a:off x="1928794" y="3498849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rot="10800000">
            <a:off x="6143636" y="3500438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 rot="5400000">
            <a:off x="892149" y="4178305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>
            <a:off x="2000232" y="4929198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>
            <a:off x="6429388" y="4929198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>
            <a:off x="4071934" y="4929198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1785918" y="357166"/>
            <a:ext cx="5286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atin typeface="Times New Roman" pitchFamily="18" charset="0"/>
                <a:cs typeface="Times New Roman" pitchFamily="18" charset="0"/>
              </a:rPr>
              <a:t>PROCESSO DE PRODUÇÃO DE DOCES EM MASSA</a:t>
            </a:r>
            <a:endParaRPr lang="pt-BR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7" name="Picture 5" descr="Resultado de imagem para INDUSTRIA DE DOC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08052" y="1"/>
            <a:ext cx="2035947" cy="1357298"/>
          </a:xfrm>
          <a:prstGeom prst="rect">
            <a:avLst/>
          </a:prstGeom>
          <a:noFill/>
        </p:spPr>
      </p:pic>
      <p:sp>
        <p:nvSpPr>
          <p:cNvPr id="44" name="Retângulo 43"/>
          <p:cNvSpPr/>
          <p:nvPr/>
        </p:nvSpPr>
        <p:spPr>
          <a:xfrm>
            <a:off x="6572264" y="1785926"/>
            <a:ext cx="1643074" cy="8572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Descascamento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6" name="Conector de seta reta 45"/>
          <p:cNvCxnSpPr/>
          <p:nvPr/>
        </p:nvCxnSpPr>
        <p:spPr>
          <a:xfrm>
            <a:off x="6143636" y="221455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/>
          <p:cNvCxnSpPr/>
          <p:nvPr/>
        </p:nvCxnSpPr>
        <p:spPr>
          <a:xfrm rot="5400000">
            <a:off x="7394595" y="5678503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214282" y="6488668"/>
            <a:ext cx="2643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Times New Roman" pitchFamily="18" charset="0"/>
                <a:cs typeface="Times New Roman" pitchFamily="18" charset="0"/>
              </a:rPr>
              <a:t>MARTINS, 2007.</a:t>
            </a:r>
            <a:endParaRPr lang="pt-BR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5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785794"/>
          </a:xfrm>
        </p:spPr>
        <p:txBody>
          <a:bodyPr>
            <a:normAutofit/>
          </a:bodyPr>
          <a:lstStyle/>
          <a:p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Referências</a:t>
            </a:r>
            <a:endParaRPr lang="pt-BR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4983179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pt-BR" sz="1800" dirty="0" smtClean="0">
                <a:latin typeface="Times New Roman" pitchFamily="18" charset="0"/>
                <a:cs typeface="Times New Roman" pitchFamily="18" charset="0"/>
              </a:rPr>
              <a:t>BRASIL.Ministério da Saúde. Agência Nacional de Vigilância Sanitária. </a:t>
            </a:r>
            <a:r>
              <a:rPr lang="pt-BR" sz="1800" b="1" dirty="0" smtClean="0">
                <a:latin typeface="Times New Roman" pitchFamily="18" charset="0"/>
                <a:cs typeface="Times New Roman" pitchFamily="18" charset="0"/>
              </a:rPr>
              <a:t>Resolução Normativa Nº 9 de </a:t>
            </a:r>
            <a:r>
              <a:rPr lang="pt-BR" sz="1800" b="1" dirty="0" smtClean="0">
                <a:latin typeface="Times New Roman" pitchFamily="18" charset="0"/>
                <a:cs typeface="Times New Roman" pitchFamily="18" charset="0"/>
              </a:rPr>
              <a:t>dezembro de 1978</a:t>
            </a:r>
            <a:r>
              <a:rPr lang="pt-BR" sz="1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pt-BR" sz="1800" dirty="0" smtClean="0">
                <a:latin typeface="Times New Roman" pitchFamily="18" charset="0"/>
                <a:cs typeface="Times New Roman" pitchFamily="18" charset="0"/>
              </a:rPr>
              <a:t>Resolve atualizar </a:t>
            </a:r>
            <a:r>
              <a:rPr lang="pt-BR" sz="1800" dirty="0" smtClean="0">
                <a:latin typeface="Times New Roman" pitchFamily="18" charset="0"/>
                <a:cs typeface="Times New Roman" pitchFamily="18" charset="0"/>
              </a:rPr>
              <a:t>a Resolução n°. 52/77 da antiga CNNPA (Comissão Nacional de Normas e Padrões para </a:t>
            </a:r>
            <a:r>
              <a:rPr lang="pt-BR" sz="1800" dirty="0" smtClean="0">
                <a:latin typeface="Times New Roman" pitchFamily="18" charset="0"/>
                <a:cs typeface="Times New Roman" pitchFamily="18" charset="0"/>
              </a:rPr>
              <a:t>Alimentos). Disponível em:&lt;</a:t>
            </a:r>
            <a:r>
              <a:rPr lang="pt-BR" sz="1800" dirty="0" smtClean="0">
                <a:latin typeface="Times New Roman" pitchFamily="18" charset="0"/>
                <a:cs typeface="Times New Roman" pitchFamily="18" charset="0"/>
              </a:rPr>
              <a:t>http</a:t>
            </a:r>
            <a:r>
              <a:rPr lang="pt-BR" sz="1800" dirty="0" smtClean="0">
                <a:latin typeface="Times New Roman" pitchFamily="18" charset="0"/>
                <a:cs typeface="Times New Roman" pitchFamily="18" charset="0"/>
              </a:rPr>
              <a:t>://</a:t>
            </a:r>
            <a:r>
              <a:rPr lang="pt-BR" sz="1800" dirty="0" smtClean="0">
                <a:latin typeface="Times New Roman" pitchFamily="18" charset="0"/>
                <a:cs typeface="Times New Roman" pitchFamily="18" charset="0"/>
              </a:rPr>
              <a:t>www.anvisa.gov.br/anvisalegis/resol/09_78_doces.htm&gt;. Acesso em: 20 ago 2017.</a:t>
            </a:r>
            <a:endParaRPr lang="pt-BR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pt-BR" sz="1800" dirty="0" smtClean="0">
                <a:latin typeface="Times New Roman" pitchFamily="18" charset="0"/>
                <a:cs typeface="Times New Roman" pitchFamily="18" charset="0"/>
              </a:rPr>
              <a:t>MARTINS, Renata. </a:t>
            </a:r>
            <a:r>
              <a:rPr lang="pt-BR" sz="1800" b="1" dirty="0" smtClean="0">
                <a:latin typeface="Times New Roman" pitchFamily="18" charset="0"/>
                <a:cs typeface="Times New Roman" pitchFamily="18" charset="0"/>
              </a:rPr>
              <a:t>Doce </a:t>
            </a:r>
            <a:r>
              <a:rPr lang="pt-BR" sz="1800" b="1" dirty="0" smtClean="0">
                <a:latin typeface="Times New Roman" pitchFamily="18" charset="0"/>
                <a:cs typeface="Times New Roman" pitchFamily="18" charset="0"/>
              </a:rPr>
              <a:t>em Pasta e em Calda</a:t>
            </a:r>
            <a:r>
              <a:rPr lang="pt-BR" sz="1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pt-BR" sz="1800" dirty="0" smtClean="0">
                <a:latin typeface="Times New Roman" pitchFamily="18" charset="0"/>
                <a:cs typeface="Times New Roman" pitchFamily="18" charset="0"/>
              </a:rPr>
              <a:t>Serviço Brasileiro de Resposta Técnica, Rio de Janeiro/RJ, 2007. Disponível </a:t>
            </a:r>
            <a:r>
              <a:rPr lang="pt-BR" sz="1800" dirty="0" smtClean="0">
                <a:latin typeface="Times New Roman" pitchFamily="18" charset="0"/>
                <a:cs typeface="Times New Roman" pitchFamily="18" charset="0"/>
              </a:rPr>
              <a:t>em </a:t>
            </a:r>
            <a:r>
              <a:rPr lang="pt-BR" sz="18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pt-BR" sz="1800" dirty="0" smtClean="0">
                <a:latin typeface="Times New Roman" pitchFamily="18" charset="0"/>
                <a:cs typeface="Times New Roman" pitchFamily="18" charset="0"/>
              </a:rPr>
              <a:t>&lt;http</a:t>
            </a:r>
            <a:r>
              <a:rPr lang="pt-BR" sz="1800" dirty="0" smtClean="0">
                <a:latin typeface="Times New Roman" pitchFamily="18" charset="0"/>
                <a:cs typeface="Times New Roman" pitchFamily="18" charset="0"/>
              </a:rPr>
              <a:t>://</a:t>
            </a:r>
            <a:r>
              <a:rPr lang="pt-BR" sz="1800" dirty="0" smtClean="0">
                <a:latin typeface="Times New Roman" pitchFamily="18" charset="0"/>
                <a:cs typeface="Times New Roman" pitchFamily="18" charset="0"/>
              </a:rPr>
              <a:t>respostatecnica.org.br/dossie-tecnico/downloadsDT/MjM0&gt;. </a:t>
            </a:r>
            <a:r>
              <a:rPr lang="pt-BR" sz="1800" dirty="0" smtClean="0">
                <a:latin typeface="Times New Roman" pitchFamily="18" charset="0"/>
                <a:cs typeface="Times New Roman" pitchFamily="18" charset="0"/>
              </a:rPr>
              <a:t>Acesso em: 20 ago 2017</a:t>
            </a:r>
            <a:r>
              <a:rPr lang="pt-BR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§"/>
            </a:pPr>
            <a:endParaRPr lang="pt-BR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37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</TotalTime>
  <Words>658</Words>
  <Application>Microsoft Office PowerPoint</Application>
  <PresentationFormat>Apresentação na tela (4:3)</PresentationFormat>
  <Paragraphs>83</Paragraphs>
  <Slides>6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DOCES EM MASSA</vt:lpstr>
      <vt:lpstr>DOCES EM MASSA:Classificação</vt:lpstr>
      <vt:lpstr>Condições da matéria-prima</vt:lpstr>
      <vt:lpstr>Na sua produção</vt:lpstr>
      <vt:lpstr>Slide 5</vt:lpstr>
      <vt:lpstr>Referências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Andreza</dc:creator>
  <cp:lastModifiedBy>Campus IV - P3C1</cp:lastModifiedBy>
  <cp:revision>29</cp:revision>
  <dcterms:created xsi:type="dcterms:W3CDTF">2017-08-20T22:48:15Z</dcterms:created>
  <dcterms:modified xsi:type="dcterms:W3CDTF">2017-08-22T04:51:19Z</dcterms:modified>
</cp:coreProperties>
</file>