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1" r:id="rId4"/>
    <p:sldId id="262" r:id="rId5"/>
    <p:sldId id="270" r:id="rId6"/>
    <p:sldId id="275" r:id="rId7"/>
    <p:sldId id="276" r:id="rId8"/>
    <p:sldId id="258" r:id="rId9"/>
    <p:sldId id="259" r:id="rId10"/>
    <p:sldId id="260" r:id="rId11"/>
    <p:sldId id="271" r:id="rId12"/>
    <p:sldId id="282" r:id="rId13"/>
    <p:sldId id="285" r:id="rId14"/>
    <p:sldId id="283" r:id="rId15"/>
    <p:sldId id="284" r:id="rId16"/>
    <p:sldId id="288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1st Year Project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Photodetachment Rates at Saturn</a:t>
            </a:r>
          </a:p>
          <a:p>
            <a:r>
              <a:rPr lang="en-US" altLang="zh-CN"/>
              <a:t>up to week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h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1030" y="1386205"/>
            <a:ext cx="5487670" cy="3658235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40105" y="457200"/>
            <a:ext cx="4502785" cy="1600200"/>
          </a:xfrm>
        </p:spPr>
        <p:txBody>
          <a:bodyPr/>
          <a:lstStyle/>
          <a:p>
            <a:r>
              <a:rPr lang="en-US" altLang="zh-CN">
                <a:sym typeface="+mn-ea"/>
              </a:rPr>
              <a:t>Half life against distance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/>
              <a:t>First grey line = at Earth</a:t>
            </a:r>
          </a:p>
          <a:p>
            <a:r>
              <a:rPr lang="en-US" altLang="zh-CN"/>
              <a:t>Second grey line = at Jupiter</a:t>
            </a:r>
          </a:p>
          <a:p>
            <a:r>
              <a:rPr lang="en-US" altLang="zh-CN"/>
              <a:t>Third grey line = at Saturn</a:t>
            </a:r>
          </a:p>
        </p:txBody>
      </p:sp>
      <p:pic>
        <p:nvPicPr>
          <p:cNvPr id="2" name="图片占位符 1"/>
          <p:cNvPicPr>
            <a:picLocks noGrp="1" noChangeAspect="1"/>
          </p:cNvPicPr>
          <p:nvPr>
            <p:ph type="pic" idx="1"/>
          </p:nvPr>
        </p:nvPicPr>
        <p:blipFill>
          <a:blip r:embed="rId3"/>
          <a:stretch>
            <a:fillRect/>
          </a:stretch>
        </p:blipFill>
        <p:spPr>
          <a:xfrm>
            <a:off x="470535" y="3561080"/>
            <a:ext cx="4093210" cy="285940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483350" y="1799590"/>
            <a:ext cx="428625" cy="283845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4634865" y="4638040"/>
            <a:ext cx="1818005" cy="10312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Comparison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/>
              <a:t>We compared H-, O- and OH-</a:t>
            </a:r>
          </a:p>
        </p:txBody>
      </p:sp>
      <p:pic>
        <p:nvPicPr>
          <p:cNvPr id="5" name="图片 4" descr="oh- compar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135" y="563245"/>
            <a:ext cx="4011295" cy="2866390"/>
          </a:xfrm>
          <a:prstGeom prst="rect">
            <a:avLst/>
          </a:prstGeom>
        </p:spPr>
      </p:pic>
      <p:pic>
        <p:nvPicPr>
          <p:cNvPr id="3" name="图片 2" descr="h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480" y="3644900"/>
            <a:ext cx="4224655" cy="2816860"/>
          </a:xfrm>
          <a:prstGeom prst="rect">
            <a:avLst/>
          </a:prstGeom>
        </p:spPr>
      </p:pic>
      <p:pic>
        <p:nvPicPr>
          <p:cNvPr id="8" name="图片 7" descr="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2135" y="3644900"/>
            <a:ext cx="4224655" cy="28168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3rd Week (5.24-5.31)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Aim:</a:t>
            </a:r>
          </a:p>
          <a:p>
            <a:r>
              <a:rPr lang="en-US" altLang="zh-CN"/>
              <a:t>Loss rate from theory</a:t>
            </a:r>
          </a:p>
          <a:p>
            <a:r>
              <a:rPr lang="en-US" altLang="zh-CN"/>
              <a:t>Another theory - loss rate</a:t>
            </a:r>
          </a:p>
          <a:p>
            <a:r>
              <a:rPr lang="en-US" altLang="zh-CN"/>
              <a:t>Combine production rate and loss rate</a:t>
            </a:r>
          </a:p>
          <a:p>
            <a:endParaRPr lang="en-US" altLang="zh-CN"/>
          </a:p>
          <a:p>
            <a:r>
              <a:rPr lang="en-US" altLang="zh-CN"/>
              <a:t>In addition:</a:t>
            </a:r>
          </a:p>
          <a:p>
            <a:r>
              <a:rPr lang="en-US" altLang="zh-CN"/>
              <a:t>how far does the chemical go around Saturn</a:t>
            </a:r>
          </a:p>
          <a:p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OH-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350" y="3496945"/>
            <a:ext cx="4484370" cy="2989580"/>
          </a:xfrm>
          <a:prstGeom prst="rect">
            <a:avLst/>
          </a:prstGeom>
        </p:spPr>
      </p:pic>
      <p:pic>
        <p:nvPicPr>
          <p:cNvPr id="5" name="图片 4" descr="H-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350" y="578485"/>
            <a:ext cx="4483735" cy="2988945"/>
          </a:xfrm>
          <a:prstGeom prst="rect">
            <a:avLst/>
          </a:prstGeom>
        </p:spPr>
      </p:pic>
      <p:pic>
        <p:nvPicPr>
          <p:cNvPr id="7" name="图片 6" descr="O-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6180" y="3496945"/>
            <a:ext cx="4484370" cy="2989580"/>
          </a:xfrm>
          <a:prstGeom prst="rect">
            <a:avLst/>
          </a:prstGeom>
        </p:spPr>
      </p:pic>
      <p:sp>
        <p:nvSpPr>
          <p:cNvPr id="9" name="标题 1"/>
          <p:cNvSpPr>
            <a:spLocks noGrp="1"/>
          </p:cNvSpPr>
          <p:nvPr/>
        </p:nvSpPr>
        <p:spPr>
          <a:xfrm>
            <a:off x="840105" y="1263015"/>
            <a:ext cx="5300345" cy="794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Reaction rate plot 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half" idx="2"/>
          </p:nvPr>
        </p:nvSpPr>
        <p:spPr>
          <a:xfrm>
            <a:off x="838200" y="2028825"/>
            <a:ext cx="3449955" cy="727710"/>
          </a:xfrm>
        </p:spPr>
        <p:txBody>
          <a:bodyPr/>
          <a:lstStyle/>
          <a:p>
            <a:r>
              <a:rPr lang="en-US" altLang="zh-CN" sz="1600"/>
              <a:t>According to equation E25.</a:t>
            </a:r>
          </a:p>
          <a:p>
            <a:endParaRPr lang="en-US" altLang="zh-CN" sz="1600"/>
          </a:p>
          <a:p>
            <a:endParaRPr lang="en-US" altLang="zh-CN" sz="1600"/>
          </a:p>
        </p:txBody>
      </p:sp>
      <p:graphicFrame>
        <p:nvGraphicFramePr>
          <p:cNvPr id="2" name="表格 1"/>
          <p:cNvGraphicFramePr/>
          <p:nvPr>
            <p:extLst>
              <p:ext uri="{D42A27DB-BD31-4B8C-83A1-F6EECF244321}">
                <p14:modId xmlns:p14="http://schemas.microsoft.com/office/powerpoint/2010/main" val="4061771488"/>
              </p:ext>
            </p:extLst>
          </p:nvPr>
        </p:nvGraphicFramePr>
        <p:xfrm>
          <a:off x="1753870" y="2393950"/>
          <a:ext cx="3348990" cy="11684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7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8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Chemical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H-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O-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OH-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14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dirty="0"/>
                        <a:t>Model rate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 3.1</a:t>
                      </a:r>
                      <a:r>
                        <a:rPr lang="en-US" altLang="zh-CN" sz="16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1.44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2.59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Actual 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600" dirty="0"/>
                        <a:t>1.77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dirty="0"/>
                        <a:t>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838200" y="2667000"/>
          <a:ext cx="10515600" cy="153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Chemical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H-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F-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Si-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S-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1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Distance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2.78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11.6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22.</a:t>
                      </a:r>
                      <a:r>
                        <a:rPr lang="en-US" altLang="zh-CN" sz="1800">
                          <a:sym typeface="+mn-ea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4.</a:t>
                      </a:r>
                      <a:r>
                        <a:rPr lang="en-US" altLang="zh-CN" sz="1800">
                          <a:sym typeface="+mn-ea"/>
                        </a:rPr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 25.3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Chemical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Cl-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Br-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I-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OH-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H2O-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Distance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33</a:t>
                      </a:r>
                      <a:r>
                        <a:rPr lang="en-US" altLang="zh-CN" sz="1800">
                          <a:sym typeface="+mn-ea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81.9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652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标题 1"/>
          <p:cNvSpPr>
            <a:spLocks noGrp="1"/>
          </p:cNvSpPr>
          <p:nvPr/>
        </p:nvSpPr>
        <p:spPr>
          <a:xfrm>
            <a:off x="840105" y="1263015"/>
            <a:ext cx="7096760" cy="794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Average distance the chemicals can go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tmp2dista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5935" y="3512820"/>
            <a:ext cx="4779645" cy="3186430"/>
          </a:xfrm>
          <a:prstGeom prst="rect">
            <a:avLst/>
          </a:prstGeom>
        </p:spPr>
      </p:pic>
      <p:pic>
        <p:nvPicPr>
          <p:cNvPr id="5" name="图片 4" descr="k2distan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935" y="273685"/>
            <a:ext cx="4859020" cy="3239135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40105" y="457200"/>
            <a:ext cx="4554220" cy="1600200"/>
          </a:xfrm>
        </p:spPr>
        <p:txBody>
          <a:bodyPr/>
          <a:lstStyle/>
          <a:p>
            <a:r>
              <a:rPr lang="en-US" altLang="zh-CN" sz="3200">
                <a:sym typeface="+mn-ea"/>
              </a:rPr>
              <a:t>Recombination rates of negative with positive ions</a:t>
            </a:r>
            <a:endParaRPr lang="en-US" altLang="zh-CN" sz="3200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2729230"/>
          </a:xfrm>
        </p:spPr>
        <p:txBody>
          <a:bodyPr/>
          <a:lstStyle/>
          <a:p>
            <a:r>
              <a:rPr lang="en-US" altLang="zh-CN" sz="1600" dirty="0"/>
              <a:t>Data for temperature: Wilson 2008 Fig.7</a:t>
            </a:r>
          </a:p>
          <a:p>
            <a:r>
              <a:rPr lang="en-US" altLang="zh-CN" sz="1600" dirty="0"/>
              <a:t>Calculation of rates: Equation (3), Miller 2012.</a:t>
            </a:r>
          </a:p>
          <a:p>
            <a:endParaRPr lang="en-US" altLang="zh-CN" sz="1600" dirty="0"/>
          </a:p>
          <a:p>
            <a:r>
              <a:rPr lang="en-US" altLang="zh-CN" sz="1600" dirty="0"/>
              <a:t>k is proportional to T^-1.1.</a:t>
            </a:r>
          </a:p>
          <a:p>
            <a:endParaRPr lang="en-US" altLang="zh-CN" sz="1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 descr="rate_list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5180" y="957580"/>
            <a:ext cx="5802630" cy="5097145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40105" y="457200"/>
            <a:ext cx="4554220" cy="1600200"/>
          </a:xfrm>
        </p:spPr>
        <p:txBody>
          <a:bodyPr/>
          <a:lstStyle/>
          <a:p>
            <a:r>
              <a:rPr lang="en-US" altLang="zh-CN" sz="3200">
                <a:sym typeface="+mn-ea"/>
              </a:rPr>
              <a:t>Recombination rates of negative with positive ions</a:t>
            </a:r>
            <a:endParaRPr lang="en-US" altLang="zh-CN" sz="3200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4738370" cy="2035175"/>
          </a:xfrm>
        </p:spPr>
        <p:txBody>
          <a:bodyPr>
            <a:normAutofit/>
          </a:bodyPr>
          <a:lstStyle/>
          <a:p>
            <a:r>
              <a:rPr lang="en-US" altLang="zh-CN" sz="1600"/>
              <a:t>Method:  </a:t>
            </a:r>
          </a:p>
          <a:p>
            <a:r>
              <a:rPr lang="en-US" altLang="zh-CN" sz="1600"/>
              <a:t>kMN = 3.2×10−8*(T/300)^(−1.1)×μ^(−0.01)*Ea^(−0.04)</a:t>
            </a:r>
          </a:p>
          <a:p>
            <a:r>
              <a:rPr lang="en-US" altLang="zh-CN" sz="1600"/>
              <a:t>For a diatomic anions, approximate monotomic anions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1st Week (5.10-17)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Aim:</a:t>
            </a:r>
          </a:p>
          <a:p>
            <a:r>
              <a:rPr lang="en-US" altLang="zh-CN"/>
              <a:t>Import solar flux data into Python</a:t>
            </a:r>
          </a:p>
          <a:p>
            <a:r>
              <a:rPr lang="en-US" altLang="zh-CN"/>
              <a:t>Find cross section for H- </a:t>
            </a:r>
          </a:p>
          <a:p>
            <a:r>
              <a:rPr lang="en-US" altLang="zh-CN"/>
              <a:t>Reproduce reaction rate of 14 s^-1</a:t>
            </a:r>
          </a:p>
          <a:p>
            <a:endParaRPr lang="en-US" altLang="zh-CN"/>
          </a:p>
          <a:p>
            <a:r>
              <a:rPr lang="en-US" altLang="zh-CN"/>
              <a:t>In addition:</a:t>
            </a:r>
          </a:p>
          <a:p>
            <a:r>
              <a:rPr lang="en-US" altLang="zh-CN"/>
              <a:t>Calculation of reaction rates of other anions including Cl-, both at Saturn and on Earth.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4992370" cy="1600200"/>
          </a:xfrm>
        </p:spPr>
        <p:txBody>
          <a:bodyPr/>
          <a:lstStyle/>
          <a:p>
            <a:r>
              <a:rPr lang="en-US" altLang="zh-CN">
                <a:sym typeface="+mn-ea"/>
              </a:rPr>
              <a:t>Reproduction of solar flux</a:t>
            </a:r>
            <a:endParaRPr lang="en-US" altLang="zh-CN"/>
          </a:p>
        </p:txBody>
      </p:sp>
      <p:pic>
        <p:nvPicPr>
          <p:cNvPr id="6" name="图片占位符 5" descr="SolarFlux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5832475" y="987425"/>
            <a:ext cx="4873625" cy="4873625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/>
              <a:t>......</a:t>
            </a:r>
          </a:p>
          <a:p>
            <a:r>
              <a:rPr lang="en-US" altLang="zh-CN"/>
              <a:t>(A on all the diagrams = Angstrom = Å)</a:t>
            </a:r>
          </a:p>
        </p:txBody>
      </p:sp>
      <p:sp>
        <p:nvSpPr>
          <p:cNvPr id="7" name="标题 1"/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Results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Reaction Rate of H-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/>
              <a:t>At 1 AU,</a:t>
            </a:r>
            <a:endParaRPr lang="zh-CN" altLang="en-US"/>
          </a:p>
          <a:p>
            <a:pPr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/>
              <a:t>Rate = 14.1556 s^-1</a:t>
            </a:r>
          </a:p>
        </p:txBody>
      </p:sp>
      <p:pic>
        <p:nvPicPr>
          <p:cNvPr id="7" name="图片占位符 6" descr="h-rate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5525770" y="159512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/>
        </p:nvGraphicFramePr>
        <p:xfrm>
          <a:off x="550545" y="2180590"/>
          <a:ext cx="11091545" cy="2496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5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93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01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49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17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01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169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163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65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Chemical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F-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Si-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S-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Cl-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Br-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I-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Reaction rate at 1 AU (s^-1)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3.394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1.768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0.0691</a:t>
                      </a:r>
                      <a:r>
                        <a:rPr lang="en-US" altLang="zh-CN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8.047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1.556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0.1163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0.241</a:t>
                      </a: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 0.4808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97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Reaction rate</a:t>
                      </a:r>
                    </a:p>
                    <a:p>
                      <a:pPr>
                        <a:buNone/>
                      </a:pPr>
                      <a:r>
                        <a:rPr lang="en-US" altLang="zh-CN"/>
                        <a:t>at Enceladus </a:t>
                      </a:r>
                      <a:r>
                        <a:rPr lang="en-US" altLang="zh-CN" sz="1800">
                          <a:sym typeface="+mn-ea"/>
                        </a:rPr>
                        <a:t>(s^-1)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0.04121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0.02147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0.000840</a:t>
                      </a: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 0.0977</a:t>
                      </a: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0.018</a:t>
                      </a:r>
                      <a:r>
                        <a:rPr lang="en-US" altLang="zh-CN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 0.001412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 0.002928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0.005838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97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Half life </a:t>
                      </a:r>
                    </a:p>
                    <a:p>
                      <a:pPr>
                        <a:buNone/>
                      </a:pPr>
                      <a:r>
                        <a:rPr lang="en-US" altLang="zh-CN"/>
                        <a:t>at Enceladus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24.26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46.5</a:t>
                      </a:r>
                      <a:r>
                        <a:rPr lang="en-US" altLang="zh-CN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1190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10.23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52.91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708.0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341.4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171.</a:t>
                      </a:r>
                      <a:r>
                        <a:rPr lang="en-US" altLang="zh-CN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标题 5"/>
          <p:cNvSpPr>
            <a:spLocks noGrp="1"/>
          </p:cNvSpPr>
          <p:nvPr/>
        </p:nvSpPr>
        <p:spPr>
          <a:xfrm>
            <a:off x="835978" y="458470"/>
            <a:ext cx="3932237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sym typeface="+mn-ea"/>
              </a:rPr>
              <a:t>Cl- and other elements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f-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35" y="3357245"/>
            <a:ext cx="4763135" cy="3190875"/>
          </a:xfrm>
          <a:prstGeom prst="rect">
            <a:avLst/>
          </a:prstGeom>
        </p:spPr>
      </p:pic>
      <p:pic>
        <p:nvPicPr>
          <p:cNvPr id="8" name="图片 7" descr="si-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025" y="3364230"/>
            <a:ext cx="4752975" cy="3183890"/>
          </a:xfrm>
          <a:prstGeom prst="rect">
            <a:avLst/>
          </a:prstGeom>
        </p:spPr>
      </p:pic>
      <p:pic>
        <p:nvPicPr>
          <p:cNvPr id="9" name="图片 8" descr="c-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435" y="165735"/>
            <a:ext cx="4763135" cy="3191510"/>
          </a:xfrm>
          <a:prstGeom prst="rect">
            <a:avLst/>
          </a:prstGeom>
        </p:spPr>
      </p:pic>
      <p:pic>
        <p:nvPicPr>
          <p:cNvPr id="10" name="图片 9" descr="o-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3025" y="180340"/>
            <a:ext cx="4752340" cy="31838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br-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3409315"/>
            <a:ext cx="4815205" cy="3225800"/>
          </a:xfrm>
          <a:prstGeom prst="rect">
            <a:avLst/>
          </a:prstGeom>
        </p:spPr>
      </p:pic>
      <p:pic>
        <p:nvPicPr>
          <p:cNvPr id="6" name="图片 5" descr="i-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055" y="3409315"/>
            <a:ext cx="4858385" cy="3255010"/>
          </a:xfrm>
          <a:prstGeom prst="rect">
            <a:avLst/>
          </a:prstGeom>
        </p:spPr>
      </p:pic>
      <p:pic>
        <p:nvPicPr>
          <p:cNvPr id="3" name="图片 2" descr="s-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700" y="165735"/>
            <a:ext cx="4791710" cy="3209925"/>
          </a:xfrm>
          <a:prstGeom prst="rect">
            <a:avLst/>
          </a:prstGeom>
        </p:spPr>
      </p:pic>
      <p:pic>
        <p:nvPicPr>
          <p:cNvPr id="7" name="图片 6" descr="cl-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4930" y="165735"/>
            <a:ext cx="4842510" cy="32435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2nd Week (5.17-24)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Aim:</a:t>
            </a:r>
          </a:p>
          <a:p>
            <a:r>
              <a:rPr lang="en-US" altLang="zh-CN"/>
              <a:t>Half life/rection rate against distance (AU)</a:t>
            </a:r>
          </a:p>
          <a:p>
            <a:r>
              <a:rPr lang="en-US" altLang="zh-CN"/>
              <a:t>Cross section of OH-, H2O-, H3O- if they exist</a:t>
            </a:r>
          </a:p>
          <a:p>
            <a:r>
              <a:rPr lang="en-US" altLang="zh-CN"/>
              <a:t>Comparison of results and theory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4554220" cy="1600200"/>
          </a:xfrm>
        </p:spPr>
        <p:txBody>
          <a:bodyPr/>
          <a:lstStyle/>
          <a:p>
            <a:r>
              <a:rPr lang="en-US" altLang="zh-CN">
                <a:sym typeface="+mn-ea"/>
              </a:rPr>
              <a:t>Reaction rate of OH-, H2O-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/>
          <a:p>
            <a:r>
              <a:rPr lang="en-US" altLang="zh-CN"/>
              <a:t>The total reaction rate of H2O- is : </a:t>
            </a:r>
          </a:p>
          <a:p>
            <a:r>
              <a:rPr lang="en-US" altLang="zh-CN"/>
              <a:t>0.060445 s^-1</a:t>
            </a:r>
          </a:p>
          <a:p>
            <a:r>
              <a:rPr lang="en-US" altLang="zh-CN"/>
              <a:t>The total reaction rate of OH- is : </a:t>
            </a:r>
          </a:p>
          <a:p>
            <a:r>
              <a:rPr lang="en-US" altLang="zh-CN"/>
              <a:t>0.856830 s^-1</a:t>
            </a: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Results</a:t>
            </a:r>
          </a:p>
        </p:txBody>
      </p:sp>
      <p:pic>
        <p:nvPicPr>
          <p:cNvPr id="6" name="图片占位符 5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6492875" y="457200"/>
            <a:ext cx="4215130" cy="28308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875" y="3511550"/>
            <a:ext cx="4215130" cy="28314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550</Words>
  <Application>Microsoft Office PowerPoint</Application>
  <PresentationFormat>Widescreen</PresentationFormat>
  <Paragraphs>134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宋体</vt:lpstr>
      <vt:lpstr>Arial</vt:lpstr>
      <vt:lpstr>Calibri</vt:lpstr>
      <vt:lpstr>Calibri Light</vt:lpstr>
      <vt:lpstr>Office 主题</vt:lpstr>
      <vt:lpstr>1st Year Project</vt:lpstr>
      <vt:lpstr>1st Week (5.10-17)</vt:lpstr>
      <vt:lpstr>Reproduction of solar flux</vt:lpstr>
      <vt:lpstr>Reaction Rate of H-</vt:lpstr>
      <vt:lpstr>PowerPoint Presentation</vt:lpstr>
      <vt:lpstr>PowerPoint Presentation</vt:lpstr>
      <vt:lpstr>PowerPoint Presentation</vt:lpstr>
      <vt:lpstr>2nd Week (5.17-24)</vt:lpstr>
      <vt:lpstr>Reaction rate of OH-, H2O-</vt:lpstr>
      <vt:lpstr>Half life against distance</vt:lpstr>
      <vt:lpstr>Comparison</vt:lpstr>
      <vt:lpstr>3rd Week (5.24-5.31)</vt:lpstr>
      <vt:lpstr>PowerPoint Presentation</vt:lpstr>
      <vt:lpstr>PowerPoint Presentation</vt:lpstr>
      <vt:lpstr>Recombination rates of negative with positive ions</vt:lpstr>
      <vt:lpstr>Recombination rates of negative with positive 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1st Year Project</dc:title>
  <dc:creator>Sinnie</dc:creator>
  <cp:lastModifiedBy>Zhang, Zeqi</cp:lastModifiedBy>
  <cp:revision>79</cp:revision>
  <dcterms:created xsi:type="dcterms:W3CDTF">2018-05-17T16:38:00Z</dcterms:created>
  <dcterms:modified xsi:type="dcterms:W3CDTF">2018-05-29T15:49:19Z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