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70" r:id="rId7"/>
    <p:sldId id="275" r:id="rId8"/>
    <p:sldId id="276" r:id="rId9"/>
    <p:sldId id="258" r:id="rId10"/>
    <p:sldId id="259" r:id="rId11"/>
    <p:sldId id="260" r:id="rId12"/>
    <p:sldId id="271" r:id="rId13"/>
    <p:sldId id="282" r:id="rId14"/>
    <p:sldId id="285" r:id="rId15"/>
    <p:sldId id="283" r:id="rId16"/>
    <p:sldId id="284" r:id="rId17"/>
    <p:sldId id="28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1st Year Project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Photodetachment Rates at Saturn</a:t>
            </a:r>
            <a:endParaRPr lang="en-US" altLang="zh-CN"/>
          </a:p>
          <a:p>
            <a:r>
              <a:rPr lang="en-US" altLang="zh-CN"/>
              <a:t>up to week 2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h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1030" y="1386205"/>
            <a:ext cx="5487670" cy="365823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02785" cy="1600200"/>
          </a:xfrm>
        </p:spPr>
        <p:txBody>
          <a:bodyPr/>
          <a:p>
            <a:r>
              <a:rPr lang="en-US" altLang="zh-CN">
                <a:sym typeface="+mn-ea"/>
              </a:rPr>
              <a:t>Half life against distance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First grey line = at Earth</a:t>
            </a:r>
            <a:endParaRPr lang="en-US" altLang="zh-CN"/>
          </a:p>
          <a:p>
            <a:r>
              <a:rPr lang="en-US" altLang="zh-CN"/>
              <a:t>Second grey line = at Jupiter</a:t>
            </a:r>
            <a:endParaRPr lang="en-US" altLang="zh-CN"/>
          </a:p>
          <a:p>
            <a:r>
              <a:rPr lang="en-US" altLang="zh-CN"/>
              <a:t>Third grey line = at Saturn</a:t>
            </a:r>
            <a:endParaRPr lang="en-US" altLang="zh-CN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70535" y="3561080"/>
            <a:ext cx="4093210" cy="28594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83350" y="1799590"/>
            <a:ext cx="428625" cy="283845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634865" y="4638040"/>
            <a:ext cx="1818005" cy="1031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Comparison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We compared H-, O- and OH-</a:t>
            </a:r>
            <a:endParaRPr lang="en-US" altLang="zh-CN"/>
          </a:p>
        </p:txBody>
      </p:sp>
      <p:pic>
        <p:nvPicPr>
          <p:cNvPr id="5" name="图片 4" descr="oh- compa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2135" y="563245"/>
            <a:ext cx="4011295" cy="2866390"/>
          </a:xfrm>
          <a:prstGeom prst="rect">
            <a:avLst/>
          </a:prstGeom>
        </p:spPr>
      </p:pic>
      <p:pic>
        <p:nvPicPr>
          <p:cNvPr id="3" name="图片 2" descr="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80" y="3644900"/>
            <a:ext cx="4224655" cy="2816860"/>
          </a:xfrm>
          <a:prstGeom prst="rect">
            <a:avLst/>
          </a:prstGeom>
        </p:spPr>
      </p:pic>
      <p:pic>
        <p:nvPicPr>
          <p:cNvPr id="8" name="图片 7" descr="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135" y="3644900"/>
            <a:ext cx="4224655" cy="2816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3rd Week (5.24-5.31)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Loss rate from theory</a:t>
            </a:r>
            <a:endParaRPr lang="en-US" altLang="zh-CN"/>
          </a:p>
          <a:p>
            <a:r>
              <a:rPr lang="en-US" altLang="zh-CN"/>
              <a:t>Another theory - loss rate</a:t>
            </a:r>
            <a:endParaRPr lang="en-US" altLang="zh-CN"/>
          </a:p>
          <a:p>
            <a:r>
              <a:rPr lang="en-US" altLang="zh-CN"/>
              <a:t>Combine production rate and loss rate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 addition:</a:t>
            </a:r>
            <a:endParaRPr lang="en-US" altLang="zh-CN"/>
          </a:p>
          <a:p>
            <a:r>
              <a:rPr lang="en-US" altLang="zh-CN"/>
              <a:t>how far does the chemical go around Saturn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OH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985" y="3179445"/>
            <a:ext cx="4484370" cy="2989580"/>
          </a:xfrm>
          <a:prstGeom prst="rect">
            <a:avLst/>
          </a:prstGeom>
        </p:spPr>
      </p:pic>
      <p:pic>
        <p:nvPicPr>
          <p:cNvPr id="5" name="图片 4" descr="H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985" y="98425"/>
            <a:ext cx="4483735" cy="2988945"/>
          </a:xfrm>
          <a:prstGeom prst="rect">
            <a:avLst/>
          </a:prstGeom>
        </p:spPr>
      </p:pic>
      <p:pic>
        <p:nvPicPr>
          <p:cNvPr id="7" name="图片 6" descr="O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180" y="3179445"/>
            <a:ext cx="4484370" cy="298958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/>
        </p:nvSpPr>
        <p:spPr>
          <a:xfrm>
            <a:off x="840105" y="1263015"/>
            <a:ext cx="5300345" cy="794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Reaction rate plot </a:t>
            </a:r>
            <a:endParaRPr lang="en-US" altLang="zh-CN"/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"/>
          </p:nvPr>
        </p:nvSpPr>
        <p:spPr>
          <a:xfrm>
            <a:off x="838200" y="2028825"/>
            <a:ext cx="4276725" cy="4525645"/>
          </a:xfrm>
        </p:spPr>
        <p:txBody>
          <a:bodyPr/>
          <a:p>
            <a:r>
              <a:rPr lang="en-US" altLang="zh-CN" sz="1600"/>
              <a:t>According to equation E25.</a:t>
            </a:r>
            <a:endParaRPr lang="en-US" altLang="zh-CN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内容占位符 6"/>
          <p:cNvGraphicFramePr/>
          <p:nvPr>
            <p:ph idx="1"/>
          </p:nvPr>
        </p:nvGraphicFramePr>
        <p:xfrm>
          <a:off x="838200" y="2667000"/>
          <a:ext cx="1051560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1502228"/>
                <a:gridCol w="1502229"/>
                <a:gridCol w="1502228"/>
                <a:gridCol w="1502229"/>
                <a:gridCol w="1502228"/>
                <a:gridCol w="1502229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S-</a:t>
                      </a:r>
                      <a:endParaRPr lang="en-US" altLang="zh-CN"/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Distance (km)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2.78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11.6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22.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570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4.</a:t>
                      </a:r>
                      <a:r>
                        <a:rPr lang="en-US" altLang="zh-CN" sz="1800">
                          <a:sym typeface="+mn-ea"/>
                        </a:rPr>
                        <a:t>90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25.3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OH-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H2O-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Distance (km)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33</a:t>
                      </a:r>
                      <a:r>
                        <a:rPr lang="en-US" altLang="zh-CN" sz="1800">
                          <a:sym typeface="+mn-ea"/>
                        </a:rPr>
                        <a:t>9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81.9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46.0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1"/>
          <p:cNvSpPr>
            <a:spLocks noGrp="1"/>
          </p:cNvSpPr>
          <p:nvPr/>
        </p:nvSpPr>
        <p:spPr>
          <a:xfrm>
            <a:off x="840105" y="1263015"/>
            <a:ext cx="7096760" cy="794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Average distance the chemicals can go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mp2dista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935" y="3512820"/>
            <a:ext cx="4779645" cy="3186430"/>
          </a:xfrm>
          <a:prstGeom prst="rect">
            <a:avLst/>
          </a:prstGeom>
        </p:spPr>
      </p:pic>
      <p:pic>
        <p:nvPicPr>
          <p:cNvPr id="5" name="图片 4" descr="k2dista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935" y="273685"/>
            <a:ext cx="4859020" cy="323913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p>
            <a:r>
              <a:rPr lang="en-US" altLang="zh-CN" sz="3200">
                <a:sym typeface="+mn-ea"/>
              </a:rPr>
              <a:t>Recombination rates of negative with positive ions</a:t>
            </a:r>
            <a:endParaRPr lang="en-US" altLang="zh-CN" sz="320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2729230"/>
          </a:xfrm>
        </p:spPr>
        <p:txBody>
          <a:bodyPr/>
          <a:p>
            <a:r>
              <a:rPr lang="en-US" altLang="zh-CN" sz="1600"/>
              <a:t>Data for temperature: Wilson 2008 Fig.7</a:t>
            </a:r>
            <a:endParaRPr lang="en-US" altLang="zh-CN" sz="1600"/>
          </a:p>
          <a:p>
            <a:r>
              <a:rPr lang="en-US" altLang="zh-CN" sz="1600"/>
              <a:t>Calculation of rates: Equation (3), Miller 2012.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k is proportional to T^-1.1.</a:t>
            </a:r>
            <a:endParaRPr lang="en-US" altLang="zh-CN" sz="1600"/>
          </a:p>
          <a:p>
            <a:endParaRPr lang="en-US" altLang="zh-CN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内容占位符 8" descr="rate_lis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85180" y="957580"/>
            <a:ext cx="5802630" cy="509714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p>
            <a:r>
              <a:rPr lang="en-US" altLang="zh-CN" sz="3200">
                <a:sym typeface="+mn-ea"/>
              </a:rPr>
              <a:t>Recombination rates of negative with positive ions</a:t>
            </a:r>
            <a:endParaRPr lang="en-US" altLang="zh-CN" sz="320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4738370" cy="2035175"/>
          </a:xfrm>
        </p:spPr>
        <p:txBody>
          <a:bodyPr>
            <a:normAutofit/>
          </a:bodyPr>
          <a:p>
            <a:r>
              <a:rPr lang="en-US" altLang="zh-CN" sz="1600"/>
              <a:t>Method:  </a:t>
            </a:r>
            <a:endParaRPr lang="en-US" altLang="zh-CN" sz="1600"/>
          </a:p>
          <a:p>
            <a:r>
              <a:rPr lang="en-US" altLang="zh-CN" sz="1600"/>
              <a:t>kMN = 3.2×10−8*(T/300)^(−1.1)×μ^(−0.01)*Ea^(−0.04)</a:t>
            </a:r>
            <a:endParaRPr lang="en-US" altLang="zh-CN" sz="1600"/>
          </a:p>
          <a:p>
            <a:r>
              <a:rPr lang="en-US" altLang="zh-CN" sz="1600"/>
              <a:t>For a diatomic anions, approximate monotomic anions</a:t>
            </a:r>
            <a:endParaRPr lang="en-US" altLang="zh-CN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1st Week (5.10-17)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Import solar flux data into Python</a:t>
            </a:r>
            <a:endParaRPr lang="en-US" altLang="zh-CN"/>
          </a:p>
          <a:p>
            <a:r>
              <a:rPr lang="en-US" altLang="zh-CN"/>
              <a:t>Find cross section for H- </a:t>
            </a:r>
            <a:endParaRPr lang="en-US" altLang="zh-CN"/>
          </a:p>
          <a:p>
            <a:r>
              <a:rPr lang="en-US" altLang="zh-CN"/>
              <a:t>Reproduce reaction rate of 14 s^-1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 addition:</a:t>
            </a:r>
            <a:endParaRPr lang="en-US" altLang="zh-CN"/>
          </a:p>
          <a:p>
            <a:r>
              <a:rPr lang="en-US" altLang="zh-CN"/>
              <a:t>Calculation of reaction rates of other anions including Cl-, both at Saturn and on Earth.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992370" cy="1600200"/>
          </a:xfrm>
        </p:spPr>
        <p:txBody>
          <a:bodyPr/>
          <a:p>
            <a:r>
              <a:rPr lang="en-US" altLang="zh-CN">
                <a:sym typeface="+mn-ea"/>
              </a:rPr>
              <a:t>Reproduction of solar flux</a:t>
            </a:r>
            <a:endParaRPr lang="en-US" altLang="zh-CN"/>
          </a:p>
        </p:txBody>
      </p:sp>
      <p:pic>
        <p:nvPicPr>
          <p:cNvPr id="6" name="图片占位符 5" descr="SolarFlux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832475" y="987425"/>
            <a:ext cx="4873625" cy="487362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......</a:t>
            </a:r>
            <a:endParaRPr lang="en-US" altLang="zh-CN"/>
          </a:p>
          <a:p>
            <a:r>
              <a:rPr lang="en-US" altLang="zh-CN"/>
              <a:t>(A on all the diagrams = Angstrom = Å)</a:t>
            </a:r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Results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Reaction Rate of H-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/>
              <a:t>At 1 AU,</a:t>
            </a:r>
            <a:endParaRPr lang="zh-CN" altLang="en-US"/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/>
              <a:t>Rate = 14.1556 s^-1</a:t>
            </a:r>
            <a:endParaRPr lang="en-US" altLang="zh-CN"/>
          </a:p>
        </p:txBody>
      </p:sp>
      <p:pic>
        <p:nvPicPr>
          <p:cNvPr id="7" name="图片占位符 6" descr="h-rate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525770" y="159512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550545" y="2180590"/>
          <a:ext cx="11091545" cy="249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630"/>
                <a:gridCol w="1036320"/>
                <a:gridCol w="1029335"/>
                <a:gridCol w="1360170"/>
                <a:gridCol w="1144905"/>
                <a:gridCol w="1061720"/>
                <a:gridCol w="1160145"/>
                <a:gridCol w="1316990"/>
                <a:gridCol w="1116330"/>
              </a:tblGrid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I-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Reaction rate at 1 AU (s^-1)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3.394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1.768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0.0691</a:t>
                      </a: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8.047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1.556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0.1163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0.241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0.4808</a:t>
                      </a:r>
                      <a:endParaRPr lang="zh-CN" altLang="en-US"/>
                    </a:p>
                  </a:txBody>
                  <a:tcPr/>
                </a:tc>
              </a:tr>
              <a:tr h="739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Reaction rate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at Enceladus </a:t>
                      </a:r>
                      <a:r>
                        <a:rPr lang="en-US" altLang="zh-CN" sz="1800">
                          <a:sym typeface="+mn-ea"/>
                        </a:rPr>
                        <a:t>(s^-1)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0.04121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0.02147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0.000840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0.0977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0.018</a:t>
                      </a: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0.001412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0.002928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0.005838</a:t>
                      </a:r>
                      <a:endParaRPr lang="zh-CN" altLang="en-US"/>
                    </a:p>
                  </a:txBody>
                  <a:tcPr/>
                </a:tc>
              </a:tr>
              <a:tr h="739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Half life 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at Enceladus (s)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24.26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46.5</a:t>
                      </a: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1190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10.23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52.91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708.0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341.4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171.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/>
        </p:nvSpPr>
        <p:spPr>
          <a:xfrm>
            <a:off x="835978" y="45847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Cl- and other elements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f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" y="3357245"/>
            <a:ext cx="4763135" cy="3190875"/>
          </a:xfrm>
          <a:prstGeom prst="rect">
            <a:avLst/>
          </a:prstGeom>
        </p:spPr>
      </p:pic>
      <p:pic>
        <p:nvPicPr>
          <p:cNvPr id="8" name="图片 7" descr="si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025" y="3364230"/>
            <a:ext cx="4752975" cy="3183890"/>
          </a:xfrm>
          <a:prstGeom prst="rect">
            <a:avLst/>
          </a:prstGeom>
        </p:spPr>
      </p:pic>
      <p:pic>
        <p:nvPicPr>
          <p:cNvPr id="9" name="图片 8" descr="c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" y="165735"/>
            <a:ext cx="4763135" cy="3191510"/>
          </a:xfrm>
          <a:prstGeom prst="rect">
            <a:avLst/>
          </a:prstGeom>
        </p:spPr>
      </p:pic>
      <p:pic>
        <p:nvPicPr>
          <p:cNvPr id="10" name="图片 9" descr="o-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025" y="180340"/>
            <a:ext cx="4752340" cy="3183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br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3409315"/>
            <a:ext cx="4815205" cy="3225800"/>
          </a:xfrm>
          <a:prstGeom prst="rect">
            <a:avLst/>
          </a:prstGeom>
        </p:spPr>
      </p:pic>
      <p:pic>
        <p:nvPicPr>
          <p:cNvPr id="6" name="图片 5" descr="i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55" y="3409315"/>
            <a:ext cx="4858385" cy="3255010"/>
          </a:xfrm>
          <a:prstGeom prst="rect">
            <a:avLst/>
          </a:prstGeom>
        </p:spPr>
      </p:pic>
      <p:pic>
        <p:nvPicPr>
          <p:cNvPr id="3" name="图片 2" descr="s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165735"/>
            <a:ext cx="4791710" cy="3209925"/>
          </a:xfrm>
          <a:prstGeom prst="rect">
            <a:avLst/>
          </a:prstGeom>
        </p:spPr>
      </p:pic>
      <p:pic>
        <p:nvPicPr>
          <p:cNvPr id="7" name="图片 6" descr="cl-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930" y="165735"/>
            <a:ext cx="4842510" cy="3243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2nd Week (5.17-24)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Half life/rection rate against distance (AU)</a:t>
            </a:r>
            <a:endParaRPr lang="en-US" altLang="zh-CN"/>
          </a:p>
          <a:p>
            <a:r>
              <a:rPr lang="en-US" altLang="zh-CN"/>
              <a:t>Cross section of OH-, H2O-, H3O- if they exist</a:t>
            </a:r>
            <a:endParaRPr lang="en-US" altLang="zh-CN"/>
          </a:p>
          <a:p>
            <a:r>
              <a:rPr lang="en-US" altLang="zh-CN"/>
              <a:t>Comparison of results and theory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p>
            <a:r>
              <a:rPr lang="en-US" altLang="zh-CN">
                <a:sym typeface="+mn-ea"/>
              </a:rPr>
              <a:t>Reaction rate of OH-, H2O-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p>
            <a:r>
              <a:rPr lang="en-US" altLang="zh-CN"/>
              <a:t>The total reaction rate of H2O- is : </a:t>
            </a:r>
            <a:endParaRPr lang="en-US" altLang="zh-CN"/>
          </a:p>
          <a:p>
            <a:r>
              <a:rPr lang="en-US" altLang="zh-CN"/>
              <a:t>0.060445 s^-1</a:t>
            </a:r>
            <a:endParaRPr lang="en-US" altLang="zh-CN"/>
          </a:p>
          <a:p>
            <a:r>
              <a:rPr lang="en-US" altLang="zh-CN"/>
              <a:t>The total reaction rate of OH- is : </a:t>
            </a:r>
            <a:endParaRPr lang="en-US" altLang="zh-CN"/>
          </a:p>
          <a:p>
            <a:r>
              <a:rPr lang="en-US" altLang="zh-CN"/>
              <a:t>0.856830 s^-1</a:t>
            </a:r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Results</a:t>
            </a:r>
            <a:endParaRPr lang="en-US" altLang="zh-CN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492875" y="457200"/>
            <a:ext cx="4215130" cy="28308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75" y="3511550"/>
            <a:ext cx="4215130" cy="2831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1785</Words>
  <Application>WPS 演示</Application>
  <PresentationFormat>宽屏</PresentationFormat>
  <Paragraphs>216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1st Year Project</vt:lpstr>
      <vt:lpstr>1st Week (5.10-17)</vt:lpstr>
      <vt:lpstr>Reproduction of solar flux</vt:lpstr>
      <vt:lpstr>Reaction Rate of H-</vt:lpstr>
      <vt:lpstr>PowerPoint 演示文稿</vt:lpstr>
      <vt:lpstr>PowerPoint 演示文稿</vt:lpstr>
      <vt:lpstr>PowerPoint 演示文稿</vt:lpstr>
      <vt:lpstr>2nd Week (5.17-24)</vt:lpstr>
      <vt:lpstr>Reaction rate of OH-, H2O-</vt:lpstr>
      <vt:lpstr>Half life against distance</vt:lpstr>
      <vt:lpstr>Comparison</vt:lpstr>
      <vt:lpstr>3rd Week (5.24-5.31)</vt:lpstr>
      <vt:lpstr>Comparison</vt:lpstr>
      <vt:lpstr>PowerPoint 演示文稿</vt:lpstr>
      <vt:lpstr>Reaction rate of OH-, H2O-</vt:lpstr>
      <vt:lpstr>Recombination rates of negative with positive 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Sinnie</dc:creator>
  <cp:lastModifiedBy>风间鹤</cp:lastModifiedBy>
  <cp:revision>77</cp:revision>
  <dcterms:created xsi:type="dcterms:W3CDTF">2018-05-17T16:38:00Z</dcterms:created>
  <dcterms:modified xsi:type="dcterms:W3CDTF">2018-05-29T15:32:15Z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