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62" r:id="rId6"/>
    <p:sldId id="270" r:id="rId7"/>
    <p:sldId id="275" r:id="rId8"/>
    <p:sldId id="276" r:id="rId9"/>
    <p:sldId id="258" r:id="rId10"/>
    <p:sldId id="259" r:id="rId11"/>
    <p:sldId id="260" r:id="rId12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1st Year Project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Photodetachment Rates at Saturn</a:t>
            </a:r>
            <a:endParaRPr lang="en-US" altLang="zh-CN"/>
          </a:p>
          <a:p>
            <a:r>
              <a:rPr lang="en-US" altLang="zh-CN"/>
              <a:t>up to week 2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40105" y="457200"/>
            <a:ext cx="4502785" cy="1600200"/>
          </a:xfrm>
        </p:spPr>
        <p:txBody>
          <a:bodyPr/>
          <a:p>
            <a:r>
              <a:rPr lang="en-US" altLang="zh-CN">
                <a:sym typeface="+mn-ea"/>
              </a:rPr>
              <a:t>Half life against distance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First grey line = at Earth</a:t>
            </a:r>
            <a:endParaRPr lang="en-US" altLang="zh-CN"/>
          </a:p>
          <a:p>
            <a:r>
              <a:rPr lang="en-US" altLang="zh-CN"/>
              <a:t>Second grey line = at Jupiter</a:t>
            </a:r>
            <a:endParaRPr lang="en-US" altLang="zh-CN"/>
          </a:p>
          <a:p>
            <a:r>
              <a:rPr lang="en-US" altLang="zh-CN"/>
              <a:t>Third grey line = at Saturn</a:t>
            </a:r>
            <a:endParaRPr lang="en-US" altLang="zh-CN"/>
          </a:p>
        </p:txBody>
      </p:sp>
      <p:pic>
        <p:nvPicPr>
          <p:cNvPr id="2" name="图片占位符 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947410" y="1565275"/>
            <a:ext cx="5335905" cy="37268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Comparison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We compared H-, O- and OH-</a:t>
            </a:r>
            <a:endParaRPr lang="en-US" altLang="zh-CN"/>
          </a:p>
        </p:txBody>
      </p:sp>
      <p:pic>
        <p:nvPicPr>
          <p:cNvPr id="5" name="图片 4" descr="oh- compa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2135" y="563245"/>
            <a:ext cx="4011295" cy="2866390"/>
          </a:xfrm>
          <a:prstGeom prst="rect">
            <a:avLst/>
          </a:prstGeom>
        </p:spPr>
      </p:pic>
      <p:pic>
        <p:nvPicPr>
          <p:cNvPr id="6" name="图片 5" descr="h- compa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510" y="3645535"/>
            <a:ext cx="3941445" cy="2816860"/>
          </a:xfrm>
          <a:prstGeom prst="rect">
            <a:avLst/>
          </a:prstGeom>
        </p:spPr>
      </p:pic>
      <p:pic>
        <p:nvPicPr>
          <p:cNvPr id="7" name="图片 6" descr="o- compa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135" y="3645535"/>
            <a:ext cx="4011295" cy="2816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1st Week (5.10-17)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Aim:</a:t>
            </a:r>
            <a:endParaRPr lang="en-US" altLang="zh-CN"/>
          </a:p>
          <a:p>
            <a:r>
              <a:rPr lang="en-US" altLang="zh-CN"/>
              <a:t>Import solar flux data into Python</a:t>
            </a:r>
            <a:endParaRPr lang="en-US" altLang="zh-CN"/>
          </a:p>
          <a:p>
            <a:r>
              <a:rPr lang="en-US" altLang="zh-CN"/>
              <a:t>Find cross section for H- </a:t>
            </a:r>
            <a:endParaRPr lang="en-US" altLang="zh-CN"/>
          </a:p>
          <a:p>
            <a:r>
              <a:rPr lang="en-US" altLang="zh-CN"/>
              <a:t>Reproduce reaction rate of 14 s^-1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 addition:</a:t>
            </a:r>
            <a:endParaRPr lang="en-US" altLang="zh-CN"/>
          </a:p>
          <a:p>
            <a:r>
              <a:rPr lang="en-US" altLang="zh-CN"/>
              <a:t>Calculation of reaction rates of other anions including Cl-, both at Saturn and on Earth.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4992370" cy="1600200"/>
          </a:xfrm>
        </p:spPr>
        <p:txBody>
          <a:bodyPr/>
          <a:p>
            <a:r>
              <a:rPr lang="en-US" altLang="zh-CN">
                <a:sym typeface="+mn-ea"/>
              </a:rPr>
              <a:t>Reproduction of solar flux</a:t>
            </a:r>
            <a:endParaRPr lang="en-US" altLang="zh-CN"/>
          </a:p>
        </p:txBody>
      </p:sp>
      <p:pic>
        <p:nvPicPr>
          <p:cNvPr id="6" name="图片占位符 5" descr="SolarFlux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832475" y="987425"/>
            <a:ext cx="4873625" cy="487362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......</a:t>
            </a:r>
            <a:endParaRPr lang="en-US" altLang="zh-CN"/>
          </a:p>
          <a:p>
            <a:r>
              <a:rPr lang="en-US" altLang="zh-CN"/>
              <a:t>(A on all the diagrams = Angstrom = Å)</a:t>
            </a:r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Results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Reaction Rate of H-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/>
              <a:t>At 1 AU,</a:t>
            </a:r>
            <a:endParaRPr lang="zh-CN" altLang="en-US"/>
          </a:p>
          <a:p>
            <a:pPr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/>
              <a:t>Rate = 14.1556 s^-1</a:t>
            </a:r>
            <a:endParaRPr lang="en-US" altLang="zh-CN"/>
          </a:p>
        </p:txBody>
      </p:sp>
      <p:pic>
        <p:nvPicPr>
          <p:cNvPr id="7" name="图片占位符 6" descr="h-rate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525770" y="159512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550545" y="2180590"/>
          <a:ext cx="11091545" cy="2496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630"/>
                <a:gridCol w="1036320"/>
                <a:gridCol w="1029335"/>
                <a:gridCol w="1360170"/>
                <a:gridCol w="1144905"/>
                <a:gridCol w="1061720"/>
                <a:gridCol w="1160145"/>
                <a:gridCol w="1316990"/>
                <a:gridCol w="1116330"/>
              </a:tblGrid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Chemical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Si-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Br-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I-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Reaction rate at 1 AU (s^-1)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3.394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1.768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0.0691</a:t>
                      </a: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8.047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1.556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0.1163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0.241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0.4808</a:t>
                      </a:r>
                      <a:endParaRPr lang="zh-CN" altLang="en-US"/>
                    </a:p>
                  </a:txBody>
                  <a:tcPr/>
                </a:tc>
              </a:tr>
              <a:tr h="7397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Reaction rate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at Enceladus </a:t>
                      </a:r>
                      <a:r>
                        <a:rPr lang="en-US" altLang="zh-CN" sz="1800">
                          <a:sym typeface="+mn-ea"/>
                        </a:rPr>
                        <a:t>(s^-1)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0.04121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0.02147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0.000840</a:t>
                      </a: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0.0977</a:t>
                      </a: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0.018</a:t>
                      </a: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0.001412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0.002928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0.005838</a:t>
                      </a:r>
                      <a:endParaRPr lang="zh-CN" altLang="en-US"/>
                    </a:p>
                  </a:txBody>
                  <a:tcPr/>
                </a:tc>
              </a:tr>
              <a:tr h="7397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Half life 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at Enceladus (s)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24.26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46.5</a:t>
                      </a: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1190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10.23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52.91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708.0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341.4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171.</a:t>
                      </a: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标题 5"/>
          <p:cNvSpPr>
            <a:spLocks noGrp="1"/>
          </p:cNvSpPr>
          <p:nvPr/>
        </p:nvSpPr>
        <p:spPr>
          <a:xfrm>
            <a:off x="835978" y="458470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Cl- and other elements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f-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435" y="3357245"/>
            <a:ext cx="4763135" cy="3190875"/>
          </a:xfrm>
          <a:prstGeom prst="rect">
            <a:avLst/>
          </a:prstGeom>
        </p:spPr>
      </p:pic>
      <p:pic>
        <p:nvPicPr>
          <p:cNvPr id="8" name="图片 7" descr="si-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025" y="3364230"/>
            <a:ext cx="4752975" cy="3183890"/>
          </a:xfrm>
          <a:prstGeom prst="rect">
            <a:avLst/>
          </a:prstGeom>
        </p:spPr>
      </p:pic>
      <p:pic>
        <p:nvPicPr>
          <p:cNvPr id="9" name="图片 8" descr="c-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35" y="165735"/>
            <a:ext cx="4763135" cy="3191510"/>
          </a:xfrm>
          <a:prstGeom prst="rect">
            <a:avLst/>
          </a:prstGeom>
        </p:spPr>
      </p:pic>
      <p:pic>
        <p:nvPicPr>
          <p:cNvPr id="10" name="图片 9" descr="o-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025" y="180340"/>
            <a:ext cx="4752340" cy="31838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br-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700" y="3409315"/>
            <a:ext cx="4815205" cy="3225800"/>
          </a:xfrm>
          <a:prstGeom prst="rect">
            <a:avLst/>
          </a:prstGeom>
        </p:spPr>
      </p:pic>
      <p:pic>
        <p:nvPicPr>
          <p:cNvPr id="6" name="图片 5" descr="i-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055" y="3409315"/>
            <a:ext cx="4858385" cy="3255010"/>
          </a:xfrm>
          <a:prstGeom prst="rect">
            <a:avLst/>
          </a:prstGeom>
        </p:spPr>
      </p:pic>
      <p:pic>
        <p:nvPicPr>
          <p:cNvPr id="3" name="图片 2" descr="s-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165735"/>
            <a:ext cx="4791710" cy="3209925"/>
          </a:xfrm>
          <a:prstGeom prst="rect">
            <a:avLst/>
          </a:prstGeom>
        </p:spPr>
      </p:pic>
      <p:pic>
        <p:nvPicPr>
          <p:cNvPr id="7" name="图片 6" descr="cl-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930" y="165735"/>
            <a:ext cx="4842510" cy="32435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2nd Week (5.17-24)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Aim:</a:t>
            </a:r>
            <a:endParaRPr lang="en-US" altLang="zh-CN"/>
          </a:p>
          <a:p>
            <a:r>
              <a:rPr lang="en-US" altLang="zh-CN"/>
              <a:t>Half life/rection rate against distance (AU)</a:t>
            </a:r>
            <a:endParaRPr lang="en-US" altLang="zh-CN"/>
          </a:p>
          <a:p>
            <a:r>
              <a:rPr lang="en-US" altLang="zh-CN"/>
              <a:t>Cross section of OH-, H2O-, H3O- if exist</a:t>
            </a:r>
            <a:endParaRPr lang="en-US" altLang="zh-CN"/>
          </a:p>
          <a:p>
            <a:r>
              <a:rPr lang="en-US" altLang="zh-CN"/>
              <a:t>Comparison of results and theory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4554220" cy="1600200"/>
          </a:xfrm>
        </p:spPr>
        <p:txBody>
          <a:bodyPr/>
          <a:p>
            <a:r>
              <a:rPr lang="en-US" altLang="zh-CN">
                <a:sym typeface="+mn-ea"/>
              </a:rPr>
              <a:t>Cross section of OH-, H2O-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p>
            <a:r>
              <a:rPr lang="en-US" altLang="zh-CN"/>
              <a:t>The total reaction rate of H2O- is : </a:t>
            </a:r>
            <a:endParaRPr lang="en-US" altLang="zh-CN"/>
          </a:p>
          <a:p>
            <a:r>
              <a:rPr lang="en-US" altLang="zh-CN"/>
              <a:t>0.060445 s^-1</a:t>
            </a:r>
            <a:endParaRPr lang="en-US" altLang="zh-CN"/>
          </a:p>
          <a:p>
            <a:r>
              <a:rPr lang="en-US" altLang="zh-CN"/>
              <a:t>The total reaction rate of OH- is : </a:t>
            </a:r>
            <a:endParaRPr lang="en-US" altLang="zh-CN"/>
          </a:p>
          <a:p>
            <a:r>
              <a:rPr lang="en-US" altLang="zh-CN"/>
              <a:t>0.856830 s^-1</a:t>
            </a:r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Results</a:t>
            </a:r>
            <a:endParaRPr lang="en-US" altLang="zh-CN"/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492875" y="457200"/>
            <a:ext cx="4215130" cy="28308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875" y="3511550"/>
            <a:ext cx="4215130" cy="28314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1098</Words>
  <Application>WPS 演示</Application>
  <PresentationFormat>宽屏</PresentationFormat>
  <Paragraphs>129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1st Year Project</vt:lpstr>
      <vt:lpstr>1st Week (5.10-17)</vt:lpstr>
      <vt:lpstr>Reproduction of solar flux</vt:lpstr>
      <vt:lpstr>Reaction Rate of H-</vt:lpstr>
      <vt:lpstr>PowerPoint 演示文稿</vt:lpstr>
      <vt:lpstr>PowerPoint 演示文稿</vt:lpstr>
      <vt:lpstr>PowerPoint 演示文稿</vt:lpstr>
      <vt:lpstr>2nd Week (5.17-24)</vt:lpstr>
      <vt:lpstr>Cross section of OH-, H2O-</vt:lpstr>
      <vt:lpstr>Half life against distance</vt:lpstr>
      <vt:lpstr>Comparison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Sinnie</dc:creator>
  <cp:lastModifiedBy>风间鹤</cp:lastModifiedBy>
  <cp:revision>48</cp:revision>
  <dcterms:created xsi:type="dcterms:W3CDTF">2018-05-17T16:38:00Z</dcterms:created>
  <dcterms:modified xsi:type="dcterms:W3CDTF">2018-05-23T14:10:41Z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