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4" autoAdjust="0"/>
    <p:restoredTop sz="94660"/>
  </p:normalViewPr>
  <p:slideViewPr>
    <p:cSldViewPr snapToGrid="0">
      <p:cViewPr>
        <p:scale>
          <a:sx n="66" d="100"/>
          <a:sy n="66" d="100"/>
        </p:scale>
        <p:origin x="128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EDE51-3468-4840-98FE-20F920D7C44F}" type="datetimeFigureOut">
              <a:rPr lang="en-DE" smtClean="0"/>
              <a:t>06/05/2025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98D01-1735-4979-8F63-B52B21702A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135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51D5CC-EFCD-879A-F530-C8AE1FA3DD03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98D01-1735-4979-8F63-B52B21702A7A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699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AE7F-8D13-5CD5-74D3-D214AFE45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E1E8B-F300-C3D4-7751-E20222856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5EB3C-29E7-9698-BB55-037998C9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D7C5-7E02-45EF-963C-F4C6465D4D55}" type="datetimeFigureOut">
              <a:rPr lang="en-DE" smtClean="0"/>
              <a:t>06/05/2025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310B-513D-AB39-7147-BD90DCB6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62A5-146A-7289-C593-4C5C899C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905A-3950-4142-896C-537C17D24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704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4636-D543-BF94-0FA1-7D2AD344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CF47E-F0DD-28C0-3946-D3A38A1D4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70299-DD31-45CE-A354-B9CE93E8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D7C5-7E02-45EF-963C-F4C6465D4D55}" type="datetimeFigureOut">
              <a:rPr lang="en-DE" smtClean="0"/>
              <a:t>06/05/2025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FEA45-D89E-9C49-625F-F51F086B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3BAD6-9B5E-84FD-E1EE-6A083291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905A-3950-4142-896C-537C17D24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649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FA72F-AB63-5CD8-9706-FDF24A2A9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C21D6-132E-EB80-5599-2A574BC33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42381-B201-33D7-6E49-9C4C70B0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D7C5-7E02-45EF-963C-F4C6465D4D55}" type="datetimeFigureOut">
              <a:rPr lang="en-DE" smtClean="0"/>
              <a:t>06/05/2025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9ABD-C3D2-5C61-DE0B-14DA590D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691D3-FA2B-0256-8F90-156AA80F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905A-3950-4142-896C-537C17D24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729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FE8C-6040-9F6F-02F2-24BE71FB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FD3C-5E3C-D088-8E5D-02E1D152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D1527-0CC5-B092-538B-3D05D01D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D7C5-7E02-45EF-963C-F4C6465D4D55}" type="datetimeFigureOut">
              <a:rPr lang="en-DE" smtClean="0"/>
              <a:t>06/05/2025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39F1-E618-247F-B73D-464930A2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C1173-A103-F4EB-5EA5-31D0E5F9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905A-3950-4142-896C-537C17D24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496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3989-477F-A2D6-D04C-900795CA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8206D-3FE4-FF59-93E8-A881242A0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7690-BC6D-0E4D-73C2-98E7CF76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D7C5-7E02-45EF-963C-F4C6465D4D55}" type="datetimeFigureOut">
              <a:rPr lang="en-DE" smtClean="0"/>
              <a:t>06/05/2025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22E3-7445-FD3D-F217-85AC54CF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7B3AD-40E6-C0F2-B61F-2FD96F5D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905A-3950-4142-896C-537C17D24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133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8A63-60E2-88CB-B5C4-C1810F68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88A3-EB6F-4F43-6F9A-03ED07E45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D10D3-8A03-A966-2233-8A750368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2A68F-CA27-71D6-5AE5-5323377C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D7C5-7E02-45EF-963C-F4C6465D4D55}" type="datetimeFigureOut">
              <a:rPr lang="en-DE" smtClean="0"/>
              <a:t>06/05/2025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9D530-D3F8-4075-19FF-C5C74996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9F0B6-C64C-8382-73BA-F403400C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905A-3950-4142-896C-537C17D24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837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91B1-5452-AC99-98B9-CABA89BE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304C1-9219-4B27-4B65-1A9F36526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D2F1C-7563-FB3B-0A21-791405711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38B18-F200-6DCC-7DAC-8133AD597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151A5-05B4-99BB-3D4A-4D9258CFE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635E9-CC7B-D3C1-C0CB-7EF30539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D7C5-7E02-45EF-963C-F4C6465D4D55}" type="datetimeFigureOut">
              <a:rPr lang="en-DE" smtClean="0"/>
              <a:t>06/05/2025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A47F2-C44B-67A9-2994-D159DAAC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1665C-3B9F-D69F-BA14-66FAE401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905A-3950-4142-896C-537C17D24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818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C096-D282-E3F7-9B36-CFDB723D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51D8E-3591-0D74-7159-BA0F24F6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D7C5-7E02-45EF-963C-F4C6465D4D55}" type="datetimeFigureOut">
              <a:rPr lang="en-DE" smtClean="0"/>
              <a:t>06/05/2025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BB939-3E5A-0F1B-7A51-78B037F0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B8E5-44ED-8F46-845B-F76CDDFE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905A-3950-4142-896C-537C17D24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AF9AE-E309-BF47-8B37-9110E6A0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D7C5-7E02-45EF-963C-F4C6465D4D55}" type="datetimeFigureOut">
              <a:rPr lang="en-DE" smtClean="0"/>
              <a:t>06/05/2025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D11EF-67CD-9DF4-544B-DAB72FC5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67661-FFAE-B465-5268-3C20FD14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905A-3950-4142-896C-537C17D24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539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4656-379E-5459-61B0-222E8681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2F34-04FC-6CBC-3E02-A5E460DC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0FCF8-0A79-BD14-DB97-BEBE39EF8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BD781-50A2-A869-4B0B-50E65D0F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D7C5-7E02-45EF-963C-F4C6465D4D55}" type="datetimeFigureOut">
              <a:rPr lang="en-DE" smtClean="0"/>
              <a:t>06/05/2025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EE669-DA1A-3CEF-02E0-06E0CB52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EB280-26E7-FE17-1E97-B685DD7F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905A-3950-4142-896C-537C17D24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820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5F6F-4A1D-62AF-E045-CCE3085B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1E2B4-A065-9684-D398-E1CC31AAF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1B6C4-B84F-A6FB-840B-55C99952F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37A83-F1E9-C012-5490-5B2451C0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D7C5-7E02-45EF-963C-F4C6465D4D55}" type="datetimeFigureOut">
              <a:rPr lang="en-DE" smtClean="0"/>
              <a:t>06/05/2025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B741-401E-BB25-DDB0-86EB72F4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87877-25E5-7F38-3B2C-AB890545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905A-3950-4142-896C-537C17D24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58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2F672-D79A-D4AA-2931-A832CF30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28801-709F-C2D9-D4DE-4C094BC0B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7547-1243-0C07-1C34-7366C34E6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C3D7C5-7E02-45EF-963C-F4C6465D4D55}" type="datetimeFigureOut">
              <a:rPr lang="en-DE" smtClean="0"/>
              <a:t>06/05/2025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DE6A-DE02-20DE-853A-2FD3530EC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F23EB-DBC0-BE43-9B55-3CA4952C9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04905A-3950-4142-896C-537C17D24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58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A6E8-64BA-EF88-62B1-E530D609C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b="0" i="0" u="none" strike="noStrike" baseline="0" dirty="0">
                <a:latin typeface="NimbusRomNo9L-Medi"/>
              </a:rPr>
              <a:t>Algorithmen und Datenstrukturen</a:t>
            </a:r>
            <a:br>
              <a:rPr lang="en-DE" sz="4000" b="0" i="0" u="none" strike="noStrike" baseline="0" dirty="0">
                <a:latin typeface="NimbusRomNo9L-Medi"/>
              </a:rPr>
            </a:br>
            <a:r>
              <a:rPr lang="en-DE" sz="2800" b="0" i="1" u="none" strike="noStrike" baseline="0" dirty="0">
                <a:latin typeface="NimbusRomNo9L-Medi"/>
              </a:rPr>
              <a:t>Ü</a:t>
            </a:r>
            <a:r>
              <a:rPr lang="de-DE" sz="2800" b="0" i="1" u="none" strike="noStrike" baseline="0" dirty="0" err="1">
                <a:latin typeface="NimbusRomNo9L-Medi"/>
              </a:rPr>
              <a:t>bungsblatt</a:t>
            </a:r>
            <a:r>
              <a:rPr lang="de-DE" sz="2800" b="0" i="1" u="none" strike="noStrike" baseline="0" dirty="0">
                <a:latin typeface="NimbusRomNo9L-Medi"/>
              </a:rPr>
              <a:t> 1</a:t>
            </a:r>
            <a:endParaRPr lang="de-DE" sz="115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CD855-B513-06A6-F749-B5D94DB08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DE" dirty="0"/>
              <a:t>Erya Wang </a:t>
            </a:r>
          </a:p>
          <a:p>
            <a:r>
              <a:rPr lang="de-DE" dirty="0"/>
              <a:t>Gruppe 14</a:t>
            </a:r>
            <a:r>
              <a:rPr lang="en-DE" dirty="0"/>
              <a:t> &amp;&amp; </a:t>
            </a:r>
            <a:r>
              <a:rPr lang="en-US" dirty="0"/>
              <a:t>Gruppe 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37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A65C32-7177-FAAB-F3CE-398D1FA5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66" y="1814287"/>
            <a:ext cx="4001058" cy="3229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E1F63-45E1-7489-A41B-EC8B02754ABA}"/>
              </a:ext>
            </a:extLst>
          </p:cNvPr>
          <p:cNvSpPr txBox="1"/>
          <p:nvPr/>
        </p:nvSpPr>
        <p:spPr>
          <a:xfrm>
            <a:off x="6191591" y="3152113"/>
            <a:ext cx="561758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DE" b="1" dirty="0" err="1"/>
              <a:t>Determiniertheit</a:t>
            </a:r>
            <a:r>
              <a:rPr lang="en-DE" b="1" dirty="0"/>
              <a:t> 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Determinismus</a:t>
            </a:r>
            <a:r>
              <a:rPr lang="en-DE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8549A-0637-0033-4BB7-B52FE34E9493}"/>
              </a:ext>
            </a:extLst>
          </p:cNvPr>
          <p:cNvSpPr txBox="1"/>
          <p:nvPr/>
        </p:nvSpPr>
        <p:spPr>
          <a:xfrm>
            <a:off x="8177822" y="3224472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r>
              <a:rPr lang="en-DE" altLang="zh-CN" b="1" dirty="0"/>
              <a:t> 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051B1-84C7-1E58-2ECC-BB20C6C8D0B6}"/>
              </a:ext>
            </a:extLst>
          </p:cNvPr>
          <p:cNvSpPr txBox="1"/>
          <p:nvPr/>
        </p:nvSpPr>
        <p:spPr>
          <a:xfrm>
            <a:off x="8012883" y="3666164"/>
            <a:ext cx="6510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×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9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13626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 dirty="0"/>
              <a:t>Einige Eigenschaften von Algorithmen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936524" y="1284852"/>
                <a:ext cx="10515600" cy="5071498"/>
              </a:xfrm>
            </p:spPr>
            <p:txBody>
              <a:bodyPr>
                <a:noAutofit/>
              </a:bodyPr>
              <a:lstStyle/>
              <a:p>
                <a:pPr>
                  <a:defRPr/>
                </a:pPr>
                <a:r>
                  <a:rPr lang="de-DE" sz="2000" b="1" dirty="0"/>
                  <a:t>Allgemeinheit: </a:t>
                </a:r>
                <a:endParaRPr sz="2000" b="1" dirty="0"/>
              </a:p>
              <a:p>
                <a:pPr lvl="1">
                  <a:defRPr/>
                </a:pPr>
                <a:r>
                  <a:rPr lang="de-DE" sz="2000" dirty="0"/>
                  <a:t>Lösung für Problemklasse, nicht für Einzelaufgabe</a:t>
                </a:r>
                <a:endParaRPr sz="2000" dirty="0"/>
              </a:p>
              <a:p>
                <a:pPr>
                  <a:defRPr/>
                </a:pPr>
                <a:r>
                  <a:rPr lang="de-DE" sz="2000" b="1" dirty="0"/>
                  <a:t>Determiniertheit</a:t>
                </a:r>
                <a:r>
                  <a:rPr lang="en-DE" sz="2000" b="1" dirty="0"/>
                  <a:t> </a:t>
                </a:r>
                <a:r>
                  <a:rPr lang="en-DE" sz="2000" b="1" dirty="0">
                    <a:solidFill>
                      <a:srgbClr val="0070C0"/>
                    </a:solidFill>
                  </a:rPr>
                  <a:t>(</a:t>
                </a:r>
                <a:r>
                  <a:rPr lang="de-DE" sz="2000" b="1" dirty="0">
                    <a:solidFill>
                      <a:srgbClr val="0070C0"/>
                    </a:solidFill>
                  </a:rPr>
                  <a:t>Determiniert</a:t>
                </a:r>
                <a:r>
                  <a:rPr lang="en-DE" sz="2000" b="1" dirty="0">
                    <a:solidFill>
                      <a:srgbClr val="0070C0"/>
                    </a:solidFill>
                  </a:rPr>
                  <a:t>)</a:t>
                </a:r>
                <a:r>
                  <a:rPr lang="de-DE" sz="2000" b="1" dirty="0"/>
                  <a:t>:</a:t>
                </a:r>
                <a:endParaRPr sz="2000" b="1" dirty="0"/>
              </a:p>
              <a:p>
                <a:pPr lvl="1">
                  <a:defRPr/>
                </a:pPr>
                <a:r>
                  <a:rPr lang="de-DE" sz="2000" dirty="0"/>
                  <a:t>Für die </a:t>
                </a:r>
                <a:r>
                  <a:rPr lang="de-DE" sz="2000" dirty="0">
                    <a:highlight>
                      <a:srgbClr val="FFFF00"/>
                    </a:highlight>
                  </a:rPr>
                  <a:t>gleiche Eingabe </a:t>
                </a:r>
                <a:r>
                  <a:rPr lang="de-DE" sz="2000" dirty="0"/>
                  <a:t>wird stets die </a:t>
                </a:r>
                <a:r>
                  <a:rPr lang="de-DE" sz="2000" dirty="0">
                    <a:highlight>
                      <a:srgbClr val="FFFF00"/>
                    </a:highlight>
                  </a:rPr>
                  <a:t>gleiche Ausgabe </a:t>
                </a:r>
                <a:r>
                  <a:rPr lang="de-DE" sz="2000" dirty="0"/>
                  <a:t>berechnet (aber andere Zwischenzustände möglich).</a:t>
                </a:r>
                <a:endParaRPr sz="2000" dirty="0"/>
              </a:p>
              <a:p>
                <a:pPr>
                  <a:defRPr/>
                </a:pPr>
                <a:r>
                  <a:rPr lang="de-DE" sz="2000" b="1" dirty="0"/>
                  <a:t>Determinismus</a:t>
                </a:r>
                <a:r>
                  <a:rPr lang="en-DE" sz="2000" b="1" dirty="0"/>
                  <a:t> </a:t>
                </a:r>
                <a:r>
                  <a:rPr lang="en-DE" sz="2000" b="1" dirty="0">
                    <a:solidFill>
                      <a:srgbClr val="0070C0"/>
                    </a:solidFill>
                  </a:rPr>
                  <a:t>(</a:t>
                </a:r>
                <a:r>
                  <a:rPr lang="en-DE" sz="2000" b="1" dirty="0" err="1">
                    <a:solidFill>
                      <a:srgbClr val="0070C0"/>
                    </a:solidFill>
                  </a:rPr>
                  <a:t>Deterministisch</a:t>
                </a:r>
                <a:r>
                  <a:rPr lang="en-DE" sz="2000" b="1" dirty="0">
                    <a:solidFill>
                      <a:srgbClr val="0070C0"/>
                    </a:solidFill>
                  </a:rPr>
                  <a:t>)</a:t>
                </a:r>
                <a:r>
                  <a:rPr lang="de-DE" sz="2000" b="1" dirty="0"/>
                  <a:t>:</a:t>
                </a:r>
                <a:endParaRPr sz="2000" b="1" dirty="0"/>
              </a:p>
              <a:p>
                <a:pPr lvl="1">
                  <a:defRPr/>
                </a:pPr>
                <a:r>
                  <a:rPr lang="de-DE" sz="2000" dirty="0"/>
                  <a:t>Für die gleiche Eingabe </a:t>
                </a:r>
                <a:r>
                  <a:rPr lang="de-DE" sz="2000" dirty="0">
                    <a:highlight>
                      <a:srgbClr val="FFFF00"/>
                    </a:highlight>
                  </a:rPr>
                  <a:t>ist die Ausführung stets identisch</a:t>
                </a:r>
                <a:r>
                  <a:rPr lang="de-DE" sz="2000" dirty="0"/>
                  <a:t>.</a:t>
                </a:r>
                <a:endParaRPr sz="2000" dirty="0"/>
              </a:p>
              <a:p>
                <a:pPr lvl="1">
                  <a:defRPr/>
                </a:pPr>
                <a:r>
                  <a:rPr lang="de-DE" sz="2000" dirty="0"/>
                  <a:t>Bsp. nichtdeterministisch: </a:t>
                </a:r>
                <a14:m>
                  <m:oMath xmlns:m="http://schemas.openxmlformats.org/officeDocument/2006/math">
                    <m:r>
                      <a:rPr lang="de-DE" sz="2000" i="1"/>
                      <m:t>𝑎𝑏𝑠</m:t>
                    </m:r>
                    <m:d>
                      <m:dPr>
                        <m:ctrlPr>
                          <a:rPr lang="de-DE" sz="2000" i="1"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de-DE" sz="2000" i="1"/>
                          <m:t>𝑥</m:t>
                        </m:r>
                      </m:e>
                    </m:d>
                    <m:r>
                      <a:rPr lang="de-DE" sz="2000" i="1"/>
                      <m:t>=−</m:t>
                    </m:r>
                    <m:r>
                      <a:rPr lang="de-DE" sz="2000" i="1"/>
                      <m:t>𝑥</m:t>
                    </m:r>
                    <m:r>
                      <a:rPr lang="de-DE" sz="2000" i="1"/>
                      <m:t> </m:t>
                    </m:r>
                    <m:r>
                      <m:rPr>
                        <m:nor/>
                      </m:rPr>
                      <a:rPr lang="de-DE" sz="2000"/>
                      <m:t>falls</m:t>
                    </m:r>
                    <m:r>
                      <a:rPr lang="de-DE" sz="2000" i="1"/>
                      <m:t> </m:t>
                    </m:r>
                    <m:r>
                      <a:rPr lang="de-DE" sz="2000" i="1"/>
                      <m:t>𝑥</m:t>
                    </m:r>
                    <m:r>
                      <a:rPr lang="de-DE" sz="2000" i="1"/>
                      <m:t>≤0, </m:t>
                    </m:r>
                    <m:r>
                      <a:rPr lang="de-DE" sz="2000" i="1"/>
                      <m:t>𝑥</m:t>
                    </m:r>
                    <m:r>
                      <a:rPr lang="de-DE" sz="2000" i="1"/>
                      <m:t> </m:t>
                    </m:r>
                    <m:r>
                      <m:rPr>
                        <m:nor/>
                      </m:rPr>
                      <a:rPr lang="de-DE" sz="2000"/>
                      <m:t>falls</m:t>
                    </m:r>
                    <m:r>
                      <a:rPr lang="de-DE" sz="2000" i="1"/>
                      <m:t> </m:t>
                    </m:r>
                    <m:r>
                      <a:rPr lang="de-DE" sz="2000" i="1"/>
                      <m:t>𝑥</m:t>
                    </m:r>
                    <m:r>
                      <a:rPr lang="de-DE" sz="2000" i="1"/>
                      <m:t>≥0</m:t>
                    </m:r>
                  </m:oMath>
                </a14:m>
                <a:r>
                  <a:rPr lang="en-DE" sz="2000" i="1" dirty="0"/>
                  <a:t> </a:t>
                </a:r>
                <a:r>
                  <a:rPr lang="en-DE" sz="2000" i="1" dirty="0">
                    <a:solidFill>
                      <a:srgbClr val="0070C0"/>
                    </a:solidFill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x=0</a:t>
                </a:r>
                <a:r>
                  <a:rPr lang="en-DE" sz="2000" i="1" dirty="0">
                    <a:solidFill>
                      <a:srgbClr val="0070C0"/>
                    </a:solidFill>
                  </a:rPr>
                  <a:t>)</a:t>
                </a:r>
                <a:endParaRPr lang="de-DE" sz="2000" i="1" dirty="0">
                  <a:solidFill>
                    <a:srgbClr val="0070C0"/>
                  </a:solidFill>
                </a:endParaRPr>
              </a:p>
              <a:p>
                <a:pPr>
                  <a:defRPr/>
                </a:pPr>
                <a:r>
                  <a:rPr lang="de-DE" sz="2000" b="1" dirty="0"/>
                  <a:t>Terminierung:</a:t>
                </a:r>
                <a:endParaRPr sz="2000" b="1" dirty="0"/>
              </a:p>
              <a:p>
                <a:pPr lvl="1">
                  <a:defRPr/>
                </a:pPr>
                <a:r>
                  <a:rPr lang="de-DE" sz="2000" dirty="0"/>
                  <a:t>Der Algorithmus läuft für jede Eingabe nur </a:t>
                </a:r>
                <a:r>
                  <a:rPr lang="de-DE" sz="2000" dirty="0">
                    <a:highlight>
                      <a:srgbClr val="FFFF00"/>
                    </a:highlight>
                  </a:rPr>
                  <a:t>endlich lange</a:t>
                </a:r>
                <a:r>
                  <a:rPr lang="en-DE" sz="2000" dirty="0">
                    <a:highlight>
                      <a:srgbClr val="FFFF00"/>
                    </a:highlight>
                  </a:rPr>
                  <a:t> </a:t>
                </a:r>
                <a:endParaRPr sz="2000" dirty="0">
                  <a:highlight>
                    <a:srgbClr val="FFFF00"/>
                  </a:highlight>
                </a:endParaRPr>
              </a:p>
              <a:p>
                <a:pPr>
                  <a:defRPr/>
                </a:pPr>
                <a:r>
                  <a:rPr lang="de-DE" sz="2000" b="1" dirty="0"/>
                  <a:t>(partielle) Korrektheit</a:t>
                </a:r>
                <a:r>
                  <a:rPr lang="de-DE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DE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lvl="1">
                  <a:defRPr/>
                </a:pPr>
                <a:r>
                  <a:rPr lang="de-DE" sz="2000" dirty="0"/>
                  <a:t>Algorithmus berechnet stets die erwünschte, spezifizierte Ausgabe (falls er terminiert)</a:t>
                </a:r>
              </a:p>
              <a:p>
                <a:pPr>
                  <a:defRPr/>
                </a:pPr>
                <a:r>
                  <a:rPr lang="de-DE" sz="2000" b="1" dirty="0"/>
                  <a:t>Effizienz:  </a:t>
                </a:r>
                <a:endParaRPr sz="2000" b="1" dirty="0"/>
              </a:p>
              <a:p>
                <a:pPr lvl="1">
                  <a:defRPr/>
                </a:pPr>
                <a:r>
                  <a:rPr lang="de-DE" sz="2000" dirty="0"/>
                  <a:t>Sparsamkeit im Ressourcenverbrauch (Zeit, Speicher, Energie, …)</a:t>
                </a:r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936524" y="1284852"/>
                <a:ext cx="10515600" cy="5071498"/>
              </a:xfrm>
              <a:blipFill>
                <a:blip r:embed="rId3"/>
                <a:stretch>
                  <a:fillRect l="-522" t="-1202" b="-10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Algorithmen und Datenstrukturen - Kapitel 1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8CD5F5-F489-4697-8849-AC1E2110C5BD}" type="slidenum">
              <a:rPr lang="de-DE"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0BB56-B07F-93F5-41C3-4218113A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558"/>
            <a:ext cx="10515600" cy="1554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Totale</a:t>
            </a:r>
            <a:r>
              <a:rPr lang="en-US" sz="2400" b="1" dirty="0"/>
              <a:t> </a:t>
            </a:r>
            <a:r>
              <a:rPr lang="en-US" sz="2400" b="1" noProof="1"/>
              <a:t>Korrektheit </a:t>
            </a:r>
            <a:r>
              <a:rPr lang="en-US" sz="2400" dirty="0"/>
              <a:t>= </a:t>
            </a:r>
            <a:r>
              <a:rPr lang="en-US" sz="2400" dirty="0" err="1"/>
              <a:t>Partielle</a:t>
            </a:r>
            <a:r>
              <a:rPr lang="en-US" sz="2400" dirty="0"/>
              <a:t> </a:t>
            </a:r>
            <a:r>
              <a:rPr lang="en-US" sz="2400" dirty="0" err="1"/>
              <a:t>Korrektheit</a:t>
            </a:r>
            <a:r>
              <a:rPr lang="en-US" sz="2400" dirty="0"/>
              <a:t> + </a:t>
            </a:r>
            <a:r>
              <a:rPr lang="en-US" sz="2400" dirty="0" err="1"/>
              <a:t>Terminierung</a:t>
            </a:r>
            <a:endParaRPr lang="en-US" sz="2400" dirty="0"/>
          </a:p>
          <a:p>
            <a:pPr marL="0" indent="0">
              <a:buNone/>
            </a:pPr>
            <a:r>
              <a:rPr lang="de-DE" sz="2400" b="1" dirty="0"/>
              <a:t>Partielle</a:t>
            </a:r>
            <a:r>
              <a:rPr lang="en-DE" sz="2400" b="1" dirty="0"/>
              <a:t> </a:t>
            </a:r>
            <a:r>
              <a:rPr lang="de-DE" sz="2400" b="1" dirty="0"/>
              <a:t>Korrektheit</a:t>
            </a:r>
            <a:r>
              <a:rPr lang="en-DE" sz="2400" b="1" dirty="0"/>
              <a:t>:</a:t>
            </a:r>
            <a:r>
              <a:rPr lang="en-US" sz="2400" b="1" dirty="0"/>
              <a:t> </a:t>
            </a:r>
            <a:r>
              <a:rPr lang="de-DE" sz="2400" dirty="0"/>
              <a:t>wenn das Ergebnis im Falle des Terminierens immer korrekt ist</a:t>
            </a:r>
            <a:endParaRPr lang="en-US" sz="2400" b="1" dirty="0"/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80358A-D177-2564-E4C4-E45A47084E7F}"/>
              </a:ext>
            </a:extLst>
          </p:cNvPr>
          <p:cNvSpPr txBox="1">
            <a:spLocks/>
          </p:cNvSpPr>
          <p:nvPr/>
        </p:nvSpPr>
        <p:spPr>
          <a:xfrm>
            <a:off x="4834359" y="2025570"/>
            <a:ext cx="3084654" cy="3715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1944E3-C6B9-F54A-2D42-9F76A9EA9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46" y="2083444"/>
            <a:ext cx="7256634" cy="45630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1A602F-45C8-BD70-80D1-69D6CBC149F3}"/>
              </a:ext>
            </a:extLst>
          </p:cNvPr>
          <p:cNvSpPr txBox="1"/>
          <p:nvPr/>
        </p:nvSpPr>
        <p:spPr>
          <a:xfrm>
            <a:off x="4834359" y="2690066"/>
            <a:ext cx="7522851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</a:t>
            </a:r>
            <a:r>
              <a:rPr lang="en-DE" altLang="zh-CN" b="1" dirty="0" err="1"/>
              <a:t>llgemeinheit</a:t>
            </a:r>
            <a:endParaRPr lang="en-DE" altLang="zh-CN" b="1" dirty="0"/>
          </a:p>
          <a:p>
            <a:pPr>
              <a:lnSpc>
                <a:spcPct val="150000"/>
              </a:lnSpc>
            </a:pPr>
            <a:endParaRPr lang="en-DE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DE" b="1" dirty="0" err="1"/>
              <a:t>Determiniertheit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Determinismus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Terminierung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Korrektheit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Effizient</a:t>
            </a:r>
            <a:endParaRPr lang="de-DE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B29C1-1FA0-3489-284A-2EB6E4BECF9D}"/>
              </a:ext>
            </a:extLst>
          </p:cNvPr>
          <p:cNvSpPr txBox="1"/>
          <p:nvPr/>
        </p:nvSpPr>
        <p:spPr>
          <a:xfrm>
            <a:off x="7324845" y="1809739"/>
            <a:ext cx="3627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Primzahlen</a:t>
            </a:r>
            <a:r>
              <a:rPr lang="en-US" sz="2000" b="1" dirty="0"/>
              <a:t> </a:t>
            </a:r>
            <a:r>
              <a:rPr lang="en-US" altLang="zh-CN" sz="2000" b="1" dirty="0" err="1"/>
              <a:t>finden</a:t>
            </a:r>
            <a:endParaRPr lang="de-DE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FDA527-31E2-5760-1241-82431C7BF276}"/>
              </a:ext>
            </a:extLst>
          </p:cNvPr>
          <p:cNvSpPr txBox="1"/>
          <p:nvPr/>
        </p:nvSpPr>
        <p:spPr>
          <a:xfrm>
            <a:off x="4830502" y="3052522"/>
            <a:ext cx="7361498" cy="88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✔ </a:t>
            </a:r>
            <a:r>
              <a:rPr lang="en-DE" altLang="zh-CN" dirty="0" err="1"/>
              <a:t>beliebig</a:t>
            </a:r>
            <a:r>
              <a:rPr lang="en-DE" altLang="zh-CN" dirty="0"/>
              <a:t> </a:t>
            </a:r>
            <a:r>
              <a:rPr lang="en-DE" altLang="zh-CN" dirty="0" err="1"/>
              <a:t>viele</a:t>
            </a:r>
            <a:r>
              <a:rPr lang="en-DE" altLang="zh-CN" dirty="0"/>
              <a:t> </a:t>
            </a:r>
            <a:r>
              <a:rPr lang="en-DE" altLang="zh-CN" dirty="0" err="1"/>
              <a:t>Primzahlen</a:t>
            </a:r>
            <a:r>
              <a:rPr lang="en-DE" altLang="zh-CN" dirty="0"/>
              <a:t> </a:t>
            </a:r>
            <a:r>
              <a:rPr lang="en-DE" altLang="zh-CN" dirty="0" err="1"/>
              <a:t>finden</a:t>
            </a:r>
            <a:r>
              <a:rPr lang="en-DE" altLang="zh-CN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×</a:t>
            </a:r>
            <a:r>
              <a:rPr lang="en-DE" altLang="zh-CN" b="1" dirty="0"/>
              <a:t> </a:t>
            </a:r>
            <a:r>
              <a:rPr lang="en-US" altLang="zh-CN" b="1" dirty="0"/>
              <a:t> </a:t>
            </a:r>
            <a:r>
              <a:rPr lang="en-DE" altLang="zh-CN" dirty="0" err="1"/>
              <a:t>nicht</a:t>
            </a:r>
            <a:r>
              <a:rPr lang="en-DE" altLang="zh-CN" dirty="0"/>
              <a:t> </a:t>
            </a:r>
            <a:r>
              <a:rPr lang="en-DE" altLang="zh-CN" dirty="0" err="1"/>
              <a:t>terminiert</a:t>
            </a:r>
            <a:r>
              <a:rPr lang="en-DE" altLang="zh-CN" dirty="0"/>
              <a:t> =&gt; hat in </a:t>
            </a:r>
            <a:r>
              <a:rPr lang="en-DE" altLang="zh-CN" dirty="0" err="1"/>
              <a:t>praktischen</a:t>
            </a:r>
            <a:r>
              <a:rPr lang="en-DE" altLang="zh-CN" dirty="0"/>
              <a:t> </a:t>
            </a:r>
            <a:r>
              <a:rPr lang="en-DE" altLang="zh-CN" dirty="0" err="1"/>
              <a:t>Anwendung</a:t>
            </a:r>
            <a:r>
              <a:rPr lang="en-DE" altLang="zh-CN" dirty="0"/>
              <a:t> </a:t>
            </a:r>
            <a:r>
              <a:rPr lang="en-DE" altLang="zh-CN" dirty="0" err="1"/>
              <a:t>eine</a:t>
            </a:r>
            <a:r>
              <a:rPr lang="en-DE" altLang="zh-CN" dirty="0"/>
              <a:t> </a:t>
            </a:r>
            <a:r>
              <a:rPr lang="en-DE" altLang="zh-CN" dirty="0" err="1"/>
              <a:t>Einschränkung</a:t>
            </a:r>
            <a:endParaRPr lang="en-DE" altLang="zh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21109-B94B-30EC-35FD-FD1A64914506}"/>
              </a:ext>
            </a:extLst>
          </p:cNvPr>
          <p:cNvSpPr txBox="1"/>
          <p:nvPr/>
        </p:nvSpPr>
        <p:spPr>
          <a:xfrm>
            <a:off x="6844805" y="4008921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7E3FC-71EC-D028-1122-4CE5DC0BE2D0}"/>
              </a:ext>
            </a:extLst>
          </p:cNvPr>
          <p:cNvSpPr txBox="1"/>
          <p:nvPr/>
        </p:nvSpPr>
        <p:spPr>
          <a:xfrm>
            <a:off x="6641939" y="4446918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D399C7-62E4-B8DF-E3E9-F068517C2CB6}"/>
              </a:ext>
            </a:extLst>
          </p:cNvPr>
          <p:cNvSpPr txBox="1"/>
          <p:nvPr/>
        </p:nvSpPr>
        <p:spPr>
          <a:xfrm>
            <a:off x="6394395" y="4858172"/>
            <a:ext cx="6510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×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E46BF-32CD-1F38-3ADB-50FEBF4F098D}"/>
              </a:ext>
            </a:extLst>
          </p:cNvPr>
          <p:cNvSpPr txBox="1"/>
          <p:nvPr/>
        </p:nvSpPr>
        <p:spPr>
          <a:xfrm>
            <a:off x="6180400" y="5238419"/>
            <a:ext cx="6510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DE" dirty="0" err="1"/>
              <a:t>artielle</a:t>
            </a:r>
            <a:r>
              <a:rPr lang="en-DE" dirty="0"/>
              <a:t> </a:t>
            </a:r>
            <a:r>
              <a:rPr lang="en-DE" dirty="0" err="1"/>
              <a:t>korrektheit</a:t>
            </a:r>
            <a:r>
              <a:rPr lang="en-DE" dirty="0"/>
              <a:t> </a:t>
            </a:r>
            <a:endParaRPr lang="de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94B22-A35C-F6DA-BF7D-FCC77224A973}"/>
              </a:ext>
            </a:extLst>
          </p:cNvPr>
          <p:cNvSpPr txBox="1"/>
          <p:nvPr/>
        </p:nvSpPr>
        <p:spPr>
          <a:xfrm>
            <a:off x="5883315" y="5681280"/>
            <a:ext cx="6510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×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342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33FF4F-03D3-EB35-2256-FBAB5A10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33" y="2118319"/>
            <a:ext cx="6111137" cy="3001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02768E-761A-4E79-AD2F-CDCDB78BBB0E}"/>
              </a:ext>
            </a:extLst>
          </p:cNvPr>
          <p:cNvSpPr txBox="1"/>
          <p:nvPr/>
        </p:nvSpPr>
        <p:spPr>
          <a:xfrm>
            <a:off x="6396943" y="2238654"/>
            <a:ext cx="5617580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</a:t>
            </a:r>
            <a:r>
              <a:rPr lang="en-DE" altLang="zh-CN" b="1" dirty="0" err="1"/>
              <a:t>llgemeinheit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DE" b="1" dirty="0" err="1"/>
              <a:t>Determiniertheit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Determinismus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Terminierung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Korrektheit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Effizient</a:t>
            </a:r>
            <a:endParaRPr lang="de-D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B6125-1DDC-655E-610D-B0B22938C089}"/>
              </a:ext>
            </a:extLst>
          </p:cNvPr>
          <p:cNvSpPr txBox="1"/>
          <p:nvPr/>
        </p:nvSpPr>
        <p:spPr>
          <a:xfrm>
            <a:off x="542080" y="1718209"/>
            <a:ext cx="478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</a:t>
            </a:r>
            <a:r>
              <a:rPr lang="en-DE" sz="2000" b="1" dirty="0" err="1"/>
              <a:t>erade</a:t>
            </a:r>
            <a:r>
              <a:rPr lang="en-US" sz="2000" b="1" dirty="0"/>
              <a:t> </a:t>
            </a:r>
            <a:r>
              <a:rPr lang="en-DE" sz="2000" b="1" dirty="0"/>
              <a:t> =&gt; true, </a:t>
            </a:r>
            <a:r>
              <a:rPr lang="en-DE" sz="2000" b="1" dirty="0" err="1"/>
              <a:t>Ungerade</a:t>
            </a:r>
            <a:r>
              <a:rPr lang="en-DE" sz="2000" b="1" dirty="0"/>
              <a:t> =&gt; false C</a:t>
            </a:r>
            <a:endParaRPr lang="de-DE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B93CC-CAA0-A603-7D21-A0EA0DB85A24}"/>
              </a:ext>
            </a:extLst>
          </p:cNvPr>
          <p:cNvSpPr txBox="1"/>
          <p:nvPr/>
        </p:nvSpPr>
        <p:spPr>
          <a:xfrm>
            <a:off x="8036997" y="2335991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r>
              <a:rPr lang="en-DE" altLang="zh-CN" b="1" dirty="0"/>
              <a:t>  </a:t>
            </a:r>
            <a:r>
              <a:rPr lang="en-DE" altLang="zh-CN" dirty="0"/>
              <a:t>für alle </a:t>
            </a:r>
            <a:r>
              <a:rPr lang="en-DE" altLang="zh-CN" dirty="0" err="1"/>
              <a:t>ganzen</a:t>
            </a:r>
            <a:r>
              <a:rPr lang="en-DE" altLang="zh-CN" dirty="0"/>
              <a:t> Zahlen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D65AA-CA7F-6702-FF34-C84837C25909}"/>
              </a:ext>
            </a:extLst>
          </p:cNvPr>
          <p:cNvSpPr txBox="1"/>
          <p:nvPr/>
        </p:nvSpPr>
        <p:spPr>
          <a:xfrm>
            <a:off x="8270419" y="2705323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EC801-8CC5-7E9B-98D3-A04E5F661EC7}"/>
              </a:ext>
            </a:extLst>
          </p:cNvPr>
          <p:cNvSpPr txBox="1"/>
          <p:nvPr/>
        </p:nvSpPr>
        <p:spPr>
          <a:xfrm>
            <a:off x="8119949" y="3142010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EF5209-8CA7-9DE1-276D-5741BC6C77D4}"/>
              </a:ext>
            </a:extLst>
          </p:cNvPr>
          <p:cNvSpPr txBox="1"/>
          <p:nvPr/>
        </p:nvSpPr>
        <p:spPr>
          <a:xfrm>
            <a:off x="7876881" y="3578697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4D495-48AC-3F6F-93A2-F66AF48BAE20}"/>
              </a:ext>
            </a:extLst>
          </p:cNvPr>
          <p:cNvSpPr txBox="1"/>
          <p:nvPr/>
        </p:nvSpPr>
        <p:spPr>
          <a:xfrm>
            <a:off x="7772708" y="3970147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Totale</a:t>
            </a:r>
            <a:r>
              <a:rPr lang="en-DE" altLang="zh-CN" dirty="0"/>
              <a:t> </a:t>
            </a:r>
            <a:r>
              <a:rPr lang="en-DE" altLang="zh-CN" dirty="0" err="1"/>
              <a:t>Korrektheit</a:t>
            </a:r>
            <a:r>
              <a:rPr lang="en-DE" altLang="zh-CN" dirty="0"/>
              <a:t> </a:t>
            </a:r>
            <a:r>
              <a:rPr lang="en-US" altLang="zh-CN" dirty="0"/>
              <a:t> </a:t>
            </a:r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28371-8C6F-308A-33AA-3DFC9D6D7439}"/>
              </a:ext>
            </a:extLst>
          </p:cNvPr>
          <p:cNvSpPr txBox="1"/>
          <p:nvPr/>
        </p:nvSpPr>
        <p:spPr>
          <a:xfrm>
            <a:off x="7327083" y="4384716"/>
            <a:ext cx="65107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×</a:t>
            </a:r>
          </a:p>
          <a:p>
            <a:r>
              <a:rPr lang="en-US" dirty="0"/>
              <a:t>public 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isEven</a:t>
            </a:r>
            <a:r>
              <a:rPr lang="en-US" dirty="0"/>
              <a:t>(int a) {</a:t>
            </a:r>
          </a:p>
          <a:p>
            <a:r>
              <a:rPr lang="en-US" dirty="0"/>
              <a:t>    return a % 2 == 0;</a:t>
            </a:r>
          </a:p>
          <a:p>
            <a:r>
              <a:rPr lang="en-US" dirty="0"/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29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2FCDE2-0B1B-1286-C870-CA4B5B0EB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9" y="1625065"/>
            <a:ext cx="6887615" cy="3884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5F058-5D66-B6E3-BEC6-E42111F5A59C}"/>
              </a:ext>
            </a:extLst>
          </p:cNvPr>
          <p:cNvSpPr txBox="1"/>
          <p:nvPr/>
        </p:nvSpPr>
        <p:spPr>
          <a:xfrm>
            <a:off x="188189" y="354759"/>
            <a:ext cx="11815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Anagram</a:t>
            </a:r>
            <a:r>
              <a:rPr lang="en-US" altLang="zh-CN" sz="2000" b="1"/>
              <a:t>test</a:t>
            </a:r>
            <a:r>
              <a:rPr lang="en-DE" altLang="zh-CN" sz="2000" b="1"/>
              <a:t>:</a:t>
            </a:r>
          </a:p>
          <a:p>
            <a:r>
              <a:rPr lang="de-DE" sz="2000"/>
              <a:t>Zwei Strings sind </a:t>
            </a:r>
            <a:r>
              <a:rPr lang="de-DE" sz="2000" b="1"/>
              <a:t>Anagramme</a:t>
            </a:r>
            <a:r>
              <a:rPr lang="de-DE" sz="2000"/>
              <a:t>, wenn sie aus </a:t>
            </a:r>
            <a:r>
              <a:rPr lang="de-DE" sz="2000" b="1"/>
              <a:t>denselben Zeichen mit denselben Häufigkeiten</a:t>
            </a:r>
            <a:r>
              <a:rPr lang="de-DE" sz="2000"/>
              <a:t> bestehen</a:t>
            </a:r>
            <a:r>
              <a:rPr lang="en-DE" sz="2000"/>
              <a:t>.</a:t>
            </a:r>
          </a:p>
          <a:p>
            <a:r>
              <a:rPr lang="en-DE" sz="2000"/>
              <a:t>z.B. “listen” “silent”</a:t>
            </a:r>
            <a:endParaRPr lang="de-D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44F90-C0C3-5883-3507-57B7305220EA}"/>
              </a:ext>
            </a:extLst>
          </p:cNvPr>
          <p:cNvSpPr txBox="1"/>
          <p:nvPr/>
        </p:nvSpPr>
        <p:spPr>
          <a:xfrm>
            <a:off x="6963731" y="3212683"/>
            <a:ext cx="5617580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A</a:t>
            </a:r>
            <a:r>
              <a:rPr lang="en-DE" altLang="zh-CN" b="1"/>
              <a:t>llgemeinheit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DE" b="1"/>
              <a:t>Determiniertheit </a:t>
            </a:r>
          </a:p>
          <a:p>
            <a:pPr>
              <a:lnSpc>
                <a:spcPct val="150000"/>
              </a:lnSpc>
            </a:pPr>
            <a:r>
              <a:rPr lang="en-DE" b="1"/>
              <a:t>Determinismus </a:t>
            </a:r>
          </a:p>
          <a:p>
            <a:pPr>
              <a:lnSpc>
                <a:spcPct val="150000"/>
              </a:lnSpc>
            </a:pPr>
            <a:r>
              <a:rPr lang="en-DE" b="1"/>
              <a:t>Terminierung </a:t>
            </a:r>
          </a:p>
          <a:p>
            <a:pPr>
              <a:lnSpc>
                <a:spcPct val="150000"/>
              </a:lnSpc>
            </a:pPr>
            <a:r>
              <a:rPr lang="en-DE" b="1"/>
              <a:t>Korrektheit </a:t>
            </a:r>
          </a:p>
          <a:p>
            <a:pPr>
              <a:lnSpc>
                <a:spcPct val="150000"/>
              </a:lnSpc>
            </a:pPr>
            <a:r>
              <a:rPr lang="en-DE" b="1"/>
              <a:t>Effizient </a:t>
            </a:r>
            <a:endParaRPr lang="de-DE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E7F1B-E8FF-664F-2AF5-4B5F34695A43}"/>
              </a:ext>
            </a:extLst>
          </p:cNvPr>
          <p:cNvSpPr txBox="1"/>
          <p:nvPr/>
        </p:nvSpPr>
        <p:spPr>
          <a:xfrm>
            <a:off x="8559786" y="3323136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r>
              <a:rPr lang="en-DE" altLang="zh-CN" b="1" dirty="0"/>
              <a:t> </a:t>
            </a:r>
            <a:r>
              <a:rPr lang="en-DE" altLang="zh-CN" dirty="0"/>
              <a:t>für </a:t>
            </a:r>
            <a:r>
              <a:rPr lang="en-DE" altLang="zh-CN" dirty="0" err="1"/>
              <a:t>beli</a:t>
            </a:r>
            <a:r>
              <a:rPr lang="en-US" altLang="zh-CN" dirty="0" err="1"/>
              <a:t>ebige</a:t>
            </a:r>
            <a:r>
              <a:rPr lang="en-DE" altLang="zh-CN" dirty="0"/>
              <a:t> 2 Strings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CC684-72D0-9F1E-BC4E-25F7F0492D23}"/>
              </a:ext>
            </a:extLst>
          </p:cNvPr>
          <p:cNvSpPr txBox="1"/>
          <p:nvPr/>
        </p:nvSpPr>
        <p:spPr>
          <a:xfrm>
            <a:off x="8999625" y="3731133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262CD-1607-0C44-17DD-7EB52829E527}"/>
              </a:ext>
            </a:extLst>
          </p:cNvPr>
          <p:cNvSpPr txBox="1"/>
          <p:nvPr/>
        </p:nvSpPr>
        <p:spPr>
          <a:xfrm>
            <a:off x="8766202" y="4137530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E934C-68B1-FE5A-F1F4-B4198C36BDAD}"/>
              </a:ext>
            </a:extLst>
          </p:cNvPr>
          <p:cNvSpPr txBox="1"/>
          <p:nvPr/>
        </p:nvSpPr>
        <p:spPr>
          <a:xfrm>
            <a:off x="8559786" y="4541584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D6340-0361-DBAF-77BB-653518D64C7F}"/>
              </a:ext>
            </a:extLst>
          </p:cNvPr>
          <p:cNvSpPr txBox="1"/>
          <p:nvPr/>
        </p:nvSpPr>
        <p:spPr>
          <a:xfrm>
            <a:off x="8258844" y="4948888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Totale</a:t>
            </a:r>
            <a:r>
              <a:rPr lang="en-DE" altLang="zh-CN" dirty="0"/>
              <a:t> </a:t>
            </a:r>
            <a:r>
              <a:rPr lang="en-DE" altLang="zh-CN" dirty="0" err="1"/>
              <a:t>Korrektheit</a:t>
            </a:r>
            <a:r>
              <a:rPr lang="en-DE" altLang="zh-CN" dirty="0"/>
              <a:t> </a:t>
            </a:r>
            <a:r>
              <a:rPr lang="en-US" altLang="zh-CN" dirty="0"/>
              <a:t> </a:t>
            </a:r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CAF00-1D5A-39DF-7227-831FDBA5542C}"/>
              </a:ext>
            </a:extLst>
          </p:cNvPr>
          <p:cNvSpPr txBox="1"/>
          <p:nvPr/>
        </p:nvSpPr>
        <p:spPr>
          <a:xfrm>
            <a:off x="6963731" y="5663200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altLang="zh-CN" dirty="0" err="1"/>
              <a:t>relativ</a:t>
            </a:r>
            <a:r>
              <a:rPr lang="en-DE" altLang="zh-CN" dirty="0"/>
              <a:t> </a:t>
            </a:r>
            <a:r>
              <a:rPr lang="en-DE" altLang="zh-CN" dirty="0" err="1"/>
              <a:t>effizient</a:t>
            </a:r>
            <a:endParaRPr lang="en-US" altLang="zh-CN" dirty="0"/>
          </a:p>
          <a:p>
            <a:r>
              <a:rPr lang="en-US" altLang="zh-CN" dirty="0"/>
              <a:t>Map</a:t>
            </a:r>
            <a:r>
              <a:rPr lang="en-DE" altLang="zh-CN" dirty="0"/>
              <a:t>&lt;Character, Integer&gt;</a:t>
            </a:r>
            <a:r>
              <a:rPr lang="en-US" altLang="zh-CN" dirty="0"/>
              <a:t> </a:t>
            </a:r>
            <a:r>
              <a:rPr lang="en-DE" altLang="zh-CN" dirty="0"/>
              <a:t>=&gt; </a:t>
            </a:r>
            <a:r>
              <a:rPr lang="en-DE" altLang="zh-CN" dirty="0" err="1"/>
              <a:t>speichereffizienter</a:t>
            </a:r>
            <a:r>
              <a:rPr lang="en-DE" altLang="zh-CN" dirty="0"/>
              <a:t>   </a:t>
            </a:r>
            <a:r>
              <a:rPr lang="en-US" altLang="zh-CN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5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95CAF8-B306-9785-48DA-E02DE16AD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6" y="2206915"/>
            <a:ext cx="6898393" cy="1967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043620-D739-9212-4E14-657D718DC09F}"/>
              </a:ext>
            </a:extLst>
          </p:cNvPr>
          <p:cNvSpPr txBox="1"/>
          <p:nvPr/>
        </p:nvSpPr>
        <p:spPr>
          <a:xfrm>
            <a:off x="376379" y="1674273"/>
            <a:ext cx="11815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/>
              <a:t>Approximation von </a:t>
            </a:r>
            <a:r>
              <a:rPr lang="en-US" sz="2000" b="1" dirty="0"/>
              <a:t>√a</a:t>
            </a:r>
            <a:r>
              <a:rPr lang="en-DE" sz="2000" b="1" dirty="0"/>
              <a:t> </a:t>
            </a:r>
            <a:r>
              <a:rPr lang="en-US" sz="2000" b="1" dirty="0" err="1"/>
              <a:t>mittels</a:t>
            </a:r>
            <a:r>
              <a:rPr lang="en-US" sz="2000" b="1" dirty="0"/>
              <a:t> Heron-</a:t>
            </a:r>
            <a:r>
              <a:rPr lang="en-US" sz="2000" b="1" dirty="0" err="1"/>
              <a:t>Verfahren</a:t>
            </a:r>
            <a:r>
              <a:rPr lang="en-US" sz="2000" b="1" dirty="0"/>
              <a:t> </a:t>
            </a:r>
            <a:endParaRPr lang="de-DE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75D1A-6601-7A34-DA3C-9984707C374C}"/>
              </a:ext>
            </a:extLst>
          </p:cNvPr>
          <p:cNvSpPr txBox="1"/>
          <p:nvPr/>
        </p:nvSpPr>
        <p:spPr>
          <a:xfrm>
            <a:off x="6284189" y="3216814"/>
            <a:ext cx="5617580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</a:t>
            </a:r>
            <a:r>
              <a:rPr lang="en-DE" altLang="zh-CN" b="1" dirty="0" err="1"/>
              <a:t>llgemeinheit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DE" b="1" dirty="0" err="1"/>
              <a:t>Determiniertheit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Determinismus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Terminierung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Korrektheit</a:t>
            </a:r>
            <a:r>
              <a:rPr lang="en-DE" b="1" dirty="0"/>
              <a:t> 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Effizient</a:t>
            </a:r>
            <a:r>
              <a:rPr lang="en-DE" b="1" dirty="0"/>
              <a:t> </a:t>
            </a:r>
            <a:endParaRPr lang="de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02058-5DC2-5785-F235-777B8F93CE5B}"/>
              </a:ext>
            </a:extLst>
          </p:cNvPr>
          <p:cNvSpPr txBox="1"/>
          <p:nvPr/>
        </p:nvSpPr>
        <p:spPr>
          <a:xfrm>
            <a:off x="7921250" y="3289156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r>
              <a:rPr lang="zh-CN" altLang="en-US" dirty="0"/>
              <a:t> </a:t>
            </a:r>
            <a:r>
              <a:rPr lang="en-DE" altLang="zh-CN" dirty="0"/>
              <a:t>a &gt; 0 &amp;&amp; </a:t>
            </a:r>
            <a:r>
              <a:rPr lang="en-DE" altLang="zh-CN" dirty="0" err="1"/>
              <a:t>bei</a:t>
            </a:r>
            <a:r>
              <a:rPr lang="en-DE" altLang="zh-CN" dirty="0"/>
              <a:t> </a:t>
            </a:r>
            <a:r>
              <a:rPr lang="en-DE" altLang="zh-CN" dirty="0" err="1"/>
              <a:t>hinreichend</a:t>
            </a:r>
            <a:r>
              <a:rPr lang="en-DE" altLang="zh-CN" dirty="0"/>
              <a:t> </a:t>
            </a:r>
            <a:r>
              <a:rPr lang="de-DE" altLang="zh-CN" dirty="0"/>
              <a:t>großem</a:t>
            </a:r>
            <a:r>
              <a:rPr lang="en-DE" altLang="zh-CN" dirty="0"/>
              <a:t> n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5CDCD-A138-E3AD-7B0B-9E4994CF5885}"/>
              </a:ext>
            </a:extLst>
          </p:cNvPr>
          <p:cNvSpPr txBox="1"/>
          <p:nvPr/>
        </p:nvSpPr>
        <p:spPr>
          <a:xfrm>
            <a:off x="8199043" y="3730830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EB1A8-FF49-5377-8227-680FB39BACFA}"/>
              </a:ext>
            </a:extLst>
          </p:cNvPr>
          <p:cNvSpPr txBox="1"/>
          <p:nvPr/>
        </p:nvSpPr>
        <p:spPr>
          <a:xfrm>
            <a:off x="8027352" y="4120170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2A48A-ED07-C86A-A5CF-64769B6FEF2E}"/>
              </a:ext>
            </a:extLst>
          </p:cNvPr>
          <p:cNvSpPr txBox="1"/>
          <p:nvPr/>
        </p:nvSpPr>
        <p:spPr>
          <a:xfrm>
            <a:off x="7797788" y="4551840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A0E9B-E6CD-998B-6D03-29847F399609}"/>
              </a:ext>
            </a:extLst>
          </p:cNvPr>
          <p:cNvSpPr txBox="1"/>
          <p:nvPr/>
        </p:nvSpPr>
        <p:spPr>
          <a:xfrm>
            <a:off x="7303937" y="5355688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 err="1"/>
              <a:t>relativ</a:t>
            </a:r>
            <a:r>
              <a:rPr lang="en-DE" dirty="0"/>
              <a:t> </a:t>
            </a:r>
            <a:r>
              <a:rPr lang="en-DE" dirty="0" err="1"/>
              <a:t>effizient</a:t>
            </a:r>
            <a:r>
              <a:rPr lang="en-DE" dirty="0"/>
              <a:t> 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C5B712-9ED5-954D-68F2-7E3EE6A77A97}"/>
              </a:ext>
            </a:extLst>
          </p:cNvPr>
          <p:cNvSpPr txBox="1"/>
          <p:nvPr/>
        </p:nvSpPr>
        <p:spPr>
          <a:xfrm>
            <a:off x="7649246" y="4951184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587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D72B96-A496-6231-C7AF-9D7215099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68" y="1517373"/>
            <a:ext cx="5886882" cy="3352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1990EF-17E6-3E95-AB6D-4C52B1A4B13E}"/>
              </a:ext>
            </a:extLst>
          </p:cNvPr>
          <p:cNvSpPr txBox="1"/>
          <p:nvPr/>
        </p:nvSpPr>
        <p:spPr>
          <a:xfrm>
            <a:off x="6700878" y="2892723"/>
            <a:ext cx="5617580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</a:t>
            </a:r>
            <a:r>
              <a:rPr lang="en-DE" altLang="zh-CN" b="1" dirty="0" err="1"/>
              <a:t>llgemeinheit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DE" b="1" dirty="0" err="1"/>
              <a:t>Determiniertheit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Determinismus</a:t>
            </a:r>
            <a:r>
              <a:rPr lang="en-DE" b="1" dirty="0"/>
              <a:t> 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Terminierung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Korrektheit</a:t>
            </a:r>
            <a:r>
              <a:rPr lang="en-DE" b="1" dirty="0"/>
              <a:t> 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Effizient</a:t>
            </a:r>
            <a:r>
              <a:rPr lang="en-DE" b="1" dirty="0"/>
              <a:t> </a:t>
            </a:r>
            <a:endParaRPr lang="de-DE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77C5D-CECC-E180-A676-AD51B0BC469A}"/>
              </a:ext>
            </a:extLst>
          </p:cNvPr>
          <p:cNvSpPr txBox="1"/>
          <p:nvPr/>
        </p:nvSpPr>
        <p:spPr>
          <a:xfrm>
            <a:off x="631454" y="1219845"/>
            <a:ext cx="11815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 err="1"/>
              <a:t>Nährung</a:t>
            </a:r>
            <a:r>
              <a:rPr lang="en-DE" sz="2000" b="1" dirty="0"/>
              <a:t> von Pi </a:t>
            </a:r>
            <a:r>
              <a:rPr lang="en-US" sz="2000" b="1" dirty="0" err="1"/>
              <a:t>mittels</a:t>
            </a:r>
            <a:r>
              <a:rPr lang="en-DE" sz="2000" b="1" dirty="0"/>
              <a:t> Monte Carlo</a:t>
            </a:r>
            <a:endParaRPr lang="de-DE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DF089-118B-C682-3FD8-3286F19B5165}"/>
              </a:ext>
            </a:extLst>
          </p:cNvPr>
          <p:cNvSpPr txBox="1"/>
          <p:nvPr/>
        </p:nvSpPr>
        <p:spPr>
          <a:xfrm>
            <a:off x="8348723" y="3008998"/>
            <a:ext cx="6510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×</a:t>
            </a:r>
            <a:r>
              <a:rPr lang="en-US" altLang="zh-CN" dirty="0"/>
              <a:t> </a:t>
            </a:r>
            <a:r>
              <a:rPr lang="en-US" altLang="zh-CN" dirty="0" err="1"/>
              <a:t>Einzelaufgabe</a:t>
            </a:r>
            <a:r>
              <a:rPr lang="en-US" altLang="zh-CN" dirty="0"/>
              <a:t> </a:t>
            </a:r>
            <a:r>
              <a:rPr lang="en-DE" altLang="zh-CN" dirty="0"/>
              <a:t>=&gt; Pi </a:t>
            </a:r>
            <a:r>
              <a:rPr lang="en-DE" altLang="zh-CN" dirty="0" err="1"/>
              <a:t>berechen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FFE35-29C5-12D8-B1A8-AB5C8CBBED7C}"/>
              </a:ext>
            </a:extLst>
          </p:cNvPr>
          <p:cNvSpPr txBox="1"/>
          <p:nvPr/>
        </p:nvSpPr>
        <p:spPr>
          <a:xfrm>
            <a:off x="8168178" y="4223549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endParaRPr lang="de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43C290-9388-FE1B-E656-816038DE7833}"/>
              </a:ext>
            </a:extLst>
          </p:cNvPr>
          <p:cNvSpPr txBox="1"/>
          <p:nvPr/>
        </p:nvSpPr>
        <p:spPr>
          <a:xfrm>
            <a:off x="8445853" y="3830048"/>
            <a:ext cx="6510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×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920B2-AD64-812F-A210-7A9622FA334A}"/>
              </a:ext>
            </a:extLst>
          </p:cNvPr>
          <p:cNvSpPr txBox="1"/>
          <p:nvPr/>
        </p:nvSpPr>
        <p:spPr>
          <a:xfrm>
            <a:off x="7643460" y="5027575"/>
            <a:ext cx="6510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×</a:t>
            </a:r>
            <a:r>
              <a:rPr lang="en-DE" altLang="zh-CN" b="1" dirty="0"/>
              <a:t> </a:t>
            </a:r>
            <a:r>
              <a:rPr lang="en-US" altLang="zh-CN" b="1" dirty="0"/>
              <a:t> </a:t>
            </a:r>
            <a:r>
              <a:rPr lang="en-US" dirty="0" err="1"/>
              <a:t>hoher</a:t>
            </a:r>
            <a:r>
              <a:rPr lang="en-US" dirty="0"/>
              <a:t> </a:t>
            </a:r>
            <a:r>
              <a:rPr lang="en-US" dirty="0" err="1"/>
              <a:t>Genauigkeit</a:t>
            </a:r>
            <a:r>
              <a:rPr lang="en-US" dirty="0"/>
              <a:t> </a:t>
            </a:r>
            <a:r>
              <a:rPr lang="en-DE" dirty="0"/>
              <a:t>=&gt; </a:t>
            </a:r>
            <a:r>
              <a:rPr lang="de-DE" dirty="0"/>
              <a:t>große</a:t>
            </a:r>
            <a:r>
              <a:rPr lang="en-DE" dirty="0"/>
              <a:t> n </a:t>
            </a:r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FDDC4-12D6-3D1B-05A6-BBA4E93A7A4C}"/>
              </a:ext>
            </a:extLst>
          </p:cNvPr>
          <p:cNvSpPr txBox="1"/>
          <p:nvPr/>
        </p:nvSpPr>
        <p:spPr>
          <a:xfrm>
            <a:off x="8610792" y="3426668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r>
              <a:rPr lang="en-DE" altLang="zh-CN" b="1" dirty="0"/>
              <a:t> (?)</a:t>
            </a:r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29823-9BE5-7E65-797C-FC5163844DC1}"/>
              </a:ext>
            </a:extLst>
          </p:cNvPr>
          <p:cNvSpPr txBox="1"/>
          <p:nvPr/>
        </p:nvSpPr>
        <p:spPr>
          <a:xfrm>
            <a:off x="7973338" y="4617050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r>
              <a:rPr lang="en-DE" altLang="zh-CN" b="1" dirty="0"/>
              <a:t> (?)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632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64730-905B-B79D-9A06-BC5825DBD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2CD7DD-9D1F-A8DF-1518-BAD1D95C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12" y="946614"/>
            <a:ext cx="6163433" cy="1700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25DA6-B410-359D-5A1F-3BFE6B73AD5A}"/>
              </a:ext>
            </a:extLst>
          </p:cNvPr>
          <p:cNvSpPr txBox="1"/>
          <p:nvPr/>
        </p:nvSpPr>
        <p:spPr>
          <a:xfrm>
            <a:off x="445712" y="401058"/>
            <a:ext cx="758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/>
              <a:t>a</a:t>
            </a:r>
            <a:r>
              <a:rPr lang="en-DE" altLang="zh-CN" sz="2000" b="1" baseline="30000" dirty="0"/>
              <a:t>b</a:t>
            </a:r>
            <a:endParaRPr lang="de-DE" sz="2000" b="1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0AD8F-776C-4132-5728-B7390DCA928B}"/>
              </a:ext>
            </a:extLst>
          </p:cNvPr>
          <p:cNvSpPr txBox="1"/>
          <p:nvPr/>
        </p:nvSpPr>
        <p:spPr>
          <a:xfrm>
            <a:off x="6191591" y="3152113"/>
            <a:ext cx="5617580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</a:t>
            </a:r>
            <a:r>
              <a:rPr lang="en-DE" altLang="zh-CN" b="1" dirty="0" err="1"/>
              <a:t>llgemeinheit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DE" b="1" dirty="0" err="1"/>
              <a:t>Determiniertheit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Determinismus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Terminierung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Korrektheit</a:t>
            </a:r>
            <a:r>
              <a:rPr lang="en-US" b="1" dirty="0"/>
              <a:t> </a:t>
            </a:r>
            <a:r>
              <a:rPr lang="en-DE" b="1" dirty="0"/>
              <a:t> 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Effizient</a:t>
            </a:r>
            <a:r>
              <a:rPr lang="en-DE" b="1" dirty="0"/>
              <a:t> </a:t>
            </a:r>
            <a:endParaRPr lang="de-DE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FB776-5E66-FEE0-1DBC-3262CCF1FB6E}"/>
              </a:ext>
            </a:extLst>
          </p:cNvPr>
          <p:cNvSpPr txBox="1"/>
          <p:nvPr/>
        </p:nvSpPr>
        <p:spPr>
          <a:xfrm>
            <a:off x="7955974" y="3244334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r>
              <a:rPr lang="en-DE" altLang="zh-CN" b="1" dirty="0"/>
              <a:t> 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2CDF7-EE7C-370A-C3BF-107D45A95BC0}"/>
              </a:ext>
            </a:extLst>
          </p:cNvPr>
          <p:cNvSpPr txBox="1"/>
          <p:nvPr/>
        </p:nvSpPr>
        <p:spPr>
          <a:xfrm>
            <a:off x="8154673" y="3743974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r>
              <a:rPr lang="en-DE" altLang="zh-CN" b="1" dirty="0"/>
              <a:t> 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44DCA-2B53-17FD-2B39-0F8A8462040A}"/>
              </a:ext>
            </a:extLst>
          </p:cNvPr>
          <p:cNvSpPr txBox="1"/>
          <p:nvPr/>
        </p:nvSpPr>
        <p:spPr>
          <a:xfrm>
            <a:off x="7955974" y="4146213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r>
              <a:rPr lang="en-DE" altLang="zh-CN" b="1" dirty="0"/>
              <a:t> 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CAF4F-F82F-86E2-305D-B8512E648FE5}"/>
              </a:ext>
            </a:extLst>
          </p:cNvPr>
          <p:cNvSpPr txBox="1"/>
          <p:nvPr/>
        </p:nvSpPr>
        <p:spPr>
          <a:xfrm>
            <a:off x="7791035" y="4529708"/>
            <a:ext cx="6510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×</a:t>
            </a:r>
            <a:r>
              <a:rPr lang="en-DE" altLang="zh-CN" b="1" dirty="0"/>
              <a:t> </a:t>
            </a:r>
            <a:r>
              <a:rPr lang="en-US" altLang="zh-CN" b="1" dirty="0"/>
              <a:t> </a:t>
            </a:r>
            <a:r>
              <a:rPr lang="en-DE" altLang="zh-CN" dirty="0"/>
              <a:t>b &lt;= 0</a:t>
            </a:r>
            <a:r>
              <a:rPr lang="en-US" altLang="zh-CN" dirty="0"/>
              <a:t> </a:t>
            </a:r>
            <a:r>
              <a:rPr lang="en-US" dirty="0"/>
              <a:t>die </a:t>
            </a:r>
            <a:r>
              <a:rPr lang="en-US" dirty="0" err="1"/>
              <a:t>Rekursion</a:t>
            </a:r>
            <a:r>
              <a:rPr lang="en-US" dirty="0"/>
              <a:t> </a:t>
            </a:r>
            <a:r>
              <a:rPr lang="en-US" dirty="0" err="1"/>
              <a:t>endlos</a:t>
            </a:r>
            <a:r>
              <a:rPr lang="en-US" dirty="0"/>
              <a:t> </a:t>
            </a:r>
            <a:r>
              <a:rPr lang="en-US" dirty="0" err="1"/>
              <a:t>weiterläuft</a:t>
            </a:r>
            <a:r>
              <a:rPr lang="en-DE" altLang="zh-CN" dirty="0"/>
              <a:t> </a:t>
            </a:r>
            <a:endParaRPr lang="en-US" altLang="zh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BFEFA-7450-22DC-CC70-B5824B6ECA3F}"/>
              </a:ext>
            </a:extLst>
          </p:cNvPr>
          <p:cNvSpPr txBox="1"/>
          <p:nvPr/>
        </p:nvSpPr>
        <p:spPr>
          <a:xfrm>
            <a:off x="7626096" y="4946110"/>
            <a:ext cx="6510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DE" dirty="0" err="1"/>
              <a:t>artielle</a:t>
            </a:r>
            <a:r>
              <a:rPr lang="en-DE" dirty="0"/>
              <a:t> </a:t>
            </a:r>
            <a:r>
              <a:rPr lang="en-DE" dirty="0" err="1"/>
              <a:t>korrektheit</a:t>
            </a:r>
            <a:r>
              <a:rPr lang="en-DE" dirty="0"/>
              <a:t> </a:t>
            </a:r>
            <a:endParaRPr lang="de-D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9A2ED8-EA8B-75B9-AC9D-3E5878346CA5}"/>
              </a:ext>
            </a:extLst>
          </p:cNvPr>
          <p:cNvGrpSpPr/>
          <p:nvPr/>
        </p:nvGrpSpPr>
        <p:grpSpPr>
          <a:xfrm>
            <a:off x="1745695" y="2792772"/>
            <a:ext cx="11986239" cy="3693319"/>
            <a:chOff x="1745695" y="2792772"/>
            <a:chExt cx="11986239" cy="369331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048B62-44A3-5F4E-BD00-87F288BEB03D}"/>
                </a:ext>
              </a:extLst>
            </p:cNvPr>
            <p:cNvSpPr txBox="1"/>
            <p:nvPr/>
          </p:nvSpPr>
          <p:spPr>
            <a:xfrm>
              <a:off x="7221176" y="5291045"/>
              <a:ext cx="65107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×</a:t>
              </a:r>
              <a:endParaRPr lang="en-US" altLang="zh-C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B39C64-AB3D-2224-F223-68C7D53F141E}"/>
                </a:ext>
              </a:extLst>
            </p:cNvPr>
            <p:cNvSpPr txBox="1"/>
            <p:nvPr/>
          </p:nvSpPr>
          <p:spPr>
            <a:xfrm>
              <a:off x="1745695" y="2792772"/>
              <a:ext cx="5640420" cy="36933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 err="1"/>
                <a:t>public</a:t>
              </a:r>
              <a:r>
                <a:rPr lang="de-DE" dirty="0"/>
                <a:t> </a:t>
              </a:r>
              <a:r>
                <a:rPr lang="de-DE" dirty="0" err="1"/>
                <a:t>static</a:t>
              </a:r>
              <a:r>
                <a:rPr lang="de-DE" dirty="0"/>
                <a:t> double </a:t>
              </a:r>
              <a:r>
                <a:rPr lang="de-DE" dirty="0" err="1"/>
                <a:t>pow</a:t>
              </a:r>
              <a:r>
                <a:rPr lang="de-DE" dirty="0"/>
                <a:t>(double a, </a:t>
              </a:r>
              <a:r>
                <a:rPr lang="de-DE" dirty="0" err="1"/>
                <a:t>int</a:t>
              </a:r>
              <a:r>
                <a:rPr lang="de-DE" dirty="0"/>
                <a:t> b) {</a:t>
              </a:r>
            </a:p>
            <a:p>
              <a:r>
                <a:rPr lang="de-DE" dirty="0"/>
                <a:t>    </a:t>
              </a:r>
              <a:r>
                <a:rPr lang="de-DE" dirty="0" err="1"/>
                <a:t>if</a:t>
              </a:r>
              <a:r>
                <a:rPr lang="de-DE" dirty="0"/>
                <a:t> (b == 0) </a:t>
              </a:r>
              <a:r>
                <a:rPr lang="de-DE" dirty="0" err="1"/>
                <a:t>return</a:t>
              </a:r>
              <a:r>
                <a:rPr lang="de-DE" dirty="0"/>
                <a:t> 1;</a:t>
              </a:r>
            </a:p>
            <a:p>
              <a:r>
                <a:rPr lang="de-DE" dirty="0"/>
                <a:t>    </a:t>
              </a:r>
            </a:p>
            <a:p>
              <a:r>
                <a:rPr lang="de-DE" dirty="0"/>
                <a:t>    </a:t>
              </a:r>
              <a:r>
                <a:rPr lang="de-DE" dirty="0" err="1"/>
                <a:t>boolean</a:t>
              </a:r>
              <a:r>
                <a:rPr lang="de-DE" dirty="0"/>
                <a:t> </a:t>
              </a:r>
              <a:r>
                <a:rPr lang="de-DE" dirty="0" err="1"/>
                <a:t>isNegative</a:t>
              </a:r>
              <a:r>
                <a:rPr lang="de-DE" dirty="0"/>
                <a:t> = b &lt; 0;</a:t>
              </a:r>
            </a:p>
            <a:p>
              <a:r>
                <a:rPr lang="de-DE" dirty="0"/>
                <a:t>    b = </a:t>
              </a:r>
              <a:r>
                <a:rPr lang="de-DE" dirty="0" err="1"/>
                <a:t>Math.abs</a:t>
              </a:r>
              <a:r>
                <a:rPr lang="de-DE" dirty="0"/>
                <a:t>(b);</a:t>
              </a:r>
            </a:p>
            <a:p>
              <a:endParaRPr lang="de-DE" dirty="0"/>
            </a:p>
            <a:p>
              <a:r>
                <a:rPr lang="de-DE" dirty="0"/>
                <a:t>    double </a:t>
              </a:r>
              <a:r>
                <a:rPr lang="de-DE" dirty="0" err="1"/>
                <a:t>result</a:t>
              </a:r>
              <a:r>
                <a:rPr lang="de-DE" dirty="0"/>
                <a:t> = 1.0;</a:t>
              </a:r>
            </a:p>
            <a:p>
              <a:r>
                <a:rPr lang="de-DE" dirty="0"/>
                <a:t>    </a:t>
              </a:r>
              <a:r>
                <a:rPr lang="de-DE" dirty="0" err="1"/>
                <a:t>for</a:t>
              </a:r>
              <a:r>
                <a:rPr lang="de-DE" dirty="0"/>
                <a:t> (</a:t>
              </a:r>
              <a:r>
                <a:rPr lang="de-DE" dirty="0" err="1"/>
                <a:t>int</a:t>
              </a:r>
              <a:r>
                <a:rPr lang="de-DE" dirty="0"/>
                <a:t> i = 0; i &lt; b; i++) {</a:t>
              </a:r>
            </a:p>
            <a:p>
              <a:r>
                <a:rPr lang="de-DE" dirty="0"/>
                <a:t>        </a:t>
              </a:r>
              <a:r>
                <a:rPr lang="de-DE" dirty="0" err="1"/>
                <a:t>result</a:t>
              </a:r>
              <a:r>
                <a:rPr lang="de-DE" dirty="0"/>
                <a:t> *= a;</a:t>
              </a:r>
            </a:p>
            <a:p>
              <a:r>
                <a:rPr lang="de-DE" dirty="0"/>
                <a:t>    }</a:t>
              </a:r>
            </a:p>
            <a:p>
              <a:endParaRPr lang="de-DE" dirty="0"/>
            </a:p>
            <a:p>
              <a:r>
                <a:rPr lang="de-DE" dirty="0"/>
                <a:t>    </a:t>
              </a:r>
              <a:r>
                <a:rPr lang="de-DE" dirty="0" err="1"/>
                <a:t>return</a:t>
              </a:r>
              <a:r>
                <a:rPr lang="de-DE" dirty="0"/>
                <a:t> </a:t>
              </a:r>
              <a:r>
                <a:rPr lang="de-DE" dirty="0" err="1"/>
                <a:t>isNegative</a:t>
              </a:r>
              <a:r>
                <a:rPr lang="de-DE" dirty="0"/>
                <a:t> ? 1.0 / </a:t>
              </a:r>
              <a:r>
                <a:rPr lang="de-DE" dirty="0" err="1"/>
                <a:t>result</a:t>
              </a:r>
              <a:r>
                <a:rPr lang="de-DE" dirty="0"/>
                <a:t> : </a:t>
              </a:r>
              <a:r>
                <a:rPr lang="de-DE" dirty="0" err="1"/>
                <a:t>result</a:t>
              </a:r>
              <a:r>
                <a:rPr lang="de-DE" dirty="0"/>
                <a:t>;</a:t>
              </a:r>
            </a:p>
            <a:p>
              <a:r>
                <a:rPr lang="de-DE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07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626184-790A-572F-E857-16196D8E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3" y="2317336"/>
            <a:ext cx="5866107" cy="2223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F7DBCB-2C54-A850-2469-A14676CA3DFD}"/>
              </a:ext>
            </a:extLst>
          </p:cNvPr>
          <p:cNvSpPr txBox="1"/>
          <p:nvPr/>
        </p:nvSpPr>
        <p:spPr>
          <a:xfrm>
            <a:off x="376379" y="339947"/>
            <a:ext cx="1181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Ackermannfunktion</a:t>
            </a:r>
            <a:r>
              <a:rPr lang="de-DE" dirty="0"/>
              <a:t> </a:t>
            </a:r>
            <a:r>
              <a:rPr lang="en-DE" dirty="0"/>
              <a:t>=&gt; Benchmark Test</a:t>
            </a:r>
            <a:endParaRPr lang="en-US" dirty="0"/>
          </a:p>
          <a:p>
            <a:r>
              <a:rPr lang="en-DE" dirty="0"/>
              <a:t>n</a:t>
            </a:r>
            <a:r>
              <a:rPr lang="en-US" dirty="0"/>
              <a:t>, </a:t>
            </a:r>
            <a:r>
              <a:rPr lang="en-DE" dirty="0"/>
              <a:t>m</a:t>
            </a:r>
            <a:r>
              <a:rPr lang="en-US" dirty="0"/>
              <a:t> ∈ ℕ</a:t>
            </a:r>
            <a:r>
              <a:rPr lang="en-DE" dirty="0"/>
              <a:t> </a:t>
            </a:r>
            <a:endParaRPr lang="de-DE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7BC4B-36A0-9E33-85C4-B47DAC7F8C81}"/>
              </a:ext>
            </a:extLst>
          </p:cNvPr>
          <p:cNvSpPr txBox="1"/>
          <p:nvPr/>
        </p:nvSpPr>
        <p:spPr>
          <a:xfrm>
            <a:off x="5497975" y="3267974"/>
            <a:ext cx="5663014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</a:t>
            </a:r>
            <a:r>
              <a:rPr lang="en-DE" altLang="zh-CN" b="1" dirty="0" err="1"/>
              <a:t>llgemeinheit</a:t>
            </a:r>
            <a:r>
              <a:rPr lang="en-DE" altLang="zh-CN" b="1" dirty="0"/>
              <a:t> 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DE" b="1" dirty="0" err="1"/>
              <a:t>Determiniertheit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Determinismus</a:t>
            </a:r>
            <a:r>
              <a:rPr lang="en-DE" b="1" dirty="0"/>
              <a:t> 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Terminierung</a:t>
            </a:r>
            <a:r>
              <a:rPr lang="en-DE" b="1" dirty="0"/>
              <a:t>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Korrektheit</a:t>
            </a:r>
            <a:r>
              <a:rPr lang="en-DE" b="1" dirty="0"/>
              <a:t>  </a:t>
            </a:r>
          </a:p>
          <a:p>
            <a:pPr>
              <a:lnSpc>
                <a:spcPct val="150000"/>
              </a:lnSpc>
            </a:pPr>
            <a:r>
              <a:rPr lang="en-DE" b="1" dirty="0" err="1"/>
              <a:t>Effizient</a:t>
            </a:r>
            <a:r>
              <a:rPr lang="en-DE" b="1" dirty="0"/>
              <a:t> </a:t>
            </a:r>
            <a:endParaRPr lang="de-DE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40CDF-D8ED-2B50-04E9-20351A7CA3E7}"/>
              </a:ext>
            </a:extLst>
          </p:cNvPr>
          <p:cNvSpPr txBox="1"/>
          <p:nvPr/>
        </p:nvSpPr>
        <p:spPr>
          <a:xfrm>
            <a:off x="7166968" y="3323600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r>
              <a:rPr lang="en-DE" altLang="zh-CN" b="1" dirty="0"/>
              <a:t> </a:t>
            </a:r>
            <a:r>
              <a:rPr lang="en-DE" altLang="zh-CN" dirty="0"/>
              <a:t>für </a:t>
            </a:r>
            <a:r>
              <a:rPr lang="en-DE" altLang="zh-CN" dirty="0" err="1"/>
              <a:t>nicht-negativen</a:t>
            </a:r>
            <a:r>
              <a:rPr lang="en-DE" altLang="zh-CN" dirty="0"/>
              <a:t> </a:t>
            </a:r>
            <a:r>
              <a:rPr lang="en-DE" altLang="zh-CN" dirty="0" err="1"/>
              <a:t>ganzen</a:t>
            </a:r>
            <a:r>
              <a:rPr lang="en-DE" altLang="zh-CN" dirty="0"/>
              <a:t> Zahlen a &amp;b 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1065C-549A-D1E6-3F3E-E4E5E72BAB7B}"/>
              </a:ext>
            </a:extLst>
          </p:cNvPr>
          <p:cNvSpPr txBox="1"/>
          <p:nvPr/>
        </p:nvSpPr>
        <p:spPr>
          <a:xfrm>
            <a:off x="7463087" y="3748507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918EE8-A4E8-085F-77A6-3B92865FF9EF}"/>
              </a:ext>
            </a:extLst>
          </p:cNvPr>
          <p:cNvSpPr txBox="1"/>
          <p:nvPr/>
        </p:nvSpPr>
        <p:spPr>
          <a:xfrm>
            <a:off x="7298148" y="4153454"/>
            <a:ext cx="61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✔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0E646-C546-3637-A9BC-B94AF350029B}"/>
              </a:ext>
            </a:extLst>
          </p:cNvPr>
          <p:cNvSpPr txBox="1"/>
          <p:nvPr/>
        </p:nvSpPr>
        <p:spPr>
          <a:xfrm>
            <a:off x="6837090" y="5012609"/>
            <a:ext cx="6510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DE" dirty="0" err="1"/>
              <a:t>artielle</a:t>
            </a:r>
            <a:r>
              <a:rPr lang="en-DE" dirty="0"/>
              <a:t> </a:t>
            </a:r>
            <a:r>
              <a:rPr lang="en-DE" dirty="0" err="1"/>
              <a:t>korrektheit</a:t>
            </a:r>
            <a:r>
              <a:rPr lang="en-DE" dirty="0"/>
              <a:t> 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1E859F-C2AE-0E4F-35A9-AAFE114B55A4}"/>
              </a:ext>
            </a:extLst>
          </p:cNvPr>
          <p:cNvSpPr txBox="1"/>
          <p:nvPr/>
        </p:nvSpPr>
        <p:spPr>
          <a:xfrm>
            <a:off x="7166968" y="4581200"/>
            <a:ext cx="6510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altLang="zh-CN" dirty="0" err="1"/>
              <a:t>terminiert</a:t>
            </a:r>
            <a:r>
              <a:rPr lang="en-DE" altLang="zh-CN" dirty="0"/>
              <a:t> für </a:t>
            </a:r>
            <a:r>
              <a:rPr lang="en-DE" altLang="zh-CN" dirty="0" err="1"/>
              <a:t>positiven</a:t>
            </a:r>
            <a:r>
              <a:rPr lang="en-DE" altLang="zh-CN" dirty="0"/>
              <a:t> Zahlen, </a:t>
            </a:r>
            <a:r>
              <a:rPr lang="en-DE" altLang="zh-CN" dirty="0" err="1"/>
              <a:t>aber</a:t>
            </a:r>
            <a:r>
              <a:rPr lang="en-DE" altLang="zh-CN" dirty="0"/>
              <a:t> </a:t>
            </a:r>
            <a:r>
              <a:rPr lang="en-DE" altLang="zh-CN" dirty="0" err="1"/>
              <a:t>sehr</a:t>
            </a:r>
            <a:r>
              <a:rPr lang="en-DE" altLang="zh-CN" dirty="0"/>
              <a:t> </a:t>
            </a:r>
            <a:r>
              <a:rPr lang="en-DE" altLang="zh-CN" dirty="0" err="1"/>
              <a:t>lange</a:t>
            </a:r>
            <a:r>
              <a:rPr lang="en-DE" altLang="zh-CN" dirty="0"/>
              <a:t> </a:t>
            </a:r>
            <a:endParaRPr lang="en-US" altLang="zh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B4F610-9287-2EE8-753D-69AD8A4A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79" y="933433"/>
            <a:ext cx="3683834" cy="10837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B18F56-C109-954B-61C3-44353391853D}"/>
              </a:ext>
            </a:extLst>
          </p:cNvPr>
          <p:cNvSpPr txBox="1"/>
          <p:nvPr/>
        </p:nvSpPr>
        <p:spPr>
          <a:xfrm>
            <a:off x="6561419" y="5381941"/>
            <a:ext cx="65107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×</a:t>
            </a:r>
          </a:p>
          <a:p>
            <a:r>
              <a:rPr lang="de-DE" dirty="0"/>
              <a:t>Die Rekursionstiefe wächst </a:t>
            </a:r>
            <a:r>
              <a:rPr lang="de-DE" b="1" dirty="0"/>
              <a:t>überexponentiell</a:t>
            </a:r>
            <a:r>
              <a:rPr lang="de-DE" dirty="0"/>
              <a:t> mit den Eingabewerten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90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Widescreen</PresentationFormat>
  <Paragraphs>142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NimbusRomNo9L-Medi</vt:lpstr>
      <vt:lpstr>Aptos</vt:lpstr>
      <vt:lpstr>Aptos Display</vt:lpstr>
      <vt:lpstr>Arial</vt:lpstr>
      <vt:lpstr>Cambria Math</vt:lpstr>
      <vt:lpstr>Office Theme</vt:lpstr>
      <vt:lpstr>Algorithmen und Datenstrukturen Übungsblatt 1</vt:lpstr>
      <vt:lpstr>Einige Eigenschaften von Algorithmen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Erya</dc:creator>
  <cp:lastModifiedBy>Wang, Erya</cp:lastModifiedBy>
  <cp:revision>1</cp:revision>
  <dcterms:created xsi:type="dcterms:W3CDTF">2025-05-06T12:50:55Z</dcterms:created>
  <dcterms:modified xsi:type="dcterms:W3CDTF">2025-05-07T21:21:49Z</dcterms:modified>
</cp:coreProperties>
</file>