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0" r:id="rId3"/>
    <p:sldId id="258" r:id="rId4"/>
    <p:sldId id="257" r:id="rId5"/>
    <p:sldId id="261" r:id="rId6"/>
    <p:sldId id="25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F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68" autoAdjust="0"/>
  </p:normalViewPr>
  <p:slideViewPr>
    <p:cSldViewPr snapToGrid="0">
      <p:cViewPr varScale="1">
        <p:scale>
          <a:sx n="110" d="100"/>
          <a:sy n="110" d="100"/>
        </p:scale>
        <p:origin x="168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B332A-0C92-4479-B2B6-34EE3840093B}" type="datetimeFigureOut">
              <a:rPr lang="en-US" smtClean="0"/>
              <a:t>6/12/2020</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189C2-5EFF-4520-BAD7-BDEACB41A603}" type="slidenum">
              <a:rPr lang="en-US" smtClean="0"/>
              <a:t>‹#›</a:t>
            </a:fld>
            <a:endParaRPr lang="en-US"/>
          </a:p>
        </p:txBody>
      </p:sp>
    </p:spTree>
    <p:extLst>
      <p:ext uri="{BB962C8B-B14F-4D97-AF65-F5344CB8AC3E}">
        <p14:creationId xmlns:p14="http://schemas.microsoft.com/office/powerpoint/2010/main" val="2309450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AF189C2-5EFF-4520-BAD7-BDEACB41A603}" type="slidenum">
              <a:rPr lang="en-US" smtClean="0"/>
              <a:t>3</a:t>
            </a:fld>
            <a:endParaRPr lang="en-US"/>
          </a:p>
        </p:txBody>
      </p:sp>
    </p:spTree>
    <p:extLst>
      <p:ext uri="{BB962C8B-B14F-4D97-AF65-F5344CB8AC3E}">
        <p14:creationId xmlns:p14="http://schemas.microsoft.com/office/powerpoint/2010/main" val="21912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EA7A807-8C9C-44F4-9EC1-82C3A5358040}"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DE5B2-8A40-455B-BEBB-B21966DFBCD1}" type="slidenum">
              <a:rPr lang="en-US" smtClean="0"/>
              <a:t>‹#›</a:t>
            </a:fld>
            <a:endParaRPr lang="en-US"/>
          </a:p>
        </p:txBody>
      </p:sp>
    </p:spTree>
    <p:extLst>
      <p:ext uri="{BB962C8B-B14F-4D97-AF65-F5344CB8AC3E}">
        <p14:creationId xmlns:p14="http://schemas.microsoft.com/office/powerpoint/2010/main" val="1548300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A7A807-8C9C-44F4-9EC1-82C3A5358040}"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DE5B2-8A40-455B-BEBB-B21966DFBCD1}" type="slidenum">
              <a:rPr lang="en-US" smtClean="0"/>
              <a:t>‹#›</a:t>
            </a:fld>
            <a:endParaRPr lang="en-US"/>
          </a:p>
        </p:txBody>
      </p:sp>
    </p:spTree>
    <p:extLst>
      <p:ext uri="{BB962C8B-B14F-4D97-AF65-F5344CB8AC3E}">
        <p14:creationId xmlns:p14="http://schemas.microsoft.com/office/powerpoint/2010/main" val="290360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A7A807-8C9C-44F4-9EC1-82C3A5358040}"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DE5B2-8A40-455B-BEBB-B21966DFBCD1}" type="slidenum">
              <a:rPr lang="en-US" smtClean="0"/>
              <a:t>‹#›</a:t>
            </a:fld>
            <a:endParaRPr lang="en-US"/>
          </a:p>
        </p:txBody>
      </p:sp>
    </p:spTree>
    <p:extLst>
      <p:ext uri="{BB962C8B-B14F-4D97-AF65-F5344CB8AC3E}">
        <p14:creationId xmlns:p14="http://schemas.microsoft.com/office/powerpoint/2010/main" val="153632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A7A807-8C9C-44F4-9EC1-82C3A5358040}"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DE5B2-8A40-455B-BEBB-B21966DFBCD1}" type="slidenum">
              <a:rPr lang="en-US" smtClean="0"/>
              <a:t>‹#›</a:t>
            </a:fld>
            <a:endParaRPr lang="en-US"/>
          </a:p>
        </p:txBody>
      </p:sp>
    </p:spTree>
    <p:extLst>
      <p:ext uri="{BB962C8B-B14F-4D97-AF65-F5344CB8AC3E}">
        <p14:creationId xmlns:p14="http://schemas.microsoft.com/office/powerpoint/2010/main" val="399609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EA7A807-8C9C-44F4-9EC1-82C3A5358040}"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DE5B2-8A40-455B-BEBB-B21966DFBCD1}" type="slidenum">
              <a:rPr lang="en-US" smtClean="0"/>
              <a:t>‹#›</a:t>
            </a:fld>
            <a:endParaRPr lang="en-US"/>
          </a:p>
        </p:txBody>
      </p:sp>
    </p:spTree>
    <p:extLst>
      <p:ext uri="{BB962C8B-B14F-4D97-AF65-F5344CB8AC3E}">
        <p14:creationId xmlns:p14="http://schemas.microsoft.com/office/powerpoint/2010/main" val="20997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EA7A807-8C9C-44F4-9EC1-82C3A5358040}"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DE5B2-8A40-455B-BEBB-B21966DFBCD1}" type="slidenum">
              <a:rPr lang="en-US" smtClean="0"/>
              <a:t>‹#›</a:t>
            </a:fld>
            <a:endParaRPr lang="en-US"/>
          </a:p>
        </p:txBody>
      </p:sp>
    </p:spTree>
    <p:extLst>
      <p:ext uri="{BB962C8B-B14F-4D97-AF65-F5344CB8AC3E}">
        <p14:creationId xmlns:p14="http://schemas.microsoft.com/office/powerpoint/2010/main" val="402007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EA7A807-8C9C-44F4-9EC1-82C3A5358040}" type="datetimeFigureOut">
              <a:rPr lang="en-US" smtClean="0"/>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EDE5B2-8A40-455B-BEBB-B21966DFBCD1}" type="slidenum">
              <a:rPr lang="en-US" smtClean="0"/>
              <a:t>‹#›</a:t>
            </a:fld>
            <a:endParaRPr lang="en-US"/>
          </a:p>
        </p:txBody>
      </p:sp>
    </p:spTree>
    <p:extLst>
      <p:ext uri="{BB962C8B-B14F-4D97-AF65-F5344CB8AC3E}">
        <p14:creationId xmlns:p14="http://schemas.microsoft.com/office/powerpoint/2010/main" val="128473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EA7A807-8C9C-44F4-9EC1-82C3A5358040}" type="datetimeFigureOut">
              <a:rPr lang="en-US" smtClean="0"/>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EDE5B2-8A40-455B-BEBB-B21966DFBCD1}" type="slidenum">
              <a:rPr lang="en-US" smtClean="0"/>
              <a:t>‹#›</a:t>
            </a:fld>
            <a:endParaRPr lang="en-US"/>
          </a:p>
        </p:txBody>
      </p:sp>
    </p:spTree>
    <p:extLst>
      <p:ext uri="{BB962C8B-B14F-4D97-AF65-F5344CB8AC3E}">
        <p14:creationId xmlns:p14="http://schemas.microsoft.com/office/powerpoint/2010/main" val="1339676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7A807-8C9C-44F4-9EC1-82C3A5358040}" type="datetimeFigureOut">
              <a:rPr lang="en-US" smtClean="0"/>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EDE5B2-8A40-455B-BEBB-B21966DFBCD1}" type="slidenum">
              <a:rPr lang="en-US" smtClean="0"/>
              <a:t>‹#›</a:t>
            </a:fld>
            <a:endParaRPr lang="en-US"/>
          </a:p>
        </p:txBody>
      </p:sp>
    </p:spTree>
    <p:extLst>
      <p:ext uri="{BB962C8B-B14F-4D97-AF65-F5344CB8AC3E}">
        <p14:creationId xmlns:p14="http://schemas.microsoft.com/office/powerpoint/2010/main" val="3159411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EA7A807-8C9C-44F4-9EC1-82C3A5358040}"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DE5B2-8A40-455B-BEBB-B21966DFBCD1}" type="slidenum">
              <a:rPr lang="en-US" smtClean="0"/>
              <a:t>‹#›</a:t>
            </a:fld>
            <a:endParaRPr lang="en-US"/>
          </a:p>
        </p:txBody>
      </p:sp>
    </p:spTree>
    <p:extLst>
      <p:ext uri="{BB962C8B-B14F-4D97-AF65-F5344CB8AC3E}">
        <p14:creationId xmlns:p14="http://schemas.microsoft.com/office/powerpoint/2010/main" val="21409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EA7A807-8C9C-44F4-9EC1-82C3A5358040}"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DE5B2-8A40-455B-BEBB-B21966DFBCD1}" type="slidenum">
              <a:rPr lang="en-US" smtClean="0"/>
              <a:t>‹#›</a:t>
            </a:fld>
            <a:endParaRPr lang="en-US"/>
          </a:p>
        </p:txBody>
      </p:sp>
    </p:spTree>
    <p:extLst>
      <p:ext uri="{BB962C8B-B14F-4D97-AF65-F5344CB8AC3E}">
        <p14:creationId xmlns:p14="http://schemas.microsoft.com/office/powerpoint/2010/main" val="202682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7A807-8C9C-44F4-9EC1-82C3A5358040}" type="datetimeFigureOut">
              <a:rPr lang="en-US" smtClean="0"/>
              <a:t>6/12/2020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EDE5B2-8A40-455B-BEBB-B21966DFBCD1}" type="slidenum">
              <a:rPr lang="en-US" smtClean="0"/>
              <a:t>‹#›</a:t>
            </a:fld>
            <a:endParaRPr lang="en-US"/>
          </a:p>
        </p:txBody>
      </p:sp>
    </p:spTree>
    <p:extLst>
      <p:ext uri="{BB962C8B-B14F-4D97-AF65-F5344CB8AC3E}">
        <p14:creationId xmlns:p14="http://schemas.microsoft.com/office/powerpoint/2010/main" val="3745195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CC4734A3-7C54-4294-A3AA-58BB3C05EE30}"/>
              </a:ext>
            </a:extLst>
          </p:cNvPr>
          <p:cNvSpPr>
            <a:spLocks noGrp="1"/>
          </p:cNvSpPr>
          <p:nvPr>
            <p:ph type="subTitle" idx="1"/>
          </p:nvPr>
        </p:nvSpPr>
        <p:spPr>
          <a:xfrm>
            <a:off x="386255" y="367748"/>
            <a:ext cx="8458200" cy="6132443"/>
          </a:xfrm>
        </p:spPr>
        <p:txBody>
          <a:bodyPr>
            <a:normAutofit/>
          </a:bodyPr>
          <a:lstStyle/>
          <a:p>
            <a:pPr algn="l"/>
            <a:r>
              <a:rPr lang="zh-CN" altLang="en-US" sz="2100" dirty="0"/>
              <a:t>一、软件下载</a:t>
            </a:r>
            <a:endParaRPr lang="en-US" altLang="zh-CN" sz="2100" dirty="0"/>
          </a:p>
          <a:p>
            <a:pPr algn="l"/>
            <a:r>
              <a:rPr lang="en-US" altLang="zh-CN" sz="1200" dirty="0">
                <a:latin typeface="Times New Roman" panose="02020603050405020304" pitchFamily="18" charset="0"/>
                <a:cs typeface="Times New Roman" panose="02020603050405020304" pitchFamily="18" charset="0"/>
              </a:rPr>
              <a:t>Address: https://www.flir.com/support-center/iis/machine-vision/downloads/spinnaker-sdk-flycapture-and-firmware-download/</a:t>
            </a:r>
          </a:p>
          <a:p>
            <a:pPr algn="l"/>
            <a:r>
              <a:rPr lang="en-US" altLang="zh-CN" sz="1200" dirty="0">
                <a:latin typeface="Times New Roman" panose="02020603050405020304" pitchFamily="18" charset="0"/>
                <a:cs typeface="Times New Roman" panose="02020603050405020304" pitchFamily="18" charset="0"/>
              </a:rPr>
              <a:t>Choosing the right SDK</a:t>
            </a:r>
          </a:p>
          <a:p>
            <a:pPr algn="l"/>
            <a:r>
              <a:rPr lang="en-US" altLang="zh-CN" sz="1200" dirty="0">
                <a:latin typeface="Times New Roman" panose="02020603050405020304" pitchFamily="18" charset="0"/>
                <a:cs typeface="Times New Roman" panose="02020603050405020304" pitchFamily="18" charset="0"/>
              </a:rPr>
              <a:t>    The Spinnaker SDK is recommended for users developing new applications using USB3 or GigE Vision cameras. The </a:t>
            </a:r>
            <a:r>
              <a:rPr lang="en-US" altLang="zh-CN" sz="1200" dirty="0" err="1">
                <a:latin typeface="Times New Roman" panose="02020603050405020304" pitchFamily="18" charset="0"/>
                <a:cs typeface="Times New Roman" panose="02020603050405020304" pitchFamily="18" charset="0"/>
              </a:rPr>
              <a:t>FlyCapture</a:t>
            </a:r>
            <a:r>
              <a:rPr lang="en-US" altLang="zh-CN" sz="1200" dirty="0">
                <a:latin typeface="Times New Roman" panose="02020603050405020304" pitchFamily="18" charset="0"/>
                <a:cs typeface="Times New Roman" panose="02020603050405020304" pitchFamily="18" charset="0"/>
              </a:rPr>
              <a:t> SDK is recommended for users not using USB3 or GigE Vision camera or if already using an existing </a:t>
            </a:r>
            <a:r>
              <a:rPr lang="en-US" altLang="zh-CN" sz="1200" dirty="0" err="1">
                <a:latin typeface="Times New Roman" panose="02020603050405020304" pitchFamily="18" charset="0"/>
                <a:cs typeface="Times New Roman" panose="02020603050405020304" pitchFamily="18" charset="0"/>
              </a:rPr>
              <a:t>FlyCapture</a:t>
            </a:r>
            <a:r>
              <a:rPr lang="en-US" altLang="zh-CN" sz="1200" dirty="0">
                <a:latin typeface="Times New Roman" panose="02020603050405020304" pitchFamily="18" charset="0"/>
                <a:cs typeface="Times New Roman" panose="02020603050405020304" pitchFamily="18" charset="0"/>
              </a:rPr>
              <a:t> application. The Spinnaker SDK is compatible with all USB3 and GigE Vision camera models. Other area scan models use the FlyCapture2 SDK. </a:t>
            </a:r>
          </a:p>
          <a:p>
            <a:pPr algn="l"/>
            <a:r>
              <a:rPr lang="en-US" altLang="zh-CN" sz="1200" dirty="0">
                <a:latin typeface="Times New Roman" panose="02020603050405020304" pitchFamily="18" charset="0"/>
                <a:cs typeface="Times New Roman" panose="02020603050405020304" pitchFamily="18" charset="0"/>
              </a:rPr>
              <a:t>    The Full SDK contains all documentation, example source code, precompiled examples, and libraries required to develop your application.</a:t>
            </a:r>
          </a:p>
          <a:p>
            <a:pPr algn="l"/>
            <a:endParaRPr lang="en-US" altLang="zh-CN" sz="1350" dirty="0">
              <a:latin typeface="Times New Roman" panose="02020603050405020304" pitchFamily="18" charset="0"/>
              <a:cs typeface="Times New Roman" panose="02020603050405020304" pitchFamily="18" charset="0"/>
            </a:endParaRPr>
          </a:p>
          <a:p>
            <a:pPr algn="l"/>
            <a:endParaRPr lang="en-US" altLang="zh-CN" sz="1350" dirty="0">
              <a:latin typeface="Times New Roman" panose="02020603050405020304" pitchFamily="18" charset="0"/>
              <a:cs typeface="Times New Roman" panose="02020603050405020304" pitchFamily="18" charset="0"/>
            </a:endParaRPr>
          </a:p>
          <a:p>
            <a:pPr algn="l"/>
            <a:r>
              <a:rPr lang="zh-CN" altLang="en-US" sz="2100" dirty="0"/>
              <a:t>二、</a:t>
            </a:r>
            <a:r>
              <a:rPr lang="en-US" altLang="zh-CN" sz="2100" dirty="0"/>
              <a:t>Spinnaker</a:t>
            </a:r>
            <a:r>
              <a:rPr lang="zh-CN" altLang="en-US" sz="2100" dirty="0"/>
              <a:t>安装</a:t>
            </a:r>
            <a:endParaRPr lang="en-US" altLang="zh-CN" sz="2100" dirty="0"/>
          </a:p>
          <a:p>
            <a:pPr algn="l"/>
            <a:r>
              <a:rPr lang="en-US" sz="2100" dirty="0"/>
              <a:t>   </a:t>
            </a:r>
            <a:r>
              <a:rPr lang="zh-CN" altLang="en-US" sz="1600" dirty="0"/>
              <a:t>根据操作系统的类型选择对应的系统软件，支持</a:t>
            </a:r>
            <a:r>
              <a:rPr lang="en-US" altLang="zh-CN" sz="1600" dirty="0"/>
              <a:t>Linux Ubuntu</a:t>
            </a:r>
            <a:r>
              <a:rPr lang="zh-CN" altLang="en-US" sz="1600" dirty="0"/>
              <a:t>、</a:t>
            </a:r>
            <a:r>
              <a:rPr lang="en-US" altLang="zh-CN" sz="1600" dirty="0"/>
              <a:t>MacOS</a:t>
            </a:r>
            <a:r>
              <a:rPr lang="zh-CN" altLang="en-US" sz="1600" dirty="0"/>
              <a:t>、</a:t>
            </a:r>
            <a:r>
              <a:rPr lang="en-US" altLang="zh-CN" sz="1600" dirty="0"/>
              <a:t>Windows</a:t>
            </a:r>
          </a:p>
          <a:p>
            <a:pPr algn="l"/>
            <a:r>
              <a:rPr lang="en-US" sz="1600" dirty="0"/>
              <a:t>     </a:t>
            </a:r>
          </a:p>
          <a:p>
            <a:pPr algn="l"/>
            <a:endParaRPr lang="en-US" sz="1600" dirty="0"/>
          </a:p>
          <a:p>
            <a:pPr algn="l"/>
            <a:endParaRPr lang="en-US" sz="1600" dirty="0"/>
          </a:p>
          <a:p>
            <a:pPr algn="l"/>
            <a:r>
              <a:rPr lang="en-US" sz="1600" dirty="0"/>
              <a:t>     2.1  window </a:t>
            </a:r>
            <a:r>
              <a:rPr lang="zh-CN" altLang="en-US" sz="1600" dirty="0"/>
              <a:t>安装</a:t>
            </a:r>
            <a:endParaRPr lang="en-US" altLang="zh-CN" sz="1600" dirty="0"/>
          </a:p>
          <a:p>
            <a:pPr algn="l"/>
            <a:r>
              <a:rPr lang="en-US" sz="1600" dirty="0"/>
              <a:t>     </a:t>
            </a:r>
            <a:r>
              <a:rPr lang="zh-CN" altLang="en-US" sz="1600" dirty="0"/>
              <a:t>支持</a:t>
            </a:r>
            <a:r>
              <a:rPr lang="en-US" altLang="zh-CN" sz="1600" dirty="0"/>
              <a:t>32/64</a:t>
            </a:r>
            <a:r>
              <a:rPr lang="zh-CN" altLang="en-US" sz="1600" dirty="0"/>
              <a:t>位操作系统，带</a:t>
            </a:r>
            <a:r>
              <a:rPr lang="en-US" altLang="zh-CN" sz="1600" dirty="0"/>
              <a:t>python</a:t>
            </a:r>
            <a:r>
              <a:rPr lang="zh-CN" altLang="en-US" sz="1600" dirty="0"/>
              <a:t>的</a:t>
            </a:r>
            <a:r>
              <a:rPr lang="en-US" altLang="zh-CN" sz="1600" dirty="0"/>
              <a:t> FLIR Integrated Imaging Solutions' Spinnaker library.</a:t>
            </a:r>
          </a:p>
          <a:p>
            <a:pPr algn="l"/>
            <a:endParaRPr lang="en-US" altLang="zh-CN" sz="1600" dirty="0"/>
          </a:p>
          <a:p>
            <a:pPr algn="l"/>
            <a:endParaRPr lang="en-US" altLang="zh-CN" sz="1600" dirty="0"/>
          </a:p>
          <a:p>
            <a:pPr algn="l"/>
            <a:endParaRPr lang="en-US" sz="1350" dirty="0"/>
          </a:p>
        </p:txBody>
      </p:sp>
      <p:pic>
        <p:nvPicPr>
          <p:cNvPr id="5" name="图片 4">
            <a:extLst>
              <a:ext uri="{FF2B5EF4-FFF2-40B4-BE49-F238E27FC236}">
                <a16:creationId xmlns:a16="http://schemas.microsoft.com/office/drawing/2014/main" id="{3B4968B4-DCB2-43C1-A894-FC1FF0E5B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657" y="2420314"/>
            <a:ext cx="1785601" cy="601182"/>
          </a:xfrm>
          <a:prstGeom prst="rect">
            <a:avLst/>
          </a:prstGeom>
        </p:spPr>
      </p:pic>
      <p:pic>
        <p:nvPicPr>
          <p:cNvPr id="7" name="图片 6">
            <a:extLst>
              <a:ext uri="{FF2B5EF4-FFF2-40B4-BE49-F238E27FC236}">
                <a16:creationId xmlns:a16="http://schemas.microsoft.com/office/drawing/2014/main" id="{D4D579F4-0483-4B72-BDCD-36EA10907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5657" y="3885194"/>
            <a:ext cx="2381582" cy="1019317"/>
          </a:xfrm>
          <a:prstGeom prst="rect">
            <a:avLst/>
          </a:prstGeom>
        </p:spPr>
      </p:pic>
      <p:pic>
        <p:nvPicPr>
          <p:cNvPr id="8" name="图片 7">
            <a:extLst>
              <a:ext uri="{FF2B5EF4-FFF2-40B4-BE49-F238E27FC236}">
                <a16:creationId xmlns:a16="http://schemas.microsoft.com/office/drawing/2014/main" id="{B2FA68CD-A1D5-40B6-BC13-9112E3DC64EB}"/>
              </a:ext>
            </a:extLst>
          </p:cNvPr>
          <p:cNvPicPr>
            <a:picLocks noChangeAspect="1"/>
          </p:cNvPicPr>
          <p:nvPr/>
        </p:nvPicPr>
        <p:blipFill>
          <a:blip r:embed="rId4"/>
          <a:stretch>
            <a:fillRect/>
          </a:stretch>
        </p:blipFill>
        <p:spPr>
          <a:xfrm>
            <a:off x="3261306" y="5607110"/>
            <a:ext cx="3630017" cy="1250889"/>
          </a:xfrm>
          <a:prstGeom prst="rect">
            <a:avLst/>
          </a:prstGeom>
        </p:spPr>
      </p:pic>
    </p:spTree>
    <p:extLst>
      <p:ext uri="{BB962C8B-B14F-4D97-AF65-F5344CB8AC3E}">
        <p14:creationId xmlns:p14="http://schemas.microsoft.com/office/powerpoint/2010/main" val="92128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71BAB49-9F5A-403C-ACF9-02F143A5A6F1}"/>
              </a:ext>
            </a:extLst>
          </p:cNvPr>
          <p:cNvSpPr txBox="1"/>
          <p:nvPr/>
        </p:nvSpPr>
        <p:spPr>
          <a:xfrm>
            <a:off x="351178" y="588597"/>
            <a:ext cx="5219363" cy="369332"/>
          </a:xfrm>
          <a:prstGeom prst="rect">
            <a:avLst/>
          </a:prstGeom>
          <a:noFill/>
        </p:spPr>
        <p:txBody>
          <a:bodyPr wrap="square" rtlCol="0">
            <a:spAutoFit/>
          </a:bodyPr>
          <a:lstStyle/>
          <a:p>
            <a:r>
              <a:rPr lang="en-US" dirty="0"/>
              <a:t>2</a:t>
            </a:r>
            <a:r>
              <a:rPr lang="zh-CN" altLang="en-US" dirty="0"/>
              <a:t>、</a:t>
            </a:r>
            <a:r>
              <a:rPr lang="en-US" altLang="zh-CN" dirty="0"/>
              <a:t>1        Spinnaker</a:t>
            </a:r>
            <a:r>
              <a:rPr lang="zh-CN" altLang="en-US" dirty="0"/>
              <a:t>中</a:t>
            </a:r>
            <a:r>
              <a:rPr lang="en-US" altLang="zh-CN" dirty="0"/>
              <a:t>python</a:t>
            </a:r>
            <a:r>
              <a:rPr lang="zh-CN" altLang="en-US" dirty="0"/>
              <a:t>包安装</a:t>
            </a:r>
            <a:endParaRPr lang="en-US" dirty="0"/>
          </a:p>
        </p:txBody>
      </p:sp>
      <p:sp>
        <p:nvSpPr>
          <p:cNvPr id="6" name="矩形 5">
            <a:extLst>
              <a:ext uri="{FF2B5EF4-FFF2-40B4-BE49-F238E27FC236}">
                <a16:creationId xmlns:a16="http://schemas.microsoft.com/office/drawing/2014/main" id="{F084E49A-CFD8-4D17-9CDF-4AA7D9FFE3CD}"/>
              </a:ext>
            </a:extLst>
          </p:cNvPr>
          <p:cNvSpPr/>
          <p:nvPr/>
        </p:nvSpPr>
        <p:spPr>
          <a:xfrm>
            <a:off x="470517" y="1073339"/>
            <a:ext cx="8495930" cy="1015663"/>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Support Python 2.7, 3.5, 3.6, and 3.7.</a:t>
            </a:r>
          </a:p>
          <a:p>
            <a:r>
              <a:rPr lang="en-US" sz="1200" dirty="0">
                <a:latin typeface="Times New Roman" panose="02020603050405020304" pitchFamily="18" charset="0"/>
                <a:cs typeface="Times New Roman" panose="02020603050405020304" pitchFamily="18" charset="0"/>
              </a:rPr>
              <a:t>NumPy is a requirement for </a:t>
            </a:r>
            <a:r>
              <a:rPr lang="en-US" sz="1200" dirty="0" err="1">
                <a:latin typeface="Times New Roman" panose="02020603050405020304" pitchFamily="18" charset="0"/>
                <a:cs typeface="Times New Roman" panose="02020603050405020304" pitchFamily="18" charset="0"/>
              </a:rPr>
              <a:t>PySpin</a:t>
            </a:r>
            <a:r>
              <a:rPr lang="en-US" sz="1200" dirty="0">
                <a:latin typeface="Times New Roman" panose="02020603050405020304" pitchFamily="18" charset="0"/>
                <a:cs typeface="Times New Roman" panose="02020603050405020304" pitchFamily="18" charset="0"/>
              </a:rPr>
              <a:t> and needs to be at least version 1.15 or above. Matplotlib is not required for the library itself but is used in some of our examples to highlight possible usages of </a:t>
            </a:r>
            <a:r>
              <a:rPr lang="en-US" sz="1200" dirty="0" err="1">
                <a:latin typeface="Times New Roman" panose="02020603050405020304" pitchFamily="18" charset="0"/>
                <a:cs typeface="Times New Roman" panose="02020603050405020304" pitchFamily="18" charset="0"/>
              </a:rPr>
              <a:t>PySpin</a:t>
            </a:r>
            <a:r>
              <a:rPr lang="en-US" sz="1200" dirty="0">
                <a:latin typeface="Times New Roman" panose="02020603050405020304" pitchFamily="18" charset="0"/>
                <a:cs typeface="Times New Roman" panose="02020603050405020304" pitchFamily="18" charset="0"/>
              </a:rPr>
              <a:t>. For better support of  matplotlib output image file formats, Pillow is suggested to be installed. </a:t>
            </a:r>
          </a:p>
          <a:p>
            <a:r>
              <a:rPr lang="en-US" sz="1200" dirty="0">
                <a:latin typeface="Times New Roman" panose="02020603050405020304" pitchFamily="18" charset="0"/>
                <a:cs typeface="Times New Roman" panose="02020603050405020304" pitchFamily="18" charset="0"/>
              </a:rPr>
              <a:t>Note: some versions of Pillow might NOT support some Python versions. </a:t>
            </a:r>
          </a:p>
        </p:txBody>
      </p:sp>
      <p:pic>
        <p:nvPicPr>
          <p:cNvPr id="9" name="图片 8">
            <a:extLst>
              <a:ext uri="{FF2B5EF4-FFF2-40B4-BE49-F238E27FC236}">
                <a16:creationId xmlns:a16="http://schemas.microsoft.com/office/drawing/2014/main" id="{7377E762-A740-4906-B015-7172DA60F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486" y="2204413"/>
            <a:ext cx="3719743" cy="1530756"/>
          </a:xfrm>
          <a:prstGeom prst="rect">
            <a:avLst/>
          </a:prstGeom>
        </p:spPr>
      </p:pic>
      <p:pic>
        <p:nvPicPr>
          <p:cNvPr id="10" name="图片 9">
            <a:extLst>
              <a:ext uri="{FF2B5EF4-FFF2-40B4-BE49-F238E27FC236}">
                <a16:creationId xmlns:a16="http://schemas.microsoft.com/office/drawing/2014/main" id="{FDEF43C6-340D-47F6-84D3-8AFFE6AA6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3436" y="2443764"/>
            <a:ext cx="3842689" cy="1515677"/>
          </a:xfrm>
          <a:prstGeom prst="rect">
            <a:avLst/>
          </a:prstGeom>
        </p:spPr>
      </p:pic>
      <p:sp>
        <p:nvSpPr>
          <p:cNvPr id="11" name="矩形 10">
            <a:extLst>
              <a:ext uri="{FF2B5EF4-FFF2-40B4-BE49-F238E27FC236}">
                <a16:creationId xmlns:a16="http://schemas.microsoft.com/office/drawing/2014/main" id="{D91D2F02-4745-4CA0-830A-30E87426D236}"/>
              </a:ext>
            </a:extLst>
          </p:cNvPr>
          <p:cNvSpPr/>
          <p:nvPr/>
        </p:nvSpPr>
        <p:spPr>
          <a:xfrm>
            <a:off x="470517" y="3691466"/>
            <a:ext cx="8495930" cy="461665"/>
          </a:xfrm>
          <a:prstGeom prst="rect">
            <a:avLst/>
          </a:prstGeom>
        </p:spPr>
        <p:txBody>
          <a:bodyPr wrap="square">
            <a:spAutoFit/>
          </a:bodyPr>
          <a:lstStyle/>
          <a:p>
            <a:r>
              <a:rPr lang="zh-CN" altLang="en-US" sz="1200" dirty="0">
                <a:latin typeface="Times New Roman" panose="02020603050405020304" pitchFamily="18" charset="0"/>
                <a:cs typeface="Times New Roman" panose="02020603050405020304" pitchFamily="18" charset="0"/>
              </a:rPr>
              <a:t>安装完成后，运行</a:t>
            </a:r>
            <a:r>
              <a:rPr lang="en-US" altLang="zh-CN" sz="1200" dirty="0">
                <a:latin typeface="Times New Roman" panose="02020603050405020304" pitchFamily="18" charset="0"/>
                <a:cs typeface="Times New Roman" panose="02020603050405020304" pitchFamily="18" charset="0"/>
              </a:rPr>
              <a:t>Examples</a:t>
            </a:r>
            <a:r>
              <a:rPr lang="zh-CN" altLang="en-US" sz="1200" dirty="0">
                <a:latin typeface="Times New Roman" panose="02020603050405020304" pitchFamily="18" charset="0"/>
                <a:cs typeface="Times New Roman" panose="02020603050405020304" pitchFamily="18" charset="0"/>
              </a:rPr>
              <a:t>文件夹中</a:t>
            </a:r>
            <a:r>
              <a:rPr lang="en-US" altLang="zh-CN" sz="1200" dirty="0">
                <a:latin typeface="Times New Roman" panose="02020603050405020304" pitchFamily="18" charset="0"/>
                <a:cs typeface="Times New Roman" panose="02020603050405020304" pitchFamily="18" charset="0"/>
              </a:rPr>
              <a:t>Acquisition.py</a:t>
            </a:r>
            <a:r>
              <a:rPr lang="zh-CN" altLang="en-US" sz="1200" dirty="0">
                <a:latin typeface="Times New Roman" panose="02020603050405020304" pitchFamily="18" charset="0"/>
                <a:cs typeface="Times New Roman" panose="02020603050405020304" pitchFamily="18" charset="0"/>
              </a:rPr>
              <a:t>文件即可获取若干灰度图像，数量参数可设置，运行</a:t>
            </a:r>
            <a:r>
              <a:rPr lang="en-US" altLang="zh-CN" sz="1200" dirty="0">
                <a:latin typeface="Times New Roman" panose="02020603050405020304" pitchFamily="18" charset="0"/>
                <a:cs typeface="Times New Roman" panose="02020603050405020304" pitchFamily="18" charset="0"/>
              </a:rPr>
              <a:t>AcquireAndDisplay.py</a:t>
            </a:r>
            <a:r>
              <a:rPr lang="zh-CN" altLang="en-US" sz="1200" dirty="0">
                <a:latin typeface="Times New Roman" panose="02020603050405020304" pitchFamily="18" charset="0"/>
                <a:cs typeface="Times New Roman" panose="02020603050405020304" pitchFamily="18" charset="0"/>
              </a:rPr>
              <a:t>即可显示视频图像，</a:t>
            </a:r>
            <a:r>
              <a:rPr lang="en-US" sz="1200" dirty="0">
                <a:latin typeface="Times New Roman" panose="02020603050405020304" pitchFamily="18" charset="0"/>
                <a:cs typeface="Times New Roman" panose="02020603050405020304" pitchFamily="18" charset="0"/>
              </a:rPr>
              <a:t>Save</a:t>
            </a:r>
            <a:r>
              <a:rPr lang="en-US" altLang="zh-CN" sz="12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oAvi.py </a:t>
            </a:r>
            <a:r>
              <a:rPr lang="zh-CN" altLang="en-US" sz="1200" dirty="0">
                <a:latin typeface="Times New Roman" panose="02020603050405020304" pitchFamily="18" charset="0"/>
                <a:cs typeface="Times New Roman" panose="02020603050405020304" pitchFamily="18" charset="0"/>
              </a:rPr>
              <a:t>文件可将图像保存为视频格式。</a:t>
            </a:r>
            <a:endParaRPr lang="en-US" sz="1200" dirty="0">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261E2446-928F-4029-AADD-15565D46A2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313" y="4161885"/>
            <a:ext cx="1828546" cy="2568183"/>
          </a:xfrm>
          <a:prstGeom prst="rect">
            <a:avLst/>
          </a:prstGeom>
        </p:spPr>
      </p:pic>
      <p:pic>
        <p:nvPicPr>
          <p:cNvPr id="23" name="图片 22">
            <a:extLst>
              <a:ext uri="{FF2B5EF4-FFF2-40B4-BE49-F238E27FC236}">
                <a16:creationId xmlns:a16="http://schemas.microsoft.com/office/drawing/2014/main" id="{3447DA22-02A5-4B84-B28C-B7781821E6D7}"/>
              </a:ext>
            </a:extLst>
          </p:cNvPr>
          <p:cNvPicPr>
            <a:picLocks noChangeAspect="1"/>
          </p:cNvPicPr>
          <p:nvPr/>
        </p:nvPicPr>
        <p:blipFill>
          <a:blip r:embed="rId5"/>
          <a:stretch>
            <a:fillRect/>
          </a:stretch>
        </p:blipFill>
        <p:spPr>
          <a:xfrm>
            <a:off x="4160310" y="4366489"/>
            <a:ext cx="4661274" cy="2363579"/>
          </a:xfrm>
          <a:prstGeom prst="rect">
            <a:avLst/>
          </a:prstGeom>
        </p:spPr>
      </p:pic>
    </p:spTree>
    <p:extLst>
      <p:ext uri="{BB962C8B-B14F-4D97-AF65-F5344CB8AC3E}">
        <p14:creationId xmlns:p14="http://schemas.microsoft.com/office/powerpoint/2010/main" val="397280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2333281-EE98-4113-9465-F6AF6999867E}"/>
              </a:ext>
            </a:extLst>
          </p:cNvPr>
          <p:cNvSpPr txBox="1"/>
          <p:nvPr/>
        </p:nvSpPr>
        <p:spPr>
          <a:xfrm>
            <a:off x="104837" y="141763"/>
            <a:ext cx="3533340" cy="369332"/>
          </a:xfrm>
          <a:prstGeom prst="rect">
            <a:avLst/>
          </a:prstGeom>
          <a:noFill/>
        </p:spPr>
        <p:txBody>
          <a:bodyPr wrap="none" rtlCol="0">
            <a:spAutoFit/>
          </a:bodyPr>
          <a:lstStyle/>
          <a:p>
            <a:r>
              <a:rPr lang="zh-CN" altLang="en-US" dirty="0"/>
              <a:t>相机镜头</a:t>
            </a:r>
            <a:r>
              <a:rPr lang="en-US" altLang="zh-CN" dirty="0"/>
              <a:t>1</a:t>
            </a:r>
            <a:r>
              <a:rPr lang="zh-CN" altLang="en-US" dirty="0"/>
              <a:t>米距离的直尺分辨率：</a:t>
            </a:r>
            <a:endParaRPr lang="en-US" dirty="0"/>
          </a:p>
        </p:txBody>
      </p:sp>
      <p:pic>
        <p:nvPicPr>
          <p:cNvPr id="16" name="图片 15">
            <a:extLst>
              <a:ext uri="{FF2B5EF4-FFF2-40B4-BE49-F238E27FC236}">
                <a16:creationId xmlns:a16="http://schemas.microsoft.com/office/drawing/2014/main" id="{9357CEE2-69E6-4D45-9436-54DDC5E47EB3}"/>
              </a:ext>
            </a:extLst>
          </p:cNvPr>
          <p:cNvPicPr>
            <a:picLocks noChangeAspect="1"/>
          </p:cNvPicPr>
          <p:nvPr/>
        </p:nvPicPr>
        <p:blipFill>
          <a:blip r:embed="rId3"/>
          <a:stretch>
            <a:fillRect/>
          </a:stretch>
        </p:blipFill>
        <p:spPr>
          <a:xfrm>
            <a:off x="104837" y="511161"/>
            <a:ext cx="4435842" cy="2821402"/>
          </a:xfrm>
          <a:prstGeom prst="rect">
            <a:avLst/>
          </a:prstGeom>
        </p:spPr>
      </p:pic>
      <p:sp>
        <p:nvSpPr>
          <p:cNvPr id="17" name="文本框 16">
            <a:extLst>
              <a:ext uri="{FF2B5EF4-FFF2-40B4-BE49-F238E27FC236}">
                <a16:creationId xmlns:a16="http://schemas.microsoft.com/office/drawing/2014/main" id="{F6D39B70-A7F9-4DA9-A39F-64862FC218A5}"/>
              </a:ext>
            </a:extLst>
          </p:cNvPr>
          <p:cNvSpPr txBox="1"/>
          <p:nvPr/>
        </p:nvSpPr>
        <p:spPr>
          <a:xfrm>
            <a:off x="104837" y="3355852"/>
            <a:ext cx="1107996" cy="369332"/>
          </a:xfrm>
          <a:prstGeom prst="rect">
            <a:avLst/>
          </a:prstGeom>
          <a:noFill/>
        </p:spPr>
        <p:txBody>
          <a:bodyPr wrap="none" rtlCol="0">
            <a:spAutoFit/>
          </a:bodyPr>
          <a:lstStyle/>
          <a:p>
            <a:r>
              <a:rPr lang="zh-CN" altLang="en-US" dirty="0"/>
              <a:t>放大后：</a:t>
            </a:r>
            <a:endParaRPr lang="en-US" dirty="0"/>
          </a:p>
        </p:txBody>
      </p:sp>
      <p:pic>
        <p:nvPicPr>
          <p:cNvPr id="19" name="图片 18">
            <a:extLst>
              <a:ext uri="{FF2B5EF4-FFF2-40B4-BE49-F238E27FC236}">
                <a16:creationId xmlns:a16="http://schemas.microsoft.com/office/drawing/2014/main" id="{EFC9463F-BA7B-406B-8C43-5579E08494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37" y="3725184"/>
            <a:ext cx="4516655" cy="3132815"/>
          </a:xfrm>
          <a:prstGeom prst="rect">
            <a:avLst/>
          </a:prstGeom>
        </p:spPr>
      </p:pic>
      <p:sp>
        <p:nvSpPr>
          <p:cNvPr id="20" name="文本框 19">
            <a:extLst>
              <a:ext uri="{FF2B5EF4-FFF2-40B4-BE49-F238E27FC236}">
                <a16:creationId xmlns:a16="http://schemas.microsoft.com/office/drawing/2014/main" id="{E83DA871-F8F2-454C-BC97-BE3D7C2C2B81}"/>
              </a:ext>
            </a:extLst>
          </p:cNvPr>
          <p:cNvSpPr txBox="1"/>
          <p:nvPr/>
        </p:nvSpPr>
        <p:spPr>
          <a:xfrm>
            <a:off x="4798426" y="141763"/>
            <a:ext cx="3938899" cy="369332"/>
          </a:xfrm>
          <a:prstGeom prst="rect">
            <a:avLst/>
          </a:prstGeom>
          <a:noFill/>
        </p:spPr>
        <p:txBody>
          <a:bodyPr wrap="none" rtlCol="0">
            <a:spAutoFit/>
          </a:bodyPr>
          <a:lstStyle/>
          <a:p>
            <a:r>
              <a:rPr lang="zh-CN" altLang="en-US" dirty="0"/>
              <a:t>相机镜头距直尺</a:t>
            </a:r>
            <a:r>
              <a:rPr lang="en-US" altLang="zh-CN" dirty="0"/>
              <a:t>0.3</a:t>
            </a:r>
            <a:r>
              <a:rPr lang="zh-CN" altLang="en-US" dirty="0"/>
              <a:t>米距离的分辨率：</a:t>
            </a:r>
            <a:endParaRPr lang="en-US" dirty="0"/>
          </a:p>
        </p:txBody>
      </p:sp>
      <p:pic>
        <p:nvPicPr>
          <p:cNvPr id="26" name="图片 25">
            <a:extLst>
              <a:ext uri="{FF2B5EF4-FFF2-40B4-BE49-F238E27FC236}">
                <a16:creationId xmlns:a16="http://schemas.microsoft.com/office/drawing/2014/main" id="{4C74A35F-AF7A-4964-AAFD-CD91D3ED62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8426" y="511160"/>
            <a:ext cx="3892472" cy="2821403"/>
          </a:xfrm>
          <a:prstGeom prst="rect">
            <a:avLst/>
          </a:prstGeom>
        </p:spPr>
      </p:pic>
      <p:sp>
        <p:nvSpPr>
          <p:cNvPr id="27" name="文本框 26">
            <a:extLst>
              <a:ext uri="{FF2B5EF4-FFF2-40B4-BE49-F238E27FC236}">
                <a16:creationId xmlns:a16="http://schemas.microsoft.com/office/drawing/2014/main" id="{8E39F512-D7F0-4732-84C6-7F46855E7223}"/>
              </a:ext>
            </a:extLst>
          </p:cNvPr>
          <p:cNvSpPr txBox="1"/>
          <p:nvPr/>
        </p:nvSpPr>
        <p:spPr>
          <a:xfrm>
            <a:off x="4798426" y="3386615"/>
            <a:ext cx="1107996" cy="369332"/>
          </a:xfrm>
          <a:prstGeom prst="rect">
            <a:avLst/>
          </a:prstGeom>
          <a:noFill/>
        </p:spPr>
        <p:txBody>
          <a:bodyPr wrap="none" rtlCol="0">
            <a:spAutoFit/>
          </a:bodyPr>
          <a:lstStyle/>
          <a:p>
            <a:r>
              <a:rPr lang="zh-CN" altLang="en-US" dirty="0"/>
              <a:t>放大后：</a:t>
            </a:r>
            <a:endParaRPr lang="en-US" dirty="0"/>
          </a:p>
        </p:txBody>
      </p:sp>
      <p:pic>
        <p:nvPicPr>
          <p:cNvPr id="29" name="图片 28">
            <a:extLst>
              <a:ext uri="{FF2B5EF4-FFF2-40B4-BE49-F238E27FC236}">
                <a16:creationId xmlns:a16="http://schemas.microsoft.com/office/drawing/2014/main" id="{12517C04-28AC-46C6-9DA2-BA1ED84E54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8426" y="3740844"/>
            <a:ext cx="4240737" cy="3097602"/>
          </a:xfrm>
          <a:prstGeom prst="rect">
            <a:avLst/>
          </a:prstGeom>
        </p:spPr>
      </p:pic>
    </p:spTree>
    <p:extLst>
      <p:ext uri="{BB962C8B-B14F-4D97-AF65-F5344CB8AC3E}">
        <p14:creationId xmlns:p14="http://schemas.microsoft.com/office/powerpoint/2010/main" val="2161494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1A60213-FCD9-4A2A-BC10-8E73A177D566}"/>
              </a:ext>
            </a:extLst>
          </p:cNvPr>
          <p:cNvSpPr txBox="1"/>
          <p:nvPr/>
        </p:nvSpPr>
        <p:spPr>
          <a:xfrm>
            <a:off x="744386" y="5477632"/>
            <a:ext cx="7098636" cy="1352037"/>
          </a:xfrm>
          <a:prstGeom prst="rect">
            <a:avLst/>
          </a:prstGeom>
          <a:noFill/>
        </p:spPr>
        <p:txBody>
          <a:bodyPr wrap="square" rtlCol="0">
            <a:spAutoFit/>
          </a:bodyPr>
          <a:lstStyle/>
          <a:p>
            <a:pPr>
              <a:lnSpc>
                <a:spcPct val="150000"/>
              </a:lnSpc>
            </a:pPr>
            <a:r>
              <a:rPr lang="zh-CN" altLang="en-US" sz="1400" dirty="0"/>
              <a:t>软件安装后，连接相机至电脑，在界面</a:t>
            </a:r>
            <a:r>
              <a:rPr lang="zh-CN" altLang="en-US" sz="1400" dirty="0">
                <a:solidFill>
                  <a:srgbClr val="0070C0"/>
                </a:solidFill>
              </a:rPr>
              <a:t>左侧装置栏</a:t>
            </a:r>
            <a:r>
              <a:rPr lang="zh-CN" altLang="en-US" sz="1400" dirty="0"/>
              <a:t>中点击选择红框的</a:t>
            </a:r>
            <a:r>
              <a:rPr lang="zh-CN" altLang="en-US" sz="1400" dirty="0">
                <a:solidFill>
                  <a:srgbClr val="92D050"/>
                </a:solidFill>
              </a:rPr>
              <a:t>相机型号</a:t>
            </a:r>
            <a:r>
              <a:rPr lang="zh-CN" altLang="en-US" sz="1400" dirty="0"/>
              <a:t>，并设置</a:t>
            </a:r>
            <a:r>
              <a:rPr lang="en-US" altLang="zh-CN" sz="1400" dirty="0">
                <a:solidFill>
                  <a:srgbClr val="FF0000"/>
                </a:solidFill>
              </a:rPr>
              <a:t>1</a:t>
            </a:r>
            <a:r>
              <a:rPr lang="zh-CN" altLang="en-US" sz="1400" dirty="0"/>
              <a:t>中相机图像</a:t>
            </a:r>
            <a:r>
              <a:rPr lang="zh-CN" altLang="en-US" sz="1400" dirty="0">
                <a:solidFill>
                  <a:srgbClr val="0070C0"/>
                </a:solidFill>
              </a:rPr>
              <a:t>获取方式</a:t>
            </a:r>
            <a:r>
              <a:rPr lang="zh-CN" altLang="en-US" sz="1400" dirty="0"/>
              <a:t>（连续或者单帧），并可对</a:t>
            </a:r>
            <a:r>
              <a:rPr lang="zh-CN" altLang="en-US" sz="1400" dirty="0">
                <a:solidFill>
                  <a:srgbClr val="FF0000"/>
                </a:solidFill>
              </a:rPr>
              <a:t>红框</a:t>
            </a:r>
            <a:r>
              <a:rPr lang="en-US" altLang="zh-CN" sz="1400" dirty="0">
                <a:solidFill>
                  <a:srgbClr val="FF0000"/>
                </a:solidFill>
              </a:rPr>
              <a:t>2</a:t>
            </a:r>
            <a:r>
              <a:rPr lang="zh-CN" altLang="en-US" sz="1400" dirty="0"/>
              <a:t>中</a:t>
            </a:r>
            <a:r>
              <a:rPr lang="zh-CN" altLang="en-US" sz="1400" dirty="0">
                <a:solidFill>
                  <a:srgbClr val="0070C0"/>
                </a:solidFill>
              </a:rPr>
              <a:t>曝光补偿</a:t>
            </a:r>
            <a:r>
              <a:rPr lang="zh-CN" altLang="en-US" sz="1400" dirty="0"/>
              <a:t>等参数进行设置。点击图中</a:t>
            </a:r>
            <a:r>
              <a:rPr lang="en-US" altLang="zh-CN" sz="1400" dirty="0">
                <a:solidFill>
                  <a:srgbClr val="FF0000"/>
                </a:solidFill>
              </a:rPr>
              <a:t>3</a:t>
            </a:r>
            <a:r>
              <a:rPr lang="zh-CN" altLang="en-US" sz="1400" dirty="0">
                <a:solidFill>
                  <a:srgbClr val="92D050"/>
                </a:solidFill>
              </a:rPr>
              <a:t>开始</a:t>
            </a:r>
            <a:r>
              <a:rPr lang="zh-CN" altLang="en-US" sz="1400" dirty="0"/>
              <a:t>获取图像。同时，可以点击</a:t>
            </a:r>
            <a:r>
              <a:rPr lang="zh-CN" altLang="en-US" sz="1400" dirty="0">
                <a:solidFill>
                  <a:srgbClr val="FF0000"/>
                </a:solidFill>
              </a:rPr>
              <a:t>红框</a:t>
            </a:r>
            <a:r>
              <a:rPr lang="en-US" altLang="zh-CN" sz="1400" dirty="0">
                <a:solidFill>
                  <a:srgbClr val="FF0000"/>
                </a:solidFill>
              </a:rPr>
              <a:t>4</a:t>
            </a:r>
            <a:r>
              <a:rPr lang="zh-CN" altLang="en-US" sz="1400" dirty="0"/>
              <a:t>切换其他相机设备，点击</a:t>
            </a:r>
            <a:r>
              <a:rPr lang="zh-CN" altLang="en-US" sz="1400" dirty="0">
                <a:solidFill>
                  <a:srgbClr val="FF0000"/>
                </a:solidFill>
              </a:rPr>
              <a:t>红框</a:t>
            </a:r>
            <a:r>
              <a:rPr lang="en-US" altLang="zh-CN" sz="1400" dirty="0">
                <a:solidFill>
                  <a:srgbClr val="FF0000"/>
                </a:solidFill>
              </a:rPr>
              <a:t>5 </a:t>
            </a:r>
            <a:r>
              <a:rPr lang="zh-CN" altLang="en-US" sz="1400" dirty="0"/>
              <a:t>可保持设置参数。</a:t>
            </a:r>
            <a:endParaRPr lang="en-US" sz="1400" dirty="0"/>
          </a:p>
        </p:txBody>
      </p:sp>
      <p:pic>
        <p:nvPicPr>
          <p:cNvPr id="3" name="图片 2">
            <a:extLst>
              <a:ext uri="{FF2B5EF4-FFF2-40B4-BE49-F238E27FC236}">
                <a16:creationId xmlns:a16="http://schemas.microsoft.com/office/drawing/2014/main" id="{4A0641DD-7CD1-464B-8432-70E4EBC5E303}"/>
              </a:ext>
            </a:extLst>
          </p:cNvPr>
          <p:cNvPicPr>
            <a:picLocks noChangeAspect="1"/>
          </p:cNvPicPr>
          <p:nvPr/>
        </p:nvPicPr>
        <p:blipFill>
          <a:blip r:embed="rId2"/>
          <a:stretch>
            <a:fillRect/>
          </a:stretch>
        </p:blipFill>
        <p:spPr>
          <a:xfrm>
            <a:off x="1222513" y="915102"/>
            <a:ext cx="6111056" cy="4382453"/>
          </a:xfrm>
          <a:prstGeom prst="rect">
            <a:avLst/>
          </a:prstGeom>
        </p:spPr>
      </p:pic>
      <p:sp>
        <p:nvSpPr>
          <p:cNvPr id="4" name="文本框 3">
            <a:extLst>
              <a:ext uri="{FF2B5EF4-FFF2-40B4-BE49-F238E27FC236}">
                <a16:creationId xmlns:a16="http://schemas.microsoft.com/office/drawing/2014/main" id="{3611B552-E10B-4E40-B83A-855314A02414}"/>
              </a:ext>
            </a:extLst>
          </p:cNvPr>
          <p:cNvSpPr txBox="1"/>
          <p:nvPr/>
        </p:nvSpPr>
        <p:spPr>
          <a:xfrm>
            <a:off x="3184953" y="319527"/>
            <a:ext cx="2809039" cy="415498"/>
          </a:xfrm>
          <a:prstGeom prst="rect">
            <a:avLst/>
          </a:prstGeom>
          <a:noFill/>
        </p:spPr>
        <p:txBody>
          <a:bodyPr wrap="none" rtlCol="0">
            <a:spAutoFit/>
          </a:bodyPr>
          <a:lstStyle/>
          <a:p>
            <a:r>
              <a:rPr lang="zh-CN" altLang="en-US" sz="2100" dirty="0"/>
              <a:t>三、</a:t>
            </a:r>
            <a:r>
              <a:rPr lang="en-US" altLang="zh-CN" sz="2100" dirty="0" err="1"/>
              <a:t>SpinView</a:t>
            </a:r>
            <a:r>
              <a:rPr lang="zh-CN" altLang="en-US" sz="2100" dirty="0"/>
              <a:t>操作过程</a:t>
            </a:r>
            <a:endParaRPr lang="en-US" sz="2100" dirty="0"/>
          </a:p>
        </p:txBody>
      </p:sp>
    </p:spTree>
    <p:extLst>
      <p:ext uri="{BB962C8B-B14F-4D97-AF65-F5344CB8AC3E}">
        <p14:creationId xmlns:p14="http://schemas.microsoft.com/office/powerpoint/2010/main" val="141626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EFF1E84-3240-4A6E-8C76-9551FB451FFB}"/>
              </a:ext>
            </a:extLst>
          </p:cNvPr>
          <p:cNvSpPr txBox="1"/>
          <p:nvPr/>
        </p:nvSpPr>
        <p:spPr>
          <a:xfrm>
            <a:off x="417443" y="387626"/>
            <a:ext cx="7574509" cy="369332"/>
          </a:xfrm>
          <a:prstGeom prst="rect">
            <a:avLst/>
          </a:prstGeom>
          <a:noFill/>
        </p:spPr>
        <p:txBody>
          <a:bodyPr wrap="none" rtlCol="0">
            <a:spAutoFit/>
          </a:bodyPr>
          <a:lstStyle/>
          <a:p>
            <a:r>
              <a:rPr lang="zh-CN" altLang="en-US" dirty="0">
                <a:solidFill>
                  <a:srgbClr val="FF0000"/>
                </a:solidFill>
              </a:rPr>
              <a:t>点击</a:t>
            </a:r>
            <a:r>
              <a:rPr lang="en-US" altLang="zh-CN" dirty="0">
                <a:solidFill>
                  <a:srgbClr val="FF0000"/>
                </a:solidFill>
              </a:rPr>
              <a:t>1</a:t>
            </a:r>
            <a:r>
              <a:rPr lang="zh-CN" altLang="en-US" dirty="0"/>
              <a:t>中按钮</a:t>
            </a:r>
            <a:r>
              <a:rPr lang="zh-CN" altLang="en-US" dirty="0">
                <a:solidFill>
                  <a:srgbClr val="FF0000"/>
                </a:solidFill>
              </a:rPr>
              <a:t>获取当前图像</a:t>
            </a:r>
            <a:r>
              <a:rPr lang="zh-CN" altLang="en-US" dirty="0"/>
              <a:t>。</a:t>
            </a:r>
            <a:r>
              <a:rPr lang="en-US" altLang="zh-CN" dirty="0">
                <a:solidFill>
                  <a:srgbClr val="FF0000"/>
                </a:solidFill>
              </a:rPr>
              <a:t>2</a:t>
            </a:r>
            <a:r>
              <a:rPr lang="zh-CN" altLang="en-US" dirty="0">
                <a:solidFill>
                  <a:srgbClr val="FF0000"/>
                </a:solidFill>
              </a:rPr>
              <a:t>中</a:t>
            </a:r>
            <a:r>
              <a:rPr lang="zh-CN" altLang="en-US" dirty="0"/>
              <a:t>可对画面进行</a:t>
            </a:r>
            <a:r>
              <a:rPr lang="zh-CN" altLang="en-US" dirty="0">
                <a:solidFill>
                  <a:srgbClr val="00B050"/>
                </a:solidFill>
              </a:rPr>
              <a:t>放大、缩小</a:t>
            </a:r>
            <a:r>
              <a:rPr lang="zh-CN" altLang="en-US" dirty="0"/>
              <a:t>及进行</a:t>
            </a:r>
            <a:r>
              <a:rPr lang="zh-CN" altLang="en-US" dirty="0">
                <a:solidFill>
                  <a:srgbClr val="00B050"/>
                </a:solidFill>
              </a:rPr>
              <a:t>局部放大</a:t>
            </a:r>
            <a:endParaRPr lang="en-US" dirty="0">
              <a:solidFill>
                <a:srgbClr val="00B050"/>
              </a:solidFill>
            </a:endParaRPr>
          </a:p>
        </p:txBody>
      </p:sp>
      <p:pic>
        <p:nvPicPr>
          <p:cNvPr id="9" name="图片 8">
            <a:extLst>
              <a:ext uri="{FF2B5EF4-FFF2-40B4-BE49-F238E27FC236}">
                <a16:creationId xmlns:a16="http://schemas.microsoft.com/office/drawing/2014/main" id="{6CA4D30E-BBB7-4CE3-81E3-2ACB00EA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947213"/>
            <a:ext cx="8001000" cy="5674877"/>
          </a:xfrm>
          <a:prstGeom prst="rect">
            <a:avLst/>
          </a:prstGeom>
        </p:spPr>
      </p:pic>
    </p:spTree>
    <p:extLst>
      <p:ext uri="{BB962C8B-B14F-4D97-AF65-F5344CB8AC3E}">
        <p14:creationId xmlns:p14="http://schemas.microsoft.com/office/powerpoint/2010/main" val="219338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0BDA774-5518-48A3-A388-29C19FA8F98D}"/>
              </a:ext>
            </a:extLst>
          </p:cNvPr>
          <p:cNvSpPr txBox="1"/>
          <p:nvPr/>
        </p:nvSpPr>
        <p:spPr>
          <a:xfrm>
            <a:off x="182221" y="67163"/>
            <a:ext cx="8779558" cy="1675202"/>
          </a:xfrm>
          <a:prstGeom prst="rect">
            <a:avLst/>
          </a:prstGeom>
          <a:solidFill>
            <a:schemeClr val="accent6">
              <a:lumMod val="20000"/>
              <a:lumOff val="80000"/>
            </a:schemeClr>
          </a:solidFill>
        </p:spPr>
        <p:txBody>
          <a:bodyPr wrap="square" rtlCol="0">
            <a:spAutoFit/>
          </a:bodyPr>
          <a:lstStyle/>
          <a:p>
            <a:pPr>
              <a:lnSpc>
                <a:spcPct val="150000"/>
              </a:lnSpc>
            </a:pPr>
            <a:r>
              <a:rPr lang="zh-CN" altLang="en-US" sz="1400" dirty="0"/>
              <a:t>        选择右图中</a:t>
            </a:r>
            <a:r>
              <a:rPr lang="zh-CN" altLang="en-US" sz="1400" dirty="0">
                <a:solidFill>
                  <a:srgbClr val="00B050"/>
                </a:solidFill>
              </a:rPr>
              <a:t>序号</a:t>
            </a:r>
            <a:r>
              <a:rPr lang="en-US" altLang="zh-CN" sz="1400" dirty="0">
                <a:solidFill>
                  <a:srgbClr val="00B050"/>
                </a:solidFill>
              </a:rPr>
              <a:t>1</a:t>
            </a:r>
            <a:r>
              <a:rPr lang="zh-CN" altLang="en-US" sz="1400" dirty="0"/>
              <a:t>旁边</a:t>
            </a:r>
            <a:r>
              <a:rPr lang="zh-CN" altLang="en-US" sz="1400" dirty="0">
                <a:solidFill>
                  <a:srgbClr val="FF0000"/>
                </a:solidFill>
              </a:rPr>
              <a:t>红色按钮</a:t>
            </a:r>
            <a:r>
              <a:rPr lang="zh-CN" altLang="en-US" sz="1400" dirty="0"/>
              <a:t>对</a:t>
            </a:r>
            <a:r>
              <a:rPr lang="zh-CN" altLang="en-US" sz="1400" dirty="0">
                <a:solidFill>
                  <a:srgbClr val="1F1FE1"/>
                </a:solidFill>
              </a:rPr>
              <a:t>获得连续图像或视频做参数设置</a:t>
            </a:r>
            <a:r>
              <a:rPr lang="zh-CN" altLang="en-US" sz="1400" dirty="0">
                <a:solidFill>
                  <a:srgbClr val="FF0000"/>
                </a:solidFill>
              </a:rPr>
              <a:t>，</a:t>
            </a:r>
            <a:r>
              <a:rPr lang="zh-CN" altLang="en-US" sz="1400" dirty="0"/>
              <a:t>设置红框</a:t>
            </a:r>
            <a:r>
              <a:rPr lang="en-US" altLang="zh-CN" sz="1400" dirty="0">
                <a:solidFill>
                  <a:srgbClr val="FF0000"/>
                </a:solidFill>
              </a:rPr>
              <a:t>2 </a:t>
            </a:r>
            <a:r>
              <a:rPr lang="zh-CN" altLang="en-US" sz="1400" dirty="0">
                <a:solidFill>
                  <a:srgbClr val="FF0000"/>
                </a:solidFill>
              </a:rPr>
              <a:t>中</a:t>
            </a:r>
            <a:r>
              <a:rPr lang="zh-CN" altLang="en-US" sz="1400" dirty="0"/>
              <a:t>图像或视频得</a:t>
            </a:r>
            <a:r>
              <a:rPr lang="zh-CN" altLang="en-US" sz="1400" dirty="0">
                <a:solidFill>
                  <a:srgbClr val="00B050"/>
                </a:solidFill>
              </a:rPr>
              <a:t>输出路径</a:t>
            </a:r>
            <a:r>
              <a:rPr lang="zh-CN" altLang="en-US" sz="1400" dirty="0"/>
              <a:t>、</a:t>
            </a:r>
            <a:r>
              <a:rPr lang="en-US" altLang="zh-CN" sz="1400" dirty="0">
                <a:solidFill>
                  <a:srgbClr val="FF0000"/>
                </a:solidFill>
              </a:rPr>
              <a:t>3  </a:t>
            </a:r>
            <a:r>
              <a:rPr lang="zh-CN" altLang="en-US" sz="1400" dirty="0"/>
              <a:t>获取图像的</a:t>
            </a:r>
            <a:r>
              <a:rPr lang="zh-CN" altLang="en-US" sz="1400" dirty="0">
                <a:solidFill>
                  <a:srgbClr val="00B050"/>
                </a:solidFill>
              </a:rPr>
              <a:t>时间间隔</a:t>
            </a:r>
            <a:r>
              <a:rPr lang="zh-CN" altLang="en-US" sz="1400" dirty="0"/>
              <a:t>（单位帧</a:t>
            </a:r>
            <a:r>
              <a:rPr lang="en-US" altLang="zh-CN" sz="1400" dirty="0"/>
              <a:t>/</a:t>
            </a:r>
            <a:r>
              <a:rPr lang="zh-CN" altLang="en-US" sz="1400" dirty="0"/>
              <a:t>毫秒）、</a:t>
            </a:r>
            <a:r>
              <a:rPr lang="en-US" altLang="zh-CN" sz="1400" dirty="0">
                <a:solidFill>
                  <a:srgbClr val="FF0000"/>
                </a:solidFill>
              </a:rPr>
              <a:t>4 </a:t>
            </a:r>
            <a:r>
              <a:rPr lang="zh-CN" altLang="en-US" sz="1400" dirty="0">
                <a:solidFill>
                  <a:srgbClr val="00B050"/>
                </a:solidFill>
              </a:rPr>
              <a:t>记录的方式</a:t>
            </a:r>
            <a:r>
              <a:rPr lang="zh-CN" altLang="en-US" sz="1400" dirty="0"/>
              <a:t>（是否通过内存缓存图片以防止图像丢失）、</a:t>
            </a:r>
            <a:r>
              <a:rPr lang="en-US" altLang="zh-CN" sz="1400" dirty="0">
                <a:solidFill>
                  <a:srgbClr val="FF0000"/>
                </a:solidFill>
              </a:rPr>
              <a:t>5 </a:t>
            </a:r>
            <a:r>
              <a:rPr lang="en-US" altLang="zh-CN" sz="1400" dirty="0"/>
              <a:t> </a:t>
            </a:r>
            <a:r>
              <a:rPr lang="zh-CN" altLang="en-US" sz="1400" dirty="0">
                <a:solidFill>
                  <a:srgbClr val="00B050"/>
                </a:solidFill>
              </a:rPr>
              <a:t>输出格式</a:t>
            </a:r>
            <a:r>
              <a:rPr lang="zh-CN" altLang="en-US" sz="1400" dirty="0"/>
              <a:t>（图像或视频），可对输出格式参数（图像是否保存为二进制文件、视频是否压缩及每帧间隔）进行设置。</a:t>
            </a:r>
            <a:endParaRPr lang="en-US" altLang="zh-CN" sz="1400" dirty="0"/>
          </a:p>
          <a:p>
            <a:pPr>
              <a:lnSpc>
                <a:spcPct val="150000"/>
              </a:lnSpc>
            </a:pPr>
            <a:r>
              <a:rPr lang="en-US" sz="1400" dirty="0">
                <a:solidFill>
                  <a:srgbClr val="FF0000"/>
                </a:solidFill>
              </a:rPr>
              <a:t>        1</a:t>
            </a:r>
            <a:r>
              <a:rPr lang="en-US" altLang="zh-CN" sz="1400" dirty="0">
                <a:solidFill>
                  <a:srgbClr val="FF0000"/>
                </a:solidFill>
              </a:rPr>
              <a:t>-5</a:t>
            </a:r>
            <a:r>
              <a:rPr lang="zh-CN" altLang="en-US" sz="1400" dirty="0"/>
              <a:t>设置完成后，点击</a:t>
            </a:r>
            <a:r>
              <a:rPr lang="en-US" altLang="zh-CN" sz="1400" dirty="0">
                <a:solidFill>
                  <a:srgbClr val="FF0000"/>
                </a:solidFill>
              </a:rPr>
              <a:t>6</a:t>
            </a:r>
            <a:r>
              <a:rPr lang="zh-CN" altLang="en-US" sz="1400" dirty="0"/>
              <a:t>中的</a:t>
            </a:r>
            <a:r>
              <a:rPr lang="en-US" altLang="zh-CN" sz="1400" dirty="0"/>
              <a:t>Start Recording </a:t>
            </a:r>
            <a:r>
              <a:rPr lang="zh-CN" altLang="en-US" sz="1400" dirty="0"/>
              <a:t>开始记录，</a:t>
            </a:r>
            <a:r>
              <a:rPr lang="en-US" altLang="zh-CN" sz="1400" dirty="0"/>
              <a:t>Stop Recording</a:t>
            </a:r>
            <a:r>
              <a:rPr lang="zh-CN" altLang="en-US" sz="1400" dirty="0"/>
              <a:t>停止图像输出。</a:t>
            </a:r>
            <a:r>
              <a:rPr lang="en-US" altLang="zh-CN" sz="1400" dirty="0"/>
              <a:t>Total</a:t>
            </a:r>
            <a:r>
              <a:rPr lang="zh-CN" altLang="en-US" sz="1400" dirty="0"/>
              <a:t>中能获得保存图像的数量。</a:t>
            </a:r>
            <a:endParaRPr lang="en-US" sz="1400" dirty="0"/>
          </a:p>
        </p:txBody>
      </p:sp>
      <p:pic>
        <p:nvPicPr>
          <p:cNvPr id="9" name="图片 8">
            <a:extLst>
              <a:ext uri="{FF2B5EF4-FFF2-40B4-BE49-F238E27FC236}">
                <a16:creationId xmlns:a16="http://schemas.microsoft.com/office/drawing/2014/main" id="{A24B7C08-54CD-4FF5-A9DA-63F920E33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582" y="1828566"/>
            <a:ext cx="6188279" cy="4843001"/>
          </a:xfrm>
          <a:prstGeom prst="rect">
            <a:avLst/>
          </a:prstGeom>
        </p:spPr>
      </p:pic>
    </p:spTree>
    <p:extLst>
      <p:ext uri="{BB962C8B-B14F-4D97-AF65-F5344CB8AC3E}">
        <p14:creationId xmlns:p14="http://schemas.microsoft.com/office/powerpoint/2010/main" val="14191790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6617</TotalTime>
  <Words>546</Words>
  <Application>Microsoft Office PowerPoint</Application>
  <PresentationFormat>全屏显示(4:3)</PresentationFormat>
  <Paragraphs>30</Paragraphs>
  <Slides>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42</cp:revision>
  <dcterms:created xsi:type="dcterms:W3CDTF">2020-06-09T02:49:22Z</dcterms:created>
  <dcterms:modified xsi:type="dcterms:W3CDTF">2020-06-15T01:22:09Z</dcterms:modified>
</cp:coreProperties>
</file>