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4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906B-E667-44FE-A6E8-AA03F81B36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4510-5B1C-4C92-AF9B-ABF47975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A54682E-3634-4B5E-BACA-8B1F6B47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84" y="3255913"/>
            <a:ext cx="4123686" cy="2290936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560396B-FD7B-49B3-924B-5234D2D1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70149"/>
              </p:ext>
            </p:extLst>
          </p:nvPr>
        </p:nvGraphicFramePr>
        <p:xfrm>
          <a:off x="1008222" y="5266596"/>
          <a:ext cx="6866708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520">
                  <a:extLst>
                    <a:ext uri="{9D8B030D-6E8A-4147-A177-3AD203B41FA5}">
                      <a16:colId xmlns:a16="http://schemas.microsoft.com/office/drawing/2014/main" val="972758635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331001228"/>
                    </a:ext>
                  </a:extLst>
                </a:gridCol>
                <a:gridCol w="763517">
                  <a:extLst>
                    <a:ext uri="{9D8B030D-6E8A-4147-A177-3AD203B41FA5}">
                      <a16:colId xmlns:a16="http://schemas.microsoft.com/office/drawing/2014/main" val="201238641"/>
                    </a:ext>
                  </a:extLst>
                </a:gridCol>
                <a:gridCol w="825664">
                  <a:extLst>
                    <a:ext uri="{9D8B030D-6E8A-4147-A177-3AD203B41FA5}">
                      <a16:colId xmlns:a16="http://schemas.microsoft.com/office/drawing/2014/main" val="2583154530"/>
                    </a:ext>
                  </a:extLst>
                </a:gridCol>
                <a:gridCol w="781273">
                  <a:extLst>
                    <a:ext uri="{9D8B030D-6E8A-4147-A177-3AD203B41FA5}">
                      <a16:colId xmlns:a16="http://schemas.microsoft.com/office/drawing/2014/main" val="59060325"/>
                    </a:ext>
                  </a:extLst>
                </a:gridCol>
                <a:gridCol w="914445">
                  <a:extLst>
                    <a:ext uri="{9D8B030D-6E8A-4147-A177-3AD203B41FA5}">
                      <a16:colId xmlns:a16="http://schemas.microsoft.com/office/drawing/2014/main" val="2885186140"/>
                    </a:ext>
                  </a:extLst>
                </a:gridCol>
                <a:gridCol w="878933">
                  <a:extLst>
                    <a:ext uri="{9D8B030D-6E8A-4147-A177-3AD203B41FA5}">
                      <a16:colId xmlns:a16="http://schemas.microsoft.com/office/drawing/2014/main" val="3672123015"/>
                    </a:ext>
                  </a:extLst>
                </a:gridCol>
                <a:gridCol w="838475">
                  <a:extLst>
                    <a:ext uri="{9D8B030D-6E8A-4147-A177-3AD203B41FA5}">
                      <a16:colId xmlns:a16="http://schemas.microsoft.com/office/drawing/2014/main" val="4099607944"/>
                    </a:ext>
                  </a:extLst>
                </a:gridCol>
              </a:tblGrid>
              <a:tr h="361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相机轨道高度</a:t>
                      </a:r>
                      <a:r>
                        <a:rPr lang="en-US" sz="1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km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27222"/>
                  </a:ext>
                </a:extLst>
              </a:tr>
              <a:tr h="2528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轨道速度</a:t>
                      </a:r>
                      <a:endParaRPr lang="en-US" altLang="zh-CN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千米</a:t>
                      </a:r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每秒</a:t>
                      </a:r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7.738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7.709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7.68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7.652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7.624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7.596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7.569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755752"/>
                  </a:ext>
                </a:extLst>
              </a:tr>
              <a:tr h="2528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视场大小</a:t>
                      </a:r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km²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534.432</a:t>
                      </a:r>
                    </a:p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x 334.02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675.072x 421.92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815.712</a:t>
                      </a:r>
                    </a:p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x 509.82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956.352‬</a:t>
                      </a:r>
                    </a:p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x 597.72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1,096.992x 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685.62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1237.632‬x 773.52‬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1378.272x 861.42‬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24869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B7FDD45-BFB7-4C90-842F-BF50AFD31656}"/>
              </a:ext>
            </a:extLst>
          </p:cNvPr>
          <p:cNvSpPr txBox="1"/>
          <p:nvPr/>
        </p:nvSpPr>
        <p:spPr>
          <a:xfrm>
            <a:off x="225828" y="146906"/>
            <a:ext cx="8810137" cy="359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理想状态下，根据万有引力向心力公式：                                                              计算得到极地上空卫星速度，</a:t>
            </a:r>
            <a:r>
              <a:rPr lang="en-US" altLang="zh-CN" sz="1600" dirty="0"/>
              <a:t>GM</a:t>
            </a:r>
            <a:r>
              <a:rPr lang="zh-CN" altLang="en-US" sz="1600" dirty="0"/>
              <a:t>为引力常数                                                     （国际大地测量与地球物理联合会第</a:t>
            </a:r>
            <a:r>
              <a:rPr lang="en-US" altLang="zh-CN" sz="1600" dirty="0"/>
              <a:t>18</a:t>
            </a:r>
            <a:r>
              <a:rPr lang="zh-CN" altLang="en-US" sz="1600" dirty="0"/>
              <a:t>届大会地心引力常数的推荐值） ，</a:t>
            </a:r>
            <a:r>
              <a:rPr lang="en-US" altLang="zh-CN" sz="1600" dirty="0"/>
              <a:t>r</a:t>
            </a:r>
            <a:r>
              <a:rPr lang="zh-CN" altLang="en-US" sz="1600" dirty="0"/>
              <a:t>为相机距地心高度，极半径为：</a:t>
            </a:r>
            <a:r>
              <a:rPr lang="en-US" altLang="zh-CN" sz="1600" dirty="0"/>
              <a:t>6356.752</a:t>
            </a:r>
            <a:r>
              <a:rPr lang="zh-CN" altLang="en-US" sz="1600" dirty="0"/>
              <a:t>千米</a:t>
            </a:r>
            <a:r>
              <a:rPr lang="en-US" altLang="zh-CN" sz="1600" dirty="0"/>
              <a:t>(NASA)</a:t>
            </a:r>
            <a:r>
              <a:rPr lang="zh-CN" altLang="en-US" sz="1600" dirty="0"/>
              <a:t>，</a:t>
            </a:r>
            <a:r>
              <a:rPr lang="en-US" altLang="zh-CN" sz="1600" dirty="0"/>
              <a:t>r=</a:t>
            </a:r>
            <a:r>
              <a:rPr lang="zh-CN" altLang="en-US" sz="1600" dirty="0"/>
              <a:t>极半径</a:t>
            </a:r>
            <a:r>
              <a:rPr lang="en-US" altLang="zh-CN" sz="1600" dirty="0"/>
              <a:t>+</a:t>
            </a:r>
            <a:r>
              <a:rPr lang="zh-CN" altLang="en-US" sz="1600" dirty="0"/>
              <a:t>轨道高度，可得相机轨道速度（见下表）。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b="1" dirty="0"/>
              <a:t>镜头参数</a:t>
            </a:r>
            <a:r>
              <a:rPr lang="zh-CN" altLang="en-US" sz="1600" dirty="0"/>
              <a:t>：焦距</a:t>
            </a:r>
            <a:r>
              <a:rPr lang="en-US" altLang="zh-CN" sz="1600" dirty="0"/>
              <a:t>f</a:t>
            </a:r>
            <a:r>
              <a:rPr lang="zh-CN" altLang="en-US" sz="1600" dirty="0"/>
              <a:t>值为</a:t>
            </a:r>
            <a:r>
              <a:rPr lang="en-US" altLang="zh-CN" sz="1600" dirty="0"/>
              <a:t>4mm, </a:t>
            </a:r>
            <a:r>
              <a:rPr lang="zh-CN" altLang="en-US" sz="1600" dirty="0"/>
              <a:t>光圈</a:t>
            </a:r>
            <a:r>
              <a:rPr lang="en-US" altLang="zh-CN" sz="1600" dirty="0"/>
              <a:t>:</a:t>
            </a:r>
            <a:r>
              <a:rPr lang="en-US" sz="1600" dirty="0"/>
              <a:t>f/1.8 - f/11 </a:t>
            </a:r>
            <a:r>
              <a:rPr lang="zh-CN" altLang="en-US" sz="1600" dirty="0"/>
              <a:t>；</a:t>
            </a:r>
            <a:r>
              <a:rPr lang="zh-CN" altLang="en-US" sz="1600" b="1" dirty="0"/>
              <a:t>相机</a:t>
            </a:r>
            <a:r>
              <a:rPr lang="zh-CN" altLang="en-US" sz="1600" dirty="0"/>
              <a:t>像素大小</a:t>
            </a:r>
            <a:r>
              <a:rPr lang="el-GR" altLang="zh-CN" sz="1600" dirty="0"/>
              <a:t>(μ</a:t>
            </a:r>
            <a:r>
              <a:rPr lang="en-US" altLang="zh-CN" sz="1600" dirty="0"/>
              <a:t>m)</a:t>
            </a:r>
            <a:r>
              <a:rPr lang="zh-CN" altLang="en-US" sz="1600" dirty="0"/>
              <a:t>：</a:t>
            </a:r>
            <a:r>
              <a:rPr lang="en-US" altLang="zh-CN" sz="1600" dirty="0"/>
              <a:t>5.86 x 5.86 </a:t>
            </a:r>
            <a:r>
              <a:rPr lang="zh-CN" altLang="en-US" sz="1600" dirty="0"/>
              <a:t>；分辨率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pt-BR" altLang="zh-CN" sz="1600" dirty="0"/>
              <a:t>(H x V):1920 x 1200</a:t>
            </a:r>
            <a:r>
              <a:rPr lang="zh-CN" altLang="en-US" sz="1600" dirty="0"/>
              <a:t>，曝光时间为：</a:t>
            </a:r>
            <a:r>
              <a:rPr lang="en-US" altLang="zh-CN" sz="1600" dirty="0"/>
              <a:t>0.03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- 3.2 s </a:t>
            </a:r>
            <a:r>
              <a:rPr lang="zh-CN" altLang="en-US" sz="1600" dirty="0"/>
              <a:t>，</a:t>
            </a:r>
            <a:r>
              <a:rPr lang="zh-CN" altLang="en-US" sz="1600" b="1" dirty="0"/>
              <a:t>视场</a:t>
            </a:r>
            <a:r>
              <a:rPr lang="en-US" altLang="zh-CN" sz="1600" b="1" dirty="0"/>
              <a:t>FOV</a:t>
            </a:r>
            <a:r>
              <a:rPr lang="zh-CN" altLang="en-US" sz="1600" dirty="0"/>
              <a:t>计算公式如下图：其中</a:t>
            </a:r>
            <a:r>
              <a:rPr lang="en-US" altLang="zh-CN" sz="1600" dirty="0"/>
              <a:t>f</a:t>
            </a:r>
            <a:r>
              <a:rPr lang="zh-CN" altLang="en-US" sz="1600" dirty="0"/>
              <a:t>为焦距，工作距离</a:t>
            </a:r>
            <a:r>
              <a:rPr lang="en-US" altLang="zh-CN" sz="1600" dirty="0"/>
              <a:t>WD</a:t>
            </a:r>
            <a:r>
              <a:rPr lang="zh-CN" altLang="en-US" sz="1600" dirty="0"/>
              <a:t>为相机与极光距离，</a:t>
            </a:r>
            <a:r>
              <a:rPr lang="en-US" altLang="zh-CN" sz="1600" dirty="0"/>
              <a:t>FOV</a:t>
            </a:r>
            <a:r>
              <a:rPr lang="zh-CN" altLang="en-US" sz="1600" dirty="0"/>
              <a:t>为视场，</a:t>
            </a:r>
            <a:r>
              <a:rPr lang="en-US" altLang="zh-CN" sz="1600" dirty="0"/>
              <a:t>Sensor Size</a:t>
            </a:r>
            <a:r>
              <a:rPr lang="zh-CN" altLang="en-US" sz="1600" dirty="0"/>
              <a:t>为相机成像大小 </a:t>
            </a:r>
            <a:r>
              <a:rPr lang="en-US" altLang="zh-CN" sz="1600" dirty="0"/>
              <a:t>= </a:t>
            </a:r>
            <a:r>
              <a:rPr lang="zh-CN" altLang="en-US" sz="1600" dirty="0"/>
              <a:t>像素大小 </a:t>
            </a:r>
            <a:r>
              <a:rPr lang="en-US" altLang="zh-CN" sz="1600" dirty="0"/>
              <a:t>x </a:t>
            </a:r>
            <a:r>
              <a:rPr lang="zh-CN" altLang="en-US" sz="1600" dirty="0"/>
              <a:t>分辨率</a:t>
            </a:r>
            <a:endParaRPr lang="en-US" sz="1600" dirty="0"/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E34C8BF-62AF-4230-BDE7-4A17892EC59F}"/>
                  </a:ext>
                </a:extLst>
              </p:cNvPr>
              <p:cNvSpPr/>
              <p:nvPr/>
            </p:nvSpPr>
            <p:spPr>
              <a:xfrm>
                <a:off x="4295289" y="-70606"/>
                <a:ext cx="2940485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G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E34C8BF-62AF-4230-BDE7-4A17892E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89" y="-70606"/>
                <a:ext cx="2940485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72B23E-3E59-4125-B872-2FA7742D560C}"/>
                  </a:ext>
                </a:extLst>
              </p:cNvPr>
              <p:cNvSpPr/>
              <p:nvPr/>
            </p:nvSpPr>
            <p:spPr>
              <a:xfrm>
                <a:off x="2594184" y="807833"/>
                <a:ext cx="25922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39860044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72B23E-3E59-4125-B872-2FA7742D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4" y="807833"/>
                <a:ext cx="2592248" cy="369332"/>
              </a:xfrm>
              <a:prstGeom prst="rect">
                <a:avLst/>
              </a:prstGeom>
              <a:blipFill>
                <a:blip r:embed="rId4"/>
                <a:stretch>
                  <a:fillRect t="-118333" r="-1458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05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A362A0-7DAD-46D9-BAEC-B1486AB28211}"/>
              </a:ext>
            </a:extLst>
          </p:cNvPr>
          <p:cNvSpPr/>
          <p:nvPr/>
        </p:nvSpPr>
        <p:spPr>
          <a:xfrm>
            <a:off x="588145" y="241851"/>
            <a:ext cx="79677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1.</a:t>
            </a:r>
            <a:r>
              <a:rPr lang="zh-CN" altLang="en-US" sz="1400" b="1" dirty="0"/>
              <a:t>焦距（</a:t>
            </a:r>
            <a:r>
              <a:rPr lang="en-US" altLang="zh-CN" sz="1400" b="1" dirty="0" err="1"/>
              <a:t>FocalLength</a:t>
            </a:r>
            <a:r>
              <a:rPr lang="zh-CN" altLang="en-US" sz="1400" b="1" dirty="0"/>
              <a:t>）</a:t>
            </a:r>
            <a:r>
              <a:rPr lang="zh-CN" altLang="en-US" sz="1400" dirty="0"/>
              <a:t>　　</a:t>
            </a:r>
          </a:p>
          <a:p>
            <a:endParaRPr lang="zh-CN" altLang="en-US" sz="1400" dirty="0"/>
          </a:p>
          <a:p>
            <a:r>
              <a:rPr lang="zh-CN" altLang="en-US" sz="1400" dirty="0"/>
              <a:t>焦距</a:t>
            </a:r>
            <a:r>
              <a:rPr lang="en-US" altLang="zh-CN" sz="1400" dirty="0"/>
              <a:t>f</a:t>
            </a:r>
            <a:r>
              <a:rPr lang="zh-CN" altLang="en-US" sz="1400" dirty="0"/>
              <a:t>是从镜头的中心点到胶平面上所形成的清晰影像之间的距离。焦距的大小决定着视角的大小，焦距数值小，视角大，所观察的范围也大；焦距数值大，视角小，观察范围小。根据焦距能否调节，可分为定焦镜头和变焦镜头两大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b="1" dirty="0"/>
              <a:t>2.</a:t>
            </a:r>
            <a:r>
              <a:rPr lang="zh-CN" altLang="en-US" sz="1400" b="1" dirty="0"/>
              <a:t>光圈</a:t>
            </a:r>
            <a:r>
              <a:rPr lang="en-US" altLang="zh-CN" sz="1400" b="1" dirty="0"/>
              <a:t>(Iris)</a:t>
            </a:r>
            <a:r>
              <a:rPr lang="zh-CN" altLang="en-US" sz="1400" b="1" dirty="0"/>
              <a:t>　　</a:t>
            </a:r>
            <a:endParaRPr lang="en-US" altLang="zh-CN" sz="1400" b="1" dirty="0"/>
          </a:p>
          <a:p>
            <a:endParaRPr lang="zh-CN" altLang="en-US" sz="1400" dirty="0"/>
          </a:p>
          <a:p>
            <a:r>
              <a:rPr lang="zh-CN" altLang="en-US" sz="1400" dirty="0"/>
              <a:t>用</a:t>
            </a:r>
            <a:r>
              <a:rPr lang="en-US" altLang="zh-CN" sz="1400" dirty="0"/>
              <a:t>F</a:t>
            </a:r>
            <a:r>
              <a:rPr lang="zh-CN" altLang="en-US" sz="1400" dirty="0"/>
              <a:t>表示，以镜头焦距</a:t>
            </a:r>
            <a:r>
              <a:rPr lang="en-US" altLang="zh-CN" sz="1400" dirty="0"/>
              <a:t>f</a:t>
            </a:r>
            <a:r>
              <a:rPr lang="zh-CN" altLang="en-US" sz="1400" dirty="0"/>
              <a:t>和通光孔径</a:t>
            </a:r>
            <a:r>
              <a:rPr lang="en-US" altLang="zh-CN" sz="1400" dirty="0"/>
              <a:t>D</a:t>
            </a:r>
            <a:r>
              <a:rPr lang="zh-CN" altLang="en-US" sz="1400" dirty="0"/>
              <a:t>的比值来衡量。每个镜头上都标有最大</a:t>
            </a:r>
            <a:r>
              <a:rPr lang="en-US" altLang="zh-CN" sz="1400" dirty="0"/>
              <a:t>F</a:t>
            </a:r>
            <a:r>
              <a:rPr lang="zh-CN" altLang="en-US" sz="1400" dirty="0"/>
              <a:t>值，例如　</a:t>
            </a:r>
            <a:r>
              <a:rPr lang="en-US" altLang="zh-CN" sz="1400" dirty="0"/>
              <a:t>8mm</a:t>
            </a:r>
            <a:r>
              <a:rPr lang="zh-CN" altLang="en-US" sz="1400" dirty="0"/>
              <a:t>　</a:t>
            </a:r>
            <a:r>
              <a:rPr lang="en-US" altLang="zh-CN" sz="1400" dirty="0"/>
              <a:t>/F1.4</a:t>
            </a:r>
            <a:r>
              <a:rPr lang="zh-CN" altLang="en-US" sz="1400" dirty="0"/>
              <a:t>代表最大孔径为　</a:t>
            </a:r>
            <a:r>
              <a:rPr lang="en-US" altLang="zh-CN" sz="1400" dirty="0"/>
              <a:t>5.7</a:t>
            </a:r>
            <a:r>
              <a:rPr lang="zh-CN" altLang="en-US" sz="1400" dirty="0"/>
              <a:t>毫米。</a:t>
            </a:r>
            <a:r>
              <a:rPr lang="en-US" altLang="zh-CN" sz="1400" dirty="0"/>
              <a:t>F</a:t>
            </a:r>
            <a:r>
              <a:rPr lang="zh-CN" altLang="en-US" sz="1400" dirty="0"/>
              <a:t>值越小，光圈越大，</a:t>
            </a:r>
            <a:r>
              <a:rPr lang="en-US" altLang="zh-CN" sz="1400" dirty="0"/>
              <a:t>F</a:t>
            </a:r>
            <a:r>
              <a:rPr lang="zh-CN" altLang="en-US" sz="1400" dirty="0"/>
              <a:t>值越大，光圈越小。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b="1" dirty="0"/>
              <a:t>3</a:t>
            </a:r>
            <a:r>
              <a:rPr lang="zh-CN" altLang="en-US" sz="1400" b="1" dirty="0"/>
              <a:t>、工作距离</a:t>
            </a:r>
            <a:r>
              <a:rPr lang="en-US" altLang="zh-CN" sz="1400" b="1" dirty="0"/>
              <a:t>(</a:t>
            </a:r>
            <a:r>
              <a:rPr lang="en-US" sz="1400" b="1" dirty="0" err="1"/>
              <a:t>Workingdistance,WD</a:t>
            </a:r>
            <a:r>
              <a:rPr lang="en-US" sz="1400" b="1" dirty="0"/>
              <a:t>)　　</a:t>
            </a:r>
          </a:p>
          <a:p>
            <a:endParaRPr lang="en-US" sz="1400" dirty="0"/>
          </a:p>
          <a:p>
            <a:r>
              <a:rPr lang="zh-CN" altLang="en-US" sz="1400" dirty="0"/>
              <a:t>镜头第一个工作面到被测物体的距离。</a:t>
            </a:r>
            <a:endParaRPr lang="en-US" altLang="zh-CN" sz="1400" dirty="0"/>
          </a:p>
          <a:p>
            <a:endParaRPr lang="en-US" sz="1400" dirty="0"/>
          </a:p>
          <a:p>
            <a:r>
              <a:rPr lang="en-US" altLang="zh-CN" sz="1400" b="1" dirty="0"/>
              <a:t>4</a:t>
            </a:r>
            <a:r>
              <a:rPr lang="zh-CN" altLang="en-US" sz="1400" b="1" dirty="0"/>
              <a:t>、视野范围</a:t>
            </a:r>
            <a:r>
              <a:rPr lang="en-US" altLang="zh-CN" sz="1400" b="1" dirty="0"/>
              <a:t>(</a:t>
            </a:r>
            <a:r>
              <a:rPr lang="en-US" sz="1400" b="1" dirty="0"/>
              <a:t>Field </a:t>
            </a:r>
            <a:r>
              <a:rPr lang="en-US" sz="1400" b="1" dirty="0" err="1"/>
              <a:t>ofView,FOV</a:t>
            </a:r>
            <a:r>
              <a:rPr lang="en-US" sz="1400" b="1" dirty="0"/>
              <a:t>) 　</a:t>
            </a:r>
          </a:p>
          <a:p>
            <a:r>
              <a:rPr lang="en-US" sz="1400" b="1" dirty="0"/>
              <a:t>　</a:t>
            </a:r>
            <a:endParaRPr lang="en-US" sz="1400" dirty="0"/>
          </a:p>
          <a:p>
            <a:r>
              <a:rPr lang="zh-CN" altLang="en-US" sz="1400" dirty="0"/>
              <a:t>相机实际拍到区域的尺寸。　　</a:t>
            </a:r>
            <a:endParaRPr lang="en-US" altLang="zh-CN" sz="1400" dirty="0"/>
          </a:p>
          <a:p>
            <a:endParaRPr lang="en-US" altLang="zh-CN" sz="1400" b="1" dirty="0"/>
          </a:p>
          <a:p>
            <a:r>
              <a:rPr lang="en-US" altLang="zh-CN" sz="1400" b="1" dirty="0"/>
              <a:t>5</a:t>
            </a:r>
            <a:r>
              <a:rPr lang="zh-CN" altLang="en-US" sz="1400" b="1" dirty="0"/>
              <a:t>、曝光时间</a:t>
            </a:r>
            <a:endParaRPr lang="en-US" altLang="zh-CN" sz="1400" b="1" dirty="0"/>
          </a:p>
          <a:p>
            <a:endParaRPr lang="en-US" altLang="zh-CN" sz="1400" dirty="0"/>
          </a:p>
          <a:p>
            <a:r>
              <a:rPr lang="zh-CN" altLang="en-US" sz="1400" dirty="0"/>
              <a:t>曝光时间与快门速度相同，当光圈相同的情况下，快门速度快则曝光时间短，快门速度慢，则曝光时间长。曝光量</a:t>
            </a:r>
            <a:r>
              <a:rPr lang="en-US" altLang="zh-CN" sz="1400" dirty="0"/>
              <a:t>=</a:t>
            </a:r>
            <a:r>
              <a:rPr lang="zh-CN" altLang="en-US" sz="1400" dirty="0"/>
              <a:t>光圈大小</a:t>
            </a:r>
            <a:r>
              <a:rPr lang="en-US" altLang="zh-CN" sz="1400" dirty="0"/>
              <a:t>×</a:t>
            </a:r>
            <a:r>
              <a:rPr lang="zh-CN" altLang="en-US" sz="1400" dirty="0"/>
              <a:t>曝光时间（快门速度）。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28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5059</TotalTime>
  <Words>446</Words>
  <Application>Microsoft Office PowerPoint</Application>
  <PresentationFormat>全屏显示(4:3)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28</cp:revision>
  <dcterms:created xsi:type="dcterms:W3CDTF">2020-06-19T03:49:48Z</dcterms:created>
  <dcterms:modified xsi:type="dcterms:W3CDTF">2020-06-23T08:22:41Z</dcterms:modified>
</cp:coreProperties>
</file>