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BC1-A205-4D21-A15D-249ECE5CC4A2}" type="datetimeFigureOut">
              <a:rPr 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2A7B-4F38-4D34-9BE3-823C1502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43D7A6-CD5A-42A8-B7ED-50D07476A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79068"/>
              </p:ext>
            </p:extLst>
          </p:nvPr>
        </p:nvGraphicFramePr>
        <p:xfrm>
          <a:off x="504826" y="142875"/>
          <a:ext cx="11201399" cy="655641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96089">
                  <a:extLst>
                    <a:ext uri="{9D8B030D-6E8A-4147-A177-3AD203B41FA5}">
                      <a16:colId xmlns:a16="http://schemas.microsoft.com/office/drawing/2014/main" val="662376686"/>
                    </a:ext>
                  </a:extLst>
                </a:gridCol>
                <a:gridCol w="1451960">
                  <a:extLst>
                    <a:ext uri="{9D8B030D-6E8A-4147-A177-3AD203B41FA5}">
                      <a16:colId xmlns:a16="http://schemas.microsoft.com/office/drawing/2014/main" val="3395260575"/>
                    </a:ext>
                  </a:extLst>
                </a:gridCol>
                <a:gridCol w="2101124">
                  <a:extLst>
                    <a:ext uri="{9D8B030D-6E8A-4147-A177-3AD203B41FA5}">
                      <a16:colId xmlns:a16="http://schemas.microsoft.com/office/drawing/2014/main" val="2346346069"/>
                    </a:ext>
                  </a:extLst>
                </a:gridCol>
                <a:gridCol w="1534591">
                  <a:extLst>
                    <a:ext uri="{9D8B030D-6E8A-4147-A177-3AD203B41FA5}">
                      <a16:colId xmlns:a16="http://schemas.microsoft.com/office/drawing/2014/main" val="1266223188"/>
                    </a:ext>
                  </a:extLst>
                </a:gridCol>
                <a:gridCol w="2708499">
                  <a:extLst>
                    <a:ext uri="{9D8B030D-6E8A-4147-A177-3AD203B41FA5}">
                      <a16:colId xmlns:a16="http://schemas.microsoft.com/office/drawing/2014/main" val="2373665257"/>
                    </a:ext>
                  </a:extLst>
                </a:gridCol>
                <a:gridCol w="1409136">
                  <a:extLst>
                    <a:ext uri="{9D8B030D-6E8A-4147-A177-3AD203B41FA5}">
                      <a16:colId xmlns:a16="http://schemas.microsoft.com/office/drawing/2014/main" val="1865479218"/>
                    </a:ext>
                  </a:extLst>
                </a:gridCol>
              </a:tblGrid>
              <a:tr h="447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KYOKKO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Viking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Freja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HILAT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Polar Bear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1947862690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Launch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1978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4267338179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Semi-major axis(km)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13550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4060714263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Eccentricity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0.0001538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1126803982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Perigee(km)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828.20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673419493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Apogee</a:t>
                      </a: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(km)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13538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830.80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1019.4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1638560783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Inclination(°)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98.7863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89.5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481081384"/>
                  </a:ext>
                </a:extLst>
              </a:tr>
              <a:tr h="4032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Period(min)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261.56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2848098267"/>
                  </a:ext>
                </a:extLst>
              </a:tr>
              <a:tr h="128009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en-US" altLang="zh-CN" sz="1800" dirty="0">
                          <a:effectLst/>
                        </a:rPr>
                        <a:t>urora </a:t>
                      </a:r>
                      <a:r>
                        <a:rPr lang="en-US" sz="1800" dirty="0">
                          <a:effectLst/>
                        </a:rPr>
                        <a:t>observation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Auroral Imager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Auroral Imager</a:t>
                      </a:r>
                      <a:endParaRPr lang="en-US" sz="1800" baseline="30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F5 auroral imager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Auroral/Ionospheric Mapper (AIM)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Auroral Ionospheric Remote Sensor (AIRS)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3401119855"/>
                  </a:ext>
                </a:extLst>
              </a:tr>
              <a:tr h="44752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1986-1987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(http://data.phys.ucalgary.ca/sort_by_project/other/VIKING/)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1992-1996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(F5 image access forbidden)</a:t>
                      </a: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2533953035"/>
                  </a:ext>
                </a:extLst>
              </a:tr>
              <a:tr h="44752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product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738" marR="66738" marT="0" marB="0" anchor="ctr"/>
                </a:tc>
                <a:extLst>
                  <a:ext uri="{0D108BD9-81ED-4DB2-BD59-A6C34878D82A}">
                    <a16:rowId xmlns:a16="http://schemas.microsoft.com/office/drawing/2014/main" val="16327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345C38-F9A0-46AC-BB98-0FD95EA1E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38716"/>
              </p:ext>
            </p:extLst>
          </p:nvPr>
        </p:nvGraphicFramePr>
        <p:xfrm>
          <a:off x="542925" y="342901"/>
          <a:ext cx="11125200" cy="620429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54617">
                  <a:extLst>
                    <a:ext uri="{9D8B030D-6E8A-4147-A177-3AD203B41FA5}">
                      <a16:colId xmlns:a16="http://schemas.microsoft.com/office/drawing/2014/main" val="2270649121"/>
                    </a:ext>
                  </a:extLst>
                </a:gridCol>
                <a:gridCol w="2052083">
                  <a:extLst>
                    <a:ext uri="{9D8B030D-6E8A-4147-A177-3AD203B41FA5}">
                      <a16:colId xmlns:a16="http://schemas.microsoft.com/office/drawing/2014/main" val="2298233129"/>
                    </a:ext>
                  </a:extLst>
                </a:gridCol>
                <a:gridCol w="2968243">
                  <a:extLst>
                    <a:ext uri="{9D8B030D-6E8A-4147-A177-3AD203B41FA5}">
                      <a16:colId xmlns:a16="http://schemas.microsoft.com/office/drawing/2014/main" val="2216106068"/>
                    </a:ext>
                  </a:extLst>
                </a:gridCol>
                <a:gridCol w="2201065">
                  <a:extLst>
                    <a:ext uri="{9D8B030D-6E8A-4147-A177-3AD203B41FA5}">
                      <a16:colId xmlns:a16="http://schemas.microsoft.com/office/drawing/2014/main" val="1577125330"/>
                    </a:ext>
                  </a:extLst>
                </a:gridCol>
                <a:gridCol w="1549192">
                  <a:extLst>
                    <a:ext uri="{9D8B030D-6E8A-4147-A177-3AD203B41FA5}">
                      <a16:colId xmlns:a16="http://schemas.microsoft.com/office/drawing/2014/main" val="4227449109"/>
                    </a:ext>
                  </a:extLst>
                </a:gridCol>
              </a:tblGrid>
              <a:tr h="293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DE-1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DMSP/SSUSI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093369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Launch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222788"/>
                  </a:ext>
                </a:extLst>
              </a:tr>
              <a:tr h="3441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Semi-major axis</a:t>
                      </a:r>
                      <a:r>
                        <a:rPr lang="en-US" sz="1800" dirty="0">
                          <a:effectLst/>
                        </a:rPr>
                        <a:t>(km)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18238.0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Re+850km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6983.0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370309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Perigee</a:t>
                      </a:r>
                      <a:r>
                        <a:rPr lang="en-US" sz="1800" dirty="0">
                          <a:effectLst/>
                        </a:rPr>
                        <a:t>(km)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488.6 km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843 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611.7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3528013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Apogee</a:t>
                      </a:r>
                      <a:r>
                        <a:rPr lang="en-US" sz="1800" dirty="0">
                          <a:effectLst/>
                        </a:rPr>
                        <a:t>(km)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23246.3 km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853 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612.6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45922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715369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Inclination</a:t>
                      </a:r>
                      <a:r>
                        <a:rPr lang="en-US" sz="1800" dirty="0">
                          <a:effectLst/>
                        </a:rPr>
                        <a:t>(°)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98.9 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484395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Period</a:t>
                      </a:r>
                      <a:r>
                        <a:rPr lang="en-US" sz="1800" dirty="0">
                          <a:effectLst/>
                        </a:rPr>
                        <a:t>(min)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102 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14.2 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7927503"/>
                  </a:ext>
                </a:extLst>
              </a:tr>
              <a:tr h="96950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Instrument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Spin-scan Auroral Imager (SAI)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Special Sensor Ultraviolet Spectrographic Imagers (SSUSI)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Global Ultraviolet Imager (GUVI)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8645523"/>
                  </a:ext>
                </a:extLst>
              </a:tr>
              <a:tr h="12259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Image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effectLst/>
                        </a:rPr>
                        <a:t>1981-1991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2003-2019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(https://ssusi.jhuapl.edu/data_availability)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2002-2019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(http://guvitimed.jhuapl.edu/data_products)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2000-2005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794277"/>
                  </a:ext>
                </a:extLst>
              </a:tr>
              <a:tr h="186576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product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Data; electron and ion particle fluxes from SSJ; ion drift from IDM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Data;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Thermospheric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O/N</a:t>
                      </a:r>
                      <a:r>
                        <a:rPr lang="en-US" sz="18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O/N</a:t>
                      </a:r>
                      <a:r>
                        <a:rPr lang="en-US" sz="18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TEC ;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 Density Profile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896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16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5ED233B-10E2-4A28-90FE-5A0EC0254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09918"/>
              </p:ext>
            </p:extLst>
          </p:nvPr>
        </p:nvGraphicFramePr>
        <p:xfrm>
          <a:off x="3596310" y="3737112"/>
          <a:ext cx="8209718" cy="285583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104859">
                  <a:extLst>
                    <a:ext uri="{9D8B030D-6E8A-4147-A177-3AD203B41FA5}">
                      <a16:colId xmlns:a16="http://schemas.microsoft.com/office/drawing/2014/main" val="4089437153"/>
                    </a:ext>
                  </a:extLst>
                </a:gridCol>
                <a:gridCol w="4104859">
                  <a:extLst>
                    <a:ext uri="{9D8B030D-6E8A-4147-A177-3AD203B41FA5}">
                      <a16:colId xmlns:a16="http://schemas.microsoft.com/office/drawing/2014/main" val="2764611240"/>
                    </a:ext>
                  </a:extLst>
                </a:gridCol>
              </a:tblGrid>
              <a:tr h="257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ISS/RAIDS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888461"/>
                  </a:ext>
                </a:extLst>
              </a:tr>
              <a:tr h="256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Launch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3280832"/>
                  </a:ext>
                </a:extLst>
              </a:tr>
              <a:tr h="256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Perigee</a:t>
                      </a:r>
                      <a:r>
                        <a:rPr lang="en-US" sz="1800" dirty="0">
                          <a:effectLst/>
                        </a:rPr>
                        <a:t>(km)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6401357"/>
                  </a:ext>
                </a:extLst>
              </a:tr>
              <a:tr h="256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Apogee</a:t>
                      </a:r>
                      <a:r>
                        <a:rPr lang="en-US" sz="1800" dirty="0">
                          <a:effectLst/>
                        </a:rPr>
                        <a:t>(km)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0832160"/>
                  </a:ext>
                </a:extLst>
              </a:tr>
              <a:tr h="256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Inclination</a:t>
                      </a:r>
                      <a:r>
                        <a:rPr lang="en-US" sz="1800" dirty="0">
                          <a:effectLst/>
                        </a:rPr>
                        <a:t>(°)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51.64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602325"/>
                  </a:ext>
                </a:extLst>
              </a:tr>
              <a:tr h="256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Period</a:t>
                      </a:r>
                      <a:r>
                        <a:rPr lang="en-US" sz="1800" dirty="0">
                          <a:effectLst/>
                        </a:rPr>
                        <a:t>(min)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92.68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878884"/>
                  </a:ext>
                </a:extLst>
              </a:tr>
              <a:tr h="107428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Instrument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EUV Spectrograph, FUV Spectrograph, MUV Spectrometer, NUV Spectrometer; NIR Spectrometer; photometers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61725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BE10FE-64B2-47EF-85D4-0816BDA9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94948"/>
              </p:ext>
            </p:extLst>
          </p:nvPr>
        </p:nvGraphicFramePr>
        <p:xfrm>
          <a:off x="385972" y="67244"/>
          <a:ext cx="11570800" cy="336175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42219">
                  <a:extLst>
                    <a:ext uri="{9D8B030D-6E8A-4147-A177-3AD203B41FA5}">
                      <a16:colId xmlns:a16="http://schemas.microsoft.com/office/drawing/2014/main" val="3054982548"/>
                    </a:ext>
                  </a:extLst>
                </a:gridCol>
                <a:gridCol w="1350481">
                  <a:extLst>
                    <a:ext uri="{9D8B030D-6E8A-4147-A177-3AD203B41FA5}">
                      <a16:colId xmlns:a16="http://schemas.microsoft.com/office/drawing/2014/main" val="3283237985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4152114739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3988844022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105043528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1439625135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4033730537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3610134125"/>
                    </a:ext>
                  </a:extLst>
                </a:gridCol>
              </a:tblGrid>
              <a:tr h="268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国家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美国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欧空局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美国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美国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加拿大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美国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美国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894469"/>
                  </a:ext>
                </a:extLst>
              </a:tr>
              <a:tr h="1122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遥感载荷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平流层气溶胶和气体实验</a:t>
                      </a:r>
                      <a:r>
                        <a:rPr lang="en-US" sz="1800">
                          <a:effectLst/>
                        </a:rPr>
                        <a:t>(SAGE III)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多光谱推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扫成像仪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(REIS)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可见光</a:t>
                      </a:r>
                      <a:r>
                        <a:rPr lang="en-US" sz="1800">
                          <a:effectLst/>
                        </a:rPr>
                        <a:t>/ </a:t>
                      </a:r>
                      <a:r>
                        <a:rPr lang="zh-CN" sz="1800">
                          <a:effectLst/>
                        </a:rPr>
                        <a:t>近红外高光谱成像仪</a:t>
                      </a:r>
                      <a:r>
                        <a:rPr lang="en-US" sz="1800">
                          <a:effectLst/>
                        </a:rPr>
                        <a:t>(HICO)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高层大气和电离层探测系统</a:t>
                      </a:r>
                      <a:r>
                        <a:rPr lang="en-US" sz="1800">
                          <a:effectLst/>
                        </a:rPr>
                        <a:t> (RAIDS)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高光谱遥感载荷</a:t>
                      </a:r>
                      <a:r>
                        <a:rPr lang="en-US" sz="1800">
                          <a:effectLst/>
                        </a:rPr>
                        <a:t> (HRS)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便携式低照度海洋观测高光谱成像仪</a:t>
                      </a:r>
                      <a:r>
                        <a:rPr lang="en-US" sz="1800">
                          <a:effectLst/>
                        </a:rPr>
                        <a:t>(PHILLS)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农业相机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(AgCam)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545710"/>
                  </a:ext>
                </a:extLst>
              </a:tr>
              <a:tr h="268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应用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大气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农业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海洋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大气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多种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海洋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农业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218666"/>
                  </a:ext>
                </a:extLst>
              </a:tr>
              <a:tr h="553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谱段</a:t>
                      </a:r>
                      <a:r>
                        <a:rPr lang="en-US" sz="1800" dirty="0">
                          <a:effectLst/>
                        </a:rPr>
                        <a:t>/nm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283~1030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440~850, 5</a:t>
                      </a:r>
                      <a:r>
                        <a:rPr lang="zh-CN" sz="1800" dirty="0">
                          <a:effectLst/>
                        </a:rPr>
                        <a:t>个谱段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380~1000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50~874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400~2500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400~1000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630~690</a:t>
                      </a:r>
                      <a:r>
                        <a:rPr lang="zh-CN" sz="1800">
                          <a:effectLst/>
                        </a:rPr>
                        <a:t>，</a:t>
                      </a:r>
                      <a:r>
                        <a:rPr lang="en-US" sz="1800">
                          <a:effectLst/>
                        </a:rPr>
                        <a:t>780~890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796155"/>
                  </a:ext>
                </a:extLst>
              </a:tr>
              <a:tr h="268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空间分辨率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1~2km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3km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30/40m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882680"/>
                  </a:ext>
                </a:extLst>
              </a:tr>
              <a:tr h="5526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光谱分辨率</a:t>
                      </a:r>
                      <a:r>
                        <a:rPr lang="en-US" sz="1800">
                          <a:effectLst/>
                        </a:rPr>
                        <a:t>/nm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1~2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40~90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1.5/ 40~120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9~12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60/110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42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6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6551253-7EC4-4434-B634-A66BC735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705281"/>
            <a:ext cx="8969830" cy="60781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D22EE7-0868-4253-A853-F5D75AC730AF}"/>
              </a:ext>
            </a:extLst>
          </p:cNvPr>
          <p:cNvSpPr/>
          <p:nvPr/>
        </p:nvSpPr>
        <p:spPr>
          <a:xfrm>
            <a:off x="3574532" y="212899"/>
            <a:ext cx="4705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Mission Objectives, Measurements, and Sensors</a:t>
            </a:r>
          </a:p>
        </p:txBody>
      </p:sp>
    </p:spTree>
    <p:extLst>
      <p:ext uri="{BB962C8B-B14F-4D97-AF65-F5344CB8AC3E}">
        <p14:creationId xmlns:p14="http://schemas.microsoft.com/office/powerpoint/2010/main" val="254015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26E320-5FFB-4F1A-B590-F63D25B96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80035"/>
            <a:ext cx="4524375" cy="30087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C09770-240B-45E0-9218-1953ACCD5B61}"/>
              </a:ext>
            </a:extLst>
          </p:cNvPr>
          <p:cNvSpPr/>
          <p:nvPr/>
        </p:nvSpPr>
        <p:spPr>
          <a:xfrm>
            <a:off x="771524" y="3714452"/>
            <a:ext cx="4714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31E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striking aurora image was taken during a geomagnetic storm that was most likely caused by a coronal mass ejection from the Sun on 24 May 2010. The ISS was located over the Southern Indian Ocean at an altitude of 350 </a:t>
            </a:r>
            <a:r>
              <a:rPr lang="en-US" dirty="0" err="1">
                <a:solidFill>
                  <a:srgbClr val="031E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</a:t>
            </a:r>
            <a:r>
              <a:rPr lang="en-US" dirty="0">
                <a:solidFill>
                  <a:srgbClr val="031E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the observer most likely looking towards Antarctica (not visible) and the South Pole.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图片包含 水&#10;&#10;描述已自动生成">
            <a:extLst>
              <a:ext uri="{FF2B5EF4-FFF2-40B4-BE49-F238E27FC236}">
                <a16:creationId xmlns:a16="http://schemas.microsoft.com/office/drawing/2014/main" id="{85D40224-C897-4580-B1A5-05F0237C3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6" y="1428251"/>
            <a:ext cx="6085515" cy="33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AE45C6-7C6E-4E6E-91C2-15FD0401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13374"/>
              </p:ext>
            </p:extLst>
          </p:nvPr>
        </p:nvGraphicFramePr>
        <p:xfrm>
          <a:off x="462585" y="365263"/>
          <a:ext cx="5909844" cy="222991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954922">
                  <a:extLst>
                    <a:ext uri="{9D8B030D-6E8A-4147-A177-3AD203B41FA5}">
                      <a16:colId xmlns:a16="http://schemas.microsoft.com/office/drawing/2014/main" val="4089437153"/>
                    </a:ext>
                  </a:extLst>
                </a:gridCol>
                <a:gridCol w="2954922">
                  <a:extLst>
                    <a:ext uri="{9D8B030D-6E8A-4147-A177-3AD203B41FA5}">
                      <a16:colId xmlns:a16="http://schemas.microsoft.com/office/drawing/2014/main" val="2764611240"/>
                    </a:ext>
                  </a:extLst>
                </a:gridCol>
              </a:tblGrid>
              <a:tr h="233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Chinese Space Station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888461"/>
                  </a:ext>
                </a:extLst>
              </a:tr>
              <a:tr h="2331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Launch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3280832"/>
                  </a:ext>
                </a:extLst>
              </a:tr>
              <a:tr h="2331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Altitude</a:t>
                      </a:r>
                      <a:r>
                        <a:rPr lang="en-US" sz="1800" dirty="0">
                          <a:effectLst/>
                        </a:rPr>
                        <a:t>(km)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340~450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6401357"/>
                  </a:ext>
                </a:extLst>
              </a:tr>
              <a:tr h="2331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Inclination</a:t>
                      </a:r>
                      <a:r>
                        <a:rPr lang="en-US" sz="1800" dirty="0">
                          <a:effectLst/>
                        </a:rPr>
                        <a:t>(°)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41~42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602325"/>
                  </a:ext>
                </a:extLst>
              </a:tr>
              <a:tr h="2331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Period</a:t>
                      </a:r>
                      <a:r>
                        <a:rPr lang="en-US" sz="1800" dirty="0">
                          <a:effectLst/>
                        </a:rPr>
                        <a:t>(min)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878884"/>
                  </a:ext>
                </a:extLst>
              </a:tr>
              <a:tr h="7452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Instrument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617256"/>
                  </a:ext>
                </a:extLst>
              </a:tr>
            </a:tbl>
          </a:graphicData>
        </a:graphic>
      </p:graphicFrame>
      <p:pic>
        <p:nvPicPr>
          <p:cNvPr id="6" name="图片 5" descr="图片包含 文字, 地图&#10;&#10;描述已自动生成">
            <a:extLst>
              <a:ext uri="{FF2B5EF4-FFF2-40B4-BE49-F238E27FC236}">
                <a16:creationId xmlns:a16="http://schemas.microsoft.com/office/drawing/2014/main" id="{8862D7B3-81C8-47FC-81D7-CEB0CA10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8" y="327163"/>
            <a:ext cx="4883998" cy="5911712"/>
          </a:xfrm>
          <a:prstGeom prst="rect">
            <a:avLst/>
          </a:prstGeom>
        </p:spPr>
      </p:pic>
      <p:pic>
        <p:nvPicPr>
          <p:cNvPr id="8" name="图片 7" descr="图片包含 水&#10;&#10;描述已自动生成">
            <a:extLst>
              <a:ext uri="{FF2B5EF4-FFF2-40B4-BE49-F238E27FC236}">
                <a16:creationId xmlns:a16="http://schemas.microsoft.com/office/drawing/2014/main" id="{83728044-3652-4EED-9DF7-8070D170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2" y="2793493"/>
            <a:ext cx="4662069" cy="34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96869"/>
      </p:ext>
    </p:extLst>
  </p:cSld>
  <p:clrMapOvr>
    <a:masterClrMapping/>
  </p:clrMapOvr>
</p:sld>
</file>

<file path=ppt/theme/theme1.xml><?xml version="1.0" encoding="utf-8"?>
<a:theme xmlns:a="http://schemas.openxmlformats.org/drawingml/2006/main" name="China First Mars Exploration-dawe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China First Mars Exploration-dawei</Template>
  <TotalTime>2113</TotalTime>
  <Words>479</Words>
  <Application>Microsoft Office PowerPoint</Application>
  <PresentationFormat>宽屏</PresentationFormat>
  <Paragraphs>200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China First Mars Exploration-dawei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Shallow Interior to Middle and Upper Atmosphere</dc:title>
  <dc:creator>Wang Wenrui</dc:creator>
  <cp:lastModifiedBy>Wenrui Wang</cp:lastModifiedBy>
  <cp:revision>103</cp:revision>
  <dcterms:created xsi:type="dcterms:W3CDTF">2018-11-08T14:12:11Z</dcterms:created>
  <dcterms:modified xsi:type="dcterms:W3CDTF">2019-05-30T08:29:47Z</dcterms:modified>
</cp:coreProperties>
</file>