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7" r:id="rId2"/>
    <p:sldId id="774" r:id="rId3"/>
    <p:sldId id="278" r:id="rId4"/>
    <p:sldId id="775" r:id="rId5"/>
    <p:sldId id="776" r:id="rId6"/>
    <p:sldId id="782" r:id="rId7"/>
    <p:sldId id="779" r:id="rId8"/>
    <p:sldId id="773" r:id="rId9"/>
    <p:sldId id="781" r:id="rId10"/>
    <p:sldId id="7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352B3-C994-4C4B-BEFF-07E2BA091340}" type="datetimeFigureOut">
              <a:rPr lang="zh-CN" altLang="en-US" smtClean="0"/>
              <a:t>2021/4/7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1ABA-5CFF-4C28-906F-CD43F15C9994}" type="slidenum">
              <a:rPr lang="zh-CN" altLang="en-US" smtClean="0"/>
              <a:t>‹#›</a:t>
            </a:fld>
            <a:endParaRPr lang="zh-CN" altLang="en-US"/>
          </a:p>
        </p:txBody>
      </p:sp>
    </p:spTree>
    <p:extLst>
      <p:ext uri="{BB962C8B-B14F-4D97-AF65-F5344CB8AC3E}">
        <p14:creationId xmlns:p14="http://schemas.microsoft.com/office/powerpoint/2010/main" val="93719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3</a:t>
            </a:fld>
            <a:endParaRPr lang="zh-CN" altLang="en-US"/>
          </a:p>
        </p:txBody>
      </p:sp>
    </p:spTree>
    <p:extLst>
      <p:ext uri="{BB962C8B-B14F-4D97-AF65-F5344CB8AC3E}">
        <p14:creationId xmlns:p14="http://schemas.microsoft.com/office/powerpoint/2010/main" val="403993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4</a:t>
            </a:fld>
            <a:endParaRPr lang="zh-CN" altLang="en-US"/>
          </a:p>
        </p:txBody>
      </p:sp>
    </p:spTree>
    <p:extLst>
      <p:ext uri="{BB962C8B-B14F-4D97-AF65-F5344CB8AC3E}">
        <p14:creationId xmlns:p14="http://schemas.microsoft.com/office/powerpoint/2010/main" val="411434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5</a:t>
            </a:fld>
            <a:endParaRPr lang="zh-CN" altLang="en-US"/>
          </a:p>
        </p:txBody>
      </p:sp>
    </p:spTree>
    <p:extLst>
      <p:ext uri="{BB962C8B-B14F-4D97-AF65-F5344CB8AC3E}">
        <p14:creationId xmlns:p14="http://schemas.microsoft.com/office/powerpoint/2010/main" val="182023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6</a:t>
            </a:fld>
            <a:endParaRPr lang="zh-CN" altLang="en-US"/>
          </a:p>
        </p:txBody>
      </p:sp>
    </p:spTree>
    <p:extLst>
      <p:ext uri="{BB962C8B-B14F-4D97-AF65-F5344CB8AC3E}">
        <p14:creationId xmlns:p14="http://schemas.microsoft.com/office/powerpoint/2010/main" val="277652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7</a:t>
            </a:fld>
            <a:endParaRPr lang="zh-CN" altLang="en-US"/>
          </a:p>
        </p:txBody>
      </p:sp>
    </p:spTree>
    <p:extLst>
      <p:ext uri="{BB962C8B-B14F-4D97-AF65-F5344CB8AC3E}">
        <p14:creationId xmlns:p14="http://schemas.microsoft.com/office/powerpoint/2010/main" val="64563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9</a:t>
            </a:fld>
            <a:endParaRPr lang="zh-CN" altLang="en-US"/>
          </a:p>
        </p:txBody>
      </p:sp>
    </p:spTree>
    <p:extLst>
      <p:ext uri="{BB962C8B-B14F-4D97-AF65-F5344CB8AC3E}">
        <p14:creationId xmlns:p14="http://schemas.microsoft.com/office/powerpoint/2010/main" val="57673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Schematic plot</a:t>
            </a:r>
            <a:endParaRPr lang="zh-CN" altLang="en-US" dirty="0"/>
          </a:p>
        </p:txBody>
      </p:sp>
      <p:sp>
        <p:nvSpPr>
          <p:cNvPr id="4" name="灯片编号占位符 3"/>
          <p:cNvSpPr>
            <a:spLocks noGrp="1"/>
          </p:cNvSpPr>
          <p:nvPr>
            <p:ph type="sldNum" sz="quarter" idx="5"/>
          </p:nvPr>
        </p:nvSpPr>
        <p:spPr/>
        <p:txBody>
          <a:bodyPr/>
          <a:lstStyle/>
          <a:p>
            <a:fld id="{C32B1ABA-5CFF-4C28-906F-CD43F15C9994}" type="slidenum">
              <a:rPr lang="zh-CN" altLang="en-US" smtClean="0"/>
              <a:t>10</a:t>
            </a:fld>
            <a:endParaRPr lang="zh-CN" altLang="en-US"/>
          </a:p>
        </p:txBody>
      </p:sp>
    </p:spTree>
    <p:extLst>
      <p:ext uri="{BB962C8B-B14F-4D97-AF65-F5344CB8AC3E}">
        <p14:creationId xmlns:p14="http://schemas.microsoft.com/office/powerpoint/2010/main" val="3910066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09763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84417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82961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420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76185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78239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13824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8067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7/4/2021</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3413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7/4/2021</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262865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3999" y="2110341"/>
            <a:ext cx="9144000" cy="1149292"/>
          </a:xfrm>
        </p:spPr>
        <p:txBody>
          <a:bodyPr>
            <a:normAutofit/>
          </a:bodyPr>
          <a:lstStyle/>
          <a:p>
            <a:r>
              <a:rPr lang="zh-CN" altLang="en-US" dirty="0">
                <a:solidFill>
                  <a:schemeClr val="tx2"/>
                </a:solidFill>
                <a:latin typeface="华光细圆_CNKI" panose="02000500000000000000" pitchFamily="2" charset="-122"/>
                <a:ea typeface="华光细圆_CNKI" panose="02000500000000000000" pitchFamily="2" charset="-122"/>
              </a:rPr>
              <a:t>相机标定与三维重建</a:t>
            </a:r>
            <a:endParaRPr lang="en-HK" dirty="0">
              <a:solidFill>
                <a:schemeClr val="tx2"/>
              </a:solidFill>
              <a:latin typeface="华光细圆_CNKI" panose="02000500000000000000" pitchFamily="2" charset="-122"/>
              <a:ea typeface="华光细圆_CNKI" panose="02000500000000000000" pitchFamily="2" charset="-122"/>
            </a:endParaRPr>
          </a:p>
        </p:txBody>
      </p:sp>
    </p:spTree>
    <p:extLst>
      <p:ext uri="{BB962C8B-B14F-4D97-AF65-F5344CB8AC3E}">
        <p14:creationId xmlns:p14="http://schemas.microsoft.com/office/powerpoint/2010/main" val="246309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三维重建商业软件</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5CEFA6E0-3EDB-404C-BCF6-64EE278D27AC}"/>
              </a:ext>
            </a:extLst>
          </p:cNvPr>
          <p:cNvPicPr>
            <a:picLocks noChangeAspect="1"/>
          </p:cNvPicPr>
          <p:nvPr/>
        </p:nvPicPr>
        <p:blipFill>
          <a:blip r:embed="rId5"/>
          <a:stretch>
            <a:fillRect/>
          </a:stretch>
        </p:blipFill>
        <p:spPr>
          <a:xfrm>
            <a:off x="616627" y="1885829"/>
            <a:ext cx="9396274" cy="2781541"/>
          </a:xfrm>
          <a:prstGeom prst="rect">
            <a:avLst/>
          </a:prstGeom>
        </p:spPr>
      </p:pic>
    </p:spTree>
    <p:extLst>
      <p:ext uri="{BB962C8B-B14F-4D97-AF65-F5344CB8AC3E}">
        <p14:creationId xmlns:p14="http://schemas.microsoft.com/office/powerpoint/2010/main" val="16515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18E34-CF93-4C79-8CCA-E0EEE096A99C}"/>
              </a:ext>
            </a:extLst>
          </p:cNvPr>
          <p:cNvSpPr>
            <a:spLocks noGrp="1"/>
          </p:cNvSpPr>
          <p:nvPr>
            <p:ph type="title"/>
          </p:nvPr>
        </p:nvSpPr>
        <p:spPr/>
        <p:txBody>
          <a:bodyPr/>
          <a:lstStyle/>
          <a:p>
            <a:r>
              <a:rPr lang="en-US" altLang="zh-CN" b="1" dirty="0">
                <a:solidFill>
                  <a:schemeClr val="accent2"/>
                </a:solidFill>
                <a:latin typeface="Arial Rounded MT Bold" panose="020F0704030504030204" pitchFamily="34" charset="0"/>
              </a:rPr>
              <a:t>C</a:t>
            </a:r>
            <a:r>
              <a:rPr lang="en-US" altLang="zh-CN" sz="4400" b="1" dirty="0">
                <a:solidFill>
                  <a:schemeClr val="accent2"/>
                </a:solidFill>
                <a:latin typeface="Arial Rounded MT Bold" panose="020F0704030504030204" pitchFamily="34" charset="0"/>
              </a:rPr>
              <a:t>ontents</a:t>
            </a:r>
            <a:endParaRPr lang="zh-CN" altLang="en-US" dirty="0"/>
          </a:p>
        </p:txBody>
      </p:sp>
      <p:sp>
        <p:nvSpPr>
          <p:cNvPr id="3" name="内容占位符 2">
            <a:extLst>
              <a:ext uri="{FF2B5EF4-FFF2-40B4-BE49-F238E27FC236}">
                <a16:creationId xmlns:a16="http://schemas.microsoft.com/office/drawing/2014/main" id="{DD27D465-9658-4CA5-8608-3EF53E43CFF6}"/>
              </a:ext>
            </a:extLst>
          </p:cNvPr>
          <p:cNvSpPr>
            <a:spLocks noGrp="1"/>
          </p:cNvSpPr>
          <p:nvPr>
            <p:ph idx="1"/>
          </p:nvPr>
        </p:nvSpPr>
        <p:spPr/>
        <p:txBody>
          <a:bodyPr/>
          <a:lstStyle/>
          <a:p>
            <a:r>
              <a:rPr lang="zh-CN" altLang="en-US" b="1" dirty="0">
                <a:solidFill>
                  <a:schemeClr val="accent2"/>
                </a:solidFill>
                <a:latin typeface="Arial Rounded MT Bold" panose="020F0704030504030204" pitchFamily="34" charset="0"/>
              </a:rPr>
              <a:t>双目立体视觉</a:t>
            </a:r>
            <a:endParaRPr lang="en-US" altLang="zh-CN" b="1" dirty="0">
              <a:solidFill>
                <a:schemeClr val="accent2"/>
              </a:solidFill>
              <a:latin typeface="Arial Rounded MT Bold" panose="020F0704030504030204" pitchFamily="34" charset="0"/>
            </a:endParaRPr>
          </a:p>
          <a:p>
            <a:endParaRPr lang="en-US" altLang="zh-CN" b="1" dirty="0">
              <a:solidFill>
                <a:schemeClr val="accent2"/>
              </a:solidFill>
              <a:latin typeface="Arial Rounded MT Bold" panose="020F0704030504030204" pitchFamily="34" charset="0"/>
            </a:endParaRPr>
          </a:p>
          <a:p>
            <a:endParaRPr lang="en-US" altLang="zh-CN" b="1" dirty="0">
              <a:solidFill>
                <a:schemeClr val="accent2"/>
              </a:solidFill>
              <a:latin typeface="Arial Rounded MT Bold" panose="020F0704030504030204" pitchFamily="34" charset="0"/>
            </a:endParaRPr>
          </a:p>
          <a:p>
            <a:r>
              <a:rPr lang="zh-CN" altLang="en-US" b="1" dirty="0">
                <a:solidFill>
                  <a:schemeClr val="accent2"/>
                </a:solidFill>
                <a:latin typeface="Arial Rounded MT Bold" panose="020F0704030504030204" pitchFamily="34" charset="0"/>
              </a:rPr>
              <a:t>相机标定</a:t>
            </a:r>
            <a:endParaRPr lang="en-US" altLang="zh-CN" b="1" dirty="0">
              <a:solidFill>
                <a:schemeClr val="accent2"/>
              </a:solidFill>
              <a:latin typeface="Arial Rounded MT Bold" panose="020F0704030504030204" pitchFamily="34" charset="0"/>
            </a:endParaRPr>
          </a:p>
          <a:p>
            <a:endParaRPr lang="en-US" altLang="zh-CN" b="1" dirty="0">
              <a:solidFill>
                <a:schemeClr val="accent2"/>
              </a:solidFill>
              <a:latin typeface="Arial Rounded MT Bold" panose="020F0704030504030204" pitchFamily="34" charset="0"/>
            </a:endParaRPr>
          </a:p>
          <a:p>
            <a:pPr marL="0" indent="0">
              <a:buNone/>
            </a:pPr>
            <a:endParaRPr lang="zh-CN" altLang="en-US" sz="2800" b="1" dirty="0">
              <a:solidFill>
                <a:schemeClr val="accent2"/>
              </a:solidFill>
              <a:latin typeface="Arial Rounded MT Bold" panose="020F0704030504030204" pitchFamily="34" charset="0"/>
            </a:endParaRPr>
          </a:p>
          <a:p>
            <a:r>
              <a:rPr lang="zh-CN" altLang="en-US" b="1" dirty="0">
                <a:solidFill>
                  <a:schemeClr val="accent2"/>
                </a:solidFill>
                <a:latin typeface="Arial Rounded MT Bold" panose="020F0704030504030204" pitchFamily="34" charset="0"/>
              </a:rPr>
              <a:t>三维重建</a:t>
            </a:r>
            <a:endParaRPr lang="en-US" altLang="zh-CN" b="1"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271058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双目立体视觉</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EF4E1BCE-F642-444D-ACC5-376BE0C7F994}"/>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模仿人类双眼获取三维信息</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设</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𝑶</m:t>
                        </m:r>
                      </m:e>
                      <m:sub>
                        <m:r>
                          <a:rPr lang="en-US" altLang="zh-CN" sz="2000" b="1" i="1" smtClean="0">
                            <a:solidFill>
                              <a:schemeClr val="accent2"/>
                            </a:solidFill>
                            <a:latin typeface="Cambria Math" panose="02040503050406030204" pitchFamily="18" charset="0"/>
                          </a:rPr>
                          <m:t>𝒄</m:t>
                        </m:r>
                        <m:r>
                          <a:rPr lang="en-US" altLang="zh-CN" sz="2000" b="1" i="1" smtClean="0">
                            <a:solidFill>
                              <a:schemeClr val="accent2"/>
                            </a:solidFill>
                            <a:latin typeface="Cambria Math" panose="02040503050406030204" pitchFamily="18" charset="0"/>
                          </a:rPr>
                          <m:t>𝟏</m:t>
                        </m:r>
                      </m:sub>
                    </m:sSub>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𝑿</m:t>
                        </m:r>
                      </m:e>
                      <m:sub>
                        <m:r>
                          <a:rPr lang="en-US" altLang="zh-CN" sz="2000" b="1" i="1">
                            <a:solidFill>
                              <a:schemeClr val="accent2"/>
                            </a:solidFill>
                            <a:latin typeface="Cambria Math" panose="02040503050406030204" pitchFamily="18" charset="0"/>
                          </a:rPr>
                          <m:t>𝒄</m:t>
                        </m:r>
                        <m:r>
                          <a:rPr lang="en-US" altLang="zh-CN" sz="2000" b="1" i="1">
                            <a:solidFill>
                              <a:schemeClr val="accent2"/>
                            </a:solidFill>
                            <a:latin typeface="Cambria Math" panose="02040503050406030204" pitchFamily="18" charset="0"/>
                          </a:rPr>
                          <m:t>𝟏</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𝒀</m:t>
                        </m:r>
                      </m:e>
                      <m:sub>
                        <m:r>
                          <a:rPr lang="en-US" altLang="zh-CN" sz="2000" b="1" i="1">
                            <a:solidFill>
                              <a:schemeClr val="accent2"/>
                            </a:solidFill>
                            <a:latin typeface="Cambria Math" panose="02040503050406030204" pitchFamily="18" charset="0"/>
                          </a:rPr>
                          <m:t>𝒄</m:t>
                        </m:r>
                        <m:r>
                          <a:rPr lang="en-US" altLang="zh-CN" sz="2000" b="1" i="1">
                            <a:solidFill>
                              <a:schemeClr val="accent2"/>
                            </a:solidFill>
                            <a:latin typeface="Cambria Math" panose="02040503050406030204" pitchFamily="18" charset="0"/>
                          </a:rPr>
                          <m:t>𝟏</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𝒁</m:t>
                        </m:r>
                      </m:e>
                      <m:sub>
                        <m:r>
                          <a:rPr lang="en-US" altLang="zh-CN" sz="2000" b="1" i="1">
                            <a:solidFill>
                              <a:schemeClr val="accent2"/>
                            </a:solidFill>
                            <a:latin typeface="Cambria Math" panose="02040503050406030204" pitchFamily="18" charset="0"/>
                          </a:rPr>
                          <m:t>𝒄</m:t>
                        </m:r>
                        <m:r>
                          <a:rPr lang="en-US" altLang="zh-CN" sz="2000" b="1" i="1">
                            <a:solidFill>
                              <a:schemeClr val="accent2"/>
                            </a:solidFill>
                            <a:latin typeface="Cambria Math" panose="02040503050406030204" pitchFamily="18" charset="0"/>
                          </a:rPr>
                          <m:t>𝟏</m:t>
                        </m:r>
                      </m:sub>
                    </m:sSub>
                    <m:r>
                      <a:rPr lang="zh-CN" altLang="en-US" sz="2000" b="1" i="1" smtClean="0">
                        <a:solidFill>
                          <a:schemeClr val="accent2"/>
                        </a:solidFill>
                        <a:latin typeface="Cambria Math" panose="02040503050406030204" pitchFamily="18" charset="0"/>
                      </a:rPr>
                      <m:t>为</m:t>
                    </m:r>
                  </m:oMath>
                </a14:m>
                <a:r>
                  <a:rPr lang="zh-CN" altLang="en-US" sz="2000" b="1" dirty="0">
                    <a:solidFill>
                      <a:schemeClr val="accent2"/>
                    </a:solidFill>
                    <a:latin typeface="Arial Rounded MT Bold" panose="020F0704030504030204" pitchFamily="34" charset="0"/>
                  </a:rPr>
                  <a:t>摄像机</a:t>
                </a:r>
                <a:r>
                  <a:rPr lang="en-US" altLang="zh-CN" sz="2000" b="1" dirty="0">
                    <a:solidFill>
                      <a:schemeClr val="accent2"/>
                    </a:solidFill>
                    <a:latin typeface="Arial Rounded MT Bold" panose="020F0704030504030204" pitchFamily="34" charset="0"/>
                  </a:rPr>
                  <a:t>1</a:t>
                </a:r>
                <a:r>
                  <a:rPr lang="zh-CN" altLang="en-US" sz="2000" b="1" dirty="0">
                    <a:solidFill>
                      <a:schemeClr val="accent2"/>
                    </a:solidFill>
                    <a:latin typeface="Arial Rounded MT Bold" panose="020F0704030504030204" pitchFamily="34" charset="0"/>
                  </a:rPr>
                  <a:t>坐标系，有效</a:t>
                </a:r>
                <a:endParaRPr lang="en-US" altLang="zh-CN" sz="2000" b="1" dirty="0">
                  <a:solidFill>
                    <a:schemeClr val="accent2"/>
                  </a:solidFill>
                  <a:latin typeface="Arial Rounded MT Bold" panose="020F0704030504030204" pitchFamily="34" charset="0"/>
                </a:endParaRPr>
              </a:p>
              <a:p>
                <a:pPr marL="0" indent="0">
                  <a:buNone/>
                </a:pPr>
                <a:r>
                  <a:rPr lang="zh-CN" altLang="en-US" sz="2000" b="1" dirty="0">
                    <a:solidFill>
                      <a:schemeClr val="accent2"/>
                    </a:solidFill>
                    <a:latin typeface="Arial Rounded MT Bold" panose="020F0704030504030204" pitchFamily="34" charset="0"/>
                  </a:rPr>
                  <a:t>    焦距为</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m:rPr>
                            <m:sty m:val="p"/>
                          </m:rPr>
                          <a:rPr lang="en-US" altLang="zh-CN" sz="2000" b="1" i="1">
                            <a:solidFill>
                              <a:schemeClr val="accent2"/>
                            </a:solidFill>
                            <a:latin typeface="Cambria Math" panose="02040503050406030204" pitchFamily="18" charset="0"/>
                          </a:rPr>
                          <m:t>c</m:t>
                        </m:r>
                      </m:e>
                      <m:sub>
                        <m:r>
                          <a:rPr lang="en-US" altLang="zh-CN" sz="2000" b="1" i="1" smtClean="0">
                            <a:solidFill>
                              <a:schemeClr val="accent2"/>
                            </a:solidFill>
                            <a:latin typeface="Cambria Math" panose="02040503050406030204" pitchFamily="18" charset="0"/>
                          </a:rPr>
                          <m:t>𝟏</m:t>
                        </m:r>
                      </m:sub>
                    </m:sSub>
                    <m:r>
                      <a:rPr lang="zh-CN" altLang="en-US" sz="2000" b="1" i="1">
                        <a:solidFill>
                          <a:schemeClr val="accent2"/>
                        </a:solidFill>
                        <a:latin typeface="Cambria Math" panose="02040503050406030204" pitchFamily="18" charset="0"/>
                      </a:rPr>
                      <m:t>，</m:t>
                    </m:r>
                  </m:oMath>
                </a14:m>
                <a:r>
                  <a:rPr lang="zh-CN" altLang="en-US" sz="2000" b="1" dirty="0">
                    <a:solidFill>
                      <a:schemeClr val="accent2"/>
                    </a:solidFill>
                    <a:latin typeface="Arial Rounded MT Bold" panose="020F0704030504030204" pitchFamily="34" charset="0"/>
                  </a:rPr>
                  <a:t>像平面坐标系为</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𝑶</m:t>
                        </m:r>
                      </m:e>
                      <m:sub>
                        <m:r>
                          <a:rPr lang="en-US" altLang="zh-CN" sz="2000" b="1" i="1">
                            <a:solidFill>
                              <a:schemeClr val="accent2"/>
                            </a:solidFill>
                            <a:latin typeface="Cambria Math" panose="02040503050406030204" pitchFamily="18" charset="0"/>
                          </a:rPr>
                          <m:t>𝟏</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𝒙</m:t>
                        </m:r>
                      </m:e>
                      <m:sub>
                        <m:r>
                          <a:rPr lang="en-US" altLang="zh-CN" sz="2000" b="1" i="1">
                            <a:solidFill>
                              <a:schemeClr val="accent2"/>
                            </a:solidFill>
                            <a:latin typeface="Cambria Math" panose="02040503050406030204" pitchFamily="18" charset="0"/>
                          </a:rPr>
                          <m:t>𝟏</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𝒚</m:t>
                        </m:r>
                      </m:e>
                      <m:sub>
                        <m:r>
                          <a:rPr lang="en-US" altLang="zh-CN" sz="2000" b="1" i="1">
                            <a:solidFill>
                              <a:schemeClr val="accent2"/>
                            </a:solidFill>
                            <a:latin typeface="Cambria Math" panose="02040503050406030204" pitchFamily="18" charset="0"/>
                          </a:rPr>
                          <m:t>𝟏</m:t>
                        </m:r>
                      </m:sub>
                    </m:sSub>
                  </m:oMath>
                </a14:m>
                <a:r>
                  <a:rPr lang="en-US" altLang="zh-CN" sz="2000" b="1" dirty="0">
                    <a:solidFill>
                      <a:schemeClr val="accent2"/>
                    </a:solidFill>
                    <a:latin typeface="Arial Rounded MT Bold" panose="020F0704030504030204" pitchFamily="34" charset="0"/>
                  </a:rPr>
                  <a:t>, </a:t>
                </a:r>
                <a:r>
                  <a:rPr lang="zh-CN" altLang="en-US" sz="2000" b="1" dirty="0">
                    <a:solidFill>
                      <a:schemeClr val="accent2"/>
                    </a:solidFill>
                    <a:latin typeface="Arial Rounded MT Bold" panose="020F0704030504030204" pitchFamily="34" charset="0"/>
                  </a:rPr>
                  <a:t>将摄</a:t>
                </a:r>
                <a:endParaRPr lang="en-US" altLang="zh-CN" sz="2000" b="1" dirty="0">
                  <a:solidFill>
                    <a:schemeClr val="accent2"/>
                  </a:solidFill>
                  <a:latin typeface="Arial Rounded MT Bold" panose="020F0704030504030204" pitchFamily="34" charset="0"/>
                </a:endParaRPr>
              </a:p>
              <a:p>
                <a:pPr marL="0" indent="0">
                  <a:buNone/>
                </a:pPr>
                <a:r>
                  <a:rPr lang="zh-CN" altLang="en-US" sz="2000" b="1" dirty="0">
                    <a:solidFill>
                      <a:schemeClr val="accent2"/>
                    </a:solidFill>
                    <a:latin typeface="Arial Rounded MT Bold" panose="020F0704030504030204" pitchFamily="34" charset="0"/>
                  </a:rPr>
                  <a:t>    像机</a:t>
                </a:r>
                <a:r>
                  <a:rPr lang="en-US" altLang="zh-CN" sz="2000" b="1" dirty="0">
                    <a:solidFill>
                      <a:schemeClr val="accent2"/>
                    </a:solidFill>
                    <a:latin typeface="Arial Rounded MT Bold" panose="020F0704030504030204" pitchFamily="34" charset="0"/>
                  </a:rPr>
                  <a:t>1</a:t>
                </a:r>
                <a:r>
                  <a:rPr lang="zh-CN" altLang="en-US" sz="2000" b="1" dirty="0">
                    <a:solidFill>
                      <a:schemeClr val="accent2"/>
                    </a:solidFill>
                    <a:latin typeface="Arial Rounded MT Bold" panose="020F0704030504030204" pitchFamily="34" charset="0"/>
                  </a:rPr>
                  <a:t>坐标系作为世界坐标系</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𝑶</m:t>
                        </m:r>
                      </m:e>
                      <m:sub>
                        <m:r>
                          <m:rPr>
                            <m:sty m:val="p"/>
                          </m:rPr>
                          <a:rPr lang="en-US" altLang="zh-CN" sz="2000" b="1" i="1" smtClean="0">
                            <a:solidFill>
                              <a:schemeClr val="accent2"/>
                            </a:solidFill>
                            <a:latin typeface="Cambria Math" panose="02040503050406030204" pitchFamily="18" charset="0"/>
                          </a:rPr>
                          <m:t>s</m:t>
                        </m:r>
                      </m:sub>
                    </m:sSub>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𝑿</m:t>
                        </m:r>
                      </m:e>
                      <m:sub>
                        <m:r>
                          <a:rPr lang="en-US" altLang="zh-CN" sz="2000" b="1" i="1" smtClean="0">
                            <a:solidFill>
                              <a:schemeClr val="accent2"/>
                            </a:solidFill>
                            <a:latin typeface="Cambria Math" panose="02040503050406030204" pitchFamily="18" charset="0"/>
                          </a:rPr>
                          <m:t>𝒔</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𝒀</m:t>
                        </m:r>
                      </m:e>
                      <m:sub>
                        <m:r>
                          <a:rPr lang="en-US" altLang="zh-CN" sz="2000" b="1" i="1" smtClean="0">
                            <a:solidFill>
                              <a:schemeClr val="accent2"/>
                            </a:solidFill>
                            <a:latin typeface="Cambria Math" panose="02040503050406030204" pitchFamily="18" charset="0"/>
                          </a:rPr>
                          <m:t>𝒔</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𝒁</m:t>
                        </m:r>
                      </m:e>
                      <m:sub>
                        <m:r>
                          <a:rPr lang="en-US" altLang="zh-CN" sz="2000" b="1" i="1" smtClean="0">
                            <a:solidFill>
                              <a:schemeClr val="accent2"/>
                            </a:solidFill>
                            <a:latin typeface="Cambria Math" panose="02040503050406030204" pitchFamily="18" charset="0"/>
                          </a:rPr>
                          <m:t>𝒔</m:t>
                        </m:r>
                      </m:sub>
                    </m:sSub>
                  </m:oMath>
                </a14:m>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设</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𝑶</m:t>
                        </m:r>
                      </m:e>
                      <m:sub>
                        <m:r>
                          <a:rPr lang="en-US" altLang="zh-CN" sz="2000" b="1" i="1" smtClean="0">
                            <a:solidFill>
                              <a:schemeClr val="accent2"/>
                            </a:solidFill>
                            <a:latin typeface="Cambria Math" panose="02040503050406030204" pitchFamily="18" charset="0"/>
                          </a:rPr>
                          <m:t>𝒄</m:t>
                        </m:r>
                        <m:r>
                          <a:rPr lang="en-US" altLang="zh-CN" sz="2000" b="1" i="1" smtClean="0">
                            <a:solidFill>
                              <a:schemeClr val="accent2"/>
                            </a:solidFill>
                            <a:latin typeface="Cambria Math" panose="02040503050406030204" pitchFamily="18" charset="0"/>
                          </a:rPr>
                          <m:t>𝟐</m:t>
                        </m:r>
                      </m:sub>
                    </m:sSub>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𝑿</m:t>
                        </m:r>
                      </m:e>
                      <m:sub>
                        <m:r>
                          <a:rPr lang="en-US" altLang="zh-CN" sz="2000" b="1" i="1">
                            <a:solidFill>
                              <a:schemeClr val="accent2"/>
                            </a:solidFill>
                            <a:latin typeface="Cambria Math" panose="02040503050406030204" pitchFamily="18" charset="0"/>
                          </a:rPr>
                          <m:t>𝒄</m:t>
                        </m:r>
                        <m:r>
                          <a:rPr lang="en-US" altLang="zh-CN" sz="2000" b="1" i="1" smtClean="0">
                            <a:solidFill>
                              <a:schemeClr val="accent2"/>
                            </a:solidFill>
                            <a:latin typeface="Cambria Math" panose="02040503050406030204" pitchFamily="18" charset="0"/>
                          </a:rPr>
                          <m:t>𝟐</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𝒀</m:t>
                        </m:r>
                      </m:e>
                      <m:sub>
                        <m:r>
                          <a:rPr lang="en-US" altLang="zh-CN" sz="2000" b="1" i="1">
                            <a:solidFill>
                              <a:schemeClr val="accent2"/>
                            </a:solidFill>
                            <a:latin typeface="Cambria Math" panose="02040503050406030204" pitchFamily="18" charset="0"/>
                          </a:rPr>
                          <m:t>𝒄</m:t>
                        </m:r>
                        <m:r>
                          <a:rPr lang="en-US" altLang="zh-CN" sz="2000" b="1" i="1" smtClean="0">
                            <a:solidFill>
                              <a:schemeClr val="accent2"/>
                            </a:solidFill>
                            <a:latin typeface="Cambria Math" panose="02040503050406030204" pitchFamily="18" charset="0"/>
                          </a:rPr>
                          <m:t>𝟐</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𝒁</m:t>
                        </m:r>
                      </m:e>
                      <m:sub>
                        <m:r>
                          <a:rPr lang="en-US" altLang="zh-CN" sz="2000" b="1" i="1">
                            <a:solidFill>
                              <a:schemeClr val="accent2"/>
                            </a:solidFill>
                            <a:latin typeface="Cambria Math" panose="02040503050406030204" pitchFamily="18" charset="0"/>
                          </a:rPr>
                          <m:t>𝒄</m:t>
                        </m:r>
                        <m:r>
                          <a:rPr lang="en-US" altLang="zh-CN" sz="2000" b="1" i="1" smtClean="0">
                            <a:solidFill>
                              <a:schemeClr val="accent2"/>
                            </a:solidFill>
                            <a:latin typeface="Cambria Math" panose="02040503050406030204" pitchFamily="18" charset="0"/>
                          </a:rPr>
                          <m:t>𝟐</m:t>
                        </m:r>
                      </m:sub>
                    </m:sSub>
                    <m:r>
                      <a:rPr lang="zh-CN" altLang="en-US" sz="2000" b="1" i="1" smtClean="0">
                        <a:solidFill>
                          <a:schemeClr val="accent2"/>
                        </a:solidFill>
                        <a:latin typeface="Cambria Math" panose="02040503050406030204" pitchFamily="18" charset="0"/>
                      </a:rPr>
                      <m:t>为</m:t>
                    </m:r>
                  </m:oMath>
                </a14:m>
                <a:r>
                  <a:rPr lang="zh-CN" altLang="en-US" sz="2000" b="1" dirty="0">
                    <a:solidFill>
                      <a:schemeClr val="accent2"/>
                    </a:solidFill>
                    <a:latin typeface="Arial Rounded MT Bold" panose="020F0704030504030204" pitchFamily="34" charset="0"/>
                  </a:rPr>
                  <a:t>摄像机</a:t>
                </a:r>
                <a:r>
                  <a:rPr lang="en-US" altLang="zh-CN" sz="2000" b="1" dirty="0">
                    <a:solidFill>
                      <a:schemeClr val="accent2"/>
                    </a:solidFill>
                    <a:latin typeface="Arial Rounded MT Bold" panose="020F0704030504030204" pitchFamily="34" charset="0"/>
                  </a:rPr>
                  <a:t>2</a:t>
                </a:r>
                <a:r>
                  <a:rPr lang="zh-CN" altLang="en-US" sz="2000" b="1" dirty="0">
                    <a:solidFill>
                      <a:schemeClr val="accent2"/>
                    </a:solidFill>
                    <a:latin typeface="Arial Rounded MT Bold" panose="020F0704030504030204" pitchFamily="34" charset="0"/>
                  </a:rPr>
                  <a:t>坐标系，有效</a:t>
                </a:r>
                <a:endParaRPr lang="en-US" altLang="zh-CN" sz="2000" b="1" dirty="0">
                  <a:solidFill>
                    <a:schemeClr val="accent2"/>
                  </a:solidFill>
                  <a:latin typeface="Arial Rounded MT Bold" panose="020F0704030504030204" pitchFamily="34" charset="0"/>
                </a:endParaRPr>
              </a:p>
              <a:p>
                <a:pPr marL="0" indent="0">
                  <a:buNone/>
                </a:pPr>
                <a:r>
                  <a:rPr lang="en-US" altLang="zh-CN" sz="2000" b="1" dirty="0">
                    <a:solidFill>
                      <a:schemeClr val="accent2"/>
                    </a:solidFill>
                    <a:latin typeface="Arial Rounded MT Bold" panose="020F0704030504030204" pitchFamily="34" charset="0"/>
                  </a:rPr>
                  <a:t>    </a:t>
                </a:r>
                <a:r>
                  <a:rPr lang="zh-CN" altLang="en-US" sz="2000" b="1" dirty="0">
                    <a:solidFill>
                      <a:schemeClr val="accent2"/>
                    </a:solidFill>
                    <a:latin typeface="Arial Rounded MT Bold" panose="020F0704030504030204" pitchFamily="34" charset="0"/>
                  </a:rPr>
                  <a:t>焦距为</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m:rPr>
                            <m:sty m:val="p"/>
                          </m:rPr>
                          <a:rPr lang="en-US" altLang="zh-CN" sz="2000" b="1" i="1">
                            <a:solidFill>
                              <a:schemeClr val="accent2"/>
                            </a:solidFill>
                            <a:latin typeface="Cambria Math" panose="02040503050406030204" pitchFamily="18" charset="0"/>
                          </a:rPr>
                          <m:t>c</m:t>
                        </m:r>
                      </m:e>
                      <m:sub>
                        <m:r>
                          <a:rPr lang="en-US" altLang="zh-CN" sz="2000" b="1" i="1" smtClean="0">
                            <a:solidFill>
                              <a:schemeClr val="accent2"/>
                            </a:solidFill>
                            <a:latin typeface="Cambria Math" panose="02040503050406030204" pitchFamily="18" charset="0"/>
                          </a:rPr>
                          <m:t>𝟐</m:t>
                        </m:r>
                      </m:sub>
                    </m:sSub>
                    <m:r>
                      <a:rPr lang="zh-CN" altLang="en-US" sz="2000" b="1" i="1">
                        <a:solidFill>
                          <a:schemeClr val="accent2"/>
                        </a:solidFill>
                        <a:latin typeface="Cambria Math" panose="02040503050406030204" pitchFamily="18" charset="0"/>
                      </a:rPr>
                      <m:t>，</m:t>
                    </m:r>
                  </m:oMath>
                </a14:m>
                <a:r>
                  <a:rPr lang="zh-CN" altLang="en-US" sz="2000" b="1" dirty="0">
                    <a:solidFill>
                      <a:schemeClr val="accent2"/>
                    </a:solidFill>
                    <a:latin typeface="Arial Rounded MT Bold" panose="020F0704030504030204" pitchFamily="34" charset="0"/>
                  </a:rPr>
                  <a:t>像平面坐标系为</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𝑶</m:t>
                        </m:r>
                      </m:e>
                      <m:sub>
                        <m:r>
                          <a:rPr lang="en-US" altLang="zh-CN" sz="2000" b="1" i="1" smtClean="0">
                            <a:solidFill>
                              <a:schemeClr val="accent2"/>
                            </a:solidFill>
                            <a:latin typeface="Cambria Math" panose="02040503050406030204" pitchFamily="18" charset="0"/>
                          </a:rPr>
                          <m:t>𝟐</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𝒙</m:t>
                        </m:r>
                      </m:e>
                      <m:sub>
                        <m:r>
                          <a:rPr lang="en-US" altLang="zh-CN" sz="2000" b="1" i="1" smtClean="0">
                            <a:solidFill>
                              <a:schemeClr val="accent2"/>
                            </a:solidFill>
                            <a:latin typeface="Cambria Math" panose="02040503050406030204" pitchFamily="18" charset="0"/>
                          </a:rPr>
                          <m:t>𝟐</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𝒚</m:t>
                        </m:r>
                      </m:e>
                      <m:sub>
                        <m:r>
                          <a:rPr lang="en-US" altLang="zh-CN" sz="2000" b="1" i="1" smtClean="0">
                            <a:solidFill>
                              <a:schemeClr val="accent2"/>
                            </a:solidFill>
                            <a:latin typeface="Cambria Math" panose="02040503050406030204" pitchFamily="18" charset="0"/>
                          </a:rPr>
                          <m:t>𝟐</m:t>
                        </m:r>
                      </m:sub>
                    </m:sSub>
                  </m:oMath>
                </a14:m>
                <a:endParaRPr lang="en-US" altLang="zh-CN" sz="2000" b="1" dirty="0">
                  <a:solidFill>
                    <a:schemeClr val="accent2"/>
                  </a:solidFill>
                  <a:latin typeface="Arial Rounded MT Bold" panose="020F0704030504030204" pitchFamily="34" charset="0"/>
                </a:endParaRPr>
              </a:p>
              <a:p>
                <a:endParaRPr lang="en-US" altLang="zh-CN" b="1" dirty="0">
                  <a:solidFill>
                    <a:schemeClr val="accent2"/>
                  </a:solidFill>
                  <a:latin typeface="Arial Rounded MT Bold" panose="020F0704030504030204" pitchFamily="34" charset="0"/>
                </a:endParaRPr>
              </a:p>
            </p:txBody>
          </p:sp>
        </mc:Choice>
        <mc:Fallback xmlns="">
          <p:sp>
            <p:nvSpPr>
              <p:cNvPr id="12" name="内容占位符 2">
                <a:extLst>
                  <a:ext uri="{FF2B5EF4-FFF2-40B4-BE49-F238E27FC236}">
                    <a16:creationId xmlns:a16="http://schemas.microsoft.com/office/drawing/2014/main" id="{EF4E1BCE-F642-444D-ACC5-376BE0C7F994}"/>
                  </a:ext>
                </a:extLst>
              </p:cNvPr>
              <p:cNvSpPr txBox="1">
                <a:spLocks noRot="1" noChangeAspect="1" noMove="1" noResize="1" noEditPoints="1" noAdjustHandles="1" noChangeArrowheads="1" noChangeShapeType="1" noTextEdit="1"/>
              </p:cNvSpPr>
              <p:nvPr/>
            </p:nvSpPr>
            <p:spPr>
              <a:xfrm>
                <a:off x="456460" y="1494103"/>
                <a:ext cx="10515600" cy="4351338"/>
              </a:xfrm>
              <a:prstGeom prst="rect">
                <a:avLst/>
              </a:prstGeom>
              <a:blipFill>
                <a:blip r:embed="rId5"/>
                <a:stretch>
                  <a:fillRect l="-522" t="-140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22C1D87A-2C4E-4389-AA79-635729D5828A}"/>
              </a:ext>
            </a:extLst>
          </p:cNvPr>
          <p:cNvPicPr>
            <a:picLocks noChangeAspect="1"/>
          </p:cNvPicPr>
          <p:nvPr/>
        </p:nvPicPr>
        <p:blipFill>
          <a:blip r:embed="rId6"/>
          <a:stretch>
            <a:fillRect/>
          </a:stretch>
        </p:blipFill>
        <p:spPr>
          <a:xfrm>
            <a:off x="5943600" y="1424861"/>
            <a:ext cx="5393574" cy="4008277"/>
          </a:xfrm>
          <a:prstGeom prst="rect">
            <a:avLst/>
          </a:prstGeom>
        </p:spPr>
      </p:pic>
    </p:spTree>
    <p:extLst>
      <p:ext uri="{BB962C8B-B14F-4D97-AF65-F5344CB8AC3E}">
        <p14:creationId xmlns:p14="http://schemas.microsoft.com/office/powerpoint/2010/main" val="37253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双目立体视觉</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内容占位符 2">
            <a:extLst>
              <a:ext uri="{FF2B5EF4-FFF2-40B4-BE49-F238E27FC236}">
                <a16:creationId xmlns:a16="http://schemas.microsoft.com/office/drawing/2014/main" id="{EF4E1BCE-F642-444D-ACC5-376BE0C7F994}"/>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两相机空间位置关系</a:t>
            </a: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投影关系</a:t>
            </a: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得到被测点的三维坐标</a:t>
            </a: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b="1" dirty="0">
              <a:solidFill>
                <a:schemeClr val="accent2"/>
              </a:solidFill>
              <a:latin typeface="Arial Rounded MT Bold" panose="020F0704030504030204" pitchFamily="34" charset="0"/>
            </a:endParaRPr>
          </a:p>
        </p:txBody>
      </p:sp>
      <p:pic>
        <p:nvPicPr>
          <p:cNvPr id="13" name="图片 12">
            <a:extLst>
              <a:ext uri="{FF2B5EF4-FFF2-40B4-BE49-F238E27FC236}">
                <a16:creationId xmlns:a16="http://schemas.microsoft.com/office/drawing/2014/main" id="{22C1D87A-2C4E-4389-AA79-635729D5828A}"/>
              </a:ext>
            </a:extLst>
          </p:cNvPr>
          <p:cNvPicPr>
            <a:picLocks noChangeAspect="1"/>
          </p:cNvPicPr>
          <p:nvPr/>
        </p:nvPicPr>
        <p:blipFill>
          <a:blip r:embed="rId5"/>
          <a:stretch>
            <a:fillRect/>
          </a:stretch>
        </p:blipFill>
        <p:spPr>
          <a:xfrm>
            <a:off x="5943600" y="1424861"/>
            <a:ext cx="5393574" cy="4008277"/>
          </a:xfrm>
          <a:prstGeom prst="rect">
            <a:avLst/>
          </a:prstGeom>
        </p:spPr>
      </p:pic>
      <p:pic>
        <p:nvPicPr>
          <p:cNvPr id="6" name="图片 5">
            <a:extLst>
              <a:ext uri="{FF2B5EF4-FFF2-40B4-BE49-F238E27FC236}">
                <a16:creationId xmlns:a16="http://schemas.microsoft.com/office/drawing/2014/main" id="{8A5D662A-87D6-4771-8F34-BC5D445DE045}"/>
              </a:ext>
            </a:extLst>
          </p:cNvPr>
          <p:cNvPicPr>
            <a:picLocks noChangeAspect="1"/>
          </p:cNvPicPr>
          <p:nvPr/>
        </p:nvPicPr>
        <p:blipFill>
          <a:blip r:embed="rId6"/>
          <a:stretch>
            <a:fillRect/>
          </a:stretch>
        </p:blipFill>
        <p:spPr>
          <a:xfrm>
            <a:off x="456460" y="1821408"/>
            <a:ext cx="3056386" cy="1321288"/>
          </a:xfrm>
          <a:prstGeom prst="rect">
            <a:avLst/>
          </a:prstGeom>
        </p:spPr>
      </p:pic>
      <p:pic>
        <p:nvPicPr>
          <p:cNvPr id="8" name="图片 7">
            <a:extLst>
              <a:ext uri="{FF2B5EF4-FFF2-40B4-BE49-F238E27FC236}">
                <a16:creationId xmlns:a16="http://schemas.microsoft.com/office/drawing/2014/main" id="{0B8856FE-1BF6-4C7B-A45E-E4A7355F843D}"/>
              </a:ext>
            </a:extLst>
          </p:cNvPr>
          <p:cNvPicPr>
            <a:picLocks noChangeAspect="1"/>
          </p:cNvPicPr>
          <p:nvPr/>
        </p:nvPicPr>
        <p:blipFill>
          <a:blip r:embed="rId7"/>
          <a:stretch>
            <a:fillRect/>
          </a:stretch>
        </p:blipFill>
        <p:spPr>
          <a:xfrm>
            <a:off x="333079" y="3428999"/>
            <a:ext cx="3010035" cy="1210933"/>
          </a:xfrm>
          <a:prstGeom prst="rect">
            <a:avLst/>
          </a:prstGeom>
        </p:spPr>
      </p:pic>
      <p:pic>
        <p:nvPicPr>
          <p:cNvPr id="11" name="图片 10">
            <a:extLst>
              <a:ext uri="{FF2B5EF4-FFF2-40B4-BE49-F238E27FC236}">
                <a16:creationId xmlns:a16="http://schemas.microsoft.com/office/drawing/2014/main" id="{007B0E4B-2FE0-406A-8A06-949559E8AE1D}"/>
              </a:ext>
            </a:extLst>
          </p:cNvPr>
          <p:cNvPicPr>
            <a:picLocks noChangeAspect="1"/>
          </p:cNvPicPr>
          <p:nvPr/>
        </p:nvPicPr>
        <p:blipFill>
          <a:blip r:embed="rId8"/>
          <a:stretch>
            <a:fillRect/>
          </a:stretch>
        </p:blipFill>
        <p:spPr>
          <a:xfrm>
            <a:off x="609138" y="5135079"/>
            <a:ext cx="5334462" cy="1707028"/>
          </a:xfrm>
          <a:prstGeom prst="rect">
            <a:avLst/>
          </a:prstGeom>
        </p:spPr>
      </p:pic>
    </p:spTree>
    <p:extLst>
      <p:ext uri="{BB962C8B-B14F-4D97-AF65-F5344CB8AC3E}">
        <p14:creationId xmlns:p14="http://schemas.microsoft.com/office/powerpoint/2010/main" val="24347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相机标定</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内容占位符 2">
            <a:extLst>
              <a:ext uri="{FF2B5EF4-FFF2-40B4-BE49-F238E27FC236}">
                <a16:creationId xmlns:a16="http://schemas.microsoft.com/office/drawing/2014/main" id="{EF4E1BCE-F642-444D-ACC5-376BE0C7F994}"/>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为确定空间物体表面某点的三维几何位置与其在图像中对应点之间的相互关系，必须建立相机成像的几何模型。</a:t>
            </a: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目的：求出相机的内、外参数和畸变参数。</a:t>
            </a:r>
            <a:endParaRPr lang="en-US" altLang="zh-CN" sz="2000" b="1" dirty="0">
              <a:solidFill>
                <a:schemeClr val="accent2"/>
              </a:solidFill>
              <a:latin typeface="Arial Rounded MT Bold" panose="020F0704030504030204" pitchFamily="34" charset="0"/>
            </a:endParaRPr>
          </a:p>
          <a:p>
            <a:pPr marL="0" indent="0">
              <a:buNone/>
            </a:pPr>
            <a:r>
              <a:rPr lang="zh-CN" altLang="en-US" sz="2000" b="1" dirty="0">
                <a:solidFill>
                  <a:schemeClr val="accent2"/>
                </a:solidFill>
                <a:latin typeface="Arial Rounded MT Bold" panose="020F0704030504030204" pitchFamily="34" charset="0"/>
              </a:rPr>
              <a:t>    </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内参数：相机像素数，像元，焦距。（五个参数）</a:t>
            </a: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外参数：相机的位置和姿态。（六个参数）</a:t>
            </a:r>
            <a:endParaRPr lang="en-US" altLang="zh-CN" b="1"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358973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DE146EB-CEE0-41EB-A139-CAF75DAF1697}"/>
              </a:ext>
            </a:extLst>
          </p:cNvPr>
          <p:cNvPicPr>
            <a:picLocks noChangeAspect="1"/>
          </p:cNvPicPr>
          <p:nvPr/>
        </p:nvPicPr>
        <p:blipFill>
          <a:blip r:embed="rId3"/>
          <a:stretch>
            <a:fillRect/>
          </a:stretch>
        </p:blipFill>
        <p:spPr>
          <a:xfrm>
            <a:off x="3241682" y="292964"/>
            <a:ext cx="8950318" cy="6376422"/>
          </a:xfrm>
          <a:prstGeom prst="rect">
            <a:avLst/>
          </a:prstGeom>
        </p:spPr>
      </p:pic>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相机标定原理</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EF4E1BCE-F642-444D-ACC5-376BE0C7F994}"/>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坐标系变换</a:t>
                </a:r>
                <a:r>
                  <a:rPr lang="en-US" altLang="zh-CN" sz="2000" b="1" dirty="0">
                    <a:solidFill>
                      <a:schemeClr val="accent2"/>
                    </a:solidFill>
                    <a:latin typeface="Arial Rounded MT Bold" panose="020F0704030504030204" pitchFamily="34" charset="0"/>
                  </a:rPr>
                  <a:t>+</a:t>
                </a:r>
                <a:r>
                  <a:rPr lang="zh-CN" altLang="en-US" sz="2000" b="1" dirty="0">
                    <a:solidFill>
                      <a:schemeClr val="accent2"/>
                    </a:solidFill>
                    <a:latin typeface="Arial Rounded MT Bold" panose="020F0704030504030204" pitchFamily="34" charset="0"/>
                  </a:rPr>
                  <a:t>投影</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r>
                  <a:rPr lang="en-US" altLang="zh-CN" sz="2000" b="1" dirty="0">
                    <a:solidFill>
                      <a:schemeClr val="accent2"/>
                    </a:solidFill>
                  </a:rPr>
                  <a:t>(</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𝑿</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𝒀</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𝒁</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latin typeface="Arial Rounded MT Bold" panose="020F0704030504030204" pitchFamily="34" charset="0"/>
                  </a:rPr>
                  <a:t>)</a:t>
                </a: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en-US" altLang="zh-CN" sz="2000" b="1" dirty="0">
                    <a:solidFill>
                      <a:schemeClr val="accent2"/>
                    </a:solidFill>
                    <a:latin typeface="Arial Rounded MT Bold" panose="020F0704030504030204" pitchFamily="34" charset="0"/>
                  </a:rPr>
                  <a:t>       (</a:t>
                </a:r>
                <a:r>
                  <a:rPr lang="en-US" altLang="zh-CN" sz="2000" b="1" dirty="0" err="1">
                    <a:solidFill>
                      <a:schemeClr val="accent2"/>
                    </a:solidFill>
                    <a:latin typeface="Arial Rounded MT Bold" panose="020F0704030504030204" pitchFamily="34" charset="0"/>
                  </a:rPr>
                  <a:t>u,v</a:t>
                </a:r>
                <a:r>
                  <a:rPr lang="en-US" altLang="zh-CN" sz="2000" b="1" dirty="0">
                    <a:solidFill>
                      <a:schemeClr val="accent2"/>
                    </a:solidFill>
                    <a:latin typeface="Arial Rounded MT Bold" panose="020F0704030504030204" pitchFamily="34" charset="0"/>
                  </a:rPr>
                  <a:t>)</a:t>
                </a:r>
              </a:p>
              <a:p>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p:txBody>
          </p:sp>
        </mc:Choice>
        <mc:Fallback xmlns="">
          <p:sp>
            <p:nvSpPr>
              <p:cNvPr id="12" name="内容占位符 2">
                <a:extLst>
                  <a:ext uri="{FF2B5EF4-FFF2-40B4-BE49-F238E27FC236}">
                    <a16:creationId xmlns:a16="http://schemas.microsoft.com/office/drawing/2014/main" id="{EF4E1BCE-F642-444D-ACC5-376BE0C7F994}"/>
                  </a:ext>
                </a:extLst>
              </p:cNvPr>
              <p:cNvSpPr txBox="1">
                <a:spLocks noRot="1" noChangeAspect="1" noMove="1" noResize="1" noEditPoints="1" noAdjustHandles="1" noChangeArrowheads="1" noChangeShapeType="1" noTextEdit="1"/>
              </p:cNvSpPr>
              <p:nvPr/>
            </p:nvSpPr>
            <p:spPr>
              <a:xfrm>
                <a:off x="456460" y="1494103"/>
                <a:ext cx="10515600" cy="4351338"/>
              </a:xfrm>
              <a:prstGeom prst="rect">
                <a:avLst/>
              </a:prstGeom>
              <a:blipFill>
                <a:blip r:embed="rId6"/>
                <a:stretch>
                  <a:fillRect l="-522" t="-1681"/>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29D401C1-068A-4FC2-BA6B-39F8CE9B86B6}"/>
              </a:ext>
            </a:extLst>
          </p:cNvPr>
          <p:cNvCxnSpPr/>
          <p:nvPr/>
        </p:nvCxnSpPr>
        <p:spPr>
          <a:xfrm>
            <a:off x="1411550" y="2702159"/>
            <a:ext cx="0" cy="779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47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DE146EB-CEE0-41EB-A139-CAF75DAF1697}"/>
              </a:ext>
            </a:extLst>
          </p:cNvPr>
          <p:cNvPicPr>
            <a:picLocks noChangeAspect="1"/>
          </p:cNvPicPr>
          <p:nvPr/>
        </p:nvPicPr>
        <p:blipFill>
          <a:blip r:embed="rId3"/>
          <a:stretch>
            <a:fillRect/>
          </a:stretch>
        </p:blipFill>
        <p:spPr>
          <a:xfrm>
            <a:off x="3241682" y="292964"/>
            <a:ext cx="8950318" cy="6376422"/>
          </a:xfrm>
          <a:prstGeom prst="rect">
            <a:avLst/>
          </a:prstGeom>
        </p:spPr>
      </p:pic>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相机标定原理</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EF4E1BCE-F642-444D-ACC5-376BE0C7F994}"/>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坐标系变换</a:t>
                </a:r>
                <a:r>
                  <a:rPr lang="en-US" altLang="zh-CN" sz="2000" b="1" dirty="0">
                    <a:solidFill>
                      <a:schemeClr val="accent2"/>
                    </a:solidFill>
                    <a:latin typeface="Arial Rounded MT Bold" panose="020F0704030504030204" pitchFamily="34" charset="0"/>
                  </a:rPr>
                  <a:t>+</a:t>
                </a:r>
                <a:r>
                  <a:rPr lang="zh-CN" altLang="en-US" sz="2000" b="1" dirty="0">
                    <a:solidFill>
                      <a:schemeClr val="accent2"/>
                    </a:solidFill>
                    <a:latin typeface="Arial Rounded MT Bold" panose="020F0704030504030204" pitchFamily="34" charset="0"/>
                  </a:rPr>
                  <a:t>投影</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r>
                  <a:rPr lang="en-US" altLang="zh-CN" sz="2000" b="1" dirty="0">
                    <a:solidFill>
                      <a:schemeClr val="accent2"/>
                    </a:solidFill>
                  </a:rPr>
                  <a:t>(</a:t>
                </a:r>
                <a14:m>
                  <m:oMath xmlns:m="http://schemas.openxmlformats.org/officeDocument/2006/math">
                    <m:sSub>
                      <m:sSubPr>
                        <m:ctrlPr>
                          <a:rPr lang="en-US" altLang="zh-CN" sz="2000" b="1" i="1" smtClean="0">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𝑿</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𝒀</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rPr>
                  <a:t>, </a:t>
                </a:r>
                <a14:m>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smtClean="0">
                            <a:solidFill>
                              <a:schemeClr val="accent2"/>
                            </a:solidFill>
                            <a:latin typeface="Cambria Math" panose="02040503050406030204" pitchFamily="18" charset="0"/>
                          </a:rPr>
                          <m:t>𝒁</m:t>
                        </m:r>
                      </m:e>
                      <m:sub>
                        <m:r>
                          <m:rPr>
                            <m:sty m:val="p"/>
                          </m:rPr>
                          <a:rPr lang="en-US" altLang="zh-CN" sz="2000" b="1" i="1">
                            <a:solidFill>
                              <a:schemeClr val="accent2"/>
                            </a:solidFill>
                            <a:latin typeface="Cambria Math" panose="02040503050406030204" pitchFamily="18" charset="0"/>
                          </a:rPr>
                          <m:t>w</m:t>
                        </m:r>
                      </m:sub>
                    </m:sSub>
                  </m:oMath>
                </a14:m>
                <a:r>
                  <a:rPr lang="en-US" altLang="zh-CN" sz="2000" b="1" dirty="0">
                    <a:solidFill>
                      <a:schemeClr val="accent2"/>
                    </a:solidFill>
                    <a:latin typeface="Arial Rounded MT Bold" panose="020F0704030504030204" pitchFamily="34" charset="0"/>
                  </a:rPr>
                  <a:t>)</a:t>
                </a: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en-US" altLang="zh-CN" sz="2000" b="1" dirty="0">
                    <a:solidFill>
                      <a:schemeClr val="accent2"/>
                    </a:solidFill>
                    <a:latin typeface="Arial Rounded MT Bold" panose="020F0704030504030204" pitchFamily="34" charset="0"/>
                  </a:rPr>
                  <a:t>       (</a:t>
                </a:r>
                <a:r>
                  <a:rPr lang="en-US" altLang="zh-CN" sz="2000" b="1" dirty="0" err="1">
                    <a:solidFill>
                      <a:schemeClr val="accent2"/>
                    </a:solidFill>
                    <a:latin typeface="Arial Rounded MT Bold" panose="020F0704030504030204" pitchFamily="34" charset="0"/>
                  </a:rPr>
                  <a:t>u,v</a:t>
                </a:r>
                <a:r>
                  <a:rPr lang="en-US" altLang="zh-CN" sz="2000" b="1" dirty="0">
                    <a:solidFill>
                      <a:schemeClr val="accent2"/>
                    </a:solidFill>
                    <a:latin typeface="Arial Rounded MT Bold" panose="020F0704030504030204" pitchFamily="34" charset="0"/>
                  </a:rPr>
                  <a:t>)</a:t>
                </a:r>
              </a:p>
              <a:p>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p:txBody>
          </p:sp>
        </mc:Choice>
        <mc:Fallback xmlns="">
          <p:sp>
            <p:nvSpPr>
              <p:cNvPr id="12" name="内容占位符 2">
                <a:extLst>
                  <a:ext uri="{FF2B5EF4-FFF2-40B4-BE49-F238E27FC236}">
                    <a16:creationId xmlns:a16="http://schemas.microsoft.com/office/drawing/2014/main" id="{EF4E1BCE-F642-444D-ACC5-376BE0C7F994}"/>
                  </a:ext>
                </a:extLst>
              </p:cNvPr>
              <p:cNvSpPr txBox="1">
                <a:spLocks noRot="1" noChangeAspect="1" noMove="1" noResize="1" noEditPoints="1" noAdjustHandles="1" noChangeArrowheads="1" noChangeShapeType="1" noTextEdit="1"/>
              </p:cNvSpPr>
              <p:nvPr/>
            </p:nvSpPr>
            <p:spPr>
              <a:xfrm>
                <a:off x="456460" y="1494103"/>
                <a:ext cx="10515600" cy="4351338"/>
              </a:xfrm>
              <a:prstGeom prst="rect">
                <a:avLst/>
              </a:prstGeom>
              <a:blipFill>
                <a:blip r:embed="rId6"/>
                <a:stretch>
                  <a:fillRect l="-522" t="-1681"/>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29D401C1-068A-4FC2-BA6B-39F8CE9B86B6}"/>
              </a:ext>
            </a:extLst>
          </p:cNvPr>
          <p:cNvCxnSpPr/>
          <p:nvPr/>
        </p:nvCxnSpPr>
        <p:spPr>
          <a:xfrm>
            <a:off x="1411550" y="2702159"/>
            <a:ext cx="0" cy="779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图片 5">
            <a:extLst>
              <a:ext uri="{FF2B5EF4-FFF2-40B4-BE49-F238E27FC236}">
                <a16:creationId xmlns:a16="http://schemas.microsoft.com/office/drawing/2014/main" id="{ED35A5C2-15BB-4C87-AB57-FA5AC5B6A9CA}"/>
              </a:ext>
            </a:extLst>
          </p:cNvPr>
          <p:cNvPicPr>
            <a:picLocks noChangeAspect="1"/>
          </p:cNvPicPr>
          <p:nvPr/>
        </p:nvPicPr>
        <p:blipFill>
          <a:blip r:embed="rId7"/>
          <a:stretch>
            <a:fillRect/>
          </a:stretch>
        </p:blipFill>
        <p:spPr>
          <a:xfrm>
            <a:off x="385440" y="4998167"/>
            <a:ext cx="6957860" cy="1566869"/>
          </a:xfrm>
          <a:prstGeom prst="rect">
            <a:avLst/>
          </a:prstGeom>
        </p:spPr>
      </p:pic>
    </p:spTree>
    <p:extLst>
      <p:ext uri="{BB962C8B-B14F-4D97-AF65-F5344CB8AC3E}">
        <p14:creationId xmlns:p14="http://schemas.microsoft.com/office/powerpoint/2010/main" val="391039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4367905"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三维重建</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6396177" y="31829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圆角 11">
            <a:extLst>
              <a:ext uri="{FF2B5EF4-FFF2-40B4-BE49-F238E27FC236}">
                <a16:creationId xmlns:a16="http://schemas.microsoft.com/office/drawing/2014/main" id="{810837DC-0BB8-46C7-BFB0-97DC3A233A1E}"/>
              </a:ext>
            </a:extLst>
          </p:cNvPr>
          <p:cNvSpPr/>
          <p:nvPr/>
        </p:nvSpPr>
        <p:spPr>
          <a:xfrm>
            <a:off x="1136597" y="2493712"/>
            <a:ext cx="1042482"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2">
                    <a:lumMod val="75000"/>
                  </a:schemeClr>
                </a:solidFill>
              </a:rPr>
              <a:t> image Mosaic</a:t>
            </a:r>
          </a:p>
        </p:txBody>
      </p:sp>
      <p:sp>
        <p:nvSpPr>
          <p:cNvPr id="13" name="矩形: 圆角 12">
            <a:extLst>
              <a:ext uri="{FF2B5EF4-FFF2-40B4-BE49-F238E27FC236}">
                <a16:creationId xmlns:a16="http://schemas.microsoft.com/office/drawing/2014/main" id="{1CB81EFB-D185-4EDA-8A72-60C33C12058C}"/>
              </a:ext>
            </a:extLst>
          </p:cNvPr>
          <p:cNvSpPr/>
          <p:nvPr/>
        </p:nvSpPr>
        <p:spPr>
          <a:xfrm>
            <a:off x="2613582" y="2493712"/>
            <a:ext cx="1042483"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2">
                    <a:lumMod val="75000"/>
                  </a:schemeClr>
                </a:solidFill>
              </a:rPr>
              <a:t>Feature points </a:t>
            </a:r>
            <a:r>
              <a:rPr lang="en-US" altLang="zh-CN" b="1" dirty="0" err="1">
                <a:solidFill>
                  <a:schemeClr val="tx2">
                    <a:lumMod val="75000"/>
                  </a:schemeClr>
                </a:solidFill>
              </a:rPr>
              <a:t>extracti</a:t>
            </a:r>
            <a:r>
              <a:rPr lang="en-US" altLang="zh-CN" b="1" dirty="0">
                <a:solidFill>
                  <a:schemeClr val="tx2">
                    <a:lumMod val="75000"/>
                  </a:schemeClr>
                </a:solidFill>
              </a:rPr>
              <a:t>-on</a:t>
            </a:r>
          </a:p>
        </p:txBody>
      </p:sp>
      <p:sp>
        <p:nvSpPr>
          <p:cNvPr id="14" name="矩形: 圆角 13">
            <a:extLst>
              <a:ext uri="{FF2B5EF4-FFF2-40B4-BE49-F238E27FC236}">
                <a16:creationId xmlns:a16="http://schemas.microsoft.com/office/drawing/2014/main" id="{48DD657E-B485-4E4F-BC63-EEF798AE319C}"/>
              </a:ext>
            </a:extLst>
          </p:cNvPr>
          <p:cNvSpPr/>
          <p:nvPr/>
        </p:nvSpPr>
        <p:spPr>
          <a:xfrm>
            <a:off x="4056438" y="2501793"/>
            <a:ext cx="918245"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2">
                    <a:lumMod val="75000"/>
                  </a:schemeClr>
                </a:solidFill>
              </a:rPr>
              <a:t>Point</a:t>
            </a:r>
          </a:p>
          <a:p>
            <a:r>
              <a:rPr lang="en-US" altLang="zh-CN" b="1" dirty="0">
                <a:solidFill>
                  <a:schemeClr val="tx2">
                    <a:lumMod val="75000"/>
                  </a:schemeClr>
                </a:solidFill>
              </a:rPr>
              <a:t>clouds</a:t>
            </a:r>
          </a:p>
          <a:p>
            <a:r>
              <a:rPr lang="en-US" altLang="zh-CN" b="1" dirty="0">
                <a:solidFill>
                  <a:schemeClr val="tx2">
                    <a:lumMod val="75000"/>
                  </a:schemeClr>
                </a:solidFill>
              </a:rPr>
              <a:t>match-</a:t>
            </a:r>
            <a:r>
              <a:rPr lang="en-US" altLang="zh-CN" b="1" dirty="0" err="1">
                <a:solidFill>
                  <a:schemeClr val="tx2">
                    <a:lumMod val="75000"/>
                  </a:schemeClr>
                </a:solidFill>
              </a:rPr>
              <a:t>ing</a:t>
            </a:r>
            <a:endParaRPr lang="en-US" altLang="zh-CN" b="1" dirty="0">
              <a:solidFill>
                <a:schemeClr val="tx2">
                  <a:lumMod val="75000"/>
                </a:schemeClr>
              </a:solidFill>
            </a:endParaRPr>
          </a:p>
        </p:txBody>
      </p:sp>
      <p:sp>
        <p:nvSpPr>
          <p:cNvPr id="15" name="矩形: 圆角 14">
            <a:extLst>
              <a:ext uri="{FF2B5EF4-FFF2-40B4-BE49-F238E27FC236}">
                <a16:creationId xmlns:a16="http://schemas.microsoft.com/office/drawing/2014/main" id="{B3AD9BF5-E998-413E-A2E2-29E8165E7F45}"/>
              </a:ext>
            </a:extLst>
          </p:cNvPr>
          <p:cNvSpPr/>
          <p:nvPr/>
        </p:nvSpPr>
        <p:spPr>
          <a:xfrm>
            <a:off x="5438309" y="2501793"/>
            <a:ext cx="1239721"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chemeClr val="tx2">
                    <a:lumMod val="75000"/>
                  </a:schemeClr>
                </a:solidFill>
              </a:rPr>
              <a:t>Delaunaytriangula-rization</a:t>
            </a:r>
            <a:endParaRPr lang="en-US" altLang="zh-CN" b="1" dirty="0">
              <a:solidFill>
                <a:schemeClr val="tx2">
                  <a:lumMod val="75000"/>
                </a:schemeClr>
              </a:solidFill>
            </a:endParaRPr>
          </a:p>
        </p:txBody>
      </p:sp>
      <p:sp>
        <p:nvSpPr>
          <p:cNvPr id="16" name="矩形: 圆角 15">
            <a:extLst>
              <a:ext uri="{FF2B5EF4-FFF2-40B4-BE49-F238E27FC236}">
                <a16:creationId xmlns:a16="http://schemas.microsoft.com/office/drawing/2014/main" id="{4CBC8F2C-A874-4BD4-8AEB-9C3273972E1B}"/>
              </a:ext>
            </a:extLst>
          </p:cNvPr>
          <p:cNvSpPr/>
          <p:nvPr/>
        </p:nvSpPr>
        <p:spPr>
          <a:xfrm>
            <a:off x="8572953" y="2501793"/>
            <a:ext cx="1005464"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2">
                    <a:lumMod val="75000"/>
                  </a:schemeClr>
                </a:solidFill>
              </a:rPr>
              <a:t>Surface </a:t>
            </a:r>
            <a:r>
              <a:rPr lang="en-US" altLang="zh-CN" b="1" dirty="0" err="1">
                <a:solidFill>
                  <a:schemeClr val="tx2">
                    <a:lumMod val="75000"/>
                  </a:schemeClr>
                </a:solidFill>
              </a:rPr>
              <a:t>renderi</a:t>
            </a:r>
            <a:r>
              <a:rPr lang="en-US" altLang="zh-CN" b="1" dirty="0">
                <a:solidFill>
                  <a:schemeClr val="tx2">
                    <a:lumMod val="75000"/>
                  </a:schemeClr>
                </a:solidFill>
              </a:rPr>
              <a:t>-ng</a:t>
            </a:r>
          </a:p>
        </p:txBody>
      </p:sp>
      <p:sp>
        <p:nvSpPr>
          <p:cNvPr id="17" name="矩形: 圆角 16">
            <a:extLst>
              <a:ext uri="{FF2B5EF4-FFF2-40B4-BE49-F238E27FC236}">
                <a16:creationId xmlns:a16="http://schemas.microsoft.com/office/drawing/2014/main" id="{6DD0DC7D-1A4F-43E1-8168-00479C0D2694}"/>
              </a:ext>
            </a:extLst>
          </p:cNvPr>
          <p:cNvSpPr/>
          <p:nvPr/>
        </p:nvSpPr>
        <p:spPr>
          <a:xfrm>
            <a:off x="9952036" y="2299746"/>
            <a:ext cx="1005464" cy="2087419"/>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2">
                    <a:lumMod val="75000"/>
                  </a:schemeClr>
                </a:solidFill>
              </a:rPr>
              <a:t>DSM</a:t>
            </a:r>
          </a:p>
          <a:p>
            <a:pPr algn="ctr"/>
            <a:r>
              <a:rPr lang="en-US" altLang="zh-CN" b="1" dirty="0">
                <a:solidFill>
                  <a:schemeClr val="tx2">
                    <a:lumMod val="75000"/>
                  </a:schemeClr>
                </a:solidFill>
              </a:rPr>
              <a:t>3D</a:t>
            </a:r>
          </a:p>
          <a:p>
            <a:pPr algn="ctr"/>
            <a:r>
              <a:rPr lang="en-US" altLang="zh-CN" b="1" dirty="0">
                <a:solidFill>
                  <a:schemeClr val="tx2">
                    <a:lumMod val="75000"/>
                  </a:schemeClr>
                </a:solidFill>
              </a:rPr>
              <a:t>model</a:t>
            </a:r>
          </a:p>
        </p:txBody>
      </p:sp>
      <p:cxnSp>
        <p:nvCxnSpPr>
          <p:cNvPr id="19" name="直接箭头连接符 18">
            <a:extLst>
              <a:ext uri="{FF2B5EF4-FFF2-40B4-BE49-F238E27FC236}">
                <a16:creationId xmlns:a16="http://schemas.microsoft.com/office/drawing/2014/main" id="{981F5AFA-026C-4DF9-A08B-303076DA5C26}"/>
              </a:ext>
            </a:extLst>
          </p:cNvPr>
          <p:cNvCxnSpPr>
            <a:cxnSpLocks/>
            <a:stCxn id="12" idx="3"/>
            <a:endCxn id="13" idx="1"/>
          </p:cNvCxnSpPr>
          <p:nvPr/>
        </p:nvCxnSpPr>
        <p:spPr>
          <a:xfrm>
            <a:off x="2179079" y="3335376"/>
            <a:ext cx="434503"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DE4F9BE-9C83-4A05-8EDB-6AADB2FA4C63}"/>
              </a:ext>
            </a:extLst>
          </p:cNvPr>
          <p:cNvCxnSpPr>
            <a:cxnSpLocks/>
            <a:stCxn id="13" idx="3"/>
            <a:endCxn id="14" idx="1"/>
          </p:cNvCxnSpPr>
          <p:nvPr/>
        </p:nvCxnSpPr>
        <p:spPr>
          <a:xfrm>
            <a:off x="3656065" y="3335376"/>
            <a:ext cx="400373" cy="808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101A204-A964-49D6-A381-37E7B9BAC8D7}"/>
              </a:ext>
            </a:extLst>
          </p:cNvPr>
          <p:cNvCxnSpPr>
            <a:cxnSpLocks/>
            <a:stCxn id="14" idx="3"/>
            <a:endCxn id="15" idx="1"/>
          </p:cNvCxnSpPr>
          <p:nvPr/>
        </p:nvCxnSpPr>
        <p:spPr>
          <a:xfrm>
            <a:off x="4974683" y="3343457"/>
            <a:ext cx="463626"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4F30FFF-8182-4256-93B3-E8B5846CE781}"/>
              </a:ext>
            </a:extLst>
          </p:cNvPr>
          <p:cNvCxnSpPr>
            <a:cxnSpLocks/>
            <a:stCxn id="16" idx="3"/>
            <a:endCxn id="17" idx="1"/>
          </p:cNvCxnSpPr>
          <p:nvPr/>
        </p:nvCxnSpPr>
        <p:spPr>
          <a:xfrm flipV="1">
            <a:off x="9578417" y="3343456"/>
            <a:ext cx="373619" cy="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D542CE28-E5B7-404A-AA7C-CD558A2BB64A}"/>
              </a:ext>
            </a:extLst>
          </p:cNvPr>
          <p:cNvSpPr/>
          <p:nvPr/>
        </p:nvSpPr>
        <p:spPr>
          <a:xfrm>
            <a:off x="1034473" y="1661287"/>
            <a:ext cx="4141356" cy="3260437"/>
          </a:xfrm>
          <a:prstGeom prst="round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E15D9AE5-0F1D-4DC2-9AF4-1BE80ECC1A6D}"/>
              </a:ext>
            </a:extLst>
          </p:cNvPr>
          <p:cNvSpPr/>
          <p:nvPr/>
        </p:nvSpPr>
        <p:spPr>
          <a:xfrm>
            <a:off x="5353236" y="1661286"/>
            <a:ext cx="5859262" cy="3260437"/>
          </a:xfrm>
          <a:prstGeom prst="round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42D401C-0648-4177-874F-1546871A3BDE}"/>
              </a:ext>
            </a:extLst>
          </p:cNvPr>
          <p:cNvSpPr txBox="1"/>
          <p:nvPr/>
        </p:nvSpPr>
        <p:spPr>
          <a:xfrm>
            <a:off x="1302080" y="5356448"/>
            <a:ext cx="3606142" cy="461665"/>
          </a:xfrm>
          <a:prstGeom prst="rect">
            <a:avLst/>
          </a:prstGeom>
          <a:noFill/>
        </p:spPr>
        <p:txBody>
          <a:bodyPr wrap="square" rtlCol="0">
            <a:spAutoFit/>
          </a:bodyPr>
          <a:lstStyle/>
          <a:p>
            <a:pPr algn="ctr"/>
            <a:r>
              <a:rPr lang="zh-CN" altLang="en-US" sz="2400" b="1" dirty="0">
                <a:solidFill>
                  <a:schemeClr val="accent5">
                    <a:lumMod val="75000"/>
                  </a:schemeClr>
                </a:solidFill>
              </a:rPr>
              <a:t>点云重建</a:t>
            </a:r>
          </a:p>
        </p:txBody>
      </p:sp>
      <p:sp>
        <p:nvSpPr>
          <p:cNvPr id="35" name="文本框 34">
            <a:extLst>
              <a:ext uri="{FF2B5EF4-FFF2-40B4-BE49-F238E27FC236}">
                <a16:creationId xmlns:a16="http://schemas.microsoft.com/office/drawing/2014/main" id="{140865BB-77B1-442F-8DC0-E7F4EEF010CC}"/>
              </a:ext>
            </a:extLst>
          </p:cNvPr>
          <p:cNvSpPr txBox="1"/>
          <p:nvPr/>
        </p:nvSpPr>
        <p:spPr>
          <a:xfrm>
            <a:off x="6582302" y="5356448"/>
            <a:ext cx="3606142" cy="461665"/>
          </a:xfrm>
          <a:prstGeom prst="rect">
            <a:avLst/>
          </a:prstGeom>
          <a:noFill/>
        </p:spPr>
        <p:txBody>
          <a:bodyPr wrap="square" rtlCol="0">
            <a:spAutoFit/>
          </a:bodyPr>
          <a:lstStyle/>
          <a:p>
            <a:pPr algn="ctr"/>
            <a:r>
              <a:rPr lang="zh-CN" altLang="en-US" sz="2400" b="1" dirty="0">
                <a:solidFill>
                  <a:schemeClr val="accent5">
                    <a:lumMod val="75000"/>
                  </a:schemeClr>
                </a:solidFill>
              </a:rPr>
              <a:t>三维重建</a:t>
            </a:r>
          </a:p>
        </p:txBody>
      </p:sp>
      <p:sp>
        <p:nvSpPr>
          <p:cNvPr id="48" name="矩形: 圆角 47">
            <a:extLst>
              <a:ext uri="{FF2B5EF4-FFF2-40B4-BE49-F238E27FC236}">
                <a16:creationId xmlns:a16="http://schemas.microsoft.com/office/drawing/2014/main" id="{EF196EC6-3326-4D1D-866C-F5067F0D55F5}"/>
              </a:ext>
            </a:extLst>
          </p:cNvPr>
          <p:cNvSpPr/>
          <p:nvPr/>
        </p:nvSpPr>
        <p:spPr>
          <a:xfrm>
            <a:off x="7053188" y="2501793"/>
            <a:ext cx="1144606" cy="1683327"/>
          </a:xfrm>
          <a:prstGeom prst="round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2">
                    <a:lumMod val="75000"/>
                  </a:schemeClr>
                </a:solidFill>
              </a:rPr>
              <a:t>Texture Mapping</a:t>
            </a:r>
          </a:p>
        </p:txBody>
      </p:sp>
      <p:cxnSp>
        <p:nvCxnSpPr>
          <p:cNvPr id="57" name="直接箭头连接符 56">
            <a:extLst>
              <a:ext uri="{FF2B5EF4-FFF2-40B4-BE49-F238E27FC236}">
                <a16:creationId xmlns:a16="http://schemas.microsoft.com/office/drawing/2014/main" id="{BFF36FCB-CF2A-4C03-A346-A5F084AD4964}"/>
              </a:ext>
            </a:extLst>
          </p:cNvPr>
          <p:cNvCxnSpPr>
            <a:cxnSpLocks/>
            <a:stCxn id="15" idx="3"/>
            <a:endCxn id="48" idx="1"/>
          </p:cNvCxnSpPr>
          <p:nvPr/>
        </p:nvCxnSpPr>
        <p:spPr>
          <a:xfrm>
            <a:off x="6678030" y="3343457"/>
            <a:ext cx="375158"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B9A913A-EEF4-49EE-A9E9-EE46FF46AD27}"/>
              </a:ext>
            </a:extLst>
          </p:cNvPr>
          <p:cNvCxnSpPr>
            <a:cxnSpLocks/>
            <a:stCxn id="48" idx="3"/>
            <a:endCxn id="16" idx="1"/>
          </p:cNvCxnSpPr>
          <p:nvPr/>
        </p:nvCxnSpPr>
        <p:spPr>
          <a:xfrm>
            <a:off x="8197794" y="3343457"/>
            <a:ext cx="375159"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内容占位符 2">
            <a:extLst>
              <a:ext uri="{FF2B5EF4-FFF2-40B4-BE49-F238E27FC236}">
                <a16:creationId xmlns:a16="http://schemas.microsoft.com/office/drawing/2014/main" id="{F757939B-667A-4D3E-9394-A3A638064D3B}"/>
              </a:ext>
            </a:extLst>
          </p:cNvPr>
          <p:cNvSpPr txBox="1">
            <a:spLocks/>
          </p:cNvSpPr>
          <p:nvPr/>
        </p:nvSpPr>
        <p:spPr>
          <a:xfrm>
            <a:off x="328236" y="102012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61887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B7B2637D-F754-41F8-863B-3F9694B7DA62}"/>
              </a:ext>
            </a:extLst>
          </p:cNvPr>
          <p:cNvSpPr/>
          <p:nvPr/>
        </p:nvSpPr>
        <p:spPr>
          <a:xfrm>
            <a:off x="0" y="0"/>
            <a:ext cx="150829" cy="111236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1065B55-52EF-4212-A169-18EFF5CC8F10}"/>
              </a:ext>
            </a:extLst>
          </p:cNvPr>
          <p:cNvSpPr txBox="1"/>
          <p:nvPr/>
        </p:nvSpPr>
        <p:spPr>
          <a:xfrm>
            <a:off x="150829" y="188615"/>
            <a:ext cx="5792771" cy="584775"/>
          </a:xfrm>
          <a:prstGeom prst="rect">
            <a:avLst/>
          </a:prstGeom>
          <a:noFill/>
        </p:spPr>
        <p:txBody>
          <a:bodyPr wrap="square" rtlCol="0">
            <a:spAutoFit/>
          </a:bodyPr>
          <a:lstStyle/>
          <a:p>
            <a:pPr lvl="0">
              <a:defRPr/>
            </a:pPr>
            <a:r>
              <a:rPr lang="zh-CN" altLang="en-US" sz="3200" b="1" dirty="0">
                <a:solidFill>
                  <a:schemeClr val="accent2"/>
                </a:solidFill>
                <a:latin typeface="Arial Rounded MT Bold" panose="020F0704030504030204" pitchFamily="34" charset="0"/>
              </a:rPr>
              <a:t>三维重建</a:t>
            </a:r>
          </a:p>
        </p:txBody>
      </p:sp>
      <p:pic>
        <p:nvPicPr>
          <p:cNvPr id="4" name="图形 3">
            <a:extLst>
              <a:ext uri="{FF2B5EF4-FFF2-40B4-BE49-F238E27FC236}">
                <a16:creationId xmlns:a16="http://schemas.microsoft.com/office/drawing/2014/main" id="{52B8B9B3-ADBA-4352-9BCD-04E3AC000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0127" y="92239"/>
            <a:ext cx="693655" cy="927884"/>
          </a:xfrm>
          <a:prstGeom prst="rect">
            <a:avLst/>
          </a:prstGeom>
        </p:spPr>
      </p:pic>
      <p:sp>
        <p:nvSpPr>
          <p:cNvPr id="9" name="AutoShape 4" descr="“Vertical photogrammetry”的图片搜索结果">
            <a:extLst>
              <a:ext uri="{FF2B5EF4-FFF2-40B4-BE49-F238E27FC236}">
                <a16:creationId xmlns:a16="http://schemas.microsoft.com/office/drawing/2014/main" id="{66078E86-B612-4DA2-8BA0-8D1A4192B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内容占位符 2">
            <a:extLst>
              <a:ext uri="{FF2B5EF4-FFF2-40B4-BE49-F238E27FC236}">
                <a16:creationId xmlns:a16="http://schemas.microsoft.com/office/drawing/2014/main" id="{17A0C61A-EDA2-4EBD-BC36-D56272D9B0A1}"/>
              </a:ext>
            </a:extLst>
          </p:cNvPr>
          <p:cNvSpPr txBox="1">
            <a:spLocks/>
          </p:cNvSpPr>
          <p:nvPr/>
        </p:nvSpPr>
        <p:spPr>
          <a:xfrm>
            <a:off x="456460" y="149410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1" dirty="0">
                <a:solidFill>
                  <a:schemeClr val="accent2"/>
                </a:solidFill>
                <a:latin typeface="Arial Rounded MT Bold" panose="020F0704030504030204" pitchFamily="34" charset="0"/>
              </a:rPr>
              <a:t>给出了图像点</a:t>
            </a:r>
            <a:r>
              <a:rPr lang="en-US" altLang="zh-CN" sz="2000" b="1" dirty="0">
                <a:solidFill>
                  <a:schemeClr val="accent2"/>
                </a:solidFill>
                <a:latin typeface="Arial Rounded MT Bold" panose="020F0704030504030204" pitchFamily="34" charset="0"/>
              </a:rPr>
              <a:t>u</a:t>
            </a:r>
            <a:r>
              <a:rPr lang="zh-CN" altLang="en-US" sz="2000" b="1" dirty="0">
                <a:solidFill>
                  <a:schemeClr val="accent2"/>
                </a:solidFill>
                <a:latin typeface="Arial Rounded MT Bold" panose="020F0704030504030204" pitchFamily="34" charset="0"/>
              </a:rPr>
              <a:t>和摄像机矩阵</a:t>
            </a:r>
            <a:r>
              <a:rPr lang="en-US" altLang="zh-CN" sz="2000" b="1" dirty="0">
                <a:solidFill>
                  <a:schemeClr val="accent2"/>
                </a:solidFill>
                <a:latin typeface="Arial Rounded MT Bold" panose="020F0704030504030204" pitchFamily="34" charset="0"/>
              </a:rPr>
              <a:t>M</a:t>
            </a:r>
            <a:r>
              <a:rPr lang="zh-CN" altLang="en-US" sz="2000" b="1" dirty="0">
                <a:solidFill>
                  <a:schemeClr val="accent2"/>
                </a:solidFill>
                <a:latin typeface="Arial Rounded MT Bold" panose="020F0704030504030204" pitchFamily="34" charset="0"/>
              </a:rPr>
              <a:t>，只需要计算三维场景点</a:t>
            </a:r>
            <a:r>
              <a:rPr lang="en-US" altLang="zh-CN" sz="2000" b="1" dirty="0">
                <a:solidFill>
                  <a:schemeClr val="accent2"/>
                </a:solidFill>
                <a:latin typeface="Arial Rounded MT Bold" panose="020F0704030504030204" pitchFamily="34" charset="0"/>
              </a:rPr>
              <a:t>X</a:t>
            </a:r>
            <a:r>
              <a:rPr lang="zh-CN" altLang="en-US" sz="2000" b="1" dirty="0">
                <a:solidFill>
                  <a:schemeClr val="accent2"/>
                </a:solidFill>
                <a:latin typeface="Arial Rounded MT Bold" panose="020F0704030504030204" pitchFamily="34" charset="0"/>
              </a:rPr>
              <a:t>；使用三角测量法。</a:t>
            </a:r>
            <a:endParaRPr lang="en-US" altLang="zh-CN" sz="2000" b="1" dirty="0">
              <a:solidFill>
                <a:schemeClr val="accent2"/>
              </a:solidFill>
              <a:latin typeface="Arial Rounded MT Bold" panose="020F0704030504030204" pitchFamily="34" charset="0"/>
            </a:endParaRPr>
          </a:p>
          <a:p>
            <a:pPr marL="0" indent="0">
              <a:buNone/>
            </a:pPr>
            <a:r>
              <a:rPr lang="zh-CN" altLang="en-US" sz="2000" b="1" dirty="0">
                <a:solidFill>
                  <a:schemeClr val="accent2"/>
                </a:solidFill>
                <a:latin typeface="Arial Rounded MT Bold" panose="020F0704030504030204" pitchFamily="34" charset="0"/>
              </a:rPr>
              <a:t>    三角测量法</a:t>
            </a:r>
            <a:r>
              <a:rPr lang="en-US" altLang="zh-CN" sz="2000" b="1" dirty="0">
                <a:solidFill>
                  <a:schemeClr val="accent2"/>
                </a:solidFill>
                <a:latin typeface="Arial Rounded MT Bold" panose="020F0704030504030204" pitchFamily="34" charset="0"/>
              </a:rPr>
              <a:t>triangulation: </a:t>
            </a:r>
            <a:r>
              <a:rPr lang="zh-CN" altLang="en-US" sz="2000" b="1" dirty="0">
                <a:solidFill>
                  <a:schemeClr val="accent2"/>
                </a:solidFill>
                <a:latin typeface="Arial Rounded MT Bold" panose="020F0704030504030204" pitchFamily="34" charset="0"/>
              </a:rPr>
              <a:t>有</a:t>
            </a:r>
            <a:r>
              <a:rPr lang="en-US" altLang="zh-CN" sz="2000" b="1" dirty="0">
                <a:solidFill>
                  <a:schemeClr val="accent2"/>
                </a:solidFill>
                <a:latin typeface="Arial Rounded MT Bold" panose="020F0704030504030204" pitchFamily="34" charset="0"/>
              </a:rPr>
              <a:t>n</a:t>
            </a:r>
            <a:r>
              <a:rPr lang="zh-CN" altLang="en-US" sz="2000" b="1" dirty="0">
                <a:solidFill>
                  <a:schemeClr val="accent2"/>
                </a:solidFill>
                <a:latin typeface="Arial Rounded MT Bold" panose="020F0704030504030204" pitchFamily="34" charset="0"/>
              </a:rPr>
              <a:t>个视图，需求解齐次线性方程组</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endParaRPr lang="en-US" altLang="zh-CN" sz="2000" b="1" dirty="0">
              <a:solidFill>
                <a:schemeClr val="accent2"/>
              </a:solidFill>
              <a:latin typeface="Arial Rounded MT Bold" panose="020F0704030504030204" pitchFamily="34" charset="0"/>
            </a:endParaRPr>
          </a:p>
          <a:p>
            <a:r>
              <a:rPr lang="zh-CN" altLang="en-US" sz="2000" b="1" dirty="0">
                <a:solidFill>
                  <a:schemeClr val="accent2"/>
                </a:solidFill>
                <a:latin typeface="Arial Rounded MT Bold" panose="020F0704030504030204" pitchFamily="34" charset="0"/>
              </a:rPr>
              <a:t>不知道摄像机矩阵和三维场景点</a:t>
            </a:r>
            <a:r>
              <a:rPr lang="en-US" altLang="zh-CN" sz="2000" b="1" dirty="0">
                <a:solidFill>
                  <a:schemeClr val="accent2"/>
                </a:solidFill>
                <a:latin typeface="Arial Rounded MT Bold" panose="020F0704030504030204" pitchFamily="34" charset="0"/>
              </a:rPr>
              <a:t>X</a:t>
            </a:r>
            <a:r>
              <a:rPr lang="zh-CN" altLang="en-US" sz="2000" b="1" dirty="0">
                <a:solidFill>
                  <a:schemeClr val="accent2"/>
                </a:solidFill>
                <a:latin typeface="Arial Rounded MT Bold" panose="020F0704030504030204" pitchFamily="34" charset="0"/>
              </a:rPr>
              <a:t>，需要从以知图像点计算</a:t>
            </a:r>
            <a:endParaRPr lang="en-US" altLang="zh-CN" sz="2000" b="1" dirty="0">
              <a:solidFill>
                <a:schemeClr val="accent2"/>
              </a:solidFill>
              <a:latin typeface="Arial Rounded MT Bold" panose="020F0704030504030204" pitchFamily="34" charset="0"/>
            </a:endParaRPr>
          </a:p>
          <a:p>
            <a:pPr marL="0" indent="0">
              <a:buNone/>
            </a:pPr>
            <a:r>
              <a:rPr lang="zh-CN" altLang="en-US" sz="2000" b="1" dirty="0">
                <a:solidFill>
                  <a:schemeClr val="accent2"/>
                </a:solidFill>
                <a:latin typeface="Arial Rounded MT Bold" panose="020F0704030504030204" pitchFamily="34" charset="0"/>
              </a:rPr>
              <a:t>    射影重建</a:t>
            </a:r>
            <a:r>
              <a:rPr lang="en-US" altLang="zh-CN" sz="2000" b="1" dirty="0">
                <a:solidFill>
                  <a:schemeClr val="accent2"/>
                </a:solidFill>
                <a:latin typeface="Arial Rounded MT Bold" panose="020F0704030504030204" pitchFamily="34" charset="0"/>
              </a:rPr>
              <a:t>projective reconstruction</a:t>
            </a:r>
            <a:r>
              <a:rPr lang="zh-CN" altLang="en-US" sz="2000" b="1" dirty="0">
                <a:solidFill>
                  <a:schemeClr val="accent2"/>
                </a:solidFill>
                <a:latin typeface="Arial Rounded MT Bold" panose="020F0704030504030204" pitchFamily="34" charset="0"/>
              </a:rPr>
              <a:t>：（与方式一不同，是解非线性的方程组）</a:t>
            </a:r>
          </a:p>
          <a:p>
            <a:pPr marL="0" indent="0">
              <a:buNone/>
            </a:pPr>
            <a:r>
              <a:rPr lang="zh-CN" altLang="en-US" sz="2000" b="1" dirty="0">
                <a:solidFill>
                  <a:schemeClr val="accent2"/>
                </a:solidFill>
                <a:latin typeface="Arial Rounded MT Bold" panose="020F0704030504030204" pitchFamily="34" charset="0"/>
              </a:rPr>
              <a:t>解决方法：第一步，通过求解线性方程组来估计匹配约束中的系统，从而从图像点中计算摄像机矩阵的不太精确的估计；第二步，通过最大似然估计精确计算。</a:t>
            </a: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a:p>
            <a:pPr marL="0" indent="0">
              <a:buNone/>
            </a:pPr>
            <a:endParaRPr lang="en-US" altLang="zh-CN" sz="2000" b="1" dirty="0">
              <a:solidFill>
                <a:schemeClr val="accent2"/>
              </a:solidFill>
              <a:latin typeface="Arial Rounded MT Bold" panose="020F0704030504030204" pitchFamily="34" charset="0"/>
            </a:endParaRPr>
          </a:p>
        </p:txBody>
      </p:sp>
    </p:spTree>
    <p:extLst>
      <p:ext uri="{BB962C8B-B14F-4D97-AF65-F5344CB8AC3E}">
        <p14:creationId xmlns:p14="http://schemas.microsoft.com/office/powerpoint/2010/main" val="159317814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5696</TotalTime>
  <Words>373</Words>
  <Application>Microsoft Office PowerPoint</Application>
  <PresentationFormat>宽屏</PresentationFormat>
  <Paragraphs>101</Paragraphs>
  <Slides>10</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华光细圆_CNKI</vt:lpstr>
      <vt:lpstr>Arial</vt:lpstr>
      <vt:lpstr>Arial Rounded MT Bold</vt:lpstr>
      <vt:lpstr>Calibri</vt:lpstr>
      <vt:lpstr>Calibri Light</vt:lpstr>
      <vt:lpstr>Cambria Math</vt:lpstr>
      <vt:lpstr>1_Office 主题​​</vt:lpstr>
      <vt:lpstr>相机标定与三维重建</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xing</dc:creator>
  <cp:lastModifiedBy>于 源</cp:lastModifiedBy>
  <cp:revision>80</cp:revision>
  <dcterms:created xsi:type="dcterms:W3CDTF">2019-12-11T02:08:36Z</dcterms:created>
  <dcterms:modified xsi:type="dcterms:W3CDTF">2021-04-07T08:20:40Z</dcterms:modified>
</cp:coreProperties>
</file>