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50" r:id="rId3"/>
    <p:sldId id="414" r:id="rId4"/>
    <p:sldId id="396" r:id="rId5"/>
    <p:sldId id="397" r:id="rId7"/>
    <p:sldId id="431" r:id="rId8"/>
    <p:sldId id="432" r:id="rId9"/>
    <p:sldId id="437" r:id="rId10"/>
    <p:sldId id="439" r:id="rId11"/>
    <p:sldId id="438" r:id="rId12"/>
    <p:sldId id="440" r:id="rId13"/>
    <p:sldId id="441" r:id="rId14"/>
    <p:sldId id="435" r:id="rId15"/>
    <p:sldId id="446" r:id="rId16"/>
    <p:sldId id="430" r:id="rId17"/>
    <p:sldId id="442" r:id="rId18"/>
    <p:sldId id="445" r:id="rId19"/>
    <p:sldId id="449" r:id="rId20"/>
    <p:sldId id="32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lei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43"/>
    <a:srgbClr val="54C6C3"/>
    <a:srgbClr val="5FCAC8"/>
    <a:srgbClr val="164E9C"/>
    <a:srgbClr val="00696F"/>
    <a:srgbClr val="208986"/>
    <a:srgbClr val="2B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2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64" y="58"/>
      </p:cViewPr>
      <p:guideLst>
        <p:guide orient="horz" pos="2159"/>
        <p:guide pos="3837"/>
        <p:guide orient="horz" pos="306"/>
        <p:guide orient="horz" pos="3930"/>
        <p:guide pos="384"/>
        <p:guide pos="7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校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596" y="-152400"/>
            <a:ext cx="7162808" cy="7162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学校建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4307887"/>
            <a:ext cx="12191999" cy="2543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1.png"/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28.png"/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35.png"/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36.png"/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tags" Target="../tags/tag2.xml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26585"/>
            <a:ext cx="12192000" cy="243141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680032" y="485484"/>
            <a:ext cx="2831937" cy="52035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77595" y="1786255"/>
            <a:ext cx="100368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z="48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电场天线仿真进展</a:t>
            </a:r>
            <a:endParaRPr lang="zh-CN" altLang="en-US" sz="480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zh-CN" altLang="en-US" sz="48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</a:t>
            </a:r>
            <a:r>
              <a:rPr lang="en-US" altLang="zh-CN" sz="48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48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有效长度的方向</a:t>
            </a:r>
            <a:endParaRPr lang="zh-CN" altLang="en-US" sz="480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70045" y="3734435"/>
            <a:ext cx="3551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王健、陈悦宁、杨艺飞</a:t>
            </a:r>
            <a:endParaRPr lang="zh-CN" altLang="en-US" sz="240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2021/1/6</a:t>
            </a:r>
            <a:endParaRPr lang="en-US" sz="240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31702" y="67477"/>
            <a:ext cx="3057110" cy="561730"/>
          </a:xfrm>
          <a:prstGeom prst="rect">
            <a:avLst/>
          </a:prstGeom>
        </p:spPr>
      </p:pic>
      <p:pic>
        <p:nvPicPr>
          <p:cNvPr id="7" name="图片 6" descr="4JssZgcV_EGjm"/>
          <p:cNvPicPr>
            <a:picLocks noChangeAspect="1"/>
          </p:cNvPicPr>
          <p:nvPr/>
        </p:nvPicPr>
        <p:blipFill>
          <a:blip r:embed="rId3"/>
          <a:srcRect r="64898"/>
          <a:stretch>
            <a:fillRect/>
          </a:stretch>
        </p:blipFill>
        <p:spPr>
          <a:xfrm>
            <a:off x="-146050" y="78105"/>
            <a:ext cx="984250" cy="5511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8890" y="688340"/>
            <a:ext cx="12200890" cy="13970"/>
          </a:xfrm>
          <a:prstGeom prst="line">
            <a:avLst/>
          </a:prstGeom>
          <a:ln w="44450" cmpd="sng">
            <a:solidFill>
              <a:srgbClr val="164E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290" y="1683385"/>
            <a:ext cx="4114800" cy="4543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820" y="1683385"/>
            <a:ext cx="4550410" cy="45434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22020" y="92710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Model 3</a:t>
            </a:r>
            <a:endParaRPr lang="en-US" sz="2800" b="1">
              <a:solidFill>
                <a:srgbClr val="003F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290" y="838200"/>
            <a:ext cx="4219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Spacecraft:2*2*2m</a:t>
            </a:r>
            <a:endParaRPr lang="en-US" altLang="zh-CN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 Antennas: l=5m; d=5mm</a:t>
            </a:r>
            <a:endParaRPr lang="en-US" altLang="zh-CN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31702" y="67477"/>
            <a:ext cx="3057110" cy="561730"/>
          </a:xfrm>
          <a:prstGeom prst="rect">
            <a:avLst/>
          </a:prstGeom>
        </p:spPr>
      </p:pic>
      <p:pic>
        <p:nvPicPr>
          <p:cNvPr id="7" name="图片 6" descr="4JssZgcV_EGjm"/>
          <p:cNvPicPr>
            <a:picLocks noChangeAspect="1"/>
          </p:cNvPicPr>
          <p:nvPr/>
        </p:nvPicPr>
        <p:blipFill>
          <a:blip r:embed="rId3"/>
          <a:srcRect r="64898"/>
          <a:stretch>
            <a:fillRect/>
          </a:stretch>
        </p:blipFill>
        <p:spPr>
          <a:xfrm>
            <a:off x="-146050" y="78105"/>
            <a:ext cx="984250" cy="5511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8890" y="688340"/>
            <a:ext cx="12200890" cy="13970"/>
          </a:xfrm>
          <a:prstGeom prst="line">
            <a:avLst/>
          </a:prstGeom>
          <a:ln w="44450" cmpd="sng">
            <a:solidFill>
              <a:srgbClr val="164E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25" y="1286510"/>
            <a:ext cx="3895725" cy="4778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570" y="1758315"/>
            <a:ext cx="4055110" cy="40405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22020" y="92710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Model 3</a:t>
            </a:r>
            <a:endParaRPr lang="en-US" sz="2800" b="1">
              <a:solidFill>
                <a:srgbClr val="003F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981315" y="3583940"/>
            <a:ext cx="1798320" cy="18923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168390" y="3764280"/>
            <a:ext cx="1812925" cy="19431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弧形 8"/>
          <p:cNvSpPr/>
          <p:nvPr/>
        </p:nvSpPr>
        <p:spPr>
          <a:xfrm>
            <a:off x="8975090" y="3661410"/>
            <a:ext cx="75565" cy="228600"/>
          </a:xfrm>
          <a:prstGeom prst="arc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053830" y="3542665"/>
            <a:ext cx="340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α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98495" y="6238875"/>
            <a:ext cx="646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有效长度的方向在水平面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(XY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上向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+Y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方向上倾斜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α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°</a:t>
            </a:r>
            <a:endParaRPr lang="zh-CN" altLang="en-US" b="1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49775" y="810260"/>
            <a:ext cx="20402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水平截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(XY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859645" y="3622040"/>
            <a:ext cx="619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en-US" alt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57490" y="1576705"/>
            <a:ext cx="619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endParaRPr lang="en-US" alt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31702" y="67477"/>
            <a:ext cx="3057110" cy="561730"/>
          </a:xfrm>
          <a:prstGeom prst="rect">
            <a:avLst/>
          </a:prstGeom>
        </p:spPr>
      </p:pic>
      <p:pic>
        <p:nvPicPr>
          <p:cNvPr id="7" name="图片 6" descr="4JssZgcV_EGjm"/>
          <p:cNvPicPr>
            <a:picLocks noChangeAspect="1"/>
          </p:cNvPicPr>
          <p:nvPr/>
        </p:nvPicPr>
        <p:blipFill>
          <a:blip r:embed="rId3"/>
          <a:srcRect r="64898"/>
          <a:stretch>
            <a:fillRect/>
          </a:stretch>
        </p:blipFill>
        <p:spPr>
          <a:xfrm>
            <a:off x="-146050" y="78105"/>
            <a:ext cx="984250" cy="5511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8890" y="688340"/>
            <a:ext cx="12200890" cy="13970"/>
          </a:xfrm>
          <a:prstGeom prst="line">
            <a:avLst/>
          </a:prstGeom>
          <a:ln w="44450" cmpd="sng">
            <a:solidFill>
              <a:srgbClr val="164E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518285"/>
            <a:ext cx="3868420" cy="4568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765" y="1560830"/>
            <a:ext cx="4509770" cy="45262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22020" y="92710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Model 3</a:t>
            </a:r>
            <a:endParaRPr lang="en-US" sz="2800" b="1">
              <a:solidFill>
                <a:srgbClr val="003F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5991225" y="3636645"/>
            <a:ext cx="4039235" cy="3670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>
            <a:off x="9129395" y="3713480"/>
            <a:ext cx="75565" cy="234315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170670" y="3636645"/>
            <a:ext cx="146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β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98495" y="6238875"/>
            <a:ext cx="646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有效长度的方向在竖直面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(YZ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上向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+Z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方向上倾斜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β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°</a:t>
            </a:r>
            <a:endParaRPr lang="zh-CN" altLang="en-US" b="1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06290" y="925830"/>
            <a:ext cx="20288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竖直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截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(YZ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192385" y="3713480"/>
            <a:ext cx="619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XY</a:t>
            </a:r>
            <a:endParaRPr lang="en-US" alt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22895" y="1254125"/>
            <a:ext cx="619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Z</a:t>
            </a:r>
            <a:endParaRPr lang="en-US" alt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31702" y="67477"/>
            <a:ext cx="3057110" cy="561730"/>
          </a:xfrm>
          <a:prstGeom prst="rect">
            <a:avLst/>
          </a:prstGeom>
        </p:spPr>
      </p:pic>
      <p:pic>
        <p:nvPicPr>
          <p:cNvPr id="7" name="图片 6" descr="4JssZgcV_EGjm"/>
          <p:cNvPicPr>
            <a:picLocks noChangeAspect="1"/>
          </p:cNvPicPr>
          <p:nvPr/>
        </p:nvPicPr>
        <p:blipFill>
          <a:blip r:embed="rId3"/>
          <a:srcRect r="64898"/>
          <a:stretch>
            <a:fillRect/>
          </a:stretch>
        </p:blipFill>
        <p:spPr>
          <a:xfrm>
            <a:off x="-146050" y="78105"/>
            <a:ext cx="984250" cy="5511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8890" y="688340"/>
            <a:ext cx="12200890" cy="13970"/>
          </a:xfrm>
          <a:prstGeom prst="line">
            <a:avLst/>
          </a:prstGeom>
          <a:ln w="44450" cmpd="sng">
            <a:solidFill>
              <a:srgbClr val="164E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785" y="1511300"/>
            <a:ext cx="4763135" cy="46894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22020" y="92710"/>
            <a:ext cx="605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Model 3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the effective length</a:t>
            </a:r>
            <a:endParaRPr lang="en-US" altLang="zh-CN" sz="2800" b="1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00220" y="4771390"/>
            <a:ext cx="340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α</a:t>
            </a:r>
            <a:endParaRPr lang="en-US" altLang="zh-CN" sz="14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40580" y="4693920"/>
            <a:ext cx="146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β</a:t>
            </a:r>
            <a:endParaRPr lang="en-US" altLang="zh-CN" sz="14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31702" y="67477"/>
            <a:ext cx="3057110" cy="561730"/>
          </a:xfrm>
          <a:prstGeom prst="rect">
            <a:avLst/>
          </a:prstGeom>
        </p:spPr>
      </p:pic>
      <p:pic>
        <p:nvPicPr>
          <p:cNvPr id="7" name="图片 6" descr="4JssZgcV_EGjm"/>
          <p:cNvPicPr>
            <a:picLocks noChangeAspect="1"/>
          </p:cNvPicPr>
          <p:nvPr/>
        </p:nvPicPr>
        <p:blipFill>
          <a:blip r:embed="rId3"/>
          <a:srcRect r="64898"/>
          <a:stretch>
            <a:fillRect/>
          </a:stretch>
        </p:blipFill>
        <p:spPr>
          <a:xfrm>
            <a:off x="-146050" y="78105"/>
            <a:ext cx="984250" cy="5511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8890" y="688340"/>
            <a:ext cx="12200890" cy="13970"/>
          </a:xfrm>
          <a:prstGeom prst="line">
            <a:avLst/>
          </a:prstGeom>
          <a:ln w="44450" cmpd="sng">
            <a:solidFill>
              <a:srgbClr val="164E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22020" y="92710"/>
            <a:ext cx="6572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Patch-grid model based on FEKO</a:t>
            </a:r>
            <a:endParaRPr lang="zh-CN" altLang="en-US" sz="2800" b="1">
              <a:solidFill>
                <a:srgbClr val="003F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97205" y="1115060"/>
            <a:ext cx="11290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20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● W</a:t>
            </a:r>
            <a:r>
              <a:rPr sz="20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ire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sz="20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grid representations of the simulation model are inappropriate, since they result in significant inaccuracies, especially for the small cylindrical sensors.</a:t>
            </a:r>
            <a:endParaRPr lang="en-US" altLang="zh-CN" sz="200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t="6041" r="4748"/>
          <a:stretch>
            <a:fillRect/>
          </a:stretch>
        </p:blipFill>
        <p:spPr>
          <a:xfrm>
            <a:off x="737235" y="2211070"/>
            <a:ext cx="4772660" cy="4260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50" y="2121535"/>
            <a:ext cx="4591050" cy="43503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16655" y="2121535"/>
            <a:ext cx="3000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Spacecraft:2*2*2m</a:t>
            </a:r>
            <a:endParaRPr lang="en-US" altLang="zh-CN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Antenna: l=5m; d=5mm</a:t>
            </a:r>
            <a:endParaRPr lang="en-US" altLang="zh-CN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31702" y="67477"/>
            <a:ext cx="3057110" cy="561730"/>
          </a:xfrm>
          <a:prstGeom prst="rect">
            <a:avLst/>
          </a:prstGeom>
        </p:spPr>
      </p:pic>
      <p:pic>
        <p:nvPicPr>
          <p:cNvPr id="7" name="图片 6" descr="4JssZgcV_EGjm"/>
          <p:cNvPicPr>
            <a:picLocks noChangeAspect="1"/>
          </p:cNvPicPr>
          <p:nvPr/>
        </p:nvPicPr>
        <p:blipFill>
          <a:blip r:embed="rId3"/>
          <a:srcRect r="64898"/>
          <a:stretch>
            <a:fillRect/>
          </a:stretch>
        </p:blipFill>
        <p:spPr>
          <a:xfrm>
            <a:off x="-146050" y="78105"/>
            <a:ext cx="984250" cy="5511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8890" y="688340"/>
            <a:ext cx="12200890" cy="13970"/>
          </a:xfrm>
          <a:prstGeom prst="line">
            <a:avLst/>
          </a:prstGeom>
          <a:ln w="44450" cmpd="sng">
            <a:solidFill>
              <a:srgbClr val="164E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22020" y="92710"/>
            <a:ext cx="554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003F43"/>
                </a:solidFill>
                <a:latin typeface="微软雅黑" panose="020B0503020204020204" charset="-122"/>
                <a:ea typeface="微软雅黑" panose="020B0503020204020204" charset="-122"/>
              </a:rPr>
              <a:t>Direction of effective length</a:t>
            </a:r>
            <a:endParaRPr lang="zh-CN" altLang="en-US" sz="2800" b="1">
              <a:solidFill>
                <a:srgbClr val="003F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445" y="1729740"/>
            <a:ext cx="4055110" cy="404050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3171190" y="3555365"/>
            <a:ext cx="1798320" cy="18923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358265" y="3735705"/>
            <a:ext cx="1812925" cy="19431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弧形 11"/>
          <p:cNvSpPr/>
          <p:nvPr/>
        </p:nvSpPr>
        <p:spPr>
          <a:xfrm>
            <a:off x="4164965" y="3632835"/>
            <a:ext cx="75565" cy="228600"/>
          </a:xfrm>
          <a:prstGeom prst="arc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43705" y="3514090"/>
            <a:ext cx="340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α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rcRect l="6412"/>
          <a:stretch>
            <a:fillRect/>
          </a:stretch>
        </p:blipFill>
        <p:spPr>
          <a:xfrm>
            <a:off x="6471285" y="1561465"/>
            <a:ext cx="4286885" cy="45427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606290" y="925830"/>
            <a:ext cx="20402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水平截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(XY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06670" y="3632835"/>
            <a:ext cx="619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en-US" alt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28315" y="1423035"/>
            <a:ext cx="619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endParaRPr lang="en-US" alt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98725" y="1193165"/>
            <a:ext cx="135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4NEC2</a:t>
            </a:r>
            <a:endParaRPr lang="en-US" altLang="zh-CN" b="1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97825" y="1193165"/>
            <a:ext cx="135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FEKO</a:t>
            </a:r>
            <a:endParaRPr lang="en-US" altLang="zh-CN" b="1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31702" y="67477"/>
            <a:ext cx="3057110" cy="561730"/>
          </a:xfrm>
          <a:prstGeom prst="rect">
            <a:avLst/>
          </a:prstGeom>
        </p:spPr>
      </p:pic>
      <p:pic>
        <p:nvPicPr>
          <p:cNvPr id="7" name="图片 6" descr="4JssZgcV_EGjm"/>
          <p:cNvPicPr>
            <a:picLocks noChangeAspect="1"/>
          </p:cNvPicPr>
          <p:nvPr/>
        </p:nvPicPr>
        <p:blipFill>
          <a:blip r:embed="rId3"/>
          <a:srcRect r="64898"/>
          <a:stretch>
            <a:fillRect/>
          </a:stretch>
        </p:blipFill>
        <p:spPr>
          <a:xfrm>
            <a:off x="-146050" y="78105"/>
            <a:ext cx="984250" cy="5511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8890" y="688340"/>
            <a:ext cx="12200890" cy="13970"/>
          </a:xfrm>
          <a:prstGeom prst="line">
            <a:avLst/>
          </a:prstGeom>
          <a:ln w="44450" cmpd="sng">
            <a:solidFill>
              <a:srgbClr val="164E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l="3203" t="1624"/>
          <a:stretch>
            <a:fillRect/>
          </a:stretch>
        </p:blipFill>
        <p:spPr>
          <a:xfrm>
            <a:off x="6933565" y="1479550"/>
            <a:ext cx="4505960" cy="4688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050" y="1560830"/>
            <a:ext cx="4509770" cy="452628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1540510" y="3636645"/>
            <a:ext cx="4039235" cy="3670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弧形 10"/>
          <p:cNvSpPr/>
          <p:nvPr/>
        </p:nvSpPr>
        <p:spPr>
          <a:xfrm>
            <a:off x="4678680" y="3713480"/>
            <a:ext cx="75565" cy="234315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19955" y="3636645"/>
            <a:ext cx="146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β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06290" y="925830"/>
            <a:ext cx="20288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竖直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截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(YZ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22020" y="92710"/>
            <a:ext cx="554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003F43"/>
                </a:solidFill>
                <a:latin typeface="微软雅黑" panose="020B0503020204020204" charset="-122"/>
                <a:ea typeface="微软雅黑" panose="020B0503020204020204" charset="-122"/>
              </a:rPr>
              <a:t>Direction of effective length</a:t>
            </a:r>
            <a:endParaRPr lang="zh-CN" altLang="en-US" sz="2800" b="1">
              <a:solidFill>
                <a:srgbClr val="003F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17445" y="6238875"/>
            <a:ext cx="5724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两个模型的结果有所差异！</a:t>
            </a:r>
            <a:endParaRPr lang="zh-CN" altLang="en-US" b="1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46145" y="1294130"/>
            <a:ext cx="619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Z</a:t>
            </a:r>
            <a:endParaRPr lang="en-US" alt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77535" y="3677285"/>
            <a:ext cx="619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XY</a:t>
            </a:r>
            <a:endParaRPr lang="en-US" alt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84170" y="1031240"/>
            <a:ext cx="135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4NEC2</a:t>
            </a:r>
            <a:endParaRPr lang="en-US" altLang="zh-CN" b="1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567420" y="1111250"/>
            <a:ext cx="135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FEKO</a:t>
            </a:r>
            <a:endParaRPr lang="en-US" altLang="zh-CN" b="1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31702" y="67477"/>
            <a:ext cx="3057110" cy="561730"/>
          </a:xfrm>
          <a:prstGeom prst="rect">
            <a:avLst/>
          </a:prstGeom>
        </p:spPr>
      </p:pic>
      <p:pic>
        <p:nvPicPr>
          <p:cNvPr id="7" name="图片 6" descr="4JssZgcV_EGjm"/>
          <p:cNvPicPr>
            <a:picLocks noChangeAspect="1"/>
          </p:cNvPicPr>
          <p:nvPr/>
        </p:nvPicPr>
        <p:blipFill>
          <a:blip r:embed="rId3"/>
          <a:srcRect r="64898"/>
          <a:stretch>
            <a:fillRect/>
          </a:stretch>
        </p:blipFill>
        <p:spPr>
          <a:xfrm>
            <a:off x="-146050" y="78105"/>
            <a:ext cx="984250" cy="5511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8890" y="688340"/>
            <a:ext cx="12200890" cy="13970"/>
          </a:xfrm>
          <a:prstGeom prst="line">
            <a:avLst/>
          </a:prstGeom>
          <a:ln w="44450" cmpd="sng">
            <a:solidFill>
              <a:srgbClr val="164E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22020" y="92710"/>
            <a:ext cx="554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003F43"/>
                </a:solidFill>
                <a:latin typeface="微软雅黑" panose="020B0503020204020204" charset="-122"/>
                <a:ea typeface="微软雅黑" panose="020B0503020204020204" charset="-122"/>
              </a:rPr>
              <a:t>Direction of effective length</a:t>
            </a:r>
            <a:endParaRPr lang="zh-CN" altLang="en-US" sz="2800" b="1">
              <a:solidFill>
                <a:srgbClr val="003F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0570" y="1057275"/>
            <a:ext cx="10020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疑问：模型的位置不同，辐射图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的中心都在坐标原点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？？？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10556" t="4706" r="7407" b="2521"/>
          <a:stretch>
            <a:fillRect/>
          </a:stretch>
        </p:blipFill>
        <p:spPr>
          <a:xfrm>
            <a:off x="8361680" y="1730375"/>
            <a:ext cx="3363595" cy="419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845" y="1811020"/>
            <a:ext cx="3449955" cy="40741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85" y="1811020"/>
            <a:ext cx="3675380" cy="40582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4170" y="4326085"/>
            <a:ext cx="12694920" cy="25317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98813" y="2692244"/>
            <a:ext cx="560895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10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Thank You!!!</a:t>
            </a:r>
            <a:endParaRPr kumimoji="0" lang="en-US" altLang="zh-CN" sz="6600" b="1" i="0" u="none" strike="noStrike" kern="1200" cap="none" spc="10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717" y="400195"/>
            <a:ext cx="2831940" cy="520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4426585"/>
            <a:ext cx="12192000" cy="243141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680032" y="485484"/>
            <a:ext cx="2831937" cy="5203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2620" y="1467485"/>
            <a:ext cx="7036435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</a:rPr>
              <a:t>天线仿真建模工具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</a:rPr>
              <a:t>：</a:t>
            </a:r>
            <a:endParaRPr lang="zh-CN" altLang="en-US" sz="2800" b="1">
              <a:solidFill>
                <a:schemeClr val="bg2">
                  <a:lumMod val="10000"/>
                </a:schemeClr>
              </a:solidFill>
            </a:endParaRPr>
          </a:p>
          <a:p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Wire-grid</a:t>
            </a:r>
            <a:endParaRPr lang="en-US" altLang="zh-CN" sz="2400" b="1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4NEC2</a:t>
            </a: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(graphical user interface for (4) Numerical Electromagnetics Code, version 2)</a:t>
            </a:r>
            <a:endParaRPr lang="en-US" altLang="zh-CN" sz="200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ASAP</a:t>
            </a: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(Antenna Scatterers Analysis Program)  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Fortran Code</a:t>
            </a:r>
            <a:endParaRPr lang="en-US" altLang="zh-CN" sz="200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②Patch-grid</a:t>
            </a:r>
            <a:endParaRPr lang="en-US" altLang="zh-CN" sz="2400" b="1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FEKO </a:t>
            </a: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德语</a:t>
            </a: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FEldberechnung bei Korpern mit beliebiger Oberflache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的缩写</a:t>
            </a: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任意复杂电磁场计算</a:t>
            </a:r>
            <a:endParaRPr lang="zh-CN" altLang="en-US" sz="200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6916"/>
          <a:stretch>
            <a:fillRect/>
          </a:stretch>
        </p:blipFill>
        <p:spPr>
          <a:xfrm>
            <a:off x="8054975" y="1066800"/>
            <a:ext cx="2377440" cy="2175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rcRect l="10722" t="5172"/>
          <a:stretch>
            <a:fillRect/>
          </a:stretch>
        </p:blipFill>
        <p:spPr>
          <a:xfrm>
            <a:off x="8054975" y="3837305"/>
            <a:ext cx="2641600" cy="30206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32415" y="2935605"/>
            <a:ext cx="17068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G. Fischer</a:t>
            </a:r>
            <a:endParaRPr lang="zh-CN" altLang="en-US" sz="140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96575" y="5745480"/>
            <a:ext cx="14446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M.</a:t>
            </a:r>
            <a:r>
              <a:rPr lang="zh-CN" altLang="en-US" sz="14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Sampl,</a:t>
            </a:r>
            <a:r>
              <a:rPr lang="en-US" altLang="zh-CN" sz="14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2012</a:t>
            </a:r>
            <a:endParaRPr lang="en-US" altLang="zh-CN" sz="140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31702" y="67477"/>
            <a:ext cx="3057110" cy="561730"/>
          </a:xfrm>
          <a:prstGeom prst="rect">
            <a:avLst/>
          </a:prstGeom>
        </p:spPr>
      </p:pic>
      <p:pic>
        <p:nvPicPr>
          <p:cNvPr id="7" name="图片 6" descr="4JssZgcV_EGjm"/>
          <p:cNvPicPr>
            <a:picLocks noChangeAspect="1"/>
          </p:cNvPicPr>
          <p:nvPr/>
        </p:nvPicPr>
        <p:blipFill>
          <a:blip r:embed="rId3"/>
          <a:srcRect r="64898"/>
          <a:stretch>
            <a:fillRect/>
          </a:stretch>
        </p:blipFill>
        <p:spPr>
          <a:xfrm>
            <a:off x="-146050" y="78105"/>
            <a:ext cx="984250" cy="5511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8890" y="688340"/>
            <a:ext cx="12200890" cy="13970"/>
          </a:xfrm>
          <a:prstGeom prst="line">
            <a:avLst/>
          </a:prstGeom>
          <a:ln w="44450" cmpd="sng">
            <a:solidFill>
              <a:srgbClr val="164E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22020" y="92710"/>
            <a:ext cx="6389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Wire-grid of Cassini spacecraft</a:t>
            </a:r>
            <a:endParaRPr lang="en-US" altLang="zh-CN" sz="2800" b="1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3420" y="1689735"/>
            <a:ext cx="6845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● 探究</a:t>
            </a: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Cassini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不同部件及位置对电场天线有效长度的影响。</a:t>
            </a:r>
            <a:endParaRPr lang="zh-CN" altLang="en-US" sz="200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60" y="2319655"/>
            <a:ext cx="4586605" cy="3917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32300" y="6356985"/>
            <a:ext cx="17068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G. Fischer</a:t>
            </a:r>
            <a:endParaRPr lang="zh-CN" altLang="en-US" sz="140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 descr="屏幕截图 2021-01-05 1540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965" y="2319655"/>
            <a:ext cx="2704465" cy="2058035"/>
          </a:xfrm>
          <a:prstGeom prst="rect">
            <a:avLst/>
          </a:prstGeom>
        </p:spPr>
      </p:pic>
      <p:pic>
        <p:nvPicPr>
          <p:cNvPr id="12" name="图片 11" descr="屏幕截图 2021-01-05 1541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3160" y="2319655"/>
            <a:ext cx="2735580" cy="2078990"/>
          </a:xfrm>
          <a:prstGeom prst="rect">
            <a:avLst/>
          </a:prstGeom>
        </p:spPr>
      </p:pic>
      <p:pic>
        <p:nvPicPr>
          <p:cNvPr id="13" name="图片 12" descr="屏幕截图 2021-01-05 1542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8180" y="4636135"/>
            <a:ext cx="2676525" cy="202755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38240" y="2435225"/>
            <a:ext cx="78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tanks</a:t>
            </a:r>
            <a:endParaRPr lang="en-US" altLang="zh-CN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17305" y="2335530"/>
            <a:ext cx="2560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Cosmic Dust Analyzer(CDA)</a:t>
            </a:r>
            <a:endParaRPr lang="en-US" altLang="zh-CN" sz="140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86600" y="4735830"/>
            <a:ext cx="2560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Huygens Probe</a:t>
            </a:r>
            <a:endParaRPr lang="en-US" altLang="zh-CN" sz="140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3420" y="897255"/>
            <a:ext cx="107784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 </a:t>
            </a: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ur antenna is actually emitting radio waves but due to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the Reciprocal Theorem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we directly get the effective antenna length vectors for a receiving antenna.</a:t>
            </a:r>
            <a:endParaRPr lang="zh-CN" altLang="en-US" sz="200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31702" y="67477"/>
            <a:ext cx="3057110" cy="561730"/>
          </a:xfrm>
          <a:prstGeom prst="rect">
            <a:avLst/>
          </a:prstGeom>
        </p:spPr>
      </p:pic>
      <p:pic>
        <p:nvPicPr>
          <p:cNvPr id="7" name="图片 6" descr="4JssZgcV_EGjm"/>
          <p:cNvPicPr>
            <a:picLocks noChangeAspect="1"/>
          </p:cNvPicPr>
          <p:nvPr/>
        </p:nvPicPr>
        <p:blipFill>
          <a:blip r:embed="rId3"/>
          <a:srcRect r="64898"/>
          <a:stretch>
            <a:fillRect/>
          </a:stretch>
        </p:blipFill>
        <p:spPr>
          <a:xfrm>
            <a:off x="-146050" y="78105"/>
            <a:ext cx="984250" cy="5511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8890" y="688340"/>
            <a:ext cx="12200890" cy="13970"/>
          </a:xfrm>
          <a:prstGeom prst="line">
            <a:avLst/>
          </a:prstGeom>
          <a:ln w="44450" cmpd="sng">
            <a:solidFill>
              <a:srgbClr val="164E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t="5426" b="15579"/>
          <a:stretch>
            <a:fillRect/>
          </a:stretch>
        </p:blipFill>
        <p:spPr>
          <a:xfrm>
            <a:off x="362585" y="1519555"/>
            <a:ext cx="6553200" cy="28752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22020" y="92710"/>
            <a:ext cx="6852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Important wire–grid modifications</a:t>
            </a:r>
            <a:endParaRPr lang="en-US" altLang="zh-CN" sz="2800" b="1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85" y="4518025"/>
            <a:ext cx="6227445" cy="13601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226310" y="4545965"/>
            <a:ext cx="2139950" cy="133223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50080" y="4545965"/>
            <a:ext cx="2139950" cy="133223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181215" y="2729230"/>
            <a:ext cx="47650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● the magnetometer boom (MB)：  </a:t>
            </a:r>
            <a:endParaRPr lang="zh-CN" altLang="en-US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 simple line → a more realistic design</a:t>
            </a:r>
            <a:endParaRPr lang="zh-CN" altLang="en-US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81850" y="4253230"/>
            <a:ext cx="47644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 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ll three RPWS antennas 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connected → isolate u,v antennas from the spacecraft body.</a:t>
            </a:r>
            <a:endParaRPr lang="en-US" altLang="zh-CN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27350" y="6090285"/>
            <a:ext cx="17068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G. Fischer</a:t>
            </a:r>
            <a:endParaRPr lang="zh-CN" altLang="en-US" sz="140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31702" y="67477"/>
            <a:ext cx="3057110" cy="561730"/>
          </a:xfrm>
          <a:prstGeom prst="rect">
            <a:avLst/>
          </a:prstGeom>
        </p:spPr>
      </p:pic>
      <p:pic>
        <p:nvPicPr>
          <p:cNvPr id="7" name="图片 6" descr="4JssZgcV_EGjm"/>
          <p:cNvPicPr>
            <a:picLocks noChangeAspect="1"/>
          </p:cNvPicPr>
          <p:nvPr/>
        </p:nvPicPr>
        <p:blipFill>
          <a:blip r:embed="rId3"/>
          <a:srcRect r="64898"/>
          <a:stretch>
            <a:fillRect/>
          </a:stretch>
        </p:blipFill>
        <p:spPr>
          <a:xfrm>
            <a:off x="-146050" y="78105"/>
            <a:ext cx="984250" cy="5511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8890" y="688340"/>
            <a:ext cx="12200890" cy="13970"/>
          </a:xfrm>
          <a:prstGeom prst="line">
            <a:avLst/>
          </a:prstGeom>
          <a:ln w="44450" cmpd="sng">
            <a:solidFill>
              <a:srgbClr val="164E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22020" y="92710"/>
            <a:ext cx="6760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Wire-grid Model1 based on 4NEC2</a:t>
            </a:r>
            <a:endParaRPr lang="zh-CN" altLang="en-US" sz="2800" b="1">
              <a:solidFill>
                <a:srgbClr val="003F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340" y="1028700"/>
            <a:ext cx="2930525" cy="4438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05" y="1697355"/>
            <a:ext cx="4223385" cy="37699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3850" y="1814830"/>
            <a:ext cx="4077970" cy="3642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305" y="940435"/>
            <a:ext cx="3000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Spacecraft:2*2*2m</a:t>
            </a:r>
            <a:endParaRPr lang="en-US" altLang="zh-CN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Antenna: l=5m; d=5mm</a:t>
            </a:r>
            <a:endParaRPr lang="en-US" altLang="zh-CN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31702" y="67477"/>
            <a:ext cx="3057110" cy="561730"/>
          </a:xfrm>
          <a:prstGeom prst="rect">
            <a:avLst/>
          </a:prstGeom>
        </p:spPr>
      </p:pic>
      <p:pic>
        <p:nvPicPr>
          <p:cNvPr id="7" name="图片 6" descr="4JssZgcV_EGjm"/>
          <p:cNvPicPr>
            <a:picLocks noChangeAspect="1"/>
          </p:cNvPicPr>
          <p:nvPr/>
        </p:nvPicPr>
        <p:blipFill>
          <a:blip r:embed="rId3"/>
          <a:srcRect r="64898"/>
          <a:stretch>
            <a:fillRect/>
          </a:stretch>
        </p:blipFill>
        <p:spPr>
          <a:xfrm>
            <a:off x="-146050" y="78105"/>
            <a:ext cx="984250" cy="5511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8890" y="688340"/>
            <a:ext cx="12200890" cy="13970"/>
          </a:xfrm>
          <a:prstGeom prst="line">
            <a:avLst/>
          </a:prstGeom>
          <a:ln w="44450" cmpd="sng">
            <a:solidFill>
              <a:srgbClr val="164E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1892935"/>
            <a:ext cx="4183380" cy="4199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950" y="1892935"/>
            <a:ext cx="4193540" cy="42024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5775" y="828040"/>
            <a:ext cx="11235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 The reception properties of short linear antennas can be described by the so-called effective length vector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which is pointing along the direction of minimum gain in the toroidal radiation pattern.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4895" y="6276975"/>
            <a:ext cx="849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2">
                    <a:lumMod val="10000"/>
                  </a:schemeClr>
                </a:solidFill>
              </a:rPr>
              <a:t>有效长度的方向没有发生变化。</a:t>
            </a:r>
            <a:endParaRPr lang="zh-CN" altLang="en-US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560320" y="2105025"/>
            <a:ext cx="9525" cy="3733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22020" y="92710"/>
            <a:ext cx="6760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Wire-grid Model1 based on 4NEC2</a:t>
            </a:r>
            <a:endParaRPr lang="zh-CN" altLang="en-US" sz="2800" b="1">
              <a:solidFill>
                <a:srgbClr val="003F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03420" y="3841115"/>
            <a:ext cx="619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XY</a:t>
            </a:r>
            <a:endParaRPr lang="en-US" alt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36495" y="1736725"/>
            <a:ext cx="619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Z</a:t>
            </a:r>
            <a:endParaRPr lang="en-US" alt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459595" y="3841115"/>
            <a:ext cx="619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en-US" alt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90765" y="1671955"/>
            <a:ext cx="619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endParaRPr lang="en-US" alt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31702" y="67477"/>
            <a:ext cx="3057110" cy="561730"/>
          </a:xfrm>
          <a:prstGeom prst="rect">
            <a:avLst/>
          </a:prstGeom>
        </p:spPr>
      </p:pic>
      <p:pic>
        <p:nvPicPr>
          <p:cNvPr id="7" name="图片 6" descr="4JssZgcV_EGjm"/>
          <p:cNvPicPr>
            <a:picLocks noChangeAspect="1"/>
          </p:cNvPicPr>
          <p:nvPr/>
        </p:nvPicPr>
        <p:blipFill>
          <a:blip r:embed="rId3"/>
          <a:srcRect r="64898"/>
          <a:stretch>
            <a:fillRect/>
          </a:stretch>
        </p:blipFill>
        <p:spPr>
          <a:xfrm>
            <a:off x="-146050" y="78105"/>
            <a:ext cx="984250" cy="5511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8890" y="688340"/>
            <a:ext cx="12200890" cy="13970"/>
          </a:xfrm>
          <a:prstGeom prst="line">
            <a:avLst/>
          </a:prstGeom>
          <a:ln w="44450" cmpd="sng">
            <a:solidFill>
              <a:srgbClr val="164E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22020" y="92710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Model 2</a:t>
            </a:r>
            <a:endParaRPr lang="en-US" sz="2800" b="1">
              <a:solidFill>
                <a:srgbClr val="003F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120" y="1679575"/>
            <a:ext cx="4005580" cy="4272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25" y="1761490"/>
            <a:ext cx="4629150" cy="419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4525" y="835660"/>
            <a:ext cx="3905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Spacecraft:2*2*2m</a:t>
            </a:r>
            <a:endParaRPr lang="en-US" altLang="zh-CN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 Antennas: l=5m; d=5mm</a:t>
            </a:r>
            <a:endParaRPr lang="en-US" altLang="zh-CN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31702" y="67477"/>
            <a:ext cx="3057110" cy="561730"/>
          </a:xfrm>
          <a:prstGeom prst="rect">
            <a:avLst/>
          </a:prstGeom>
        </p:spPr>
      </p:pic>
      <p:pic>
        <p:nvPicPr>
          <p:cNvPr id="7" name="图片 6" descr="4JssZgcV_EGjm"/>
          <p:cNvPicPr>
            <a:picLocks noChangeAspect="1"/>
          </p:cNvPicPr>
          <p:nvPr/>
        </p:nvPicPr>
        <p:blipFill>
          <a:blip r:embed="rId3"/>
          <a:srcRect r="64898"/>
          <a:stretch>
            <a:fillRect/>
          </a:stretch>
        </p:blipFill>
        <p:spPr>
          <a:xfrm>
            <a:off x="-146050" y="78105"/>
            <a:ext cx="984250" cy="5511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8890" y="688340"/>
            <a:ext cx="12200890" cy="13970"/>
          </a:xfrm>
          <a:prstGeom prst="line">
            <a:avLst/>
          </a:prstGeom>
          <a:ln w="44450" cmpd="sng">
            <a:solidFill>
              <a:srgbClr val="164E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545" y="1605915"/>
            <a:ext cx="4406900" cy="4406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755" y="1402715"/>
            <a:ext cx="4006850" cy="468058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46820" y="1841500"/>
            <a:ext cx="4445" cy="396557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198495" y="6238875"/>
            <a:ext cx="553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有效长度的方向在水平面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(XY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上无倾斜</a:t>
            </a:r>
            <a:endParaRPr lang="zh-CN" altLang="en-US" b="1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2020" y="92710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Model 2</a:t>
            </a:r>
            <a:endParaRPr lang="en-US" sz="2800" b="1">
              <a:solidFill>
                <a:srgbClr val="003F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06290" y="925830"/>
            <a:ext cx="20402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水平截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(XY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926445" y="3670935"/>
            <a:ext cx="619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en-US" alt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31885" y="1402715"/>
            <a:ext cx="619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endParaRPr lang="en-US" alt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31702" y="67477"/>
            <a:ext cx="3057110" cy="561730"/>
          </a:xfrm>
          <a:prstGeom prst="rect">
            <a:avLst/>
          </a:prstGeom>
        </p:spPr>
      </p:pic>
      <p:pic>
        <p:nvPicPr>
          <p:cNvPr id="7" name="图片 6" descr="4JssZgcV_EGjm"/>
          <p:cNvPicPr>
            <a:picLocks noChangeAspect="1"/>
          </p:cNvPicPr>
          <p:nvPr/>
        </p:nvPicPr>
        <p:blipFill>
          <a:blip r:embed="rId3"/>
          <a:srcRect r="64898"/>
          <a:stretch>
            <a:fillRect/>
          </a:stretch>
        </p:blipFill>
        <p:spPr>
          <a:xfrm>
            <a:off x="-146050" y="78105"/>
            <a:ext cx="984250" cy="5511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8890" y="688340"/>
            <a:ext cx="12200890" cy="13970"/>
          </a:xfrm>
          <a:prstGeom prst="line">
            <a:avLst/>
          </a:prstGeom>
          <a:ln w="44450" cmpd="sng">
            <a:solidFill>
              <a:srgbClr val="164E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100" y="1496695"/>
            <a:ext cx="4766310" cy="4759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745615"/>
            <a:ext cx="3901440" cy="451104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8713470" y="3876675"/>
            <a:ext cx="1805940" cy="1473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254115" y="3740785"/>
            <a:ext cx="1807845" cy="1358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787890" y="3740785"/>
            <a:ext cx="146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β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9736455" y="3876675"/>
            <a:ext cx="75565" cy="270510"/>
          </a:xfrm>
          <a:prstGeom prst="arc">
            <a:avLst>
              <a:gd name="adj1" fmla="val 16200000"/>
              <a:gd name="adj2" fmla="val 18912972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969895" y="6256655"/>
            <a:ext cx="620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有效长度的方向在竖直面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(YZ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-Z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方向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倾斜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α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°</a:t>
            </a:r>
            <a:endParaRPr lang="zh-CN" altLang="en-US" b="1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2020" y="92710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Model 2</a:t>
            </a:r>
            <a:endParaRPr lang="en-US" sz="2800" b="1">
              <a:solidFill>
                <a:srgbClr val="003F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06290" y="925830"/>
            <a:ext cx="20288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竖直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截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(YZ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平面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704195" y="3723640"/>
            <a:ext cx="619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XY</a:t>
            </a:r>
            <a:endParaRPr lang="en-US" alt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56270" y="1189990"/>
            <a:ext cx="619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Z</a:t>
            </a:r>
            <a:endParaRPr lang="en-US" alt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829,&quot;width&quot;:19200}"/>
</p:tagLst>
</file>

<file path=ppt/tags/tag2.xml><?xml version="1.0" encoding="utf-8"?>
<p:tagLst xmlns:p="http://schemas.openxmlformats.org/presentationml/2006/main">
  <p:tag name="KSO_WM_UNIT_PLACING_PICTURE_USER_VIEWPORT" val="{&quot;height&quot;:5205,&quot;width&quot;:5295}"/>
</p:tagLst>
</file>

<file path=ppt/theme/theme1.xml><?xml version="1.0" encoding="utf-8"?>
<a:theme xmlns:a="http://schemas.openxmlformats.org/drawingml/2006/main" name="基础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1834</Words>
  <Application>WPS 演示</Application>
  <PresentationFormat>宽屏</PresentationFormat>
  <Paragraphs>166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Times New Roman</vt:lpstr>
      <vt:lpstr>Arial Unicode MS</vt:lpstr>
      <vt:lpstr>Calibri</vt:lpstr>
      <vt:lpstr>等线</vt:lpstr>
      <vt:lpstr>基础母版样式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WJ</cp:lastModifiedBy>
  <cp:revision>74</cp:revision>
  <dcterms:created xsi:type="dcterms:W3CDTF">2019-12-17T11:56:00Z</dcterms:created>
  <dcterms:modified xsi:type="dcterms:W3CDTF">2021-01-06T01:50:01Z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