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A0131-E643-874F-850C-0A6CF5E2753F}" type="datetimeFigureOut">
              <a:rPr kumimoji="1" lang="zh-CN" altLang="en-US" smtClean="0"/>
              <a:t>2021/3/19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9452-9A41-A04F-8252-94701B17E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94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F9452-9A41-A04F-8252-94701B17E7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lnSpc>
                <a:spcPct val="100000"/>
              </a:lnSpc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9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65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9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9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38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14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3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14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3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14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3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14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3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1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视频 3" descr="地上有许多星星&#10;&#10;中度可信度描述已自动生成">
            <a:extLst>
              <a:ext uri="{FF2B5EF4-FFF2-40B4-BE49-F238E27FC236}">
                <a16:creationId xmlns:a16="http://schemas.microsoft.com/office/drawing/2014/main" id="{730FB06B-CE34-43CC-922E-B40B36F3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421DD0-FB4D-7D4B-A311-C20AB8A4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4800">
                <a:solidFill>
                  <a:srgbClr val="FFFFFF"/>
                </a:solidFill>
              </a:rPr>
              <a:t>电场天线频率响应函数对天线尺寸等参数的依赖</a:t>
            </a:r>
            <a:br>
              <a:rPr kumimoji="1" lang="en-US" altLang="zh-CN" sz="4800">
                <a:solidFill>
                  <a:srgbClr val="FFFFFF"/>
                </a:solidFill>
              </a:rPr>
            </a:br>
            <a:r>
              <a:rPr kumimoji="1" lang="en-US" altLang="zh-CN" sz="4800">
                <a:solidFill>
                  <a:srgbClr val="FFFFFF"/>
                </a:solidFill>
              </a:rPr>
              <a:t>——</a:t>
            </a:r>
            <a:r>
              <a:rPr kumimoji="1" lang="zh-CN" altLang="en-US" sz="4800">
                <a:solidFill>
                  <a:srgbClr val="FFFFFF"/>
                </a:solidFill>
              </a:rPr>
              <a:t>由频率范围确定天线最佳长度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1C1AC-C684-3348-B37C-6832C4E5A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294461"/>
            <a:ext cx="10267950" cy="1271452"/>
          </a:xfrm>
        </p:spPr>
        <p:txBody>
          <a:bodyPr anchor="t">
            <a:normAutofit/>
          </a:bodyPr>
          <a:lstStyle/>
          <a:p>
            <a:pPr>
              <a:lnSpc>
                <a:spcPct val="103000"/>
              </a:lnSpc>
            </a:pPr>
            <a:r>
              <a:rPr kumimoji="1" lang="zh-CN" altLang="en-US" sz="2800"/>
              <a:t>张闻雨 刘润逸</a:t>
            </a:r>
            <a:endParaRPr kumimoji="1" lang="en-US" altLang="zh-CN" sz="2800"/>
          </a:p>
          <a:p>
            <a:pPr>
              <a:lnSpc>
                <a:spcPct val="103000"/>
              </a:lnSpc>
            </a:pPr>
            <a:r>
              <a:rPr kumimoji="1" lang="en-US" altLang="zh-CN" sz="2800"/>
              <a:t>2021.3.19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650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2D8C6-1F54-6D47-BF7F-C8E7B7FA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1AB34-0D23-3345-A789-05574949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" y="2373439"/>
            <a:ext cx="11231880" cy="3593592"/>
          </a:xfrm>
        </p:spPr>
        <p:txBody>
          <a:bodyPr/>
          <a:lstStyle/>
          <a:p>
            <a:r>
              <a:rPr lang="en" altLang="zh-CN" dirty="0"/>
              <a:t>These measurements suggest a value of C</a:t>
            </a:r>
            <a:r>
              <a:rPr lang="en" altLang="zh-CN" baseline="-25000" dirty="0"/>
              <a:t>B</a:t>
            </a:r>
            <a:r>
              <a:rPr lang="en" altLang="zh-CN" dirty="0"/>
              <a:t> ≈ 32 pF for the base capacitance. C</a:t>
            </a:r>
            <a:r>
              <a:rPr lang="en" altLang="zh-CN" baseline="-25000" dirty="0"/>
              <a:t>A</a:t>
            </a:r>
            <a:r>
              <a:rPr lang="en" altLang="zh-CN" dirty="0"/>
              <a:t> takes a value of approximately 63 pF for a single L = 6 m monopole (with a 2.3 cm average diameter) at long wavelengths </a:t>
            </a:r>
            <a:r>
              <a:rPr lang="en" altLang="zh-CN" dirty="0" err="1"/>
              <a:t>kL</a:t>
            </a:r>
            <a:r>
              <a:rPr lang="en" altLang="zh-CN" dirty="0"/>
              <a:t> ≪ 1. Then the total stray capacitance of an antenna unit is :</a:t>
            </a:r>
          </a:p>
          <a:p>
            <a:r>
              <a:rPr lang="en" altLang="zh-CN" dirty="0" err="1"/>
              <a:t>C</a:t>
            </a:r>
            <a:r>
              <a:rPr lang="en" altLang="zh-CN" baseline="-25000" dirty="0" err="1"/>
              <a:t>stray</a:t>
            </a:r>
            <a:r>
              <a:rPr lang="en" altLang="zh-CN" dirty="0"/>
              <a:t> ≈ C</a:t>
            </a:r>
            <a:r>
              <a:rPr lang="en" altLang="zh-CN" baseline="-25000" dirty="0"/>
              <a:t>B</a:t>
            </a:r>
            <a:r>
              <a:rPr lang="en" altLang="zh-CN" dirty="0"/>
              <a:t> + C</a:t>
            </a:r>
            <a:r>
              <a:rPr lang="en" altLang="zh-CN" baseline="-25000" dirty="0"/>
              <a:t>c</a:t>
            </a:r>
            <a:r>
              <a:rPr lang="en" altLang="zh-CN" dirty="0"/>
              <a:t> + </a:t>
            </a:r>
            <a:r>
              <a:rPr lang="en" altLang="zh-CN" dirty="0" err="1"/>
              <a:t>C</a:t>
            </a:r>
            <a:r>
              <a:rPr lang="en" altLang="zh-CN" baseline="-25000" dirty="0" err="1"/>
              <a:t>pa</a:t>
            </a:r>
            <a:r>
              <a:rPr lang="en" altLang="zh-CN" dirty="0"/>
              <a:t> ≈ 32 pF + 13 pF + 22 pF = 67 pF</a:t>
            </a:r>
          </a:p>
          <a:p>
            <a:r>
              <a:rPr lang="en" altLang="zh-CN" dirty="0"/>
              <a:t>which gives an antenna gain of approximately :</a:t>
            </a:r>
          </a:p>
          <a:p>
            <a:r>
              <a:rPr lang="en" altLang="zh-CN" dirty="0"/>
              <a:t>G ≈ C</a:t>
            </a:r>
            <a:r>
              <a:rPr lang="en" altLang="zh-CN" baseline="-25000" dirty="0"/>
              <a:t>A</a:t>
            </a:r>
            <a:r>
              <a:rPr lang="en" altLang="zh-CN" dirty="0"/>
              <a:t>/(C</a:t>
            </a:r>
            <a:r>
              <a:rPr lang="en" altLang="zh-CN" baseline="-25000" dirty="0"/>
              <a:t>A</a:t>
            </a:r>
            <a:r>
              <a:rPr lang="en" altLang="zh-CN" dirty="0"/>
              <a:t> + </a:t>
            </a:r>
            <a:r>
              <a:rPr lang="en" altLang="zh-CN" dirty="0" err="1"/>
              <a:t>C</a:t>
            </a:r>
            <a:r>
              <a:rPr lang="en" altLang="zh-CN" baseline="-25000" dirty="0" err="1"/>
              <a:t>stray</a:t>
            </a:r>
            <a:r>
              <a:rPr lang="en" altLang="zh-CN" dirty="0"/>
              <a:t>) ≈ 1/2. which is considered to be quite good. </a:t>
            </a:r>
          </a:p>
          <a:p>
            <a:endParaRPr lang="en" altLang="zh-CN" dirty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989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B41A6-2C13-C445-BF8C-D812A314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mission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69CBB-FD77-5C40-9D7B-2A956E22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400" dirty="0"/>
              <a:t>Figure out how to measure C</a:t>
            </a:r>
            <a:r>
              <a:rPr kumimoji="1" lang="en-US" altLang="zh-CN" sz="4400" baseline="-25000" dirty="0"/>
              <a:t>B</a:t>
            </a:r>
            <a:r>
              <a:rPr kumimoji="1" lang="en-US" altLang="zh-CN" sz="4400" dirty="0"/>
              <a:t> C</a:t>
            </a:r>
            <a:r>
              <a:rPr kumimoji="1" lang="en-US" altLang="zh-CN" sz="4400" baseline="-25000" dirty="0"/>
              <a:t>c</a:t>
            </a:r>
            <a:r>
              <a:rPr kumimoji="1" lang="en-US" altLang="zh-CN" sz="4400" dirty="0"/>
              <a:t> </a:t>
            </a:r>
            <a:r>
              <a:rPr kumimoji="1" lang="en-US" altLang="zh-CN" sz="4400" dirty="0" err="1"/>
              <a:t>C</a:t>
            </a:r>
            <a:r>
              <a:rPr kumimoji="1" lang="en-US" altLang="zh-CN" sz="4400" baseline="-25000" dirty="0" err="1"/>
              <a:t>pa</a:t>
            </a:r>
            <a:r>
              <a:rPr kumimoji="1" lang="en-US" altLang="zh-CN" sz="4400" dirty="0"/>
              <a:t> in the lab </a:t>
            </a:r>
            <a:endParaRPr kumimoji="1"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97C08D-CA16-CE41-8133-33B6035B7337}"/>
              </a:ext>
            </a:extLst>
          </p:cNvPr>
          <p:cNvSpPr txBox="1"/>
          <p:nvPr/>
        </p:nvSpPr>
        <p:spPr>
          <a:xfrm>
            <a:off x="8915401" y="3461218"/>
            <a:ext cx="489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</a:rPr>
              <a:t>?</a:t>
            </a:r>
            <a:endParaRPr kumimoji="1"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9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253B7-8EB6-B840-A07B-0AC87522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" y="317814"/>
            <a:ext cx="10268712" cy="1700784"/>
          </a:xfrm>
        </p:spPr>
        <p:txBody>
          <a:bodyPr/>
          <a:lstStyle/>
          <a:p>
            <a:r>
              <a:rPr kumimoji="1" lang="zh-CN" altLang="en-US" dirty="0"/>
              <a:t>另一篇文章（书）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14615-FB29-A548-9BEB-B7BEFEF1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3" y="2336412"/>
            <a:ext cx="7742701" cy="4335562"/>
          </a:xfrm>
        </p:spPr>
        <p:txBody>
          <a:bodyPr/>
          <a:lstStyle/>
          <a:p>
            <a:r>
              <a:rPr lang="en" altLang="zh-CN" dirty="0"/>
              <a:t>Bale, S., Ullrich, R., Goetz, K., </a:t>
            </a:r>
            <a:r>
              <a:rPr lang="en" altLang="zh-CN" dirty="0" err="1"/>
              <a:t>Alster</a:t>
            </a:r>
            <a:r>
              <a:rPr lang="en" altLang="zh-CN" dirty="0"/>
              <a:t>, N., </a:t>
            </a:r>
            <a:r>
              <a:rPr lang="en" altLang="zh-CN" dirty="0" err="1"/>
              <a:t>Cecconi</a:t>
            </a:r>
            <a:r>
              <a:rPr lang="en" altLang="zh-CN" dirty="0"/>
              <a:t>, B., </a:t>
            </a:r>
            <a:r>
              <a:rPr lang="en" altLang="zh-CN" dirty="0" err="1"/>
              <a:t>Dekkali</a:t>
            </a:r>
            <a:r>
              <a:rPr lang="en" altLang="zh-CN" dirty="0"/>
              <a:t>, M., </a:t>
            </a:r>
            <a:r>
              <a:rPr lang="en" altLang="zh-CN" dirty="0" err="1"/>
              <a:t>Lingner</a:t>
            </a:r>
            <a:r>
              <a:rPr lang="en" altLang="zh-CN" dirty="0"/>
              <a:t>, N., Macher, W., Manning, R., McCauley, J., Monson, S., Oswald, T., and </a:t>
            </a:r>
            <a:r>
              <a:rPr lang="en" altLang="zh-CN" dirty="0" err="1"/>
              <a:t>Pulupa</a:t>
            </a:r>
            <a:r>
              <a:rPr lang="en" altLang="zh-CN" dirty="0"/>
              <a:t>, M.: </a:t>
            </a:r>
            <a:r>
              <a:rPr lang="en" altLang="zh-CN" dirty="0">
                <a:solidFill>
                  <a:srgbClr val="FF0000"/>
                </a:solidFill>
              </a:rPr>
              <a:t>The Electric Antennas for the STEREO/WAVES Experiment</a:t>
            </a:r>
            <a:r>
              <a:rPr lang="en" altLang="zh-CN" dirty="0"/>
              <a:t>, Space Sci. Rev., 136, 529–547, doi:10.1007/s11214-007-9251-x, 2008. </a:t>
            </a:r>
          </a:p>
          <a:p>
            <a:endParaRPr kumimoji="1" lang="zh-CN" altLang="en-US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0C2D8A75-52D7-D449-93F6-BB057BF0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964" y="-100013"/>
            <a:ext cx="4471922" cy="69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31B9A-E11D-8541-B17B-AFF8A832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6143212"/>
            <a:ext cx="10698950" cy="37204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STEREO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MISSION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E775373E-AEB6-C041-9AD4-505F4E7E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200525" cy="5874756"/>
          </a:xfrm>
          <a:prstGeom prst="rect">
            <a:avLst/>
          </a:prstGeom>
        </p:spPr>
      </p:pic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43D579D2-2165-8F4D-AAE0-AE9A51D99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9" y="0"/>
            <a:ext cx="4200525" cy="5874756"/>
          </a:xfrm>
          <a:prstGeom prst="rect">
            <a:avLst/>
          </a:prstGeom>
        </p:spPr>
      </p:pic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D520B54A-6805-E943-975D-F6FE2103B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475" y="-1"/>
            <a:ext cx="4200525" cy="5874755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D2021883-1602-2042-8F8E-861BF06E5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8975" y="3326396"/>
            <a:ext cx="8503026" cy="1131304"/>
          </a:xfrm>
          <a:prstGeom prst="rect">
            <a:avLst/>
          </a:prstGeom>
        </p:spPr>
      </p:pic>
      <p:sp>
        <p:nvSpPr>
          <p:cNvPr id="15" name="直角上箭头 14">
            <a:extLst>
              <a:ext uri="{FF2B5EF4-FFF2-40B4-BE49-F238E27FC236}">
                <a16:creationId xmlns:a16="http://schemas.microsoft.com/office/drawing/2014/main" id="{7A9B9DF9-A253-CC45-98BD-3CE5F7AF6BA5}"/>
              </a:ext>
            </a:extLst>
          </p:cNvPr>
          <p:cNvSpPr/>
          <p:nvPr/>
        </p:nvSpPr>
        <p:spPr>
          <a:xfrm>
            <a:off x="7786978" y="4457700"/>
            <a:ext cx="1109663" cy="657225"/>
          </a:xfrm>
          <a:prstGeom prst="bent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0C49-A53D-E741-A07E-B84C0AF5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STEREO</a:t>
            </a:r>
            <a:r>
              <a:rPr kumimoji="1" lang="zh-CN" altLang="en-US" dirty="0"/>
              <a:t> 基本任务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42E2B-4C72-B943-AD86-547114E9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The STEREO mission has as its primary science goal the study of the generation, </a:t>
            </a:r>
            <a:r>
              <a:rPr lang="en" altLang="zh-CN" dirty="0" err="1"/>
              <a:t>evolu</a:t>
            </a:r>
            <a:r>
              <a:rPr lang="en" altLang="zh-CN" dirty="0"/>
              <a:t>- </a:t>
            </a:r>
            <a:r>
              <a:rPr lang="en" altLang="zh-CN" dirty="0" err="1"/>
              <a:t>tion</a:t>
            </a:r>
            <a:r>
              <a:rPr lang="en" altLang="zh-CN" dirty="0"/>
              <a:t>, and propagation of Coronal Mass Ejections (CMEs). </a:t>
            </a:r>
          </a:p>
          <a:p>
            <a:r>
              <a:rPr lang="en" altLang="zh-CN" dirty="0"/>
              <a:t>Another science goal for STEREO/WAVES is the measurement in situ of the plasma waves involved in the plasma radiation process and </a:t>
            </a:r>
            <a:r>
              <a:rPr lang="en" altLang="zh-CN" dirty="0" err="1"/>
              <a:t>collisionless</a:t>
            </a:r>
            <a:r>
              <a:rPr lang="en" altLang="zh-CN" dirty="0"/>
              <a:t> shock physics.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28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A6A0-AC5A-DD46-819B-1E61DBB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3AC2B363-7F1F-3A41-B27E-0DA60076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7896"/>
            <a:ext cx="6847419" cy="69158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9810C6-8A9F-7642-94D6-FF451AAC9B66}"/>
              </a:ext>
            </a:extLst>
          </p:cNvPr>
          <p:cNvSpPr txBox="1"/>
          <p:nvPr/>
        </p:nvSpPr>
        <p:spPr>
          <a:xfrm>
            <a:off x="6847419" y="2505670"/>
            <a:ext cx="5453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/>
              <a:t>the voltage gain of the antenna system goes as </a:t>
            </a:r>
          </a:p>
          <a:p>
            <a:r>
              <a:rPr lang="en" altLang="zh-CN" sz="2800" dirty="0"/>
              <a:t>G ∼ C</a:t>
            </a:r>
            <a:r>
              <a:rPr lang="en" altLang="zh-CN" sz="2800" baseline="-25000" dirty="0"/>
              <a:t>A</a:t>
            </a:r>
            <a:r>
              <a:rPr lang="en" altLang="zh-CN" sz="2800" dirty="0"/>
              <a:t>/(C</a:t>
            </a:r>
            <a:r>
              <a:rPr lang="en" altLang="zh-CN" sz="2800" baseline="-25000" dirty="0"/>
              <a:t>A</a:t>
            </a:r>
            <a:r>
              <a:rPr lang="en" altLang="zh-CN" sz="2800" dirty="0"/>
              <a:t> + </a:t>
            </a:r>
            <a:r>
              <a:rPr lang="en" altLang="zh-CN" sz="2800" dirty="0" err="1"/>
              <a:t>C</a:t>
            </a:r>
            <a:r>
              <a:rPr lang="en" altLang="zh-CN" sz="2800" baseline="-25000" dirty="0" err="1"/>
              <a:t>stray</a:t>
            </a:r>
            <a:r>
              <a:rPr lang="en" altLang="zh-CN" sz="2800" dirty="0"/>
              <a:t>) 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DA26B-ABC7-1D4C-BC74-C488C35D47D1}"/>
              </a:ext>
            </a:extLst>
          </p:cNvPr>
          <p:cNvSpPr txBox="1"/>
          <p:nvPr/>
        </p:nvSpPr>
        <p:spPr>
          <a:xfrm>
            <a:off x="6939716" y="3613666"/>
            <a:ext cx="54537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C</a:t>
            </a:r>
            <a:r>
              <a:rPr lang="en" altLang="zh-CN" sz="2800" baseline="-25000" dirty="0"/>
              <a:t>A </a:t>
            </a:r>
            <a:r>
              <a:rPr lang="en" altLang="zh-CN" sz="2800" dirty="0"/>
              <a:t>: the antenna capacitance </a:t>
            </a:r>
          </a:p>
          <a:p>
            <a:r>
              <a:rPr lang="en" altLang="zh-CN" sz="2800" dirty="0" err="1"/>
              <a:t>C</a:t>
            </a:r>
            <a:r>
              <a:rPr lang="en" altLang="zh-CN" sz="2800" baseline="-25000" dirty="0" err="1"/>
              <a:t>stray</a:t>
            </a:r>
            <a:r>
              <a:rPr lang="en" altLang="zh-CN" sz="2800" baseline="-25000" dirty="0"/>
              <a:t> </a:t>
            </a:r>
            <a:r>
              <a:rPr lang="en" altLang="zh-CN" sz="2800" dirty="0"/>
              <a:t>: the stray capacitance</a:t>
            </a:r>
          </a:p>
          <a:p>
            <a:r>
              <a:rPr lang="en" altLang="zh-CN" sz="2000" dirty="0"/>
              <a:t>1. the “base” capacitance C</a:t>
            </a:r>
            <a:r>
              <a:rPr lang="en" altLang="zh-CN" sz="2000" baseline="-25000" dirty="0"/>
              <a:t>B</a:t>
            </a:r>
            <a:r>
              <a:rPr lang="en" altLang="zh-CN" sz="2000" dirty="0"/>
              <a:t> of the antenna with respect to the enclosure</a:t>
            </a:r>
          </a:p>
          <a:p>
            <a:r>
              <a:rPr lang="en" altLang="zh-CN" sz="2000" dirty="0"/>
              <a:t>2. Cc cable and </a:t>
            </a:r>
            <a:r>
              <a:rPr lang="en" altLang="zh-CN" sz="2000" dirty="0" err="1"/>
              <a:t>C</a:t>
            </a:r>
            <a:r>
              <a:rPr lang="en" altLang="zh-CN" sz="2000" baseline="-25000" dirty="0" err="1"/>
              <a:t>pa</a:t>
            </a:r>
            <a:r>
              <a:rPr lang="en" altLang="zh-CN" sz="2000" dirty="0"/>
              <a:t> preamp input capacitance </a:t>
            </a:r>
          </a:p>
          <a:p>
            <a:endParaRPr lang="en" altLang="zh-CN" dirty="0"/>
          </a:p>
          <a:p>
            <a:endParaRPr lang="en" altLang="zh-CN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16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8F8CC-1068-054D-8410-EF9698E7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5A167-A830-AA43-8C26-38F34642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simple expression for the reactance of a monopole antenna (of length L, radius a, and wavenumber k) above an infinite ground plane (</a:t>
            </a:r>
            <a:r>
              <a:rPr lang="en" altLang="zh-CN" dirty="0" err="1"/>
              <a:t>Balanis</a:t>
            </a:r>
            <a:r>
              <a:rPr lang="en" altLang="zh-CN" dirty="0"/>
              <a:t> 1997) gives the antenna free-space capacitance </a:t>
            </a:r>
          </a:p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A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76AC56-0267-E342-9D30-B1083DC02D37}"/>
                  </a:ext>
                </a:extLst>
              </p:cNvPr>
              <p:cNvSpPr txBox="1"/>
              <p:nvPr/>
            </p:nvSpPr>
            <p:spPr>
              <a:xfrm>
                <a:off x="1571625" y="4743450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76AC56-0267-E342-9D30-B1083DC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5" y="4743450"/>
                <a:ext cx="232436" cy="276999"/>
              </a:xfrm>
              <a:prstGeom prst="rect">
                <a:avLst/>
              </a:prstGeom>
              <a:blipFill>
                <a:blip r:embed="rId2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70CF7C-6582-1C46-8210-32A01738C92D}"/>
                  </a:ext>
                </a:extLst>
              </p:cNvPr>
              <p:cNvSpPr txBox="1"/>
              <p:nvPr/>
            </p:nvSpPr>
            <p:spPr>
              <a:xfrm>
                <a:off x="1804061" y="4596390"/>
                <a:ext cx="2328971" cy="84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CN" dirty="0" smtClean="0"/>
                            <m:t>2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𝑘𝐿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70CF7C-6582-1C46-8210-32A01738C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61" y="4596390"/>
                <a:ext cx="2328971" cy="848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1269005-E753-C04D-AE30-754732B67830}"/>
              </a:ext>
            </a:extLst>
          </p:cNvPr>
          <p:cNvSpPr txBox="1"/>
          <p:nvPr/>
        </p:nvSpPr>
        <p:spPr>
          <a:xfrm>
            <a:off x="6500813" y="4650051"/>
            <a:ext cx="54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的值取决于信号的波数</a:t>
            </a:r>
            <a:r>
              <a:rPr kumimoji="1" lang="en-US" altLang="zh-CN" dirty="0"/>
              <a:t>k</a:t>
            </a:r>
            <a:r>
              <a:rPr kumimoji="1" lang="zh-CN" altLang="en-US" dirty="0"/>
              <a:t>（即有关于信号的频率）</a:t>
            </a:r>
            <a:endParaRPr kumimoji="1" lang="en-US" altLang="zh-CN" dirty="0"/>
          </a:p>
          <a:p>
            <a:r>
              <a:rPr kumimoji="1" lang="zh-CN" altLang="en-US" dirty="0"/>
              <a:t>同时也取决于</a:t>
            </a:r>
            <a:r>
              <a:rPr kumimoji="1" lang="zh-CN" altLang="en-US" dirty="0">
                <a:solidFill>
                  <a:srgbClr val="FF0000"/>
                </a:solidFill>
              </a:rPr>
              <a:t>天线长度</a:t>
            </a:r>
            <a:r>
              <a:rPr kumimoji="1" lang="en-US" altLang="zh-CN" dirty="0">
                <a:solidFill>
                  <a:srgbClr val="FF0000"/>
                </a:solidFill>
              </a:rPr>
              <a:t>L</a:t>
            </a:r>
            <a:r>
              <a:rPr kumimoji="1" lang="zh-CN" altLang="en-US" dirty="0">
                <a:solidFill>
                  <a:srgbClr val="FF0000"/>
                </a:solidFill>
              </a:rPr>
              <a:t>、天线半径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44253-815E-5148-AFC8-A2F4F6E0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</a:t>
            </a:r>
            <a:r>
              <a:rPr kumimoji="1" lang="en-US" altLang="zh-CN" baseline="-25000" dirty="0" err="1"/>
              <a:t>pa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95FD0-9431-C94C-946F-140C924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Cable and preamp-input capacitance are </a:t>
            </a:r>
            <a:r>
              <a:rPr lang="en" altLang="zh-CN" dirty="0">
                <a:solidFill>
                  <a:schemeClr val="accent5"/>
                </a:solidFill>
              </a:rPr>
              <a:t>measured easily</a:t>
            </a:r>
            <a:r>
              <a:rPr lang="en" altLang="zh-CN" dirty="0"/>
              <a:t> in the lab: for S/WAVES, cable capacitance is approximately C</a:t>
            </a:r>
            <a:r>
              <a:rPr lang="en" altLang="zh-CN" baseline="-25000" dirty="0"/>
              <a:t>c</a:t>
            </a:r>
            <a:r>
              <a:rPr lang="en" altLang="zh-CN" dirty="0"/>
              <a:t> ≈ 13 pF and the measured input capacitance of the preamps is </a:t>
            </a:r>
            <a:r>
              <a:rPr lang="en" altLang="zh-CN" dirty="0" err="1"/>
              <a:t>C</a:t>
            </a:r>
            <a:r>
              <a:rPr lang="en" altLang="zh-CN" baseline="-25000" dirty="0" err="1"/>
              <a:t>pa</a:t>
            </a:r>
            <a:r>
              <a:rPr lang="en" altLang="zh-CN" dirty="0"/>
              <a:t> ≈ 22 </a:t>
            </a:r>
            <a:r>
              <a:rPr lang="en" altLang="zh-CN" dirty="0" err="1"/>
              <a:t>pF.</a:t>
            </a:r>
            <a:r>
              <a:rPr lang="en" altLang="zh-CN" dirty="0"/>
              <a:t> 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14300-FDC2-6B4C-AB3A-5C979DAC3FF7}"/>
              </a:ext>
            </a:extLst>
          </p:cNvPr>
          <p:cNvSpPr txBox="1"/>
          <p:nvPr/>
        </p:nvSpPr>
        <p:spPr>
          <a:xfrm>
            <a:off x="9729787" y="1641456"/>
            <a:ext cx="635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rgbClr val="FF0000"/>
                </a:solidFill>
              </a:rPr>
              <a:t>?</a:t>
            </a:r>
            <a:endParaRPr kumimoji="1"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48244-2AF8-864F-A948-102D2FA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D5771-62CE-6240-9495-0C26186A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The capacitance was measured at the SMA connector on the antenna box using a BK Precision 878 LCR meter (operating at 1 kHz). </a:t>
            </a:r>
            <a:r>
              <a:rPr lang="zh-CN" altLang="en" dirty="0">
                <a:solidFill>
                  <a:srgbClr val="FF0000"/>
                </a:solidFill>
              </a:rPr>
              <a:t>天线</a:t>
            </a:r>
            <a:r>
              <a:rPr lang="zh-CN" altLang="en-US" dirty="0">
                <a:solidFill>
                  <a:srgbClr val="FF0000"/>
                </a:solidFill>
              </a:rPr>
              <a:t>与基底导体板垂直放置</a:t>
            </a:r>
            <a:endParaRPr lang="en" altLang="zh-CN" dirty="0">
              <a:solidFill>
                <a:srgbClr val="FF0000"/>
              </a:solidFill>
            </a:endParaRPr>
          </a:p>
          <a:p>
            <a:r>
              <a:rPr lang="en" altLang="zh-CN" dirty="0"/>
              <a:t>Following this measurement, the antenna was lowered, 1 m of </a:t>
            </a:r>
            <a:r>
              <a:rPr lang="en" altLang="zh-CN" dirty="0" err="1"/>
              <a:t>stacer</a:t>
            </a:r>
            <a:r>
              <a:rPr lang="en" altLang="zh-CN" dirty="0"/>
              <a:t> was cut from the end, the length and diameter were measured, and it was suspended and tested again. This process was repeated until only 14 cm of the </a:t>
            </a:r>
            <a:r>
              <a:rPr lang="en" altLang="zh-CN" dirty="0" err="1"/>
              <a:t>stacer</a:t>
            </a:r>
            <a:r>
              <a:rPr lang="en" altLang="zh-CN" dirty="0"/>
              <a:t> antenna extended beyond the base of the deployment unit. 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86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81A5-30DF-8F43-9460-C538FE91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" y="332102"/>
            <a:ext cx="10268712" cy="1700784"/>
          </a:xfrm>
        </p:spPr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B</a:t>
            </a:r>
            <a:endParaRPr kumimoji="1"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0D714A09-46A7-A248-87EC-DD07600E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45" y="500062"/>
            <a:ext cx="10827256" cy="5443538"/>
          </a:xfrm>
        </p:spPr>
      </p:pic>
    </p:spTree>
    <p:extLst>
      <p:ext uri="{BB962C8B-B14F-4D97-AF65-F5344CB8AC3E}">
        <p14:creationId xmlns:p14="http://schemas.microsoft.com/office/powerpoint/2010/main" val="293444610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A9"/>
      </a:accent1>
      <a:accent2>
        <a:srgbClr val="C417D5"/>
      </a:accent2>
      <a:accent3>
        <a:srgbClr val="8729E7"/>
      </a:accent3>
      <a:accent4>
        <a:srgbClr val="3528D8"/>
      </a:accent4>
      <a:accent5>
        <a:srgbClr val="296AE7"/>
      </a:accent5>
      <a:accent6>
        <a:srgbClr val="17A7D5"/>
      </a:accent6>
      <a:hlink>
        <a:srgbClr val="3F55BF"/>
      </a:hlink>
      <a:folHlink>
        <a:srgbClr val="7F7F7F"/>
      </a:folHlink>
    </a:clrScheme>
    <a:fontScheme name="Custom 16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547</Words>
  <Application>Microsoft Macintosh PowerPoint</Application>
  <PresentationFormat>宽屏</PresentationFormat>
  <Paragraphs>39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</vt:lpstr>
      <vt:lpstr>Arial</vt:lpstr>
      <vt:lpstr>Cambria Math</vt:lpstr>
      <vt:lpstr>Wingdings</vt:lpstr>
      <vt:lpstr>JuxtaposeVTI</vt:lpstr>
      <vt:lpstr>电场天线频率响应函数对天线尺寸等参数的依赖 ——由频率范围确定天线最佳长度</vt:lpstr>
      <vt:lpstr>另一篇文章（书）</vt:lpstr>
      <vt:lpstr>THE STEREO MISSION</vt:lpstr>
      <vt:lpstr>STEREO 基本任务</vt:lpstr>
      <vt:lpstr>PowerPoint 演示文稿</vt:lpstr>
      <vt:lpstr>CA</vt:lpstr>
      <vt:lpstr>Cc Cpa</vt:lpstr>
      <vt:lpstr>CB</vt:lpstr>
      <vt:lpstr>CB</vt:lpstr>
      <vt:lpstr>G</vt:lpstr>
      <vt:lpstr>Next 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电场天线频率响应函数对天线尺寸等参数的依赖 ——由频率范围确定天线最佳长度</dc:title>
  <dc:creator>1293816807@qq.com</dc:creator>
  <cp:lastModifiedBy>1293816807@qq.com</cp:lastModifiedBy>
  <cp:revision>7</cp:revision>
  <dcterms:created xsi:type="dcterms:W3CDTF">2021-03-19T02:40:31Z</dcterms:created>
  <dcterms:modified xsi:type="dcterms:W3CDTF">2021-03-19T03:51:18Z</dcterms:modified>
</cp:coreProperties>
</file>