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329" r:id="rId3"/>
    <p:sldId id="281" r:id="rId4"/>
    <p:sldId id="324" r:id="rId5"/>
    <p:sldId id="325" r:id="rId6"/>
    <p:sldId id="326" r:id="rId7"/>
    <p:sldId id="327" r:id="rId8"/>
    <p:sldId id="328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3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73A30-4E8D-4F5A-A660-0CF9FA0EA0CF}" type="datetimeFigureOut">
              <a:rPr lang="en-IN" smtClean="0"/>
              <a:pPr/>
              <a:t>22-03-2024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23E4C-C78F-4806-9F29-9550DE44BB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18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56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531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Friday, 27th January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422" y="9627"/>
            <a:ext cx="5301563" cy="3764514"/>
            <a:chOff x="-3422" y="9627"/>
            <a:chExt cx="5301563" cy="3764514"/>
          </a:xfrm>
        </p:grpSpPr>
        <p:sp>
          <p:nvSpPr>
            <p:cNvPr id="7" name="object 3"/>
            <p:cNvSpPr>
              <a:spLocks/>
            </p:cNvSpPr>
            <p:nvPr userDrawn="1"/>
          </p:nvSpPr>
          <p:spPr bwMode="auto">
            <a:xfrm>
              <a:off x="-3422" y="9627"/>
              <a:ext cx="5301563" cy="3764514"/>
            </a:xfrm>
            <a:custGeom>
              <a:avLst/>
              <a:gdLst>
                <a:gd name="T0" fmla="*/ 23708288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6402574 h 5134610"/>
                <a:gd name="T6" fmla="*/ 23708288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8" name="object 6"/>
            <p:cNvSpPr txBox="1"/>
            <p:nvPr userDrawn="1"/>
          </p:nvSpPr>
          <p:spPr>
            <a:xfrm>
              <a:off x="1521433" y="437049"/>
              <a:ext cx="2517167" cy="739134"/>
            </a:xfrm>
            <a:prstGeom prst="rect">
              <a:avLst/>
            </a:prstGeom>
          </p:spPr>
          <p:txBody>
            <a:bodyPr wrap="square" lIns="0" tIns="8086" rIns="0" bIns="0">
              <a:spAutoFit/>
            </a:bodyPr>
            <a:lstStyle/>
            <a:p>
              <a:pPr marL="7701">
                <a:lnSpc>
                  <a:spcPts val="2847"/>
                </a:lnSpc>
                <a:spcBef>
                  <a:spcPts val="64"/>
                </a:spcBef>
                <a:defRPr/>
              </a:pPr>
              <a:r>
                <a:rPr lang="en-IN" sz="2577" b="1" spc="-21" dirty="0">
                  <a:solidFill>
                    <a:srgbClr val="FFFFFF"/>
                  </a:solidFill>
                  <a:latin typeface="Bookman Old Style" panose="02050604050505020204" pitchFamily="18" charset="0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701">
                <a:lnSpc>
                  <a:spcPts val="2847"/>
                </a:lnSpc>
                <a:spcBef>
                  <a:spcPts val="64"/>
                </a:spcBef>
                <a:defRPr/>
              </a:pPr>
              <a:r>
                <a:rPr lang="en-IN" sz="2577" b="1" spc="-21" dirty="0">
                  <a:solidFill>
                    <a:srgbClr val="FFFFFF"/>
                  </a:solidFill>
                  <a:latin typeface="Bookman Old Style" panose="02050604050505020204" pitchFamily="18" charset="0"/>
                  <a:ea typeface="ＭＳ Ｐゴシック" charset="0"/>
                  <a:cs typeface="Helvetica-Bold"/>
                </a:rPr>
                <a:t>Engineering</a:t>
              </a:r>
              <a:endParaRPr sz="2577" dirty="0">
                <a:latin typeface="Bookman Old Style" panose="02050604050505020204" pitchFamily="18" charset="0"/>
                <a:ea typeface="ＭＳ Ｐゴシック" charset="0"/>
                <a:cs typeface="Helvetica-Bold"/>
              </a:endParaRPr>
            </a:p>
          </p:txBody>
        </p:sp>
        <p:sp>
          <p:nvSpPr>
            <p:cNvPr id="9" name="object 4"/>
            <p:cNvSpPr>
              <a:spLocks noChangeArrowheads="1"/>
            </p:cNvSpPr>
            <p:nvPr userDrawn="1"/>
          </p:nvSpPr>
          <p:spPr bwMode="auto">
            <a:xfrm>
              <a:off x="286339" y="234288"/>
              <a:ext cx="1119575" cy="1116687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endParaRPr lang="en-US" altLang="en-US" sz="1092"/>
            </a:p>
          </p:txBody>
        </p:sp>
      </p:grpSp>
      <p:sp>
        <p:nvSpPr>
          <p:cNvPr id="10" name="object 7"/>
          <p:cNvSpPr txBox="1"/>
          <p:nvPr userDrawn="1"/>
        </p:nvSpPr>
        <p:spPr>
          <a:xfrm>
            <a:off x="8373035" y="252217"/>
            <a:ext cx="3498933" cy="377108"/>
          </a:xfrm>
          <a:prstGeom prst="rect">
            <a:avLst/>
          </a:prstGeom>
        </p:spPr>
        <p:txBody>
          <a:bodyPr wrap="square" lIns="0" tIns="7701" rIns="0" bIns="0">
            <a:spAutoFit/>
          </a:bodyPr>
          <a:lstStyle/>
          <a:p>
            <a:pPr marL="7701" algn="ctr">
              <a:spcBef>
                <a:spcPts val="61"/>
              </a:spcBef>
              <a:defRPr/>
            </a:pPr>
            <a:r>
              <a:rPr sz="2400" b="1" i="1" spc="-3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Go, change </a:t>
            </a:r>
            <a:r>
              <a:rPr sz="2400" b="1" i="1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the</a:t>
            </a:r>
            <a:r>
              <a:rPr sz="2400" b="1" i="1" spc="-49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 </a:t>
            </a:r>
            <a:r>
              <a:rPr sz="2400" b="1" i="1" spc="-3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world</a:t>
            </a:r>
            <a:endParaRPr sz="2400" b="1" dirty="0">
              <a:latin typeface="Bookman Old Style" panose="02050604050505020204" pitchFamily="18" charset="0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15953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Friday, 27th January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5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Friday, 27th January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40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375" y="60480"/>
            <a:ext cx="8551282" cy="638693"/>
          </a:xfr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>
            <a:lvl1pPr algn="ctr">
              <a:defRPr sz="36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797859"/>
            <a:ext cx="11842376" cy="5379104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  <a:lvl2pPr>
              <a:defRPr>
                <a:latin typeface="Bookman Old Style" panose="02050604050505020204" pitchFamily="18" charset="0"/>
              </a:defRPr>
            </a:lvl2pPr>
            <a:lvl3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3pPr>
            <a:lvl4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4pPr>
            <a:lvl5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35003" y="0"/>
            <a:ext cx="12191144" cy="6858000"/>
            <a:chOff x="-35003" y="-1"/>
            <a:chExt cx="12191144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5003" y="-1"/>
              <a:ext cx="12191144" cy="6858000"/>
            </a:xfrm>
            <a:prstGeom prst="rect">
              <a:avLst/>
            </a:prstGeom>
            <a:solidFill>
              <a:schemeClr val="lt1">
                <a:alpha val="99000"/>
              </a:schemeClr>
            </a:solidFill>
            <a:ln w="76200">
              <a:solidFill>
                <a:srgbClr val="00589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1092" dirty="0">
                <a:solidFill>
                  <a:srgbClr val="FFFFFF"/>
                </a:solidFill>
              </a:endParaRPr>
            </a:p>
          </p:txBody>
        </p:sp>
        <p:grpSp>
          <p:nvGrpSpPr>
            <p:cNvPr id="10" name="Group 9"/>
            <p:cNvGrpSpPr/>
            <p:nvPr userDrawn="1"/>
          </p:nvGrpSpPr>
          <p:grpSpPr>
            <a:xfrm>
              <a:off x="0" y="-1"/>
              <a:ext cx="1174375" cy="932329"/>
              <a:chOff x="1" y="0"/>
              <a:chExt cx="995082" cy="663388"/>
            </a:xfrm>
          </p:grpSpPr>
          <p:sp>
            <p:nvSpPr>
              <p:cNvPr id="7" name="object 3"/>
              <p:cNvSpPr>
                <a:spLocks/>
              </p:cNvSpPr>
              <p:nvPr userDrawn="1"/>
            </p:nvSpPr>
            <p:spPr bwMode="auto">
              <a:xfrm>
                <a:off x="1" y="0"/>
                <a:ext cx="995082" cy="663388"/>
              </a:xfrm>
              <a:custGeom>
                <a:avLst/>
                <a:gdLst>
                  <a:gd name="T0" fmla="*/ 23708288 w 7436484"/>
                  <a:gd name="T1" fmla="*/ 0 h 5134610"/>
                  <a:gd name="T2" fmla="*/ 0 w 7436484"/>
                  <a:gd name="T3" fmla="*/ 0 h 5134610"/>
                  <a:gd name="T4" fmla="*/ 0 w 7436484"/>
                  <a:gd name="T5" fmla="*/ 16402574 h 5134610"/>
                  <a:gd name="T6" fmla="*/ 23708288 w 7436484"/>
                  <a:gd name="T7" fmla="*/ 0 h 51346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36484"/>
                  <a:gd name="T13" fmla="*/ 0 h 5134610"/>
                  <a:gd name="T14" fmla="*/ 7436484 w 7436484"/>
                  <a:gd name="T15" fmla="*/ 5134610 h 51346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36484" h="5134610">
                    <a:moveTo>
                      <a:pt x="7435941" y="0"/>
                    </a:moveTo>
                    <a:lnTo>
                      <a:pt x="0" y="0"/>
                    </a:lnTo>
                    <a:lnTo>
                      <a:pt x="0" y="5134513"/>
                    </a:lnTo>
                    <a:lnTo>
                      <a:pt x="7435941" y="0"/>
                    </a:lnTo>
                    <a:close/>
                  </a:path>
                </a:pathLst>
              </a:custGeom>
              <a:solidFill>
                <a:srgbClr val="005893"/>
              </a:solidFill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IN" sz="1092"/>
              </a:p>
            </p:txBody>
          </p:sp>
          <p:sp>
            <p:nvSpPr>
              <p:cNvPr id="8" name="object 4"/>
              <p:cNvSpPr>
                <a:spLocks noChangeArrowheads="1"/>
              </p:cNvSpPr>
              <p:nvPr userDrawn="1"/>
            </p:nvSpPr>
            <p:spPr bwMode="auto">
              <a:xfrm>
                <a:off x="73957" y="36743"/>
                <a:ext cx="383242" cy="310714"/>
              </a:xfrm>
              <a:prstGeom prst="rect">
                <a:avLst/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endParaRPr lang="en-US" altLang="en-US" sz="1092"/>
              </a:p>
            </p:txBody>
          </p:sp>
        </p:grpSp>
      </p:grpSp>
      <p:grpSp>
        <p:nvGrpSpPr>
          <p:cNvPr id="11" name="Group 10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12" name="Rounded Rectangle 11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3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174812" y="6347204"/>
            <a:ext cx="2743200" cy="3651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</a:lstStyle>
          <a:p>
            <a:pPr algn="ctr"/>
            <a:r>
              <a:rPr lang="en-IN" dirty="0"/>
              <a:t>Friday, 27th January 2023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IN" dirty="0"/>
              <a:t>RV COLLEGE OF ENGINEERING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273988" y="6347204"/>
            <a:ext cx="2743200" cy="3651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</a:lstStyle>
          <a:p>
            <a:fld id="{9BA15CD2-76D6-4EFE-91D9-7087332E331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174376" y="24695"/>
            <a:ext cx="8551282" cy="6386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Bookman Old Style" panose="020506040505050202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6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5900" y="-24255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941" y="842775"/>
            <a:ext cx="5750859" cy="53341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42775"/>
            <a:ext cx="5795682" cy="5334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8941" y="6356349"/>
            <a:ext cx="2743200" cy="365125"/>
          </a:xfrm>
        </p:spPr>
        <p:txBody>
          <a:bodyPr/>
          <a:lstStyle/>
          <a:p>
            <a:r>
              <a:rPr lang="en-IN" dirty="0"/>
              <a:t>Friday, 27th January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GB"/>
              <a:t>RV COLLEGE OF ENGINEERING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24682" y="6356349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object 3"/>
          <p:cNvSpPr>
            <a:spLocks/>
          </p:cNvSpPr>
          <p:nvPr userDrawn="1"/>
        </p:nvSpPr>
        <p:spPr bwMode="auto">
          <a:xfrm>
            <a:off x="0" y="-24255"/>
            <a:ext cx="1174376" cy="1019337"/>
          </a:xfrm>
          <a:custGeom>
            <a:avLst/>
            <a:gdLst>
              <a:gd name="T0" fmla="*/ 23708288 w 7436484"/>
              <a:gd name="T1" fmla="*/ 0 h 5134610"/>
              <a:gd name="T2" fmla="*/ 0 w 7436484"/>
              <a:gd name="T3" fmla="*/ 0 h 5134610"/>
              <a:gd name="T4" fmla="*/ 0 w 7436484"/>
              <a:gd name="T5" fmla="*/ 16402574 h 5134610"/>
              <a:gd name="T6" fmla="*/ 23708288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  <a:gd name="T12" fmla="*/ 0 w 7436484"/>
              <a:gd name="T13" fmla="*/ 0 h 5134610"/>
              <a:gd name="T14" fmla="*/ 7436484 w 7436484"/>
              <a:gd name="T15" fmla="*/ 5134610 h 51346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IN" sz="1092"/>
          </a:p>
        </p:txBody>
      </p:sp>
      <p:sp>
        <p:nvSpPr>
          <p:cNvPr id="10" name="object 4"/>
          <p:cNvSpPr>
            <a:spLocks noChangeArrowheads="1"/>
          </p:cNvSpPr>
          <p:nvPr userDrawn="1"/>
        </p:nvSpPr>
        <p:spPr bwMode="auto">
          <a:xfrm>
            <a:off x="42794" y="17837"/>
            <a:ext cx="452294" cy="436679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 sz="1092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174376" y="24695"/>
            <a:ext cx="8551282" cy="6386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Bookman Old Style" panose="020506040505050202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4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10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35003" y="0"/>
            <a:ext cx="12191144" cy="6858000"/>
            <a:chOff x="-35003" y="-1"/>
            <a:chExt cx="12191144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-35003" y="-1"/>
              <a:ext cx="12191144" cy="6858000"/>
            </a:xfrm>
            <a:prstGeom prst="rect">
              <a:avLst/>
            </a:prstGeom>
            <a:solidFill>
              <a:schemeClr val="lt1">
                <a:alpha val="99000"/>
              </a:schemeClr>
            </a:solidFill>
            <a:ln w="76200">
              <a:solidFill>
                <a:srgbClr val="00589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1092" dirty="0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0" y="-1"/>
              <a:ext cx="1174375" cy="932329"/>
              <a:chOff x="1" y="0"/>
              <a:chExt cx="995082" cy="663388"/>
            </a:xfrm>
          </p:grpSpPr>
          <p:sp>
            <p:nvSpPr>
              <p:cNvPr id="10" name="object 3"/>
              <p:cNvSpPr>
                <a:spLocks/>
              </p:cNvSpPr>
              <p:nvPr userDrawn="1"/>
            </p:nvSpPr>
            <p:spPr bwMode="auto">
              <a:xfrm>
                <a:off x="1" y="0"/>
                <a:ext cx="995082" cy="663388"/>
              </a:xfrm>
              <a:custGeom>
                <a:avLst/>
                <a:gdLst>
                  <a:gd name="T0" fmla="*/ 23708288 w 7436484"/>
                  <a:gd name="T1" fmla="*/ 0 h 5134610"/>
                  <a:gd name="T2" fmla="*/ 0 w 7436484"/>
                  <a:gd name="T3" fmla="*/ 0 h 5134610"/>
                  <a:gd name="T4" fmla="*/ 0 w 7436484"/>
                  <a:gd name="T5" fmla="*/ 16402574 h 5134610"/>
                  <a:gd name="T6" fmla="*/ 23708288 w 7436484"/>
                  <a:gd name="T7" fmla="*/ 0 h 51346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36484"/>
                  <a:gd name="T13" fmla="*/ 0 h 5134610"/>
                  <a:gd name="T14" fmla="*/ 7436484 w 7436484"/>
                  <a:gd name="T15" fmla="*/ 5134610 h 51346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36484" h="5134610">
                    <a:moveTo>
                      <a:pt x="7435941" y="0"/>
                    </a:moveTo>
                    <a:lnTo>
                      <a:pt x="0" y="0"/>
                    </a:lnTo>
                    <a:lnTo>
                      <a:pt x="0" y="5134513"/>
                    </a:lnTo>
                    <a:lnTo>
                      <a:pt x="7435941" y="0"/>
                    </a:lnTo>
                    <a:close/>
                  </a:path>
                </a:pathLst>
              </a:custGeom>
              <a:solidFill>
                <a:srgbClr val="005893"/>
              </a:solidFill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IN" sz="1092"/>
              </a:p>
            </p:txBody>
          </p:sp>
          <p:sp>
            <p:nvSpPr>
              <p:cNvPr id="11" name="object 4"/>
              <p:cNvSpPr>
                <a:spLocks noChangeArrowheads="1"/>
              </p:cNvSpPr>
              <p:nvPr userDrawn="1"/>
            </p:nvSpPr>
            <p:spPr bwMode="auto">
              <a:xfrm>
                <a:off x="73957" y="36743"/>
                <a:ext cx="383242" cy="310714"/>
              </a:xfrm>
              <a:prstGeom prst="rect">
                <a:avLst/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endParaRPr lang="en-US" altLang="en-US" sz="1092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Friday, 27th January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4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07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35003" y="0"/>
            <a:ext cx="12191144" cy="6858000"/>
            <a:chOff x="-35003" y="-1"/>
            <a:chExt cx="12191144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-35003" y="-1"/>
              <a:ext cx="12191144" cy="6858000"/>
            </a:xfrm>
            <a:prstGeom prst="rect">
              <a:avLst/>
            </a:prstGeom>
            <a:solidFill>
              <a:schemeClr val="lt1">
                <a:alpha val="99000"/>
              </a:schemeClr>
            </a:solidFill>
            <a:ln w="76200">
              <a:solidFill>
                <a:srgbClr val="00589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1092" dirty="0">
                <a:solidFill>
                  <a:srgbClr val="FFFFFF"/>
                </a:solidFill>
              </a:endParaRPr>
            </a:p>
          </p:txBody>
        </p:sp>
        <p:grpSp>
          <p:nvGrpSpPr>
            <p:cNvPr id="12" name="Group 11"/>
            <p:cNvGrpSpPr/>
            <p:nvPr userDrawn="1"/>
          </p:nvGrpSpPr>
          <p:grpSpPr>
            <a:xfrm>
              <a:off x="0" y="-1"/>
              <a:ext cx="1174375" cy="932329"/>
              <a:chOff x="1" y="0"/>
              <a:chExt cx="995082" cy="663388"/>
            </a:xfrm>
          </p:grpSpPr>
          <p:sp>
            <p:nvSpPr>
              <p:cNvPr id="13" name="object 3"/>
              <p:cNvSpPr>
                <a:spLocks/>
              </p:cNvSpPr>
              <p:nvPr userDrawn="1"/>
            </p:nvSpPr>
            <p:spPr bwMode="auto">
              <a:xfrm>
                <a:off x="1" y="0"/>
                <a:ext cx="995082" cy="663388"/>
              </a:xfrm>
              <a:custGeom>
                <a:avLst/>
                <a:gdLst>
                  <a:gd name="T0" fmla="*/ 23708288 w 7436484"/>
                  <a:gd name="T1" fmla="*/ 0 h 5134610"/>
                  <a:gd name="T2" fmla="*/ 0 w 7436484"/>
                  <a:gd name="T3" fmla="*/ 0 h 5134610"/>
                  <a:gd name="T4" fmla="*/ 0 w 7436484"/>
                  <a:gd name="T5" fmla="*/ 16402574 h 5134610"/>
                  <a:gd name="T6" fmla="*/ 23708288 w 7436484"/>
                  <a:gd name="T7" fmla="*/ 0 h 51346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36484"/>
                  <a:gd name="T13" fmla="*/ 0 h 5134610"/>
                  <a:gd name="T14" fmla="*/ 7436484 w 7436484"/>
                  <a:gd name="T15" fmla="*/ 5134610 h 51346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36484" h="5134610">
                    <a:moveTo>
                      <a:pt x="7435941" y="0"/>
                    </a:moveTo>
                    <a:lnTo>
                      <a:pt x="0" y="0"/>
                    </a:lnTo>
                    <a:lnTo>
                      <a:pt x="0" y="5134513"/>
                    </a:lnTo>
                    <a:lnTo>
                      <a:pt x="7435941" y="0"/>
                    </a:lnTo>
                    <a:close/>
                  </a:path>
                </a:pathLst>
              </a:custGeom>
              <a:solidFill>
                <a:srgbClr val="005893"/>
              </a:solidFill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IN" sz="1092"/>
              </a:p>
            </p:txBody>
          </p:sp>
          <p:sp>
            <p:nvSpPr>
              <p:cNvPr id="14" name="object 4"/>
              <p:cNvSpPr>
                <a:spLocks noChangeArrowheads="1"/>
              </p:cNvSpPr>
              <p:nvPr userDrawn="1"/>
            </p:nvSpPr>
            <p:spPr bwMode="auto">
              <a:xfrm>
                <a:off x="73957" y="36743"/>
                <a:ext cx="383242" cy="310714"/>
              </a:xfrm>
              <a:prstGeom prst="rect">
                <a:avLst/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endParaRPr lang="en-US" altLang="en-US" sz="1092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Friday, 27th January 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GB" dirty="0"/>
              <a:t>RV COLLEGE OF ENGINEERING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16" name="Rounded Rectangle 15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7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38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56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Friday, 27th January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1174375" cy="932329"/>
            <a:chOff x="1" y="0"/>
            <a:chExt cx="995082" cy="663388"/>
          </a:xfrm>
        </p:grpSpPr>
        <p:sp>
          <p:nvSpPr>
            <p:cNvPr id="8" name="object 3"/>
            <p:cNvSpPr>
              <a:spLocks/>
            </p:cNvSpPr>
            <p:nvPr userDrawn="1"/>
          </p:nvSpPr>
          <p:spPr bwMode="auto">
            <a:xfrm>
              <a:off x="1" y="0"/>
              <a:ext cx="995082" cy="663388"/>
            </a:xfrm>
            <a:custGeom>
              <a:avLst/>
              <a:gdLst>
                <a:gd name="T0" fmla="*/ 23708288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6402574 h 5134610"/>
                <a:gd name="T6" fmla="*/ 23708288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9" name="object 4"/>
            <p:cNvSpPr>
              <a:spLocks noChangeArrowheads="1"/>
            </p:cNvSpPr>
            <p:nvPr userDrawn="1"/>
          </p:nvSpPr>
          <p:spPr bwMode="auto">
            <a:xfrm>
              <a:off x="73957" y="36743"/>
              <a:ext cx="383242" cy="310714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endParaRPr lang="en-US" altLang="en-US" sz="1092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2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50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56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Friday, 27th January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8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0" y="0"/>
            <a:ext cx="1174375" cy="932329"/>
            <a:chOff x="1" y="0"/>
            <a:chExt cx="995082" cy="663388"/>
          </a:xfrm>
        </p:grpSpPr>
        <p:sp>
          <p:nvSpPr>
            <p:cNvPr id="10" name="object 3"/>
            <p:cNvSpPr>
              <a:spLocks/>
            </p:cNvSpPr>
            <p:nvPr userDrawn="1"/>
          </p:nvSpPr>
          <p:spPr bwMode="auto">
            <a:xfrm>
              <a:off x="1" y="0"/>
              <a:ext cx="995082" cy="663388"/>
            </a:xfrm>
            <a:custGeom>
              <a:avLst/>
              <a:gdLst>
                <a:gd name="T0" fmla="*/ 23708288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6402574 h 5134610"/>
                <a:gd name="T6" fmla="*/ 23708288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1" name="object 4"/>
            <p:cNvSpPr>
              <a:spLocks noChangeArrowheads="1"/>
            </p:cNvSpPr>
            <p:nvPr userDrawn="1"/>
          </p:nvSpPr>
          <p:spPr bwMode="auto">
            <a:xfrm>
              <a:off x="73957" y="36743"/>
              <a:ext cx="383242" cy="310714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endParaRPr lang="en-US" altLang="en-US" sz="1092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94" y="1605963"/>
            <a:ext cx="5889812" cy="364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5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5003" y="0"/>
            <a:ext cx="12191144" cy="6858000"/>
            <a:chOff x="-35003" y="-1"/>
            <a:chExt cx="12191144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5003" y="-1"/>
              <a:ext cx="12191144" cy="6858000"/>
            </a:xfrm>
            <a:prstGeom prst="rect">
              <a:avLst/>
            </a:prstGeom>
            <a:solidFill>
              <a:schemeClr val="lt1">
                <a:alpha val="99000"/>
              </a:schemeClr>
            </a:solidFill>
            <a:ln w="76200">
              <a:solidFill>
                <a:srgbClr val="00589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1092" dirty="0">
                <a:solidFill>
                  <a:srgbClr val="FFFFFF"/>
                </a:solidFill>
              </a:endParaRPr>
            </a:p>
          </p:txBody>
        </p:sp>
        <p:grpSp>
          <p:nvGrpSpPr>
            <p:cNvPr id="10" name="Group 9"/>
            <p:cNvGrpSpPr/>
            <p:nvPr userDrawn="1"/>
          </p:nvGrpSpPr>
          <p:grpSpPr>
            <a:xfrm>
              <a:off x="0" y="-1"/>
              <a:ext cx="1174375" cy="932329"/>
              <a:chOff x="1" y="0"/>
              <a:chExt cx="995082" cy="663388"/>
            </a:xfrm>
          </p:grpSpPr>
          <p:sp>
            <p:nvSpPr>
              <p:cNvPr id="11" name="object 3"/>
              <p:cNvSpPr>
                <a:spLocks/>
              </p:cNvSpPr>
              <p:nvPr userDrawn="1"/>
            </p:nvSpPr>
            <p:spPr bwMode="auto">
              <a:xfrm>
                <a:off x="1" y="0"/>
                <a:ext cx="995082" cy="663388"/>
              </a:xfrm>
              <a:custGeom>
                <a:avLst/>
                <a:gdLst>
                  <a:gd name="T0" fmla="*/ 23708288 w 7436484"/>
                  <a:gd name="T1" fmla="*/ 0 h 5134610"/>
                  <a:gd name="T2" fmla="*/ 0 w 7436484"/>
                  <a:gd name="T3" fmla="*/ 0 h 5134610"/>
                  <a:gd name="T4" fmla="*/ 0 w 7436484"/>
                  <a:gd name="T5" fmla="*/ 16402574 h 5134610"/>
                  <a:gd name="T6" fmla="*/ 23708288 w 7436484"/>
                  <a:gd name="T7" fmla="*/ 0 h 51346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36484"/>
                  <a:gd name="T13" fmla="*/ 0 h 5134610"/>
                  <a:gd name="T14" fmla="*/ 7436484 w 7436484"/>
                  <a:gd name="T15" fmla="*/ 5134610 h 51346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36484" h="5134610">
                    <a:moveTo>
                      <a:pt x="7435941" y="0"/>
                    </a:moveTo>
                    <a:lnTo>
                      <a:pt x="0" y="0"/>
                    </a:lnTo>
                    <a:lnTo>
                      <a:pt x="0" y="5134513"/>
                    </a:lnTo>
                    <a:lnTo>
                      <a:pt x="7435941" y="0"/>
                    </a:lnTo>
                    <a:close/>
                  </a:path>
                </a:pathLst>
              </a:custGeom>
              <a:solidFill>
                <a:srgbClr val="005893"/>
              </a:solidFill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IN" sz="1092"/>
              </a:p>
            </p:txBody>
          </p:sp>
          <p:sp>
            <p:nvSpPr>
              <p:cNvPr id="12" name="object 4"/>
              <p:cNvSpPr>
                <a:spLocks noChangeArrowheads="1"/>
              </p:cNvSpPr>
              <p:nvPr userDrawn="1"/>
            </p:nvSpPr>
            <p:spPr bwMode="auto">
              <a:xfrm>
                <a:off x="73957" y="36743"/>
                <a:ext cx="383242" cy="310714"/>
              </a:xfrm>
              <a:prstGeom prst="rect">
                <a:avLst/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endParaRPr lang="en-US" altLang="en-US" sz="1092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Friday, 27th January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14" name="Rounded Rectangle 13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5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68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Friday, 27th January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7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Friday, 27th January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RV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5CD2-76D6-4EFE-91D9-7087332E33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5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96CC0B7C-A866-FE74-4251-99A50DBA6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217" y="2650538"/>
            <a:ext cx="6899565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38088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800" b="1" dirty="0">
                <a:solidFill>
                  <a:srgbClr val="005893"/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HPCC Hack Challenge March 2024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5893"/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12/03/24 -13/03/24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>
              <a:latin typeface="Inter Black" panose="02000503000000020004" pitchFamily="2" charset="0"/>
              <a:ea typeface="Inter Black" panose="02000503000000020004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Inter Black" panose="02000503000000020004" pitchFamily="2" charset="0"/>
                <a:ea typeface="Inter Black" panose="02000503000000020004" pitchFamily="2" charset="0"/>
              </a:rPr>
              <a:t>Avinash Anish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CAE9B4A0-E1DE-AF47-CE6D-2D2231977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09" y="742232"/>
            <a:ext cx="2854036" cy="90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 descr="Badge Image: HPCC Systems    Introduction to ECL    Parts 1 &amp; 2">
            <a:extLst>
              <a:ext uri="{FF2B5EF4-FFF2-40B4-BE49-F238E27FC236}">
                <a16:creationId xmlns:a16="http://schemas.microsoft.com/office/drawing/2014/main" id="{D6D9D25B-9BB6-4C96-48A4-17387ABEFB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Badge Image: HPCC Systems    Introduction to ECL    Parts 1 &amp; 2">
            <a:extLst>
              <a:ext uri="{FF2B5EF4-FFF2-40B4-BE49-F238E27FC236}">
                <a16:creationId xmlns:a16="http://schemas.microsoft.com/office/drawing/2014/main" id="{C2E2F262-F1FC-D3E7-25CB-63B37B9532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D52B6-7859-58E0-DCA7-9016BFD7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351C3-6539-43B3-0B48-97D57E17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2</a:t>
            </a:fld>
            <a:endParaRPr lang="en-IN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F93679FE-23CE-D75E-490A-2D98A9E56382}"/>
              </a:ext>
            </a:extLst>
          </p:cNvPr>
          <p:cNvGrpSpPr/>
          <p:nvPr/>
        </p:nvGrpSpPr>
        <p:grpSpPr>
          <a:xfrm>
            <a:off x="4445715" y="1687088"/>
            <a:ext cx="3300569" cy="4283273"/>
            <a:chOff x="0" y="0"/>
            <a:chExt cx="6601137" cy="856654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4C902F4C-189A-10B7-9D66-35AB2687AB00}"/>
                </a:ext>
              </a:extLst>
            </p:cNvPr>
            <p:cNvGrpSpPr/>
            <p:nvPr/>
          </p:nvGrpSpPr>
          <p:grpSpPr>
            <a:xfrm>
              <a:off x="0" y="3462843"/>
              <a:ext cx="6601137" cy="4659558"/>
              <a:chOff x="0" y="0"/>
              <a:chExt cx="1500474" cy="1059142"/>
            </a:xfrm>
          </p:grpSpPr>
          <p:sp>
            <p:nvSpPr>
              <p:cNvPr id="13" name="Freeform 4">
                <a:extLst>
                  <a:ext uri="{FF2B5EF4-FFF2-40B4-BE49-F238E27FC236}">
                    <a16:creationId xmlns:a16="http://schemas.microsoft.com/office/drawing/2014/main" id="{D696435E-6CA3-7DF5-75B8-00A1CEA5559E}"/>
                  </a:ext>
                </a:extLst>
              </p:cNvPr>
              <p:cNvSpPr/>
              <p:nvPr/>
            </p:nvSpPr>
            <p:spPr>
              <a:xfrm>
                <a:off x="0" y="0"/>
                <a:ext cx="1500474" cy="1059143"/>
              </a:xfrm>
              <a:custGeom>
                <a:avLst/>
                <a:gdLst/>
                <a:ahLst/>
                <a:cxnLst/>
                <a:rect l="l" t="t" r="r" b="b"/>
                <a:pathLst>
                  <a:path w="1500474" h="1059143">
                    <a:moveTo>
                      <a:pt x="1376013" y="1059142"/>
                    </a:moveTo>
                    <a:lnTo>
                      <a:pt x="124460" y="1059142"/>
                    </a:lnTo>
                    <a:cubicBezTo>
                      <a:pt x="55880" y="1059142"/>
                      <a:pt x="0" y="1003262"/>
                      <a:pt x="0" y="93468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76014" y="0"/>
                    </a:lnTo>
                    <a:cubicBezTo>
                      <a:pt x="1444594" y="0"/>
                      <a:pt x="1500474" y="55880"/>
                      <a:pt x="1500474" y="124460"/>
                    </a:cubicBezTo>
                    <a:lnTo>
                      <a:pt x="1500474" y="934682"/>
                    </a:lnTo>
                    <a:cubicBezTo>
                      <a:pt x="1500474" y="1003262"/>
                      <a:pt x="1444594" y="1059143"/>
                      <a:pt x="1376014" y="1059143"/>
                    </a:cubicBezTo>
                    <a:close/>
                  </a:path>
                </a:pathLst>
              </a:custGeom>
              <a:solidFill>
                <a:srgbClr val="005893"/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D965B07-FDA6-8694-A729-606953A756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3504" y="0"/>
              <a:ext cx="4694128" cy="4694128"/>
              <a:chOff x="0" y="0"/>
              <a:chExt cx="6350000" cy="6350000"/>
            </a:xfrm>
          </p:grpSpPr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2BA1AA93-C35B-CFB1-EAAB-0AD4B2A4D10C}"/>
                  </a:ext>
                </a:extLst>
              </p:cNvPr>
              <p:cNvSpPr/>
              <p:nvPr/>
            </p:nvSpPr>
            <p:spPr>
              <a:xfrm>
                <a:off x="655320" y="655320"/>
                <a:ext cx="5039360" cy="5039360"/>
              </a:xfrm>
              <a:custGeom>
                <a:avLst/>
                <a:gdLst/>
                <a:ahLst/>
                <a:cxnLst/>
                <a:rect l="l" t="t" r="r" b="b"/>
                <a:pathLst>
                  <a:path w="5039360" h="5039360">
                    <a:moveTo>
                      <a:pt x="2519680" y="0"/>
                    </a:moveTo>
                    <a:cubicBezTo>
                      <a:pt x="1127760" y="0"/>
                      <a:pt x="0" y="1127760"/>
                      <a:pt x="0" y="2519680"/>
                    </a:cubicBezTo>
                    <a:cubicBezTo>
                      <a:pt x="0" y="3911600"/>
                      <a:pt x="1127760" y="5039360"/>
                      <a:pt x="2519680" y="5039360"/>
                    </a:cubicBezTo>
                    <a:cubicBezTo>
                      <a:pt x="3911600" y="5039360"/>
                      <a:pt x="5039360" y="3911600"/>
                      <a:pt x="5039360" y="2519680"/>
                    </a:cubicBezTo>
                    <a:cubicBezTo>
                      <a:pt x="5039360" y="1127760"/>
                      <a:pt x="3911600" y="0"/>
                      <a:pt x="251968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t="-3716" b="-24854"/>
                </a:stretch>
              </a:blipFill>
            </p:spPr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962EA1A-FDCD-A907-8299-1E9E3BB9441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3670" y="0"/>
                      <a:pt x="0" y="1424940"/>
                      <a:pt x="0" y="3175000"/>
                    </a:cubicBezTo>
                    <a:cubicBezTo>
                      <a:pt x="0" y="4925060"/>
                      <a:pt x="1423670" y="6350000"/>
                      <a:pt x="3175000" y="6350000"/>
                    </a:cubicBezTo>
                    <a:cubicBezTo>
                      <a:pt x="4925060" y="6350000"/>
                      <a:pt x="6350000" y="4926330"/>
                      <a:pt x="6350000" y="3175000"/>
                    </a:cubicBezTo>
                    <a:cubicBezTo>
                      <a:pt x="6350000" y="1424940"/>
                      <a:pt x="4926330" y="0"/>
                      <a:pt x="3175000" y="0"/>
                    </a:cubicBezTo>
                    <a:close/>
                    <a:moveTo>
                      <a:pt x="3175000" y="5833110"/>
                    </a:moveTo>
                    <a:cubicBezTo>
                      <a:pt x="1709420" y="5833110"/>
                      <a:pt x="516890" y="4640580"/>
                      <a:pt x="516890" y="3175000"/>
                    </a:cubicBezTo>
                    <a:cubicBezTo>
                      <a:pt x="516890" y="1709420"/>
                      <a:pt x="1709420" y="516890"/>
                      <a:pt x="3175000" y="516890"/>
                    </a:cubicBezTo>
                    <a:cubicBezTo>
                      <a:pt x="4640580" y="516890"/>
                      <a:pt x="5833110" y="1709420"/>
                      <a:pt x="5833110" y="3175000"/>
                    </a:cubicBezTo>
                    <a:cubicBezTo>
                      <a:pt x="5833110" y="4640580"/>
                      <a:pt x="4640580" y="5833110"/>
                      <a:pt x="3175000" y="5833110"/>
                    </a:cubicBezTo>
                    <a:close/>
                  </a:path>
                </a:pathLst>
              </a:custGeom>
              <a:solidFill>
                <a:srgbClr val="005893"/>
              </a:solidFill>
            </p:spPr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65BCD6-973F-64CC-D594-40898FAA63F1}"/>
                </a:ext>
              </a:extLst>
            </p:cNvPr>
            <p:cNvSpPr txBox="1"/>
            <p:nvPr/>
          </p:nvSpPr>
          <p:spPr>
            <a:xfrm>
              <a:off x="445950" y="5271925"/>
              <a:ext cx="5647893" cy="3294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7"/>
                </a:lnSpc>
              </a:pPr>
              <a:r>
                <a:rPr lang="en-US" sz="2006" spc="40" dirty="0">
                  <a:solidFill>
                    <a:srgbClr val="FFFFFF"/>
                  </a:solidFill>
                  <a:latin typeface="Montserrat"/>
                </a:rPr>
                <a:t>1st Semester,</a:t>
              </a:r>
            </a:p>
            <a:p>
              <a:pPr algn="ctr">
                <a:lnSpc>
                  <a:spcPts val="2607"/>
                </a:lnSpc>
              </a:pPr>
              <a:r>
                <a:rPr lang="en-US" sz="2006" spc="40" dirty="0">
                  <a:solidFill>
                    <a:srgbClr val="FFFFFF"/>
                  </a:solidFill>
                  <a:latin typeface="Montserrat"/>
                </a:rPr>
                <a:t>Computer Science -  Cybersecurity</a:t>
              </a:r>
            </a:p>
            <a:p>
              <a:pPr algn="ctr">
                <a:lnSpc>
                  <a:spcPts val="2607"/>
                </a:lnSpc>
              </a:pPr>
              <a:r>
                <a:rPr lang="en-US" sz="2006" spc="40" dirty="0">
                  <a:solidFill>
                    <a:srgbClr val="FFFFFF"/>
                  </a:solidFill>
                  <a:latin typeface="Montserrat"/>
                </a:rPr>
                <a:t>RVCE</a:t>
              </a:r>
            </a:p>
            <a:p>
              <a:pPr algn="ctr">
                <a:lnSpc>
                  <a:spcPts val="2607"/>
                </a:lnSpc>
              </a:pPr>
              <a:endParaRPr lang="en-US" sz="2006" spc="40" dirty="0">
                <a:solidFill>
                  <a:srgbClr val="FFFFFF"/>
                </a:solidFill>
                <a:latin typeface="Montserra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BB3A1E-7B4C-3D4B-212D-67E9E496C576}"/>
                </a:ext>
              </a:extLst>
            </p:cNvPr>
            <p:cNvSpPr txBox="1"/>
            <p:nvPr/>
          </p:nvSpPr>
          <p:spPr>
            <a:xfrm>
              <a:off x="0" y="4362365"/>
              <a:ext cx="6601137" cy="6173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7"/>
                </a:lnSpc>
              </a:pPr>
              <a:r>
                <a:rPr lang="en-US" sz="2006" b="1" spc="40" dirty="0">
                  <a:solidFill>
                    <a:srgbClr val="FFFFFF"/>
                  </a:solidFill>
                  <a:latin typeface="Montserrat Extra-Bold"/>
                </a:rPr>
                <a:t>Avinash Anish</a:t>
              </a:r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5BA1744F-EA4F-C0EC-7B0E-213D5950DCF1}"/>
              </a:ext>
            </a:extLst>
          </p:cNvPr>
          <p:cNvSpPr txBox="1"/>
          <p:nvPr/>
        </p:nvSpPr>
        <p:spPr>
          <a:xfrm>
            <a:off x="2731125" y="-315489"/>
            <a:ext cx="7314575" cy="1234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65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TEAM </a:t>
            </a:r>
            <a:r>
              <a:rPr lang="en-US" sz="4800" b="1" dirty="0">
                <a:solidFill>
                  <a:srgbClr val="005893"/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INTRODUCTION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99E30967-891B-5AA9-0176-EC21C1A79153}"/>
              </a:ext>
            </a:extLst>
          </p:cNvPr>
          <p:cNvSpPr/>
          <p:nvPr/>
        </p:nvSpPr>
        <p:spPr>
          <a:xfrm flipV="1">
            <a:off x="1251999" y="911450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220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06DE-958C-1697-07A0-79953085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-203872"/>
            <a:ext cx="4648200" cy="1325563"/>
          </a:xfrm>
        </p:spPr>
        <p:txBody>
          <a:bodyPr/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5893"/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29227-45EC-714A-EEEB-F7732B63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FA4FBFA-E410-D9BC-AF45-D62C0091CCB1}"/>
              </a:ext>
            </a:extLst>
          </p:cNvPr>
          <p:cNvSpPr/>
          <p:nvPr/>
        </p:nvSpPr>
        <p:spPr>
          <a:xfrm flipV="1">
            <a:off x="2654300" y="825500"/>
            <a:ext cx="6070600" cy="294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18A84F1D-4C40-AB3C-620D-2360D5D77241}"/>
              </a:ext>
            </a:extLst>
          </p:cNvPr>
          <p:cNvSpPr txBox="1"/>
          <p:nvPr/>
        </p:nvSpPr>
        <p:spPr>
          <a:xfrm>
            <a:off x="557523" y="1640992"/>
            <a:ext cx="11319629" cy="48063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Many travelers find themselves on occasion in a strange land and a strange city, sometimes without their control. </a:t>
            </a:r>
          </a:p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Without knowing the risks and dangers in that area, sometimes a tourist can suddenly be in a dangerous situation. </a:t>
            </a:r>
          </a:p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What can we do as developers to help prevent this?</a:t>
            </a:r>
          </a:p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This year’s challenge will analyze different social factors by area such as poverty, unemployment, and many other factors to assess the risk for the traveler in a strange land and find a safe haven</a:t>
            </a:r>
          </a:p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Poppins"/>
            </a:endParaRPr>
          </a:p>
          <a:p>
            <a:pPr marL="285750" indent="-28575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The goal of the challenge is to answer two questions:</a:t>
            </a:r>
          </a:p>
          <a:p>
            <a:pPr>
              <a:lnSpc>
                <a:spcPts val="2948"/>
              </a:lnSpc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1. Analysis of social factors in an area (unemployment, education, poverty, and population) and identify it as a "Hot Spot".</a:t>
            </a:r>
          </a:p>
          <a:p>
            <a:pPr>
              <a:lnSpc>
                <a:spcPts val="2948"/>
              </a:lnSpc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2. Provide additional information to the traveler to help find “safe haven” resources in their area (fire and police stations, hospitals, churches, food banks, etc.)</a:t>
            </a:r>
          </a:p>
          <a:p>
            <a:pPr marL="285750" indent="-28575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City and County Data has been collected from all 50 US states. In addition, many public datasets have also been gathered and cleaned</a:t>
            </a:r>
            <a:r>
              <a:rPr lang="en-US" dirty="0"/>
              <a:t>.</a:t>
            </a:r>
            <a:endParaRPr lang="en-US" dirty="0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2948"/>
              </a:lnSpc>
            </a:pPr>
            <a:endParaRPr lang="en-US" dirty="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D211DCF-15EA-6FCE-1F7D-9046F45C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0358"/>
            <a:ext cx="4114800" cy="365125"/>
          </a:xfrm>
        </p:spPr>
        <p:txBody>
          <a:bodyPr/>
          <a:lstStyle/>
          <a:p>
            <a:r>
              <a:rPr lang="en-IN" dirty="0"/>
              <a:t>RV COLLEGE OF ENGINEERING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3C0E4207-3343-213E-9085-9826D91BF586}"/>
              </a:ext>
            </a:extLst>
          </p:cNvPr>
          <p:cNvSpPr txBox="1"/>
          <p:nvPr/>
        </p:nvSpPr>
        <p:spPr>
          <a:xfrm>
            <a:off x="2257386" y="1121691"/>
            <a:ext cx="6864428" cy="3794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8"/>
              </a:lnSpc>
            </a:pPr>
            <a:r>
              <a:rPr lang="en-US" sz="2800" b="1" dirty="0">
                <a:solidFill>
                  <a:srgbClr val="000000"/>
                </a:solidFill>
                <a:latin typeface="Poppins"/>
              </a:rPr>
              <a:t>Safe Haven </a:t>
            </a:r>
          </a:p>
        </p:txBody>
      </p:sp>
    </p:spTree>
    <p:extLst>
      <p:ext uri="{BB962C8B-B14F-4D97-AF65-F5344CB8AC3E}">
        <p14:creationId xmlns:p14="http://schemas.microsoft.com/office/powerpoint/2010/main" val="257088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06DE-958C-1697-07A0-79953085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0" y="-171077"/>
            <a:ext cx="4648200" cy="1325563"/>
          </a:xfrm>
        </p:spPr>
        <p:txBody>
          <a:bodyPr/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5893"/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29227-45EC-714A-EEEB-F7732B63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FA4FBFA-E410-D9BC-AF45-D62C0091CCB1}"/>
              </a:ext>
            </a:extLst>
          </p:cNvPr>
          <p:cNvSpPr/>
          <p:nvPr/>
        </p:nvSpPr>
        <p:spPr>
          <a:xfrm flipV="1">
            <a:off x="2654300" y="825500"/>
            <a:ext cx="6070600" cy="294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D211DCF-15EA-6FCE-1F7D-9046F45C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0358"/>
            <a:ext cx="4114800" cy="365125"/>
          </a:xfrm>
        </p:spPr>
        <p:txBody>
          <a:bodyPr/>
          <a:lstStyle/>
          <a:p>
            <a:r>
              <a:rPr lang="en-IN" dirty="0"/>
              <a:t>RV COLLEGE OF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0C827-EB3A-2D51-C128-851372A73D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8" y="981492"/>
            <a:ext cx="6070600" cy="5440419"/>
          </a:xfrm>
          <a:prstGeom prst="rect">
            <a:avLst/>
          </a:prstGeom>
        </p:spPr>
      </p:pic>
      <p:sp>
        <p:nvSpPr>
          <p:cNvPr id="9" name="TextBox 13">
            <a:extLst>
              <a:ext uri="{FF2B5EF4-FFF2-40B4-BE49-F238E27FC236}">
                <a16:creationId xmlns:a16="http://schemas.microsoft.com/office/drawing/2014/main" id="{B555CE5C-E3F8-E55D-7913-83ED5F7B5D10}"/>
              </a:ext>
            </a:extLst>
          </p:cNvPr>
          <p:cNvSpPr txBox="1"/>
          <p:nvPr/>
        </p:nvSpPr>
        <p:spPr>
          <a:xfrm>
            <a:off x="6470828" y="1138915"/>
            <a:ext cx="5624384" cy="55501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Calculated a </a:t>
            </a:r>
            <a:r>
              <a:rPr lang="en-US" sz="1400" b="1" dirty="0">
                <a:solidFill>
                  <a:srgbClr val="000000"/>
                </a:solidFill>
                <a:latin typeface="Poppins"/>
              </a:rPr>
              <a:t>Risk Index Score </a:t>
            </a:r>
            <a:r>
              <a:rPr lang="en-US" sz="1400" dirty="0">
                <a:solidFill>
                  <a:srgbClr val="000000"/>
                </a:solidFill>
                <a:latin typeface="Poppins"/>
              </a:rPr>
              <a:t>for each city by analyzing 3 social factors – </a:t>
            </a:r>
          </a:p>
          <a:p>
            <a:pPr marL="800100" lvl="1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Total Crimes per 100,000 in a county - </a:t>
            </a:r>
            <a:r>
              <a:rPr lang="en-US" sz="1400" b="1" dirty="0" err="1">
                <a:solidFill>
                  <a:srgbClr val="000000"/>
                </a:solidFill>
                <a:latin typeface="Poppins"/>
              </a:rPr>
              <a:t>CrimeScore</a:t>
            </a:r>
            <a:endParaRPr lang="en-US" sz="1400" b="1" dirty="0">
              <a:solidFill>
                <a:srgbClr val="000000"/>
              </a:solidFill>
              <a:latin typeface="Poppins"/>
            </a:endParaRPr>
          </a:p>
          <a:p>
            <a:pPr marL="800100" lvl="1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% of Adults with less than a High School Diploma - </a:t>
            </a:r>
            <a:r>
              <a:rPr lang="en-US" sz="1400" b="1" dirty="0" err="1">
                <a:solidFill>
                  <a:srgbClr val="000000"/>
                </a:solidFill>
                <a:latin typeface="Poppins"/>
              </a:rPr>
              <a:t>EduScore</a:t>
            </a:r>
            <a:endParaRPr lang="en-US" sz="1400" b="1" dirty="0">
              <a:solidFill>
                <a:srgbClr val="000000"/>
              </a:solidFill>
              <a:latin typeface="Poppins"/>
            </a:endParaRPr>
          </a:p>
          <a:p>
            <a:pPr marL="800100" lvl="1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% of People in all age groups living in poverty - </a:t>
            </a:r>
            <a:r>
              <a:rPr lang="en-US" sz="1400" b="1" dirty="0" err="1">
                <a:solidFill>
                  <a:srgbClr val="000000"/>
                </a:solidFill>
                <a:latin typeface="Poppins"/>
              </a:rPr>
              <a:t>PovertyScore</a:t>
            </a:r>
            <a:endParaRPr lang="en-US" sz="1400" b="1" dirty="0">
              <a:solidFill>
                <a:srgbClr val="000000"/>
              </a:solidFill>
              <a:latin typeface="Poppins"/>
            </a:endParaRPr>
          </a:p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Linked all resources such as police stations, hospitals, fire stations, food banks and churches in cities to Risk Index Table by </a:t>
            </a:r>
            <a:r>
              <a:rPr lang="en-US" sz="1400" b="1" dirty="0">
                <a:solidFill>
                  <a:srgbClr val="000000"/>
                </a:solidFill>
                <a:latin typeface="Poppins"/>
              </a:rPr>
              <a:t>FIPS Code </a:t>
            </a:r>
          </a:p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Delivered the data to user using a </a:t>
            </a:r>
            <a:r>
              <a:rPr lang="en-US" sz="1400" b="1" dirty="0">
                <a:solidFill>
                  <a:srgbClr val="000000"/>
                </a:solidFill>
                <a:latin typeface="Poppins"/>
              </a:rPr>
              <a:t>ROXIE query </a:t>
            </a:r>
            <a:r>
              <a:rPr lang="en-US" sz="1400" dirty="0">
                <a:solidFill>
                  <a:srgbClr val="000000"/>
                </a:solidFill>
                <a:latin typeface="Poppins"/>
              </a:rPr>
              <a:t>which fetches data by </a:t>
            </a:r>
            <a:r>
              <a:rPr lang="en-US" sz="1400" b="1" dirty="0">
                <a:solidFill>
                  <a:srgbClr val="000000"/>
                </a:solidFill>
                <a:latin typeface="Poppins"/>
              </a:rPr>
              <a:t>FIPS Code </a:t>
            </a:r>
            <a:r>
              <a:rPr lang="en-US" sz="1400" dirty="0">
                <a:solidFill>
                  <a:srgbClr val="000000"/>
                </a:solidFill>
                <a:latin typeface="Poppins"/>
              </a:rPr>
              <a:t>or </a:t>
            </a:r>
            <a:r>
              <a:rPr lang="en-US" sz="1400" b="1" dirty="0">
                <a:solidFill>
                  <a:srgbClr val="000000"/>
                </a:solidFill>
                <a:latin typeface="Poppins"/>
              </a:rPr>
              <a:t>City &amp; State </a:t>
            </a:r>
            <a:r>
              <a:rPr lang="en-US" sz="1400" dirty="0">
                <a:solidFill>
                  <a:srgbClr val="000000"/>
                </a:solidFill>
                <a:latin typeface="Poppins"/>
              </a:rPr>
              <a:t>using a </a:t>
            </a:r>
            <a:r>
              <a:rPr lang="en-US" sz="1400" b="1" dirty="0">
                <a:solidFill>
                  <a:srgbClr val="000000"/>
                </a:solidFill>
                <a:latin typeface="Poppins"/>
              </a:rPr>
              <a:t>REST URL</a:t>
            </a:r>
          </a:p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Display the Risk Index Score to user along with the nearest resources using a website, </a:t>
            </a:r>
            <a:r>
              <a:rPr lang="en-US" sz="1400" b="1" dirty="0" err="1">
                <a:solidFill>
                  <a:srgbClr val="000000"/>
                </a:solidFill>
                <a:latin typeface="Poppins"/>
              </a:rPr>
              <a:t>FindMySafeHaven</a:t>
            </a:r>
            <a:endParaRPr lang="en-US" sz="1400" b="1" dirty="0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2948"/>
              </a:lnSpc>
            </a:pPr>
            <a:endParaRPr lang="en-US" dirty="0">
              <a:solidFill>
                <a:srgbClr val="000000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03000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06DE-958C-1697-07A0-79953085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0" y="-171077"/>
            <a:ext cx="4648200" cy="1325563"/>
          </a:xfrm>
        </p:spPr>
        <p:txBody>
          <a:bodyPr>
            <a:normAutofit fontScale="90000"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5893"/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29227-45EC-714A-EEEB-F7732B63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FA4FBFA-E410-D9BC-AF45-D62C0091CCB1}"/>
              </a:ext>
            </a:extLst>
          </p:cNvPr>
          <p:cNvSpPr/>
          <p:nvPr/>
        </p:nvSpPr>
        <p:spPr>
          <a:xfrm flipV="1">
            <a:off x="2654300" y="825500"/>
            <a:ext cx="6070600" cy="294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D211DCF-15EA-6FCE-1F7D-9046F45C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0358"/>
            <a:ext cx="4114800" cy="365125"/>
          </a:xfrm>
        </p:spPr>
        <p:txBody>
          <a:bodyPr/>
          <a:lstStyle/>
          <a:p>
            <a:r>
              <a:rPr lang="en-IN" dirty="0"/>
              <a:t>RV COLLEGE OF ENGINEERING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0EBC58-BC97-584E-F7DF-4A359B26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2" y="1163222"/>
            <a:ext cx="3619882" cy="2265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2F97D-04F7-39DE-4430-8DAC16FA5F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583" y="3860475"/>
            <a:ext cx="2431103" cy="24213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7BA2E8-8E17-0721-F303-629E51BEA1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16" y="1110755"/>
            <a:ext cx="3127839" cy="26752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10DB2A-0CE1-3956-5F12-57A52F1143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64" y="3584892"/>
            <a:ext cx="2234534" cy="27989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063362-CCDD-088F-E323-F2FD2B3E94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850" y="1246053"/>
            <a:ext cx="2605953" cy="23949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13A096-68BF-9FAF-AD96-054E6C56D2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453" y="3733553"/>
            <a:ext cx="2328258" cy="26752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04BBD1-360F-2B3C-231C-CA29CF8076D3}"/>
              </a:ext>
            </a:extLst>
          </p:cNvPr>
          <p:cNvSpPr txBox="1"/>
          <p:nvPr/>
        </p:nvSpPr>
        <p:spPr>
          <a:xfrm>
            <a:off x="7986376" y="799753"/>
            <a:ext cx="3685403" cy="1087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8"/>
              </a:lnSpc>
            </a:pPr>
            <a:r>
              <a:rPr lang="en-US" sz="1400" dirty="0" err="1">
                <a:solidFill>
                  <a:srgbClr val="000000"/>
                </a:solidFill>
                <a:latin typeface="Poppins"/>
              </a:rPr>
              <a:t>Workunit</a:t>
            </a:r>
            <a:r>
              <a:rPr lang="en-US" sz="1400" dirty="0">
                <a:solidFill>
                  <a:srgbClr val="000000"/>
                </a:solidFill>
                <a:latin typeface="Poppins"/>
              </a:rPr>
              <a:t> ID: </a:t>
            </a:r>
            <a:r>
              <a:rPr lang="en-US" b="1" i="0" dirty="0">
                <a:solidFill>
                  <a:srgbClr val="333333"/>
                </a:solidFill>
                <a:effectLst/>
                <a:latin typeface="Lucida Sans" panose="020B0602030504020204" pitchFamily="34" charset="0"/>
              </a:rPr>
              <a:t>W20240313-184919</a:t>
            </a:r>
          </a:p>
          <a:p>
            <a:pPr>
              <a:lnSpc>
                <a:spcPts val="2948"/>
              </a:lnSpc>
            </a:pPr>
            <a:endParaRPr lang="en-US" b="1" i="0" dirty="0">
              <a:solidFill>
                <a:srgbClr val="333333"/>
              </a:solidFill>
              <a:effectLst/>
              <a:latin typeface="Lucida Sans" panose="020B0602030504020204" pitchFamily="34" charset="0"/>
            </a:endParaRPr>
          </a:p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06090-E909-9CE2-2CE4-D86828217D57}"/>
              </a:ext>
            </a:extLst>
          </p:cNvPr>
          <p:cNvSpPr txBox="1"/>
          <p:nvPr/>
        </p:nvSpPr>
        <p:spPr>
          <a:xfrm>
            <a:off x="4208571" y="898106"/>
            <a:ext cx="3685403" cy="9924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400" dirty="0" err="1">
                <a:solidFill>
                  <a:srgbClr val="000000"/>
                </a:solidFill>
                <a:latin typeface="Poppins"/>
              </a:rPr>
              <a:t>Workunit</a:t>
            </a:r>
            <a:r>
              <a:rPr lang="en-US" sz="1400" dirty="0">
                <a:solidFill>
                  <a:srgbClr val="000000"/>
                </a:solidFill>
                <a:latin typeface="Poppins"/>
              </a:rPr>
              <a:t> ID: </a:t>
            </a:r>
            <a:r>
              <a:rPr lang="en-US" b="1" i="0" dirty="0">
                <a:solidFill>
                  <a:srgbClr val="333333"/>
                </a:solidFill>
                <a:effectLst/>
                <a:latin typeface="Lucida Sans" panose="020B0602030504020204" pitchFamily="34" charset="0"/>
              </a:rPr>
              <a:t>W20240313-185151</a:t>
            </a:r>
          </a:p>
          <a:p>
            <a:pPr>
              <a:lnSpc>
                <a:spcPts val="2948"/>
              </a:lnSpc>
            </a:pPr>
            <a:endParaRPr lang="en-US" b="1" i="0" dirty="0">
              <a:solidFill>
                <a:srgbClr val="333333"/>
              </a:solidFill>
              <a:effectLst/>
              <a:latin typeface="Lucida Sans" panose="020B0602030504020204" pitchFamily="34" charset="0"/>
            </a:endParaRPr>
          </a:p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7AA1E1-C6A3-CA67-800E-DFD9E4BFD12A}"/>
              </a:ext>
            </a:extLst>
          </p:cNvPr>
          <p:cNvSpPr txBox="1"/>
          <p:nvPr/>
        </p:nvSpPr>
        <p:spPr>
          <a:xfrm>
            <a:off x="499575" y="863727"/>
            <a:ext cx="3685403" cy="1269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Poppins"/>
              </a:rPr>
              <a:t>Workunit</a:t>
            </a:r>
            <a:r>
              <a:rPr lang="en-US" sz="1400" dirty="0">
                <a:solidFill>
                  <a:srgbClr val="000000"/>
                </a:solidFill>
                <a:latin typeface="Poppins"/>
              </a:rPr>
              <a:t> ID: </a:t>
            </a:r>
            <a:r>
              <a:rPr lang="en-US" b="1" i="0" dirty="0">
                <a:solidFill>
                  <a:srgbClr val="333333"/>
                </a:solidFill>
                <a:effectLst/>
                <a:latin typeface="Lucida Sans" panose="020B0602030504020204" pitchFamily="34" charset="0"/>
              </a:rPr>
              <a:t>W20240313-185501</a:t>
            </a:r>
          </a:p>
          <a:p>
            <a:pPr algn="l"/>
            <a:endParaRPr lang="en-US" b="1" i="0" dirty="0">
              <a:solidFill>
                <a:srgbClr val="333333"/>
              </a:solidFill>
              <a:effectLst/>
              <a:latin typeface="Lucida Sans" panose="020B0602030504020204" pitchFamily="34" charset="0"/>
            </a:endParaRPr>
          </a:p>
          <a:p>
            <a:pPr>
              <a:lnSpc>
                <a:spcPts val="2948"/>
              </a:lnSpc>
            </a:pPr>
            <a:endParaRPr lang="en-US" b="1" i="0" dirty="0">
              <a:solidFill>
                <a:srgbClr val="333333"/>
              </a:solidFill>
              <a:effectLst/>
              <a:latin typeface="Lucida Sans" panose="020B0602030504020204" pitchFamily="34" charset="0"/>
            </a:endParaRPr>
          </a:p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1844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BB3A1-33CA-0D01-CBA0-837AA7B1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805465DF-05B0-5337-0EC9-F479BC73DF3A}"/>
              </a:ext>
            </a:extLst>
          </p:cNvPr>
          <p:cNvSpPr txBox="1"/>
          <p:nvPr/>
        </p:nvSpPr>
        <p:spPr>
          <a:xfrm>
            <a:off x="972520" y="715291"/>
            <a:ext cx="9740900" cy="3814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 algn="l" rtl="0" eaLnBrk="1" latinLnBrk="0" hangingPunct="1">
              <a:lnSpc>
                <a:spcPts val="324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5893"/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CREATING RISK FILE AND CLEANING RESOURCES DATASETS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F29842C4-9B9F-81C3-F523-5FF92DA01096}"/>
              </a:ext>
            </a:extLst>
          </p:cNvPr>
          <p:cNvSpPr/>
          <p:nvPr/>
        </p:nvSpPr>
        <p:spPr>
          <a:xfrm flipV="1">
            <a:off x="972520" y="1152084"/>
            <a:ext cx="956848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543ACA9-653D-AA68-24F4-F62C64BB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RV COLLEGE OF ENGINEERING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5C61A1-CF9C-3775-6F1E-7340A261E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51" y="2358077"/>
            <a:ext cx="3340019" cy="2792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7BC516-61B5-BED2-9DCD-A6C586E1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608" y="2382791"/>
            <a:ext cx="2119881" cy="28059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33E5A8-C863-08F5-503D-D51CA5F27777}"/>
              </a:ext>
            </a:extLst>
          </p:cNvPr>
          <p:cNvSpPr txBox="1"/>
          <p:nvPr/>
        </p:nvSpPr>
        <p:spPr>
          <a:xfrm>
            <a:off x="1535640" y="1846705"/>
            <a:ext cx="4966849" cy="7154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8"/>
              </a:lnSpc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Risk File </a:t>
            </a:r>
            <a:r>
              <a:rPr lang="en-US" sz="1400" dirty="0" err="1">
                <a:solidFill>
                  <a:srgbClr val="000000"/>
                </a:solidFill>
                <a:latin typeface="Poppins"/>
              </a:rPr>
              <a:t>Workunit</a:t>
            </a:r>
            <a:r>
              <a:rPr lang="en-US" sz="1400" dirty="0">
                <a:solidFill>
                  <a:srgbClr val="000000"/>
                </a:solidFill>
                <a:latin typeface="Poppins"/>
              </a:rPr>
              <a:t> ID: </a:t>
            </a:r>
            <a:r>
              <a:rPr lang="en-US" b="1" i="0" dirty="0">
                <a:solidFill>
                  <a:srgbClr val="333333"/>
                </a:solidFill>
                <a:effectLst/>
                <a:latin typeface="Lucida Sans" panose="020B0602030504020204" pitchFamily="34" charset="0"/>
              </a:rPr>
              <a:t>W20240313-184134</a:t>
            </a:r>
          </a:p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48F84-C4DA-764F-5CD2-9314EFD5A963}"/>
              </a:ext>
            </a:extLst>
          </p:cNvPr>
          <p:cNvSpPr txBox="1"/>
          <p:nvPr/>
        </p:nvSpPr>
        <p:spPr>
          <a:xfrm>
            <a:off x="7343257" y="1956742"/>
            <a:ext cx="4010543" cy="2200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8"/>
              </a:lnSpc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Police Stations: </a:t>
            </a:r>
            <a:r>
              <a:rPr lang="en-US" b="1" i="0" dirty="0">
                <a:solidFill>
                  <a:srgbClr val="333333"/>
                </a:solidFill>
                <a:effectLst/>
                <a:latin typeface="Lucida Sans" panose="020B0602030504020204" pitchFamily="34" charset="0"/>
              </a:rPr>
              <a:t>W20240313-190307</a:t>
            </a:r>
          </a:p>
          <a:p>
            <a:pPr>
              <a:lnSpc>
                <a:spcPts val="2948"/>
              </a:lnSpc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Hospitals: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Lucida Sans" panose="020B0602030504020204" pitchFamily="34" charset="0"/>
              </a:rPr>
              <a:t>W20240313-190608</a:t>
            </a:r>
            <a:endParaRPr lang="en-US" sz="1400" dirty="0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2948"/>
              </a:lnSpc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Fire Stations: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Lucida Sans" panose="020B0602030504020204" pitchFamily="34" charset="0"/>
              </a:rPr>
              <a:t>W20240313-190650</a:t>
            </a:r>
            <a:endParaRPr lang="en-US" sz="1400" dirty="0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2948"/>
              </a:lnSpc>
            </a:pPr>
            <a:r>
              <a:rPr lang="en-US" sz="1400" dirty="0" err="1">
                <a:solidFill>
                  <a:srgbClr val="000000"/>
                </a:solidFill>
                <a:latin typeface="Poppins"/>
              </a:rPr>
              <a:t>FoodBanks</a:t>
            </a:r>
            <a:r>
              <a:rPr lang="en-US" sz="1400" dirty="0">
                <a:solidFill>
                  <a:srgbClr val="000000"/>
                </a:solidFill>
                <a:latin typeface="Poppins"/>
              </a:rPr>
              <a:t>: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Lucida Sans" panose="020B0602030504020204" pitchFamily="34" charset="0"/>
              </a:rPr>
              <a:t>W20240313-190738</a:t>
            </a:r>
          </a:p>
          <a:p>
            <a:pPr>
              <a:lnSpc>
                <a:spcPts val="2948"/>
              </a:lnSpc>
            </a:pPr>
            <a:endParaRPr lang="en-US" sz="1400" dirty="0">
              <a:solidFill>
                <a:srgbClr val="000000"/>
              </a:solidFill>
              <a:latin typeface="Poppins"/>
            </a:endParaRPr>
          </a:p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50360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BB3A1-33CA-0D01-CBA0-837AA7B1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805465DF-05B0-5337-0EC9-F479BC73DF3A}"/>
              </a:ext>
            </a:extLst>
          </p:cNvPr>
          <p:cNvSpPr txBox="1"/>
          <p:nvPr/>
        </p:nvSpPr>
        <p:spPr>
          <a:xfrm>
            <a:off x="972520" y="715291"/>
            <a:ext cx="9740900" cy="3814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 algn="l" rtl="0" eaLnBrk="1" latinLnBrk="0" hangingPunct="1">
              <a:lnSpc>
                <a:spcPts val="324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5893"/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DELIVERY THROUGH ROXIE QUERY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F29842C4-9B9F-81C3-F523-5FF92DA01096}"/>
              </a:ext>
            </a:extLst>
          </p:cNvPr>
          <p:cNvSpPr/>
          <p:nvPr/>
        </p:nvSpPr>
        <p:spPr>
          <a:xfrm flipV="1">
            <a:off x="972520" y="1152084"/>
            <a:ext cx="956848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543ACA9-653D-AA68-24F4-F62C64BB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RV COLLEGE OF ENGINEERING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24EE19-4D44-5DDA-FC3D-0C45FA460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11" y="1339044"/>
            <a:ext cx="6968717" cy="1470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3D2632-4578-C810-CD2F-F09E9D1E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943" y="3204951"/>
            <a:ext cx="6666051" cy="28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8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BB3A1-33CA-0D01-CBA0-837AA7B1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805465DF-05B0-5337-0EC9-F479BC73DF3A}"/>
              </a:ext>
            </a:extLst>
          </p:cNvPr>
          <p:cNvSpPr txBox="1"/>
          <p:nvPr/>
        </p:nvSpPr>
        <p:spPr>
          <a:xfrm>
            <a:off x="972520" y="715291"/>
            <a:ext cx="9740900" cy="3814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 algn="l" rtl="0" eaLnBrk="1" latinLnBrk="0" hangingPunct="1">
              <a:lnSpc>
                <a:spcPts val="324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5893"/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FindMySafeHaven</a:t>
            </a:r>
            <a:r>
              <a:rPr lang="en-US" sz="2400" dirty="0">
                <a:solidFill>
                  <a:srgbClr val="005893"/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 Website - 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F29842C4-9B9F-81C3-F523-5FF92DA01096}"/>
              </a:ext>
            </a:extLst>
          </p:cNvPr>
          <p:cNvSpPr/>
          <p:nvPr/>
        </p:nvSpPr>
        <p:spPr>
          <a:xfrm flipV="1">
            <a:off x="972520" y="1152084"/>
            <a:ext cx="956848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543ACA9-653D-AA68-24F4-F62C64BB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RV COLLEGE OF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91F8F-6238-8F5B-DAA8-AF5672AA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54" y="1431890"/>
            <a:ext cx="6172546" cy="4802094"/>
          </a:xfrm>
          <a:prstGeom prst="rect">
            <a:avLst/>
          </a:prstGeom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0BE5A661-F3F0-65D5-20DD-91CFFBAF5D99}"/>
              </a:ext>
            </a:extLst>
          </p:cNvPr>
          <p:cNvSpPr txBox="1"/>
          <p:nvPr/>
        </p:nvSpPr>
        <p:spPr>
          <a:xfrm>
            <a:off x="6790037" y="1419484"/>
            <a:ext cx="4922115" cy="55501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Delivered the data to user using a </a:t>
            </a:r>
            <a:r>
              <a:rPr lang="en-US" sz="1400" b="1" dirty="0">
                <a:solidFill>
                  <a:srgbClr val="000000"/>
                </a:solidFill>
                <a:latin typeface="Poppins"/>
              </a:rPr>
              <a:t>ROXIE query </a:t>
            </a:r>
            <a:r>
              <a:rPr lang="en-US" sz="1400" dirty="0">
                <a:solidFill>
                  <a:srgbClr val="000000"/>
                </a:solidFill>
                <a:latin typeface="Poppins"/>
              </a:rPr>
              <a:t>which fetches data by </a:t>
            </a:r>
            <a:r>
              <a:rPr lang="en-US" sz="1400" b="1" dirty="0">
                <a:solidFill>
                  <a:srgbClr val="000000"/>
                </a:solidFill>
                <a:latin typeface="Poppins"/>
              </a:rPr>
              <a:t>FIPS Code </a:t>
            </a:r>
            <a:r>
              <a:rPr lang="en-US" sz="1400" dirty="0">
                <a:solidFill>
                  <a:srgbClr val="000000"/>
                </a:solidFill>
                <a:latin typeface="Poppins"/>
              </a:rPr>
              <a:t>or </a:t>
            </a:r>
            <a:r>
              <a:rPr lang="en-US" sz="1400" b="1" dirty="0">
                <a:solidFill>
                  <a:srgbClr val="000000"/>
                </a:solidFill>
                <a:latin typeface="Poppins"/>
              </a:rPr>
              <a:t>City &amp; State </a:t>
            </a:r>
            <a:r>
              <a:rPr lang="en-US" sz="1400" dirty="0">
                <a:solidFill>
                  <a:srgbClr val="000000"/>
                </a:solidFill>
                <a:latin typeface="Poppins"/>
              </a:rPr>
              <a:t>using a </a:t>
            </a:r>
            <a:r>
              <a:rPr lang="en-US" sz="1400" b="1" dirty="0">
                <a:solidFill>
                  <a:srgbClr val="000000"/>
                </a:solidFill>
                <a:latin typeface="Poppins"/>
              </a:rPr>
              <a:t>REST URL</a:t>
            </a:r>
          </a:p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User can enter their location either using their current city and state or the FIPS Code</a:t>
            </a:r>
          </a:p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Website displays all the nearby resources in the city such as police stations, fire stations, food banks, hospitals and churches on a map using latitude and longitude data from the query</a:t>
            </a:r>
          </a:p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Additionally, shows all the other data fetched in tables and displays the Risk Index and classifies the Area as a </a:t>
            </a:r>
            <a:r>
              <a:rPr lang="en-US" sz="1400" b="1" dirty="0">
                <a:solidFill>
                  <a:srgbClr val="000000"/>
                </a:solidFill>
                <a:latin typeface="Poppins"/>
              </a:rPr>
              <a:t>Low</a:t>
            </a:r>
            <a:r>
              <a:rPr lang="en-US" sz="1400" dirty="0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1400" b="1" dirty="0">
                <a:solidFill>
                  <a:srgbClr val="000000"/>
                </a:solidFill>
                <a:latin typeface="Poppins"/>
              </a:rPr>
              <a:t>Medium</a:t>
            </a:r>
            <a:r>
              <a:rPr lang="en-US" sz="1400" dirty="0">
                <a:solidFill>
                  <a:srgbClr val="000000"/>
                </a:solidFill>
                <a:latin typeface="Poppins"/>
              </a:rPr>
              <a:t> or </a:t>
            </a:r>
            <a:r>
              <a:rPr lang="en-US" sz="1400" b="1" dirty="0">
                <a:solidFill>
                  <a:srgbClr val="000000"/>
                </a:solidFill>
                <a:latin typeface="Poppins"/>
              </a:rPr>
              <a:t>High Risk Area</a:t>
            </a:r>
          </a:p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oppins"/>
              </a:rPr>
              <a:t>Chatbot summarizes all the available nearby resources using Google’s Gemini LLM</a:t>
            </a:r>
          </a:p>
          <a:p>
            <a:pPr>
              <a:lnSpc>
                <a:spcPts val="2948"/>
              </a:lnSpc>
            </a:pPr>
            <a:endParaRPr lang="en-US" dirty="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B616FF-256A-5943-450A-A69A49218EDE}"/>
              </a:ext>
            </a:extLst>
          </p:cNvPr>
          <p:cNvSpPr txBox="1"/>
          <p:nvPr/>
        </p:nvSpPr>
        <p:spPr>
          <a:xfrm>
            <a:off x="5419982" y="697912"/>
            <a:ext cx="613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https://findmysafehaven.streamlit.app/</a:t>
            </a:r>
          </a:p>
        </p:txBody>
      </p:sp>
    </p:spTree>
    <p:extLst>
      <p:ext uri="{BB962C8B-B14F-4D97-AF65-F5344CB8AC3E}">
        <p14:creationId xmlns:p14="http://schemas.microsoft.com/office/powerpoint/2010/main" val="142930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7512</TotalTime>
  <Words>528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Inter Black</vt:lpstr>
      <vt:lpstr>Lucida Sans</vt:lpstr>
      <vt:lpstr>Montserrat</vt:lpstr>
      <vt:lpstr>Montserrat Extra-Bold</vt:lpstr>
      <vt:lpstr>Poppins</vt:lpstr>
      <vt:lpstr>Office Theme</vt:lpstr>
      <vt:lpstr>PowerPoint Presentation</vt:lpstr>
      <vt:lpstr>PowerPoint Presentation</vt:lpstr>
      <vt:lpstr>INTRODUCTION</vt:lpstr>
      <vt:lpstr>APPROACH</vt:lpstr>
      <vt:lpstr>VISUALIZATION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Shanmukha</dc:creator>
  <cp:lastModifiedBy>Avinash Anish</cp:lastModifiedBy>
  <cp:revision>100</cp:revision>
  <dcterms:created xsi:type="dcterms:W3CDTF">2021-06-02T13:10:21Z</dcterms:created>
  <dcterms:modified xsi:type="dcterms:W3CDTF">2024-03-24T00:49:28Z</dcterms:modified>
</cp:coreProperties>
</file>