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6" r:id="rId4"/>
    <p:sldId id="257" r:id="rId6"/>
    <p:sldId id="258" r:id="rId7"/>
    <p:sldId id="259" r:id="rId8"/>
    <p:sldId id="260" r:id="rId9"/>
    <p:sldId id="261" r:id="rId10"/>
    <p:sldId id="262" r:id="rId11"/>
    <p:sldId id="263" r:id="rId12"/>
    <p:sldId id="264" r:id="rId13"/>
    <p:sldId id="265"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8.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fontScale="90000"/>
          </a:bodyPr>
          <a:p>
            <a:r>
              <a:rPr lang="zh-CN" altLang="en-US"/>
              <a:t>Adversarial Framing for Image and Video Classification</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00405" y="365125"/>
            <a:ext cx="10515600" cy="1325563"/>
          </a:xfrm>
        </p:spPr>
        <p:txBody>
          <a:bodyPr/>
          <a:p>
            <a:r>
              <a:rPr lang="en-US" altLang="zh-CN"/>
              <a:t>Grad-CAM</a:t>
            </a:r>
            <a:endParaRPr lang="zh-CN" altLang="en-US"/>
          </a:p>
        </p:txBody>
      </p:sp>
      <p:pic>
        <p:nvPicPr>
          <p:cNvPr id="7" name="图片 6"/>
          <p:cNvPicPr>
            <a:picLocks noChangeAspect="1"/>
          </p:cNvPicPr>
          <p:nvPr/>
        </p:nvPicPr>
        <p:blipFill>
          <a:blip r:embed="rId1"/>
          <a:stretch>
            <a:fillRect/>
          </a:stretch>
        </p:blipFill>
        <p:spPr>
          <a:xfrm>
            <a:off x="4198620" y="803275"/>
            <a:ext cx="7962900" cy="4922520"/>
          </a:xfrm>
          <a:prstGeom prst="rect">
            <a:avLst/>
          </a:prstGeom>
        </p:spPr>
      </p:pic>
      <p:sp>
        <p:nvSpPr>
          <p:cNvPr id="6" name="文本框 5"/>
          <p:cNvSpPr txBox="1"/>
          <p:nvPr/>
        </p:nvSpPr>
        <p:spPr>
          <a:xfrm>
            <a:off x="617855" y="1612265"/>
            <a:ext cx="4062095" cy="2861310"/>
          </a:xfrm>
          <a:prstGeom prst="rect">
            <a:avLst/>
          </a:prstGeom>
          <a:noFill/>
        </p:spPr>
        <p:txBody>
          <a:bodyPr wrap="square" rtlCol="0" anchor="t">
            <a:spAutoFit/>
          </a:bodyPr>
          <a:p>
            <a:pPr marL="285750" indent="-285750" algn="l">
              <a:buFont typeface="Arial" panose="020B0604020202020204" pitchFamily="34" charset="0"/>
              <a:buChar char="•"/>
            </a:pPr>
            <a:r>
              <a:t>GradCAM(Selvarajuetal.2017)is a method for producing visual explanations for a convolutional neuralnet work’s predictions</a:t>
            </a:r>
          </a:p>
          <a:p>
            <a:pPr marL="285750" indent="-285750" algn="l">
              <a:buFont typeface="Arial" panose="020B0604020202020204" pitchFamily="34" charset="0"/>
              <a:buChar char="•"/>
            </a:pPr>
          </a:p>
          <a:p>
            <a:pPr marL="285750" indent="-285750" algn="l">
              <a:buFont typeface="Arial" panose="020B0604020202020204" pitchFamily="34" charset="0"/>
              <a:buChar char="•"/>
            </a:pPr>
            <a:r>
              <a:t>For a given classiﬁer f,input x and a class c,it computes a heatmap visualizing how much particular regions of x contribute to a score of the class c output by f.</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Conclusion</a:t>
            </a:r>
            <a:endParaRPr lang="zh-CN" altLang="en-US"/>
          </a:p>
        </p:txBody>
      </p:sp>
      <p:sp>
        <p:nvSpPr>
          <p:cNvPr id="3" name="内容占位符 2"/>
          <p:cNvSpPr>
            <a:spLocks noGrp="1"/>
          </p:cNvSpPr>
          <p:nvPr>
            <p:ph idx="1"/>
          </p:nvPr>
        </p:nvSpPr>
        <p:spPr>
          <a:xfrm>
            <a:off x="838200" y="1825625"/>
            <a:ext cx="5191125" cy="4351655"/>
          </a:xfrm>
        </p:spPr>
        <p:txBody>
          <a:bodyPr>
            <a:normAutofit lnSpcReduction="10000"/>
          </a:bodyPr>
          <a:p>
            <a:pPr marL="0" indent="0">
              <a:buNone/>
            </a:pPr>
            <a:r>
              <a:rPr lang="en-US" altLang="zh-CN" sz="2000"/>
              <a:t>Advantage</a:t>
            </a:r>
            <a:endParaRPr lang="zh-CN" altLang="en-US" sz="1400"/>
          </a:p>
          <a:p>
            <a:r>
              <a:rPr lang="en-US" sz="1600"/>
              <a:t>The method does not modify the original content of the input</a:t>
            </a:r>
            <a:endParaRPr lang="en-US" sz="1600"/>
          </a:p>
          <a:p>
            <a:r>
              <a:rPr sz="1600"/>
              <a:t>only adds a small border to surround it</a:t>
            </a:r>
            <a:endParaRPr sz="1600"/>
          </a:p>
          <a:p>
            <a:r>
              <a:rPr lang="zh-CN" sz="1600"/>
              <a:t>The proposed attack is universal (i.e. the same adversarial framing can be applied in different images or videos)</a:t>
            </a:r>
            <a:endParaRPr lang="zh-CN" sz="1600"/>
          </a:p>
          <a:p>
            <a:r>
              <a:rPr sz="1600"/>
              <a:t>While the network correctly identifies key objects for classification in unattacked images, it concentrates on the image borders when given adversarial input</a:t>
            </a:r>
            <a:endParaRPr sz="1600"/>
          </a:p>
          <a:p>
            <a:pPr marL="0" indent="0">
              <a:buNone/>
            </a:pPr>
            <a:r>
              <a:rPr lang="en-US" altLang="zh-CN" sz="2000"/>
              <a:t>Disadvantage</a:t>
            </a:r>
            <a:endParaRPr lang="zh-CN" altLang="en-US" sz="2000"/>
          </a:p>
          <a:p>
            <a:r>
              <a:rPr sz="1600"/>
              <a:t>Although the increase in the border has an obvious effect on the classifier, it will be recognized if there is manual sampling recognition</a:t>
            </a:r>
            <a:endParaRPr sz="1600"/>
          </a:p>
        </p:txBody>
      </p:sp>
      <p:sp>
        <p:nvSpPr>
          <p:cNvPr id="4" name="文本框 3"/>
          <p:cNvSpPr txBox="1"/>
          <p:nvPr/>
        </p:nvSpPr>
        <p:spPr>
          <a:xfrm>
            <a:off x="7268845" y="1787525"/>
            <a:ext cx="3263900" cy="1509395"/>
          </a:xfrm>
          <a:prstGeom prst="rect">
            <a:avLst/>
          </a:prstGeom>
          <a:noFill/>
        </p:spPr>
        <p:txBody>
          <a:bodyPr wrap="square" rtlCol="0">
            <a:spAutoFit/>
          </a:bodyPr>
          <a:p>
            <a:pPr algn="l">
              <a:lnSpc>
                <a:spcPct val="90000"/>
              </a:lnSpc>
              <a:spcBef>
                <a:spcPts val="1000"/>
              </a:spcBef>
              <a:buClrTx/>
              <a:buSzTx/>
              <a:buFont typeface="Arial" panose="020B0604020202020204" pitchFamily="34" charset="0"/>
            </a:pPr>
            <a:r>
              <a:rPr lang="zh-CN" altLang="en-US" sz="2000"/>
              <a:t>Application scenario</a:t>
            </a:r>
            <a:r>
              <a:rPr lang="zh-CN" altLang="en-US" sz="1400"/>
              <a:t>:</a:t>
            </a:r>
            <a:endParaRPr lang="zh-CN" altLang="en-US" sz="1400"/>
          </a:p>
          <a:p>
            <a:pPr marL="285750" indent="-285750" algn="just">
              <a:lnSpc>
                <a:spcPct val="90000"/>
              </a:lnSpc>
              <a:spcBef>
                <a:spcPts val="1000"/>
              </a:spcBef>
              <a:buClrTx/>
              <a:buSzTx/>
              <a:buFont typeface="Arial" panose="020B0604020202020204" pitchFamily="34" charset="0"/>
              <a:buChar char="•"/>
            </a:pPr>
            <a:r>
              <a:rPr lang="zh-CN" altLang="en-US" sz="1600"/>
              <a:t>Audio and video transmission that avoids sensitive detection (fidelity)</a:t>
            </a:r>
            <a:endParaRPr lang="zh-CN" altLang="en-US" sz="1600"/>
          </a:p>
          <a:p>
            <a:pPr marL="285750" indent="-285750" algn="just">
              <a:lnSpc>
                <a:spcPct val="90000"/>
              </a:lnSpc>
              <a:spcBef>
                <a:spcPts val="1000"/>
              </a:spcBef>
              <a:buClrTx/>
              <a:buSzTx/>
              <a:buFont typeface="Arial" panose="020B0604020202020204" pitchFamily="34" charset="0"/>
              <a:buChar char="•"/>
            </a:pPr>
            <a:r>
              <a:rPr lang="zh-CN" altLang="en-US" sz="1600"/>
              <a:t>Human machine recognition</a:t>
            </a:r>
            <a:endParaRPr lang="zh-CN" altLang="en-US" sz="1600"/>
          </a:p>
        </p:txBody>
      </p:sp>
      <p:pic>
        <p:nvPicPr>
          <p:cNvPr id="6" name="图片 5" descr="1213309-20200307184809404-898423071"/>
          <p:cNvPicPr>
            <a:picLocks noChangeAspect="1"/>
          </p:cNvPicPr>
          <p:nvPr/>
        </p:nvPicPr>
        <p:blipFill>
          <a:blip r:embed="rId1"/>
          <a:stretch>
            <a:fillRect/>
          </a:stretch>
        </p:blipFill>
        <p:spPr>
          <a:xfrm>
            <a:off x="7632065" y="3576955"/>
            <a:ext cx="4695825" cy="2600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Background</a:t>
            </a:r>
            <a:endParaRPr lang="en-US" altLang="zh-CN"/>
          </a:p>
        </p:txBody>
      </p:sp>
      <p:sp>
        <p:nvSpPr>
          <p:cNvPr id="3" name="内容占位符 2"/>
          <p:cNvSpPr>
            <a:spLocks noGrp="1"/>
          </p:cNvSpPr>
          <p:nvPr>
            <p:ph idx="1"/>
          </p:nvPr>
        </p:nvSpPr>
        <p:spPr>
          <a:xfrm>
            <a:off x="838200" y="1998345"/>
            <a:ext cx="8510270" cy="4351655"/>
          </a:xfrm>
        </p:spPr>
        <p:txBody>
          <a:bodyPr/>
          <a:p>
            <a:pPr marL="0" indent="0">
              <a:buNone/>
            </a:pPr>
            <a:r>
              <a:rPr lang="en-US" altLang="zh-CN" sz="2000"/>
              <a:t>In general, such attacks deteriorate the quality of the input by either slightly modifying most of its pixels, or by occluding it with a patch</a:t>
            </a:r>
            <a:endParaRPr lang="en-US" altLang="zh-CN"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Goal</a:t>
            </a:r>
            <a:endParaRPr lang="en-US" altLang="zh-CN"/>
          </a:p>
        </p:txBody>
      </p:sp>
      <p:sp>
        <p:nvSpPr>
          <p:cNvPr id="3" name="内容占位符 2"/>
          <p:cNvSpPr>
            <a:spLocks noGrp="1"/>
          </p:cNvSpPr>
          <p:nvPr>
            <p:ph idx="1"/>
          </p:nvPr>
        </p:nvSpPr>
        <p:spPr>
          <a:xfrm>
            <a:off x="838200" y="2154555"/>
            <a:ext cx="6922135" cy="4351655"/>
          </a:xfrm>
        </p:spPr>
        <p:txBody>
          <a:bodyPr/>
          <a:p>
            <a:r>
              <a:rPr lang="en-US" altLang="zh-CN" sz="2400"/>
              <a:t>K</a:t>
            </a:r>
            <a:r>
              <a:rPr lang="zh-CN" altLang="en-US" sz="2400"/>
              <a:t>eeping the whole content unchanged</a:t>
            </a:r>
            <a:endParaRPr lang="zh-CN" altLang="en-US" sz="2400"/>
          </a:p>
          <a:p>
            <a:r>
              <a:rPr lang="en-US" altLang="zh-CN" sz="2400"/>
              <a:t>S</a:t>
            </a:r>
            <a:r>
              <a:rPr lang="zh-CN" altLang="en-US" sz="2400"/>
              <a:t>imply add a thin border around the original input</a:t>
            </a:r>
            <a:endParaRPr lang="zh-CN" altLang="en-US" sz="2400"/>
          </a:p>
          <a:p>
            <a:r>
              <a:rPr sz="2400"/>
              <a:t>Untargeted attacks</a:t>
            </a:r>
            <a:endParaRPr sz="2400"/>
          </a:p>
          <a:p>
            <a:r>
              <a:rPr sz="2400"/>
              <a:t>Targeted attacks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Method</a:t>
            </a:r>
            <a:endParaRPr lang="en-US" altLang="zh-CN"/>
          </a:p>
        </p:txBody>
      </p:sp>
      <p:sp>
        <p:nvSpPr>
          <p:cNvPr id="3" name="内容占位符 2"/>
          <p:cNvSpPr>
            <a:spLocks noGrp="1"/>
          </p:cNvSpPr>
          <p:nvPr>
            <p:ph idx="1"/>
          </p:nvPr>
        </p:nvSpPr>
        <p:spPr>
          <a:xfrm>
            <a:off x="838200" y="1825625"/>
            <a:ext cx="7069455" cy="4351655"/>
          </a:xfrm>
        </p:spPr>
        <p:txBody>
          <a:bodyPr/>
          <a:p>
            <a:pPr algn="just"/>
            <a:r>
              <a:rPr lang="en-US" altLang="zh-CN" sz="2000"/>
              <a:t>For fixed-size images and videos:</a:t>
            </a:r>
            <a:endParaRPr lang="en-US" altLang="zh-CN" sz="2000"/>
          </a:p>
          <a:p>
            <a:pPr marL="0" indent="0" algn="just">
              <a:buNone/>
            </a:pPr>
            <a:r>
              <a:rPr lang="en-US" altLang="zh-CN" sz="1800"/>
              <a:t>1.Every example is surrounded with the same framing</a:t>
            </a:r>
            <a:endParaRPr lang="en-US" altLang="zh-CN" sz="1800"/>
          </a:p>
          <a:p>
            <a:pPr marL="0" indent="0" algn="just">
              <a:buNone/>
            </a:pPr>
            <a:r>
              <a:rPr lang="en-US" altLang="zh-CN" sz="1800"/>
              <a:t>2.The classification loss is backpropagated </a:t>
            </a:r>
            <a:endParaRPr lang="en-US" altLang="zh-CN" sz="1800"/>
          </a:p>
          <a:p>
            <a:pPr marL="0" indent="0" algn="just">
              <a:buNone/>
            </a:pPr>
            <a:r>
              <a:rPr lang="en-US" altLang="zh-CN" sz="1800"/>
              <a:t>3.The framing is modified using its gradients to maximize the loss.</a:t>
            </a:r>
            <a:endParaRPr lang="zh-CN" altLang="en-US" sz="1800"/>
          </a:p>
          <a:p>
            <a:pPr marL="0" indent="0" algn="just">
              <a:buNone/>
            </a:pPr>
            <a:r>
              <a:rPr lang="en-US" altLang="zh-CN" sz="1800"/>
              <a:t>(Consider a white-box setting)</a:t>
            </a:r>
            <a:endParaRPr lang="en-US" altLang="zh-CN" sz="1800"/>
          </a:p>
        </p:txBody>
      </p:sp>
      <p:graphicFrame>
        <p:nvGraphicFramePr>
          <p:cNvPr id="4" name="对象 3">
            <a:hlinkClick r:id="" action="ppaction://ole?verb="/>
          </p:cNvPr>
          <p:cNvGraphicFramePr>
            <a:graphicFrameLocks noChangeAspect="1"/>
          </p:cNvGraphicFramePr>
          <p:nvPr/>
        </p:nvGraphicFramePr>
        <p:xfrm>
          <a:off x="838200" y="3970655"/>
          <a:ext cx="4475480" cy="868680"/>
        </p:xfrm>
        <a:graphic>
          <a:graphicData uri="http://schemas.openxmlformats.org/presentationml/2006/ole">
            <mc:AlternateContent xmlns:mc="http://schemas.openxmlformats.org/markup-compatibility/2006">
              <mc:Choice xmlns:v="urn:schemas-microsoft-com:vml" Requires="v">
                <p:oleObj spid="_x0000_s1025" name="" r:id="rId1" imgW="2159000" imgH="419100" progId="Equation.KSEE3">
                  <p:embed/>
                </p:oleObj>
              </mc:Choice>
              <mc:Fallback>
                <p:oleObj name="" r:id="rId1" imgW="2159000" imgH="419100" progId="Equation.KSEE3">
                  <p:embed/>
                  <p:pic>
                    <p:nvPicPr>
                      <p:cNvPr id="0" name="图片 1024"/>
                      <p:cNvPicPr/>
                      <p:nvPr/>
                    </p:nvPicPr>
                    <p:blipFill>
                      <a:blip r:embed="rId2"/>
                      <a:stretch>
                        <a:fillRect/>
                      </a:stretch>
                    </p:blipFill>
                    <p:spPr>
                      <a:xfrm>
                        <a:off x="838200" y="3970655"/>
                        <a:ext cx="4475480" cy="86868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838200" y="5314950"/>
          <a:ext cx="1877060" cy="734060"/>
        </p:xfrm>
        <a:graphic>
          <a:graphicData uri="http://schemas.openxmlformats.org/presentationml/2006/ole">
            <mc:AlternateContent xmlns:mc="http://schemas.openxmlformats.org/markup-compatibility/2006">
              <mc:Choice xmlns:v="urn:schemas-microsoft-com:vml" Requires="v">
                <p:oleObj spid="_x0000_s2049" name="" r:id="rId3" imgW="1104900" imgH="431800" progId="Equation.KSEE3">
                  <p:embed/>
                </p:oleObj>
              </mc:Choice>
              <mc:Fallback>
                <p:oleObj name="" r:id="rId3" imgW="1104900" imgH="431800" progId="Equation.KSEE3">
                  <p:embed/>
                  <p:pic>
                    <p:nvPicPr>
                      <p:cNvPr id="0" name="图片 2048"/>
                      <p:cNvPicPr/>
                      <p:nvPr/>
                    </p:nvPicPr>
                    <p:blipFill>
                      <a:blip r:embed="rId4"/>
                      <a:stretch>
                        <a:fillRect/>
                      </a:stretch>
                    </p:blipFill>
                    <p:spPr>
                      <a:xfrm>
                        <a:off x="838200" y="5314950"/>
                        <a:ext cx="1877060" cy="734060"/>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Algorithm</a:t>
            </a:r>
            <a:endParaRPr lang="en-US" altLang="zh-CN"/>
          </a:p>
        </p:txBody>
      </p:sp>
      <p:pic>
        <p:nvPicPr>
          <p:cNvPr id="4" name="内容占位符 3"/>
          <p:cNvPicPr>
            <a:picLocks noChangeAspect="1"/>
          </p:cNvPicPr>
          <p:nvPr>
            <p:ph idx="1"/>
          </p:nvPr>
        </p:nvPicPr>
        <p:blipFill>
          <a:blip r:embed="rId1"/>
          <a:stretch>
            <a:fillRect/>
          </a:stretch>
        </p:blipFill>
        <p:spPr>
          <a:xfrm>
            <a:off x="786130" y="2114550"/>
            <a:ext cx="4895850" cy="29432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t>untargeted attacks</a:t>
            </a:r>
            <a:endParaRPr lang="en-US"/>
          </a:p>
        </p:txBody>
      </p:sp>
      <p:sp>
        <p:nvSpPr>
          <p:cNvPr id="3" name="内容占位符 2"/>
          <p:cNvSpPr>
            <a:spLocks noGrp="1"/>
          </p:cNvSpPr>
          <p:nvPr>
            <p:ph idx="1"/>
          </p:nvPr>
        </p:nvSpPr>
        <p:spPr/>
        <p:txBody>
          <a:bodyPr/>
          <a:p>
            <a:r>
              <a:rPr lang="en-US" altLang="zh-CN"/>
              <a:t>Goal:</a:t>
            </a:r>
            <a:r>
              <a:t>Train the AF adversarial framework to make the classifier misclassify</a:t>
            </a:r>
          </a:p>
          <a:p>
            <a:endParaRPr lang="en-US" altLang="zh-CN"/>
          </a:p>
          <a:p>
            <a:r>
              <a:rPr lang="en-US" altLang="zh-CN"/>
              <a:t>Method:Backpropagation for the frame gradient direction</a:t>
            </a:r>
            <a:endParaRPr lang="en-US" altLang="zh-CN"/>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untargeted attacks</a:t>
            </a:r>
            <a:endParaRPr lang="en-US" altLang="zh-CN"/>
          </a:p>
        </p:txBody>
      </p:sp>
      <p:sp>
        <p:nvSpPr>
          <p:cNvPr id="3" name="内容占位符 2"/>
          <p:cNvSpPr>
            <a:spLocks noGrp="1"/>
          </p:cNvSpPr>
          <p:nvPr>
            <p:ph idx="1"/>
          </p:nvPr>
        </p:nvSpPr>
        <p:spPr/>
        <p:txBody>
          <a:bodyPr/>
          <a:p>
            <a:r>
              <a:rPr lang="en-US" altLang="zh-CN"/>
              <a:t>Goal:</a:t>
            </a:r>
            <a:r>
              <a:t>Train the AF confrontation framework to mislead the classifier to the target class</a:t>
            </a:r>
          </a:p>
          <a:p>
            <a:endParaRPr lang="en-US" altLang="zh-CN"/>
          </a:p>
          <a:p>
            <a:r>
              <a:rPr lang="en-US" altLang="zh-CN"/>
              <a:t>Method:Maximize the score of the randomly selected target class and report the success rate of misclassification into the target class</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Result analysis</a:t>
            </a:r>
            <a:endParaRPr lang="zh-CN" altLang="en-US"/>
          </a:p>
        </p:txBody>
      </p:sp>
      <p:pic>
        <p:nvPicPr>
          <p:cNvPr id="4" name="内容占位符 3"/>
          <p:cNvPicPr>
            <a:picLocks noChangeAspect="1"/>
          </p:cNvPicPr>
          <p:nvPr>
            <p:ph idx="1"/>
          </p:nvPr>
        </p:nvPicPr>
        <p:blipFill>
          <a:blip r:embed="rId1"/>
          <a:stretch>
            <a:fillRect/>
          </a:stretch>
        </p:blipFill>
        <p:spPr>
          <a:xfrm>
            <a:off x="709295" y="1898650"/>
            <a:ext cx="10515600" cy="35026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80695" y="306705"/>
            <a:ext cx="10515600" cy="1325563"/>
          </a:xfrm>
        </p:spPr>
        <p:txBody>
          <a:bodyPr/>
          <a:p>
            <a:r>
              <a:rPr lang="zh-CN" altLang="en-US">
                <a:sym typeface="+mn-ea"/>
              </a:rPr>
              <a:t>Result analysis</a:t>
            </a:r>
            <a:endParaRPr lang="zh-CN" altLang="en-US"/>
          </a:p>
        </p:txBody>
      </p:sp>
      <p:pic>
        <p:nvPicPr>
          <p:cNvPr id="4" name="内容占位符 3"/>
          <p:cNvPicPr>
            <a:picLocks noChangeAspect="1"/>
          </p:cNvPicPr>
          <p:nvPr>
            <p:ph idx="1"/>
          </p:nvPr>
        </p:nvPicPr>
        <p:blipFill>
          <a:blip r:embed="rId1"/>
          <a:stretch>
            <a:fillRect/>
          </a:stretch>
        </p:blipFill>
        <p:spPr>
          <a:xfrm>
            <a:off x="4640580" y="1797050"/>
            <a:ext cx="6975475" cy="1760220"/>
          </a:xfrm>
          <a:prstGeom prst="rect">
            <a:avLst/>
          </a:prstGeom>
        </p:spPr>
      </p:pic>
      <p:pic>
        <p:nvPicPr>
          <p:cNvPr id="6" name="图片 5"/>
          <p:cNvPicPr>
            <a:picLocks noChangeAspect="1"/>
          </p:cNvPicPr>
          <p:nvPr/>
        </p:nvPicPr>
        <p:blipFill>
          <a:blip r:embed="rId2"/>
          <a:stretch>
            <a:fillRect/>
          </a:stretch>
        </p:blipFill>
        <p:spPr>
          <a:xfrm>
            <a:off x="4105910" y="3948430"/>
            <a:ext cx="8043545" cy="1528445"/>
          </a:xfrm>
          <a:prstGeom prst="rect">
            <a:avLst/>
          </a:prstGeom>
        </p:spPr>
      </p:pic>
      <p:sp>
        <p:nvSpPr>
          <p:cNvPr id="7" name="文本框 6"/>
          <p:cNvSpPr txBox="1"/>
          <p:nvPr/>
        </p:nvSpPr>
        <p:spPr>
          <a:xfrm>
            <a:off x="365125" y="1632585"/>
            <a:ext cx="3740785" cy="4030980"/>
          </a:xfrm>
          <a:prstGeom prst="rect">
            <a:avLst/>
          </a:prstGeom>
          <a:noFill/>
        </p:spPr>
        <p:txBody>
          <a:bodyPr wrap="square" rtlCol="0">
            <a:spAutoFit/>
          </a:bodyPr>
          <a:p>
            <a:pPr algn="l"/>
            <a:r>
              <a:rPr lang="en-US" altLang="zh-CN" sz="1600"/>
              <a:t>1.Introducing uniformly distributed random noise (RF) and black pixels (BF) and AF confrontation framework for horizontal comparison. Both RF and BF can make the classification accuracy of the classifier slightly lower, but AF can significantly reduce the classification accuracy of the classifier</a:t>
            </a:r>
            <a:endParaRPr lang="en-US" altLang="zh-CN" sz="1600"/>
          </a:p>
          <a:p>
            <a:pPr algn="l"/>
            <a:endParaRPr lang="en-US" altLang="zh-CN" sz="1600"/>
          </a:p>
          <a:p>
            <a:pPr algn="l"/>
            <a:r>
              <a:rPr lang="en-US" altLang="zh-CN" sz="1600"/>
              <a:t>2.For the AF confrontation frame, the larger the W (width), the better the effect.</a:t>
            </a:r>
            <a:endParaRPr lang="en-US" altLang="zh-CN" sz="1600"/>
          </a:p>
          <a:p>
            <a:pPr algn="l"/>
            <a:endParaRPr lang="en-US" altLang="zh-CN" sz="1600"/>
          </a:p>
          <a:p>
            <a:pPr algn="l"/>
            <a:r>
              <a:rPr lang="en-US" altLang="zh-CN" sz="1600"/>
              <a:t>3.When W=4, the success rate of misleading the target category is extremely high, with pictures up to 99.98% and videos up to 99.78%</a:t>
            </a:r>
            <a:endParaRPr lang="en-US" altLang="zh-CN" sz="16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2442</Words>
  <Application>WPS 演示</Application>
  <PresentationFormat>宽屏</PresentationFormat>
  <Paragraphs>66</Paragraphs>
  <Slides>11</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11</vt:i4>
      </vt:variant>
    </vt:vector>
  </HeadingPairs>
  <TitlesOfParts>
    <vt:vector size="20" baseType="lpstr">
      <vt:lpstr>Arial</vt:lpstr>
      <vt:lpstr>宋体</vt:lpstr>
      <vt:lpstr>Wingdings</vt:lpstr>
      <vt:lpstr>Calibri</vt:lpstr>
      <vt:lpstr>微软雅黑</vt:lpstr>
      <vt:lpstr>Arial Unicode MS</vt:lpstr>
      <vt:lpstr>Office 主题</vt:lpstr>
      <vt:lpstr>Equation.KSEE3</vt:lpstr>
      <vt:lpstr>Equation.KSEE3</vt:lpstr>
      <vt:lpstr>Adversarial Framing for Image and Video Classification</vt:lpstr>
      <vt:lpstr>背景</vt:lpstr>
      <vt:lpstr>目标</vt:lpstr>
      <vt:lpstr>方法</vt:lpstr>
      <vt:lpstr>算法</vt:lpstr>
      <vt:lpstr>无目标攻击</vt:lpstr>
      <vt:lpstr>有目标攻击</vt:lpstr>
      <vt:lpstr>结果分析</vt:lpstr>
      <vt:lpstr>结果分析</vt:lpstr>
      <vt:lpstr>Grad-CAM方法</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LusinLee</cp:lastModifiedBy>
  <cp:revision>6</cp:revision>
  <dcterms:created xsi:type="dcterms:W3CDTF">2020-11-29T12:40:00Z</dcterms:created>
  <dcterms:modified xsi:type="dcterms:W3CDTF">2020-12-01T11:04:01Z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2052-11.3.0.9221</vt:lpwstr>
  </property>
</Properties>
</file>