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16" d="100"/>
          <a:sy n="116" d="100"/>
        </p:scale>
        <p:origin x="102"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2/12/2021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5365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2/12/2021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59625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2/12/2021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88168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2/12/2021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86250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2/12/2021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69863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2/12/2021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61974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2/12/2021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23231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2/12/2021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40285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2/12/2021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35884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2/12/2021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7166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2/12/2021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97820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2/12/2021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770094530"/>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0" r:id="rId6"/>
    <p:sldLayoutId id="2147483745" r:id="rId7"/>
    <p:sldLayoutId id="2147483741" r:id="rId8"/>
    <p:sldLayoutId id="2147483742" r:id="rId9"/>
    <p:sldLayoutId id="2147483743" r:id="rId10"/>
    <p:sldLayoutId id="2147483744"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en.wikipedia.org/wiki/File:No_sign_Right.svg" TargetMode="External"/><Relationship Id="rId5" Type="http://schemas.openxmlformats.org/officeDocument/2006/relationships/image" Target="../media/image2.png"/><Relationship Id="rId4" Type="http://schemas.openxmlformats.org/officeDocument/2006/relationships/hyperlink" Target="https://www.nytimes.com/2012/10/21/magazine/who-made-that-dental-floss.html"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www.shutterstock.com/pic-150161624/stock-photo-hacker-programing-in-technology-enviroment-with-cyber-icons-and-symbols.html"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ech2025.com/events/visions-of-the-future-the-manifestos-and-moral-philosophies-of-big-tech-companies-and-their-ceos/"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bcnv.edu/drivers-ed/"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ipiustitia.com/2016/06/"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lidyr.com/web-designer-need/" TargetMode="Externa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creativecommons.org/licenses/by-sa/4.0/" TargetMode="External"/><Relationship Id="rId3" Type="http://schemas.openxmlformats.org/officeDocument/2006/relationships/hyperlink" Target="http://www.businessinsider.com/i-took-an-online-coding-class-through-khan-academy-2014-10" TargetMode="External"/><Relationship Id="rId7" Type="http://schemas.openxmlformats.org/officeDocument/2006/relationships/hyperlink" Target="http://arrowheadgamestudios.com/2016/04/getting-a-job-in-the-games-industry-part-1/" TargetMode="External"/><Relationship Id="rId2" Type="http://schemas.openxmlformats.org/officeDocument/2006/relationships/image" Target="../media/image8.jpg"/><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hyperlink" Target="http://www.news.uct.ac.za/article/-2011-10-19-programmer-merrily-codes-his-way-to-runner-up-spot" TargetMode="Externa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FEC2C1-7920-44CB-A6BD-A8ED971F9308}"/>
              </a:ext>
            </a:extLst>
          </p:cNvPr>
          <p:cNvSpPr>
            <a:spLocks noGrp="1"/>
          </p:cNvSpPr>
          <p:nvPr>
            <p:ph type="ctrTitle"/>
          </p:nvPr>
        </p:nvSpPr>
        <p:spPr>
          <a:xfrm>
            <a:off x="477981" y="1122363"/>
            <a:ext cx="4023360" cy="3204134"/>
          </a:xfrm>
        </p:spPr>
        <p:txBody>
          <a:bodyPr anchor="b">
            <a:normAutofit/>
          </a:bodyPr>
          <a:lstStyle/>
          <a:p>
            <a:r>
              <a:rPr lang="en-US" sz="4800"/>
              <a:t>FLOSS</a:t>
            </a:r>
            <a:endParaRPr lang="en-CA" sz="4800"/>
          </a:p>
        </p:txBody>
      </p:sp>
      <p:sp>
        <p:nvSpPr>
          <p:cNvPr id="3" name="Subtitle 2">
            <a:extLst>
              <a:ext uri="{FF2B5EF4-FFF2-40B4-BE49-F238E27FC236}">
                <a16:creationId xmlns:a16="http://schemas.microsoft.com/office/drawing/2014/main" id="{489B70CF-C8B4-4B03-BA0C-B031F583EBC2}"/>
              </a:ext>
            </a:extLst>
          </p:cNvPr>
          <p:cNvSpPr>
            <a:spLocks noGrp="1"/>
          </p:cNvSpPr>
          <p:nvPr>
            <p:ph type="subTitle" idx="1"/>
          </p:nvPr>
        </p:nvSpPr>
        <p:spPr>
          <a:xfrm>
            <a:off x="6447852" y="5638586"/>
            <a:ext cx="4470179" cy="391123"/>
          </a:xfrm>
        </p:spPr>
        <p:txBody>
          <a:bodyPr>
            <a:normAutofit/>
          </a:bodyPr>
          <a:lstStyle/>
          <a:p>
            <a:pPr algn="ctr"/>
            <a:r>
              <a:rPr lang="en-US" sz="1600" dirty="0"/>
              <a:t>no… not the one your dentist recommends</a:t>
            </a:r>
            <a:endParaRPr lang="en-CA" sz="1600" dirty="0"/>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A123E66A-C9F3-47D3-A8D2-0DE487452DB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942" b="91033" l="9883" r="89971">
                        <a14:foregroundMark x1="35212" y1="44639" x2="52562" y2="67739"/>
                        <a14:foregroundMark x1="52562" y1="67739" x2="54685" y2="67739"/>
                        <a14:foregroundMark x1="44729" y1="71248" x2="57687" y2="69396"/>
                        <a14:foregroundMark x1="57687" y1="69396" x2="65154" y2="64425"/>
                        <a14:foregroundMark x1="71767" y1="71027" x2="71816" y2="69786"/>
                        <a14:foregroundMark x1="61567" y1="87817" x2="54194" y2="88331"/>
                        <a14:foregroundMark x1="32722" y1="87541" x2="32210" y2="87421"/>
                        <a14:foregroundMark x1="71816" y1="34893" x2="72803" y2="32659"/>
                        <a14:foregroundMark x1="71157" y1="21930" x2="62006" y2="11598"/>
                        <a14:foregroundMark x1="62006" y1="11598" x2="61786" y2="11598"/>
                        <a14:foregroundMark x1="60249" y1="18129" x2="44070" y2="13938"/>
                        <a14:foregroundMark x1="42094" y1="12183" x2="30161" y2="18908"/>
                        <a14:foregroundMark x1="30161" y1="18908" x2="28331" y2="23684"/>
                        <a14:backgroundMark x1="68887" y1="90448" x2="71816" y2="79825"/>
                        <a14:backgroundMark x1="73133" y1="73294" x2="71157" y2="85770"/>
                        <a14:backgroundMark x1="72255" y1="76316" x2="72035" y2="72125"/>
                        <a14:backgroundMark x1="71596" y1="75439" x2="74890" y2="69201"/>
                        <a14:backgroundMark x1="72255" y1="72125" x2="72255" y2="76608"/>
                        <a14:backgroundMark x1="71816" y1="73879" x2="71596" y2="69786"/>
                        <a14:backgroundMark x1="73133" y1="30214" x2="74890" y2="34016"/>
                        <a14:backgroundMark x1="69839" y1="91033" x2="48316" y2="90156"/>
                        <a14:backgroundMark x1="42533" y1="90448" x2="27452" y2="88694"/>
                        <a14:backgroundMark x1="30307" y1="86355" x2="33236" y2="93080"/>
                        <a14:backgroundMark x1="32284" y1="88402" x2="39385" y2="89279"/>
                        <a14:backgroundMark x1="46266" y1="89279" x2="54026" y2="88694"/>
                        <a14:backgroundMark x1="51611" y1="88694" x2="59151" y2="89279"/>
                        <a14:backgroundMark x1="64495" y1="91326" x2="80234" y2="88109"/>
                        <a14:backgroundMark x1="66691" y1="91033" x2="73792" y2="82456"/>
                        <a14:backgroundMark x1="55857" y1="5945" x2="42753" y2="5653"/>
                      </a14:backgroundRemoval>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322602" y="1658744"/>
            <a:ext cx="4720680" cy="3540512"/>
          </a:xfrm>
          <a:prstGeom prst="rect">
            <a:avLst/>
          </a:prstGeom>
        </p:spPr>
      </p:pic>
      <p:pic>
        <p:nvPicPr>
          <p:cNvPr id="7" name="Picture 6" descr="Logo, icon&#10;&#10;Description automatically generated">
            <a:extLst>
              <a:ext uri="{FF2B5EF4-FFF2-40B4-BE49-F238E27FC236}">
                <a16:creationId xmlns:a16="http://schemas.microsoft.com/office/drawing/2014/main" id="{638C05D3-8C05-48FE-A49D-EEAFCC06F966}"/>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6447852" y="1122363"/>
            <a:ext cx="4470179" cy="4470179"/>
          </a:xfrm>
          <a:prstGeom prst="rect">
            <a:avLst/>
          </a:prstGeom>
        </p:spPr>
      </p:pic>
      <p:sp>
        <p:nvSpPr>
          <p:cNvPr id="4" name="TextBox 3">
            <a:extLst>
              <a:ext uri="{FF2B5EF4-FFF2-40B4-BE49-F238E27FC236}">
                <a16:creationId xmlns:a16="http://schemas.microsoft.com/office/drawing/2014/main" id="{CBFB8626-F7F4-45FE-BB2F-0373A6A41094}"/>
              </a:ext>
            </a:extLst>
          </p:cNvPr>
          <p:cNvSpPr txBox="1"/>
          <p:nvPr/>
        </p:nvSpPr>
        <p:spPr>
          <a:xfrm>
            <a:off x="444936" y="5834147"/>
            <a:ext cx="4089449" cy="646331"/>
          </a:xfrm>
          <a:prstGeom prst="rect">
            <a:avLst/>
          </a:prstGeom>
          <a:noFill/>
        </p:spPr>
        <p:txBody>
          <a:bodyPr wrap="square" rtlCol="0">
            <a:spAutoFit/>
          </a:bodyPr>
          <a:lstStyle/>
          <a:p>
            <a:pPr algn="ctr"/>
            <a:r>
              <a:rPr lang="en-US" dirty="0"/>
              <a:t>Peter Parthimos</a:t>
            </a:r>
          </a:p>
          <a:p>
            <a:pPr algn="ctr"/>
            <a:r>
              <a:rPr lang="en-US" dirty="0"/>
              <a:t>Carmelo Scribano</a:t>
            </a:r>
          </a:p>
        </p:txBody>
      </p:sp>
    </p:spTree>
    <p:extLst>
      <p:ext uri="{BB962C8B-B14F-4D97-AF65-F5344CB8AC3E}">
        <p14:creationId xmlns:p14="http://schemas.microsoft.com/office/powerpoint/2010/main" val="3463301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863B11-F9EA-4E9A-9760-88D469CCF5CA}"/>
              </a:ext>
            </a:extLst>
          </p:cNvPr>
          <p:cNvSpPr>
            <a:spLocks noGrp="1"/>
          </p:cNvSpPr>
          <p:nvPr>
            <p:ph type="title"/>
          </p:nvPr>
        </p:nvSpPr>
        <p:spPr>
          <a:xfrm>
            <a:off x="411480" y="991443"/>
            <a:ext cx="4443154" cy="1087819"/>
          </a:xfrm>
        </p:spPr>
        <p:txBody>
          <a:bodyPr anchor="b">
            <a:normAutofit/>
          </a:bodyPr>
          <a:lstStyle/>
          <a:p>
            <a:r>
              <a:rPr lang="en-US" sz="3400"/>
              <a:t>What is FLOSS?</a:t>
            </a:r>
            <a:endParaRPr lang="en-CA" sz="3400"/>
          </a:p>
        </p:txBody>
      </p:sp>
      <p:sp>
        <p:nvSpPr>
          <p:cNvPr id="12" name="Rectangle 11">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676B063-014A-49CB-A38E-2F1FDC9532EA}"/>
              </a:ext>
            </a:extLst>
          </p:cNvPr>
          <p:cNvSpPr>
            <a:spLocks noGrp="1"/>
          </p:cNvSpPr>
          <p:nvPr>
            <p:ph idx="1"/>
          </p:nvPr>
        </p:nvSpPr>
        <p:spPr>
          <a:xfrm>
            <a:off x="411480" y="2684095"/>
            <a:ext cx="4443154" cy="3492868"/>
          </a:xfrm>
        </p:spPr>
        <p:txBody>
          <a:bodyPr>
            <a:normAutofit/>
          </a:bodyPr>
          <a:lstStyle/>
          <a:p>
            <a:pPr marL="0" indent="0">
              <a:buNone/>
            </a:pPr>
            <a:r>
              <a:rPr lang="en-US" sz="1700" dirty="0"/>
              <a:t>FLOSS isn’t just a method of maintaining proper dental hygiene, it’s also a way of maintaining proper software hygiene.</a:t>
            </a:r>
          </a:p>
          <a:p>
            <a:pPr marL="0" indent="0">
              <a:buNone/>
            </a:pPr>
            <a:endParaRPr lang="en-CA" sz="1700" dirty="0"/>
          </a:p>
          <a:p>
            <a:pPr marL="0" indent="0">
              <a:buNone/>
            </a:pPr>
            <a:r>
              <a:rPr lang="en-US" sz="1700" dirty="0"/>
              <a:t>FLOSS (also sometimes just called FOSS) is an acronym standing for Free/Libre and Open-Source Software.</a:t>
            </a:r>
          </a:p>
        </p:txBody>
      </p:sp>
      <p:pic>
        <p:nvPicPr>
          <p:cNvPr id="5" name="Picture 4" descr="Graphical user interface&#10;&#10;Description automatically generated">
            <a:extLst>
              <a:ext uri="{FF2B5EF4-FFF2-40B4-BE49-F238E27FC236}">
                <a16:creationId xmlns:a16="http://schemas.microsoft.com/office/drawing/2014/main" id="{2118807F-5542-450C-8E1C-342573315E0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b="10176"/>
          <a:stretch/>
        </p:blipFill>
        <p:spPr>
          <a:xfrm>
            <a:off x="6096000" y="1798718"/>
            <a:ext cx="4921966" cy="3260564"/>
          </a:xfrm>
          <a:prstGeom prst="rect">
            <a:avLst/>
          </a:prstGeom>
        </p:spPr>
      </p:pic>
      <p:sp>
        <p:nvSpPr>
          <p:cNvPr id="6" name="TextBox 5">
            <a:extLst>
              <a:ext uri="{FF2B5EF4-FFF2-40B4-BE49-F238E27FC236}">
                <a16:creationId xmlns:a16="http://schemas.microsoft.com/office/drawing/2014/main" id="{1906158A-8040-4170-B0B9-03EB80F4DEFF}"/>
              </a:ext>
            </a:extLst>
          </p:cNvPr>
          <p:cNvSpPr txBox="1"/>
          <p:nvPr/>
        </p:nvSpPr>
        <p:spPr>
          <a:xfrm>
            <a:off x="6096000" y="5059282"/>
            <a:ext cx="4267200" cy="276999"/>
          </a:xfrm>
          <a:prstGeom prst="rect">
            <a:avLst/>
          </a:prstGeom>
          <a:noFill/>
        </p:spPr>
        <p:txBody>
          <a:bodyPr wrap="square" rtlCol="0">
            <a:spAutoFit/>
          </a:bodyPr>
          <a:lstStyle/>
          <a:p>
            <a:r>
              <a:rPr lang="en-US" sz="1200" dirty="0"/>
              <a:t>This man is probably developing some FLOSS</a:t>
            </a:r>
            <a:endParaRPr lang="en-CA" sz="1200" dirty="0"/>
          </a:p>
        </p:txBody>
      </p:sp>
    </p:spTree>
    <p:extLst>
      <p:ext uri="{BB962C8B-B14F-4D97-AF65-F5344CB8AC3E}">
        <p14:creationId xmlns:p14="http://schemas.microsoft.com/office/powerpoint/2010/main" val="2369065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DE4335-E585-4299-AF96-E3152271B31E}"/>
              </a:ext>
            </a:extLst>
          </p:cNvPr>
          <p:cNvSpPr>
            <a:spLocks noGrp="1"/>
          </p:cNvSpPr>
          <p:nvPr>
            <p:ph type="title"/>
          </p:nvPr>
        </p:nvSpPr>
        <p:spPr>
          <a:xfrm>
            <a:off x="411480" y="991443"/>
            <a:ext cx="4443154" cy="1087819"/>
          </a:xfrm>
        </p:spPr>
        <p:txBody>
          <a:bodyPr anchor="b">
            <a:normAutofit/>
          </a:bodyPr>
          <a:lstStyle/>
          <a:p>
            <a:r>
              <a:rPr lang="en-US" sz="3400"/>
              <a:t>So… Why should I use FLOSS?</a:t>
            </a:r>
            <a:endParaRPr lang="en-CA" sz="3400"/>
          </a:p>
        </p:txBody>
      </p:sp>
      <p:sp>
        <p:nvSpPr>
          <p:cNvPr id="46" name="Rectangle 45">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Rectangle 47">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3EF8218-B119-4DB3-8CB1-8F7020364599}"/>
              </a:ext>
            </a:extLst>
          </p:cNvPr>
          <p:cNvSpPr>
            <a:spLocks noGrp="1"/>
          </p:cNvSpPr>
          <p:nvPr>
            <p:ph idx="1"/>
          </p:nvPr>
        </p:nvSpPr>
        <p:spPr>
          <a:xfrm>
            <a:off x="411480" y="2684095"/>
            <a:ext cx="4443154" cy="3492868"/>
          </a:xfrm>
        </p:spPr>
        <p:txBody>
          <a:bodyPr>
            <a:normAutofit/>
          </a:bodyPr>
          <a:lstStyle/>
          <a:p>
            <a:pPr marL="0" indent="0">
              <a:buNone/>
            </a:pPr>
            <a:r>
              <a:rPr lang="en-US" sz="1700" dirty="0"/>
              <a:t>Why should you use FLOSS?! That’s the most dumdum question I’ve ever heard!</a:t>
            </a:r>
          </a:p>
          <a:p>
            <a:pPr marL="0" indent="0">
              <a:buNone/>
            </a:pPr>
            <a:endParaRPr lang="en-US" sz="1700" dirty="0"/>
          </a:p>
          <a:p>
            <a:pPr marL="0" indent="0">
              <a:buNone/>
            </a:pPr>
            <a:r>
              <a:rPr lang="en-US" sz="1700" dirty="0"/>
              <a:t>Just for you, we’re </a:t>
            </a:r>
            <a:r>
              <a:rPr lang="en-US" sz="1700" dirty="0" err="1"/>
              <a:t>gonna</a:t>
            </a:r>
            <a:r>
              <a:rPr lang="en-US" sz="1700" dirty="0"/>
              <a:t> go through some of the reasons why you should abandon your corporate overlords and join the side of freedom.</a:t>
            </a:r>
            <a:endParaRPr lang="en-CA" sz="1700" dirty="0"/>
          </a:p>
        </p:txBody>
      </p:sp>
      <p:pic>
        <p:nvPicPr>
          <p:cNvPr id="7" name="Picture 6">
            <a:extLst>
              <a:ext uri="{FF2B5EF4-FFF2-40B4-BE49-F238E27FC236}">
                <a16:creationId xmlns:a16="http://schemas.microsoft.com/office/drawing/2014/main" id="{084A0D25-CFF4-469E-880F-B1C39B445C3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385816" y="1589954"/>
            <a:ext cx="6440424" cy="3622738"/>
          </a:xfrm>
          <a:prstGeom prst="rect">
            <a:avLst/>
          </a:prstGeom>
        </p:spPr>
      </p:pic>
      <p:sp>
        <p:nvSpPr>
          <p:cNvPr id="8" name="TextBox 7">
            <a:extLst>
              <a:ext uri="{FF2B5EF4-FFF2-40B4-BE49-F238E27FC236}">
                <a16:creationId xmlns:a16="http://schemas.microsoft.com/office/drawing/2014/main" id="{653A40D1-3A69-49BC-8BDC-9988B8BD9238}"/>
              </a:ext>
            </a:extLst>
          </p:cNvPr>
          <p:cNvSpPr txBox="1"/>
          <p:nvPr/>
        </p:nvSpPr>
        <p:spPr>
          <a:xfrm>
            <a:off x="5385816" y="5212692"/>
            <a:ext cx="6440424" cy="276999"/>
          </a:xfrm>
          <a:prstGeom prst="rect">
            <a:avLst/>
          </a:prstGeom>
          <a:noFill/>
        </p:spPr>
        <p:txBody>
          <a:bodyPr wrap="square" rtlCol="0">
            <a:spAutoFit/>
          </a:bodyPr>
          <a:lstStyle/>
          <a:p>
            <a:pPr algn="ctr"/>
            <a:r>
              <a:rPr lang="en-US" sz="1200" dirty="0"/>
              <a:t>These are the corporate overlords. Well… maybe not Jeff anymore but you get the idea.</a:t>
            </a:r>
            <a:endParaRPr lang="en-CA" sz="1200" dirty="0"/>
          </a:p>
        </p:txBody>
      </p:sp>
    </p:spTree>
    <p:extLst>
      <p:ext uri="{BB962C8B-B14F-4D97-AF65-F5344CB8AC3E}">
        <p14:creationId xmlns:p14="http://schemas.microsoft.com/office/powerpoint/2010/main" val="4017451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0">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2">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8A7E643-AAE7-477E-8476-E3A84D50CE3A}"/>
              </a:ext>
            </a:extLst>
          </p:cNvPr>
          <p:cNvSpPr>
            <a:spLocks noGrp="1"/>
          </p:cNvSpPr>
          <p:nvPr>
            <p:ph type="title"/>
          </p:nvPr>
        </p:nvSpPr>
        <p:spPr>
          <a:xfrm>
            <a:off x="841246" y="978619"/>
            <a:ext cx="5991244" cy="1106424"/>
          </a:xfrm>
        </p:spPr>
        <p:txBody>
          <a:bodyPr>
            <a:normAutofit/>
          </a:bodyPr>
          <a:lstStyle/>
          <a:p>
            <a:r>
              <a:rPr lang="en-US" sz="3200" dirty="0"/>
              <a:t>Free!</a:t>
            </a:r>
            <a:endParaRPr lang="en-CA" sz="3200" dirty="0"/>
          </a:p>
        </p:txBody>
      </p:sp>
      <p:sp>
        <p:nvSpPr>
          <p:cNvPr id="20" name="Rectangle 14">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0BE7E9E-D30C-4208-84A9-3D3A131E9AB5}"/>
              </a:ext>
            </a:extLst>
          </p:cNvPr>
          <p:cNvSpPr>
            <a:spLocks noGrp="1"/>
          </p:cNvSpPr>
          <p:nvPr>
            <p:ph idx="1"/>
          </p:nvPr>
        </p:nvSpPr>
        <p:spPr>
          <a:xfrm>
            <a:off x="637309" y="2252870"/>
            <a:ext cx="6400800" cy="3560251"/>
          </a:xfrm>
        </p:spPr>
        <p:txBody>
          <a:bodyPr>
            <a:normAutofit/>
          </a:bodyPr>
          <a:lstStyle/>
          <a:p>
            <a:pPr marL="0" indent="0">
              <a:lnSpc>
                <a:spcPct val="100000"/>
              </a:lnSpc>
              <a:buNone/>
            </a:pPr>
            <a:r>
              <a:rPr lang="en-US" sz="1800" dirty="0"/>
              <a:t>So you just emptied your entire bank account on Dogecoin and now you’re broke. Unfortunately, while you wait for it to pay off you still have responsibilities, and you need to use Microsoft Office.</a:t>
            </a:r>
          </a:p>
          <a:p>
            <a:pPr marL="0" indent="0">
              <a:lnSpc>
                <a:spcPct val="100000"/>
              </a:lnSpc>
              <a:buNone/>
            </a:pPr>
            <a:endParaRPr lang="en-US" sz="1800" dirty="0"/>
          </a:p>
          <a:p>
            <a:pPr marL="0" indent="0">
              <a:lnSpc>
                <a:spcPct val="100000"/>
              </a:lnSpc>
              <a:buNone/>
            </a:pPr>
            <a:r>
              <a:rPr lang="en-US" sz="1800" dirty="0"/>
              <a:t>Luckily for you, you can spend that $79 on more DOGE and use Libre Office instead!</a:t>
            </a:r>
          </a:p>
          <a:p>
            <a:pPr marL="0" indent="0">
              <a:lnSpc>
                <a:spcPct val="100000"/>
              </a:lnSpc>
              <a:buNone/>
            </a:pPr>
            <a:endParaRPr lang="en-US" sz="1800" dirty="0"/>
          </a:p>
          <a:p>
            <a:pPr marL="0" indent="0">
              <a:lnSpc>
                <a:spcPct val="100000"/>
              </a:lnSpc>
              <a:buNone/>
            </a:pPr>
            <a:r>
              <a:rPr lang="en-US" sz="1400" dirty="0"/>
              <a:t>(“Free” is actually supposed to refer to the freedom to change the code, but we’ll get to that next)</a:t>
            </a:r>
            <a:endParaRPr lang="en-CA" sz="1400" dirty="0"/>
          </a:p>
        </p:txBody>
      </p:sp>
      <p:pic>
        <p:nvPicPr>
          <p:cNvPr id="5" name="Picture 4" descr="A picture containing person, person, posing&#10;&#10;Description automatically generated">
            <a:extLst>
              <a:ext uri="{FF2B5EF4-FFF2-40B4-BE49-F238E27FC236}">
                <a16:creationId xmlns:a16="http://schemas.microsoft.com/office/drawing/2014/main" id="{F9B875B0-CC67-417D-9044-CEBFF62A792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615807" y="896740"/>
            <a:ext cx="4097657" cy="5064519"/>
          </a:xfrm>
          <a:prstGeom prst="rect">
            <a:avLst/>
          </a:prstGeom>
        </p:spPr>
      </p:pic>
      <p:sp>
        <p:nvSpPr>
          <p:cNvPr id="7" name="TextBox 6">
            <a:extLst>
              <a:ext uri="{FF2B5EF4-FFF2-40B4-BE49-F238E27FC236}">
                <a16:creationId xmlns:a16="http://schemas.microsoft.com/office/drawing/2014/main" id="{9345949D-EBF7-4F70-B53F-1A283EE235C4}"/>
              </a:ext>
            </a:extLst>
          </p:cNvPr>
          <p:cNvSpPr txBox="1"/>
          <p:nvPr/>
        </p:nvSpPr>
        <p:spPr>
          <a:xfrm rot="796935">
            <a:off x="7698709" y="4341146"/>
            <a:ext cx="1429172" cy="523220"/>
          </a:xfrm>
          <a:prstGeom prst="rect">
            <a:avLst/>
          </a:prstGeom>
          <a:noFill/>
        </p:spPr>
        <p:txBody>
          <a:bodyPr wrap="square" rtlCol="0">
            <a:spAutoFit/>
          </a:bodyPr>
          <a:lstStyle/>
          <a:p>
            <a:r>
              <a:rPr lang="en-US" sz="2800" dirty="0">
                <a:latin typeface="Impact" panose="020B0806030902050204" pitchFamily="34" charset="0"/>
              </a:rPr>
              <a:t>$DOGE</a:t>
            </a:r>
            <a:endParaRPr lang="en-CA" sz="2800" dirty="0">
              <a:latin typeface="Impact" panose="020B0806030902050204" pitchFamily="34" charset="0"/>
            </a:endParaRPr>
          </a:p>
        </p:txBody>
      </p:sp>
    </p:spTree>
    <p:extLst>
      <p:ext uri="{BB962C8B-B14F-4D97-AF65-F5344CB8AC3E}">
        <p14:creationId xmlns:p14="http://schemas.microsoft.com/office/powerpoint/2010/main" val="4175414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E825A1-AEEE-4D28-ABF3-642750630156}"/>
              </a:ext>
            </a:extLst>
          </p:cNvPr>
          <p:cNvSpPr>
            <a:spLocks noGrp="1"/>
          </p:cNvSpPr>
          <p:nvPr>
            <p:ph type="title"/>
          </p:nvPr>
        </p:nvSpPr>
        <p:spPr>
          <a:xfrm>
            <a:off x="841247" y="978619"/>
            <a:ext cx="3410712" cy="1106424"/>
          </a:xfrm>
        </p:spPr>
        <p:txBody>
          <a:bodyPr>
            <a:normAutofit/>
          </a:bodyPr>
          <a:lstStyle/>
          <a:p>
            <a:r>
              <a:rPr lang="en-US" sz="2800"/>
              <a:t>Libre</a:t>
            </a:r>
            <a:endParaRPr lang="en-CA" sz="2800"/>
          </a:p>
        </p:txBody>
      </p:sp>
      <p:sp>
        <p:nvSpPr>
          <p:cNvPr id="15" name="Rectangle 14">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83B5064-8555-4C87-AE1D-F184B38FE756}"/>
              </a:ext>
            </a:extLst>
          </p:cNvPr>
          <p:cNvSpPr>
            <a:spLocks noGrp="1"/>
          </p:cNvSpPr>
          <p:nvPr>
            <p:ph idx="1"/>
          </p:nvPr>
        </p:nvSpPr>
        <p:spPr>
          <a:xfrm>
            <a:off x="625642" y="2359152"/>
            <a:ext cx="3850105" cy="3428789"/>
          </a:xfrm>
        </p:spPr>
        <p:txBody>
          <a:bodyPr>
            <a:normAutofit/>
          </a:bodyPr>
          <a:lstStyle/>
          <a:p>
            <a:pPr marL="0" indent="0">
              <a:lnSpc>
                <a:spcPct val="100000"/>
              </a:lnSpc>
              <a:buNone/>
            </a:pPr>
            <a:r>
              <a:rPr lang="en-US" sz="1400" dirty="0"/>
              <a:t>Let’s be honest, we all know that software is filled with data trackers even when the company says it isn’t.</a:t>
            </a:r>
          </a:p>
          <a:p>
            <a:pPr marL="0" indent="0">
              <a:lnSpc>
                <a:spcPct val="100000"/>
              </a:lnSpc>
              <a:buNone/>
            </a:pPr>
            <a:endParaRPr lang="en-US" sz="1400" dirty="0"/>
          </a:p>
          <a:p>
            <a:pPr marL="0" indent="0">
              <a:lnSpc>
                <a:spcPct val="100000"/>
              </a:lnSpc>
              <a:buNone/>
            </a:pPr>
            <a:r>
              <a:rPr lang="en-CA" sz="1400" dirty="0"/>
              <a:t>Or have you ever wished that a piece of software had an extra feature that you wanted?</a:t>
            </a:r>
          </a:p>
          <a:p>
            <a:pPr marL="0" indent="0">
              <a:lnSpc>
                <a:spcPct val="100000"/>
              </a:lnSpc>
              <a:buNone/>
            </a:pPr>
            <a:endParaRPr lang="en-CA" sz="1400" dirty="0"/>
          </a:p>
          <a:p>
            <a:pPr marL="0" indent="0">
              <a:lnSpc>
                <a:spcPct val="100000"/>
              </a:lnSpc>
              <a:buNone/>
            </a:pPr>
            <a:r>
              <a:rPr lang="en-CA" sz="1400" dirty="0"/>
              <a:t>Great news! Using FLOSS, you can access all the source code and modify it however you want! You’re also able to verify that there’s no nasty trackers selling your information off to China!</a:t>
            </a:r>
            <a:endParaRPr lang="en-US" sz="1400" dirty="0"/>
          </a:p>
        </p:txBody>
      </p:sp>
      <p:pic>
        <p:nvPicPr>
          <p:cNvPr id="5" name="Picture 4">
            <a:extLst>
              <a:ext uri="{FF2B5EF4-FFF2-40B4-BE49-F238E27FC236}">
                <a16:creationId xmlns:a16="http://schemas.microsoft.com/office/drawing/2014/main" id="{EC275B72-C224-4366-8D95-7B3616AD1C10}"/>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7567" r="1567" b="-1"/>
          <a:stretch/>
        </p:blipFill>
        <p:spPr>
          <a:xfrm>
            <a:off x="5758954" y="1215549"/>
            <a:ext cx="5363050" cy="4426902"/>
          </a:xfrm>
          <a:prstGeom prst="rect">
            <a:avLst/>
          </a:prstGeom>
        </p:spPr>
      </p:pic>
      <p:sp>
        <p:nvSpPr>
          <p:cNvPr id="7" name="TextBox 6">
            <a:extLst>
              <a:ext uri="{FF2B5EF4-FFF2-40B4-BE49-F238E27FC236}">
                <a16:creationId xmlns:a16="http://schemas.microsoft.com/office/drawing/2014/main" id="{9AF2211B-2840-4B2F-A625-1C1BD1E71B4A}"/>
              </a:ext>
            </a:extLst>
          </p:cNvPr>
          <p:cNvSpPr txBox="1"/>
          <p:nvPr/>
        </p:nvSpPr>
        <p:spPr>
          <a:xfrm>
            <a:off x="5654680" y="5649441"/>
            <a:ext cx="5363050" cy="276999"/>
          </a:xfrm>
          <a:prstGeom prst="rect">
            <a:avLst/>
          </a:prstGeom>
          <a:noFill/>
        </p:spPr>
        <p:txBody>
          <a:bodyPr wrap="square" rtlCol="0">
            <a:spAutoFit/>
          </a:bodyPr>
          <a:lstStyle/>
          <a:p>
            <a:r>
              <a:rPr lang="en-US" sz="1200" dirty="0"/>
              <a:t>This man can finally add some extra features to his favorite software!</a:t>
            </a:r>
            <a:endParaRPr lang="en-CA" sz="1200" dirty="0"/>
          </a:p>
        </p:txBody>
      </p:sp>
    </p:spTree>
    <p:extLst>
      <p:ext uri="{BB962C8B-B14F-4D97-AF65-F5344CB8AC3E}">
        <p14:creationId xmlns:p14="http://schemas.microsoft.com/office/powerpoint/2010/main" val="3263363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F40726-9B19-4165-9C26-757D16E1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572DEC-3FE4-40B0-B0FA-5C3FE919379C}"/>
              </a:ext>
            </a:extLst>
          </p:cNvPr>
          <p:cNvSpPr>
            <a:spLocks noGrp="1"/>
          </p:cNvSpPr>
          <p:nvPr>
            <p:ph type="title"/>
          </p:nvPr>
        </p:nvSpPr>
        <p:spPr>
          <a:xfrm>
            <a:off x="838199" y="564211"/>
            <a:ext cx="4571999" cy="1165002"/>
          </a:xfrm>
        </p:spPr>
        <p:txBody>
          <a:bodyPr anchor="b">
            <a:normAutofit/>
          </a:bodyPr>
          <a:lstStyle/>
          <a:p>
            <a:r>
              <a:rPr lang="en-US" sz="3600"/>
              <a:t>Open-Source</a:t>
            </a:r>
            <a:endParaRPr lang="en-CA" sz="3600"/>
          </a:p>
        </p:txBody>
      </p:sp>
      <p:sp>
        <p:nvSpPr>
          <p:cNvPr id="3" name="Content Placeholder 2">
            <a:extLst>
              <a:ext uri="{FF2B5EF4-FFF2-40B4-BE49-F238E27FC236}">
                <a16:creationId xmlns:a16="http://schemas.microsoft.com/office/drawing/2014/main" id="{75E1FD39-594E-467E-897B-12BFA94437F7}"/>
              </a:ext>
            </a:extLst>
          </p:cNvPr>
          <p:cNvSpPr>
            <a:spLocks noGrp="1"/>
          </p:cNvSpPr>
          <p:nvPr>
            <p:ph idx="1"/>
          </p:nvPr>
        </p:nvSpPr>
        <p:spPr>
          <a:xfrm>
            <a:off x="838199" y="2055327"/>
            <a:ext cx="4571999" cy="3776975"/>
          </a:xfrm>
        </p:spPr>
        <p:txBody>
          <a:bodyPr>
            <a:normAutofit/>
          </a:bodyPr>
          <a:lstStyle/>
          <a:p>
            <a:pPr marL="0" indent="0">
              <a:lnSpc>
                <a:spcPct val="100000"/>
              </a:lnSpc>
              <a:buNone/>
            </a:pPr>
            <a:r>
              <a:rPr lang="en-US" sz="1700"/>
              <a:t>Open-source means that anybody can access and contribute to the source code of the application.</a:t>
            </a:r>
          </a:p>
          <a:p>
            <a:pPr marL="0" indent="0">
              <a:lnSpc>
                <a:spcPct val="100000"/>
              </a:lnSpc>
              <a:buNone/>
            </a:pPr>
            <a:endParaRPr lang="en-US" sz="1700"/>
          </a:p>
          <a:p>
            <a:pPr marL="0" indent="0">
              <a:lnSpc>
                <a:spcPct val="100000"/>
              </a:lnSpc>
              <a:buNone/>
            </a:pPr>
            <a:r>
              <a:rPr lang="en-US" sz="1700"/>
              <a:t>Let’s say you created those extra features and now you want to make them an official part of the software. Because of open-source software, you can!</a:t>
            </a:r>
          </a:p>
          <a:p>
            <a:pPr marL="0" indent="0">
              <a:lnSpc>
                <a:spcPct val="100000"/>
              </a:lnSpc>
              <a:buNone/>
            </a:pPr>
            <a:endParaRPr lang="en-US" sz="1700"/>
          </a:p>
          <a:p>
            <a:pPr marL="0" indent="0">
              <a:lnSpc>
                <a:spcPct val="100000"/>
              </a:lnSpc>
              <a:buNone/>
            </a:pPr>
            <a:r>
              <a:rPr lang="en-US" sz="1700"/>
              <a:t>Now you can let everybody know how great you are for fixing a bug in a software that many people use!</a:t>
            </a:r>
            <a:endParaRPr lang="en-CA" sz="1700"/>
          </a:p>
        </p:txBody>
      </p:sp>
      <p:pic>
        <p:nvPicPr>
          <p:cNvPr id="5" name="Picture 4" descr="A picture containing text, indoor, person, window&#10;&#10;Description automatically generated">
            <a:extLst>
              <a:ext uri="{FF2B5EF4-FFF2-40B4-BE49-F238E27FC236}">
                <a16:creationId xmlns:a16="http://schemas.microsoft.com/office/drawing/2014/main" id="{E280E11A-843D-4A7C-B1C2-94FBEB1AEB58}"/>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5815" r="19062" b="-2"/>
          <a:stretch/>
        </p:blipFill>
        <p:spPr>
          <a:xfrm>
            <a:off x="6248397" y="1275994"/>
            <a:ext cx="4200946" cy="4306011"/>
          </a:xfrm>
          <a:prstGeom prst="rect">
            <a:avLst/>
          </a:prstGeom>
        </p:spPr>
      </p:pic>
      <p:sp>
        <p:nvSpPr>
          <p:cNvPr id="12" name="Rectangle 11">
            <a:extLst>
              <a:ext uri="{FF2B5EF4-FFF2-40B4-BE49-F238E27FC236}">
                <a16:creationId xmlns:a16="http://schemas.microsoft.com/office/drawing/2014/main" id="{2089CB41-F399-4AEB-980C-5BFB1049C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BFC967B-3DD6-463D-9DB9-6E4419AE0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F74E3250-0ABB-48E9-941D-0E5F13CB1477}"/>
              </a:ext>
            </a:extLst>
          </p:cNvPr>
          <p:cNvSpPr txBox="1"/>
          <p:nvPr/>
        </p:nvSpPr>
        <p:spPr>
          <a:xfrm>
            <a:off x="6094476" y="5582005"/>
            <a:ext cx="4354867" cy="430887"/>
          </a:xfrm>
          <a:prstGeom prst="rect">
            <a:avLst/>
          </a:prstGeom>
          <a:noFill/>
        </p:spPr>
        <p:txBody>
          <a:bodyPr wrap="square" rtlCol="0">
            <a:spAutoFit/>
          </a:bodyPr>
          <a:lstStyle/>
          <a:p>
            <a:r>
              <a:rPr lang="en-US" sz="1100" dirty="0"/>
              <a:t>John here just had a bug fix added to the official source-code of his favorite project. Good job John!</a:t>
            </a:r>
            <a:endParaRPr lang="en-CA" sz="1100" dirty="0"/>
          </a:p>
        </p:txBody>
      </p:sp>
    </p:spTree>
    <p:extLst>
      <p:ext uri="{BB962C8B-B14F-4D97-AF65-F5344CB8AC3E}">
        <p14:creationId xmlns:p14="http://schemas.microsoft.com/office/powerpoint/2010/main" val="1042527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BADFC-A361-47AD-A34D-299FC5B3E141}"/>
              </a:ext>
            </a:extLst>
          </p:cNvPr>
          <p:cNvSpPr>
            <a:spLocks noGrp="1"/>
          </p:cNvSpPr>
          <p:nvPr>
            <p:ph type="title"/>
          </p:nvPr>
        </p:nvSpPr>
        <p:spPr/>
        <p:txBody>
          <a:bodyPr/>
          <a:lstStyle/>
          <a:p>
            <a:r>
              <a:rPr lang="en-US" dirty="0"/>
              <a:t>In Summary</a:t>
            </a:r>
            <a:endParaRPr lang="en-CA" dirty="0"/>
          </a:p>
        </p:txBody>
      </p:sp>
      <p:sp>
        <p:nvSpPr>
          <p:cNvPr id="3" name="Content Placeholder 2">
            <a:extLst>
              <a:ext uri="{FF2B5EF4-FFF2-40B4-BE49-F238E27FC236}">
                <a16:creationId xmlns:a16="http://schemas.microsoft.com/office/drawing/2014/main" id="{A5C87754-D71A-49F3-A37C-5939DD980689}"/>
              </a:ext>
            </a:extLst>
          </p:cNvPr>
          <p:cNvSpPr>
            <a:spLocks noGrp="1"/>
          </p:cNvSpPr>
          <p:nvPr>
            <p:ph idx="1"/>
          </p:nvPr>
        </p:nvSpPr>
        <p:spPr>
          <a:xfrm>
            <a:off x="1115567" y="2478024"/>
            <a:ext cx="5325337" cy="3694176"/>
          </a:xfrm>
        </p:spPr>
        <p:txBody>
          <a:bodyPr>
            <a:normAutofit fontScale="92500" lnSpcReduction="20000"/>
          </a:bodyPr>
          <a:lstStyle/>
          <a:p>
            <a:pPr marL="0" indent="0">
              <a:buNone/>
            </a:pPr>
            <a:r>
              <a:rPr lang="en-US" dirty="0"/>
              <a:t>FLOSS is a magical thing that enriches the programming community by allowing anybody to access and contribute to tools that people use every day. </a:t>
            </a:r>
          </a:p>
          <a:p>
            <a:pPr marL="0" indent="0">
              <a:buNone/>
            </a:pPr>
            <a:endParaRPr lang="en-US" dirty="0"/>
          </a:p>
          <a:p>
            <a:pPr marL="0" indent="0">
              <a:buNone/>
            </a:pPr>
            <a:r>
              <a:rPr lang="en-US" dirty="0"/>
              <a:t>Learning to use and benefit from FLOSS will be a great advantage for the future, and just in case you forgot what it stands for, here’s a reminder:</a:t>
            </a:r>
          </a:p>
        </p:txBody>
      </p:sp>
      <p:sp>
        <p:nvSpPr>
          <p:cNvPr id="4" name="TextBox 3">
            <a:extLst>
              <a:ext uri="{FF2B5EF4-FFF2-40B4-BE49-F238E27FC236}">
                <a16:creationId xmlns:a16="http://schemas.microsoft.com/office/drawing/2014/main" id="{0E6F84C2-C91D-49CA-9FD5-323A080B7D9A}"/>
              </a:ext>
            </a:extLst>
          </p:cNvPr>
          <p:cNvSpPr txBox="1"/>
          <p:nvPr/>
        </p:nvSpPr>
        <p:spPr>
          <a:xfrm>
            <a:off x="7587915" y="2993823"/>
            <a:ext cx="3056021" cy="2400657"/>
          </a:xfrm>
          <a:prstGeom prst="rect">
            <a:avLst/>
          </a:prstGeom>
          <a:noFill/>
        </p:spPr>
        <p:txBody>
          <a:bodyPr wrap="square" rtlCol="0">
            <a:spAutoFit/>
          </a:bodyPr>
          <a:lstStyle/>
          <a:p>
            <a:r>
              <a:rPr lang="en-US" sz="3000" b="1" dirty="0"/>
              <a:t>F   -   Free</a:t>
            </a:r>
          </a:p>
          <a:p>
            <a:r>
              <a:rPr lang="en-US" sz="3000" b="1" dirty="0"/>
              <a:t>L   -   Libre</a:t>
            </a:r>
          </a:p>
          <a:p>
            <a:r>
              <a:rPr lang="en-US" sz="3000" b="1" dirty="0"/>
              <a:t>O  -   Open</a:t>
            </a:r>
          </a:p>
          <a:p>
            <a:r>
              <a:rPr lang="en-US" sz="3000" b="1" dirty="0"/>
              <a:t>S   -   Source</a:t>
            </a:r>
          </a:p>
          <a:p>
            <a:r>
              <a:rPr lang="en-US" sz="3000" b="1" dirty="0"/>
              <a:t>S   -   Software</a:t>
            </a:r>
            <a:endParaRPr lang="en-CA" sz="3000" b="1" dirty="0"/>
          </a:p>
        </p:txBody>
      </p:sp>
    </p:spTree>
    <p:extLst>
      <p:ext uri="{BB962C8B-B14F-4D97-AF65-F5344CB8AC3E}">
        <p14:creationId xmlns:p14="http://schemas.microsoft.com/office/powerpoint/2010/main" val="1323141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D7D12574-25F0-4BB1-AA48-9DE7527AF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B7478A1-CEC6-40AF-9871-B8DCBFB27906}"/>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a:t>Thank you!</a:t>
            </a:r>
          </a:p>
        </p:txBody>
      </p:sp>
      <p:sp>
        <p:nvSpPr>
          <p:cNvPr id="23" name="Rectangle: Rounded Corners 22">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3" name="Content Placeholder 2">
            <a:extLst>
              <a:ext uri="{FF2B5EF4-FFF2-40B4-BE49-F238E27FC236}">
                <a16:creationId xmlns:a16="http://schemas.microsoft.com/office/drawing/2014/main" id="{7A4B63E9-C34D-4C98-A7CD-C3F32C099022}"/>
              </a:ext>
            </a:extLst>
          </p:cNvPr>
          <p:cNvSpPr>
            <a:spLocks noGrp="1"/>
          </p:cNvSpPr>
          <p:nvPr>
            <p:ph idx="1"/>
          </p:nvPr>
        </p:nvSpPr>
        <p:spPr>
          <a:xfrm>
            <a:off x="2615738" y="1263807"/>
            <a:ext cx="6960524" cy="598516"/>
          </a:xfrm>
        </p:spPr>
        <p:txBody>
          <a:bodyPr vert="horz" lIns="91440" tIns="45720" rIns="91440" bIns="45720" rtlCol="0" anchor="ctr">
            <a:normAutofit/>
          </a:bodyPr>
          <a:lstStyle/>
          <a:p>
            <a:pPr marL="0" indent="0" algn="ctr">
              <a:buNone/>
            </a:pPr>
            <a:r>
              <a:rPr lang="en-US" sz="2000" b="1" i="1">
                <a:solidFill>
                  <a:schemeClr val="bg1"/>
                </a:solidFill>
              </a:rPr>
              <a:t>Any Questions?</a:t>
            </a:r>
          </a:p>
        </p:txBody>
      </p:sp>
      <p:pic>
        <p:nvPicPr>
          <p:cNvPr id="8" name="Picture 7">
            <a:extLst>
              <a:ext uri="{FF2B5EF4-FFF2-40B4-BE49-F238E27FC236}">
                <a16:creationId xmlns:a16="http://schemas.microsoft.com/office/drawing/2014/main" id="{E6C28BA6-8EAD-4DA9-9069-00B2F502C0C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18737" y="2871990"/>
            <a:ext cx="3369756" cy="2527317"/>
          </a:xfrm>
          <a:prstGeom prst="rect">
            <a:avLst/>
          </a:prstGeom>
        </p:spPr>
      </p:pic>
      <p:pic>
        <p:nvPicPr>
          <p:cNvPr id="5" name="Picture 4">
            <a:extLst>
              <a:ext uri="{FF2B5EF4-FFF2-40B4-BE49-F238E27FC236}">
                <a16:creationId xmlns:a16="http://schemas.microsoft.com/office/drawing/2014/main" id="{85855089-4403-4C43-A5D9-FC4EBB5F9FD0}"/>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814361" y="2871991"/>
            <a:ext cx="3787619" cy="2525079"/>
          </a:xfrm>
          <a:prstGeom prst="rect">
            <a:avLst/>
          </a:prstGeom>
        </p:spPr>
      </p:pic>
      <p:pic>
        <p:nvPicPr>
          <p:cNvPr id="10" name="Picture 9" descr="A picture containing text, person, indoor, computer&#10;&#10;Description automatically generated">
            <a:extLst>
              <a:ext uri="{FF2B5EF4-FFF2-40B4-BE49-F238E27FC236}">
                <a16:creationId xmlns:a16="http://schemas.microsoft.com/office/drawing/2014/main" id="{AA1BF2B0-B4BD-48E9-B079-8E75965026B2}"/>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792755" y="2871990"/>
            <a:ext cx="4208469" cy="2525079"/>
          </a:xfrm>
          <a:prstGeom prst="rect">
            <a:avLst/>
          </a:prstGeom>
        </p:spPr>
      </p:pic>
      <p:sp>
        <p:nvSpPr>
          <p:cNvPr id="4" name="TextBox 3">
            <a:extLst>
              <a:ext uri="{FF2B5EF4-FFF2-40B4-BE49-F238E27FC236}">
                <a16:creationId xmlns:a16="http://schemas.microsoft.com/office/drawing/2014/main" id="{EFD80F2C-67B8-4301-9861-1F6B15728C07}"/>
              </a:ext>
            </a:extLst>
          </p:cNvPr>
          <p:cNvSpPr txBox="1"/>
          <p:nvPr/>
        </p:nvSpPr>
        <p:spPr>
          <a:xfrm>
            <a:off x="1754659" y="6042512"/>
            <a:ext cx="8748584" cy="646331"/>
          </a:xfrm>
          <a:prstGeom prst="rect">
            <a:avLst/>
          </a:prstGeom>
          <a:noFill/>
        </p:spPr>
        <p:txBody>
          <a:bodyPr wrap="square" rtlCol="0">
            <a:spAutoFit/>
          </a:bodyPr>
          <a:lstStyle/>
          <a:p>
            <a:pPr rtl="0">
              <a:lnSpc>
                <a:spcPct val="100000"/>
              </a:lnSpc>
              <a:spcAft>
                <a:spcPts val="0"/>
              </a:spcAft>
            </a:pPr>
            <a:r>
              <a:rPr lang="en-US" dirty="0">
                <a:effectLst/>
                <a:latin typeface="Times New Roman, serif"/>
              </a:rPr>
              <a:t>This work is licensed under the Creative Commons Attribution-</a:t>
            </a:r>
            <a:r>
              <a:rPr lang="en-US" dirty="0" err="1">
                <a:effectLst/>
                <a:latin typeface="Times New Roman, serif"/>
              </a:rPr>
              <a:t>ShareAlike</a:t>
            </a:r>
            <a:r>
              <a:rPr lang="en-US" dirty="0">
                <a:effectLst/>
                <a:latin typeface="Times New Roman, serif"/>
              </a:rPr>
              <a:t> 4.0 International License. </a:t>
            </a:r>
            <a:r>
              <a:rPr lang="en-US">
                <a:effectLst/>
                <a:latin typeface="Times New Roman, serif"/>
              </a:rPr>
              <a:t>To view a copy of this license, visit </a:t>
            </a:r>
            <a:r>
              <a:rPr lang="en-US" u="sng">
                <a:solidFill>
                  <a:srgbClr val="800000"/>
                </a:solidFill>
                <a:effectLst/>
                <a:latin typeface="Times New Roman, serif"/>
                <a:hlinkClick r:id="rId8"/>
              </a:rPr>
              <a:t>https://creativecommons.org/licenses/by-sa/4.0/</a:t>
            </a:r>
            <a:r>
              <a:rPr lang="en-US">
                <a:effectLst/>
                <a:latin typeface="Times New Roman, serif"/>
              </a:rPr>
              <a:t>. </a:t>
            </a:r>
            <a:endParaRPr lang="en-US">
              <a:effectLst/>
            </a:endParaRPr>
          </a:p>
        </p:txBody>
      </p:sp>
    </p:spTree>
    <p:extLst>
      <p:ext uri="{BB962C8B-B14F-4D97-AF65-F5344CB8AC3E}">
        <p14:creationId xmlns:p14="http://schemas.microsoft.com/office/powerpoint/2010/main" val="1872407668"/>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149</TotalTime>
  <Words>509</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Avenir Next LT Pro</vt:lpstr>
      <vt:lpstr>Calibri</vt:lpstr>
      <vt:lpstr>Impact</vt:lpstr>
      <vt:lpstr>Neue Haas Grotesk Text Pro</vt:lpstr>
      <vt:lpstr>Times New Roman, serif</vt:lpstr>
      <vt:lpstr>AccentBoxVTI</vt:lpstr>
      <vt:lpstr>FLOSS</vt:lpstr>
      <vt:lpstr>What is FLOSS?</vt:lpstr>
      <vt:lpstr>So… Why should I use FLOSS?</vt:lpstr>
      <vt:lpstr>Free!</vt:lpstr>
      <vt:lpstr>Libre</vt:lpstr>
      <vt:lpstr>Open-Source</vt:lpstr>
      <vt:lpstr>In 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FLOSS</dc:title>
  <dc:creator>Peter Parthimos</dc:creator>
  <cp:lastModifiedBy>Carmelo Scribano</cp:lastModifiedBy>
  <cp:revision>12</cp:revision>
  <dcterms:created xsi:type="dcterms:W3CDTF">2021-02-09T19:11:39Z</dcterms:created>
  <dcterms:modified xsi:type="dcterms:W3CDTF">2021-02-12T18:45:44Z</dcterms:modified>
</cp:coreProperties>
</file>