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387" r:id="rId3"/>
    <p:sldId id="401" r:id="rId4"/>
    <p:sldId id="402" r:id="rId5"/>
    <p:sldId id="307" r:id="rId6"/>
    <p:sldId id="403" r:id="rId7"/>
    <p:sldId id="388" r:id="rId8"/>
    <p:sldId id="389" r:id="rId9"/>
    <p:sldId id="390" r:id="rId10"/>
    <p:sldId id="391" r:id="rId11"/>
    <p:sldId id="392" r:id="rId12"/>
    <p:sldId id="393" r:id="rId13"/>
    <p:sldId id="394" r:id="rId14"/>
    <p:sldId id="395" r:id="rId15"/>
    <p:sldId id="396" r:id="rId16"/>
    <p:sldId id="397" r:id="rId17"/>
    <p:sldId id="399" r:id="rId18"/>
    <p:sldId id="400" r:id="rId19"/>
    <p:sldId id="404" r:id="rId20"/>
    <p:sldId id="260" r:id="rId21"/>
    <p:sldId id="350" r:id="rId22"/>
    <p:sldId id="352" r:id="rId23"/>
    <p:sldId id="360" r:id="rId24"/>
    <p:sldId id="359" r:id="rId25"/>
    <p:sldId id="262" r:id="rId26"/>
    <p:sldId id="263" r:id="rId27"/>
    <p:sldId id="261" r:id="rId28"/>
    <p:sldId id="264" r:id="rId29"/>
    <p:sldId id="354" r:id="rId30"/>
    <p:sldId id="265" r:id="rId31"/>
    <p:sldId id="356" r:id="rId32"/>
    <p:sldId id="266" r:id="rId33"/>
    <p:sldId id="355" r:id="rId34"/>
    <p:sldId id="267" r:id="rId35"/>
    <p:sldId id="357" r:id="rId36"/>
    <p:sldId id="268" r:id="rId37"/>
    <p:sldId id="269" r:id="rId38"/>
    <p:sldId id="358" r:id="rId39"/>
    <p:sldId id="270" r:id="rId40"/>
    <p:sldId id="361" r:id="rId41"/>
    <p:sldId id="271" r:id="rId42"/>
    <p:sldId id="272" r:id="rId43"/>
    <p:sldId id="336" r:id="rId44"/>
    <p:sldId id="345" r:id="rId45"/>
    <p:sldId id="346" r:id="rId46"/>
    <p:sldId id="347" r:id="rId47"/>
    <p:sldId id="348" r:id="rId48"/>
    <p:sldId id="273" r:id="rId49"/>
    <p:sldId id="274" r:id="rId50"/>
    <p:sldId id="275" r:id="rId51"/>
    <p:sldId id="276" r:id="rId52"/>
    <p:sldId id="337" r:id="rId53"/>
    <p:sldId id="381" r:id="rId54"/>
    <p:sldId id="308" r:id="rId55"/>
    <p:sldId id="309" r:id="rId56"/>
    <p:sldId id="382" r:id="rId57"/>
    <p:sldId id="311" r:id="rId58"/>
    <p:sldId id="383" r:id="rId59"/>
    <p:sldId id="384" r:id="rId60"/>
    <p:sldId id="312" r:id="rId61"/>
    <p:sldId id="385" r:id="rId62"/>
    <p:sldId id="313" r:id="rId63"/>
    <p:sldId id="386" r:id="rId64"/>
    <p:sldId id="314" r:id="rId65"/>
    <p:sldId id="370" r:id="rId66"/>
    <p:sldId id="315" r:id="rId67"/>
    <p:sldId id="371" r:id="rId68"/>
    <p:sldId id="316" r:id="rId69"/>
    <p:sldId id="317" r:id="rId70"/>
    <p:sldId id="372" r:id="rId71"/>
    <p:sldId id="318" r:id="rId72"/>
    <p:sldId id="319" r:id="rId73"/>
    <p:sldId id="373" r:id="rId74"/>
    <p:sldId id="320" r:id="rId75"/>
    <p:sldId id="321" r:id="rId76"/>
    <p:sldId id="374" r:id="rId77"/>
    <p:sldId id="322" r:id="rId78"/>
    <p:sldId id="375" r:id="rId79"/>
    <p:sldId id="323" r:id="rId80"/>
    <p:sldId id="376" r:id="rId81"/>
    <p:sldId id="324" r:id="rId82"/>
    <p:sldId id="377" r:id="rId83"/>
    <p:sldId id="325" r:id="rId84"/>
    <p:sldId id="378" r:id="rId85"/>
    <p:sldId id="326" r:id="rId86"/>
    <p:sldId id="379" r:id="rId87"/>
    <p:sldId id="327" r:id="rId88"/>
    <p:sldId id="362" r:id="rId89"/>
    <p:sldId id="380" r:id="rId90"/>
    <p:sldId id="328" r:id="rId91"/>
    <p:sldId id="329" r:id="rId92"/>
    <p:sldId id="330" r:id="rId93"/>
    <p:sldId id="331" r:id="rId94"/>
    <p:sldId id="332" r:id="rId95"/>
    <p:sldId id="333" r:id="rId96"/>
    <p:sldId id="334" r:id="rId97"/>
    <p:sldId id="335"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4" autoAdjust="0"/>
    <p:restoredTop sz="94700"/>
  </p:normalViewPr>
  <p:slideViewPr>
    <p:cSldViewPr>
      <p:cViewPr varScale="1">
        <p:scale>
          <a:sx n="104" d="100"/>
          <a:sy n="104" d="100"/>
        </p:scale>
        <p:origin x="1536"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6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10/3/20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15160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227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EA26D-35AE-4422-B145-6A3EF639B7AA}" type="slidenum">
              <a:rPr lang="en-US"/>
              <a:pPr/>
              <a:t>82</a:t>
            </a:fld>
            <a:endParaRPr lang="en-US"/>
          </a:p>
        </p:txBody>
      </p:sp>
      <p:sp>
        <p:nvSpPr>
          <p:cNvPr id="3481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481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38752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2C00A-D381-404A-B6E5-F443E02BFDDD}" type="slidenum">
              <a:rPr lang="en-US"/>
              <a:pPr/>
              <a:t>84</a:t>
            </a:fld>
            <a:endParaRPr lang="en-US"/>
          </a:p>
        </p:txBody>
      </p:sp>
      <p:sp>
        <p:nvSpPr>
          <p:cNvPr id="3686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686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88882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A196C-BF28-4C60-BB71-94ECBC2FE8A3}" type="slidenum">
              <a:rPr lang="en-US"/>
              <a:pPr/>
              <a:t>86</a:t>
            </a:fld>
            <a:endParaRPr lang="en-US"/>
          </a:p>
        </p:txBody>
      </p:sp>
      <p:sp>
        <p:nvSpPr>
          <p:cNvPr id="3891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891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420741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59ABB-15D5-43B8-AF8F-AB95AE78F49C}" type="slidenum">
              <a:rPr lang="en-US"/>
              <a:pPr/>
              <a:t>89</a:t>
            </a:fld>
            <a:endParaRPr lang="en-US"/>
          </a:p>
        </p:txBody>
      </p:sp>
      <p:sp>
        <p:nvSpPr>
          <p:cNvPr id="4096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096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93960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7584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B963-F859-4CB1-A9DD-604C8440D4C4}" type="slidenum">
              <a:rPr lang="en-US"/>
              <a:pPr/>
              <a:t>65</a:t>
            </a:fld>
            <a:endParaRPr lang="en-US"/>
          </a:p>
        </p:txBody>
      </p:sp>
      <p:sp>
        <p:nvSpPr>
          <p:cNvPr id="1945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945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98626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B7411-B8F7-4541-A5F7-C7D8083E4D4E}" type="slidenum">
              <a:rPr lang="en-US"/>
              <a:pPr/>
              <a:t>67</a:t>
            </a:fld>
            <a:endParaRPr lang="en-US"/>
          </a:p>
        </p:txBody>
      </p:sp>
      <p:sp>
        <p:nvSpPr>
          <p:cNvPr id="2150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150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80160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965A1-2823-4460-A7A5-1138AE599E37}" type="slidenum">
              <a:rPr lang="en-US"/>
              <a:pPr/>
              <a:t>70</a:t>
            </a:fld>
            <a:endParaRPr lang="en-US"/>
          </a:p>
        </p:txBody>
      </p:sp>
      <p:sp>
        <p:nvSpPr>
          <p:cNvPr id="2355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355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3940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746A0B-CE2A-4865-AC08-F1C257D26122}" type="slidenum">
              <a:rPr lang="en-US"/>
              <a:pPr/>
              <a:t>73</a:t>
            </a:fld>
            <a:endParaRPr lang="en-US"/>
          </a:p>
        </p:txBody>
      </p:sp>
      <p:sp>
        <p:nvSpPr>
          <p:cNvPr id="2560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560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91651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F8494-5A37-4432-A199-CD021EA053A2}" type="slidenum">
              <a:rPr lang="en-US"/>
              <a:pPr/>
              <a:t>76</a:t>
            </a:fld>
            <a:endParaRPr lang="en-US"/>
          </a:p>
        </p:txBody>
      </p:sp>
      <p:sp>
        <p:nvSpPr>
          <p:cNvPr id="2765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765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48078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97E7E4-8745-43E3-9030-F64F5274EC0C}" type="slidenum">
              <a:rPr lang="en-US"/>
              <a:pPr/>
              <a:t>78</a:t>
            </a:fld>
            <a:endParaRPr lang="en-US"/>
          </a:p>
        </p:txBody>
      </p:sp>
      <p:sp>
        <p:nvSpPr>
          <p:cNvPr id="2969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969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60433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51DD8-C15F-47CC-9FE7-A7E633C30F64}" type="slidenum">
              <a:rPr lang="en-US"/>
              <a:pPr/>
              <a:t>80</a:t>
            </a:fld>
            <a:endParaRPr lang="en-US"/>
          </a:p>
        </p:txBody>
      </p:sp>
      <p:sp>
        <p:nvSpPr>
          <p:cNvPr id="3174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174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66886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338F63E-F70D-4597-87F2-784DB3EE585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bin"/><Relationship Id="rId5" Type="http://schemas.openxmlformats.org/officeDocument/2006/relationships/image" Target="../media/image44.png"/><Relationship Id="rId6" Type="http://schemas.openxmlformats.org/officeDocument/2006/relationships/image" Target="../media/image45.png"/><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CSE/T/324A Computer Networks</a:t>
            </a:r>
            <a:br>
              <a:rPr lang="en-US" dirty="0"/>
            </a:br>
            <a:r>
              <a:rPr lang="en-US" dirty="0"/>
              <a:t>Topic 1- Introduction</a:t>
            </a:r>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a:t>
            </a:r>
            <a:r>
              <a:rPr lang="en-US" dirty="0">
                <a:solidFill>
                  <a:schemeClr val="tx2"/>
                </a:solidFill>
              </a:rPr>
              <a:t>Roy</a:t>
            </a:r>
          </a:p>
          <a:p>
            <a:pPr algn="l"/>
            <a:r>
              <a:rPr lang="en-US" sz="2000" dirty="0" smtClean="0">
                <a:solidFill>
                  <a:schemeClr val="tx2"/>
                </a:solidFill>
                <a:hlinkClick r:id="rId2"/>
              </a:rPr>
              <a:t>sarbani.roy@jadavpuruniversity.in</a:t>
            </a:r>
            <a:endParaRPr lang="en-US" sz="2000" dirty="0">
              <a:solidFill>
                <a:schemeClr val="tx2"/>
              </a:solidFill>
            </a:endParaRPr>
          </a:p>
          <a:p>
            <a:pPr algn="l"/>
            <a:r>
              <a:rPr lang="en-US" sz="2000" dirty="0">
                <a:solidFill>
                  <a:schemeClr val="tx2"/>
                </a:solidFill>
              </a:rPr>
              <a:t>Office: CC-5-7</a:t>
            </a:r>
          </a:p>
          <a:p>
            <a:pPr algn="l"/>
            <a:r>
              <a:rPr lang="en-US" sz="2000" dirty="0">
                <a:solidFill>
                  <a:schemeClr val="tx2"/>
                </a:solidFill>
              </a:rPr>
              <a:t>Cell: 9051639328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Error Detection Methods</a:t>
            </a:r>
          </a:p>
        </p:txBody>
      </p:sp>
      <p:sp>
        <p:nvSpPr>
          <p:cNvPr id="162819" name="Rectangle 3"/>
          <p:cNvSpPr>
            <a:spLocks noGrp="1" noChangeArrowheads="1"/>
          </p:cNvSpPr>
          <p:nvPr>
            <p:ph type="body" idx="1"/>
          </p:nvPr>
        </p:nvSpPr>
        <p:spPr/>
        <p:txBody>
          <a:bodyPr/>
          <a:lstStyle/>
          <a:p>
            <a:r>
              <a:rPr lang="en-US" b="1"/>
              <a:t>Longitudinal Redundancy Check (LRC)</a:t>
            </a:r>
          </a:p>
          <a:p>
            <a:pPr lvl="1"/>
            <a:r>
              <a:rPr lang="en-US"/>
              <a:t>Organize data into a table and create a parity for each column</a:t>
            </a:r>
          </a:p>
        </p:txBody>
      </p:sp>
      <p:grpSp>
        <p:nvGrpSpPr>
          <p:cNvPr id="2" name="Group 24"/>
          <p:cNvGrpSpPr>
            <a:grpSpLocks/>
          </p:cNvGrpSpPr>
          <p:nvPr/>
        </p:nvGrpSpPr>
        <p:grpSpPr bwMode="auto">
          <a:xfrm>
            <a:off x="1460500" y="3160713"/>
            <a:ext cx="6578600" cy="2955925"/>
            <a:chOff x="920" y="1991"/>
            <a:chExt cx="4144" cy="1862"/>
          </a:xfrm>
        </p:grpSpPr>
        <p:sp>
          <p:nvSpPr>
            <p:cNvPr id="162820" name="Text Box 4"/>
            <p:cNvSpPr txBox="1">
              <a:spLocks noChangeArrowheads="1"/>
            </p:cNvSpPr>
            <p:nvPr/>
          </p:nvSpPr>
          <p:spPr bwMode="auto">
            <a:xfrm>
              <a:off x="1332" y="1991"/>
              <a:ext cx="2922" cy="237"/>
            </a:xfrm>
            <a:prstGeom prst="rect">
              <a:avLst/>
            </a:prstGeom>
            <a:noFill/>
            <a:ln w="9525">
              <a:solidFill>
                <a:schemeClr val="tx1"/>
              </a:solidFill>
              <a:miter lim="800000"/>
              <a:headEnd/>
              <a:tailEnd/>
            </a:ln>
            <a:effectLst/>
          </p:spPr>
          <p:txBody>
            <a:bodyPr wrap="none">
              <a:spAutoFit/>
            </a:bodyPr>
            <a:lstStyle/>
            <a:p>
              <a:r>
                <a:rPr lang="en-US"/>
                <a:t>11100111  11011101  00111001  10101001</a:t>
              </a:r>
            </a:p>
          </p:txBody>
        </p:sp>
        <p:sp>
          <p:nvSpPr>
            <p:cNvPr id="162822" name="Text Box 6"/>
            <p:cNvSpPr txBox="1">
              <a:spLocks noChangeArrowheads="1"/>
            </p:cNvSpPr>
            <p:nvPr/>
          </p:nvSpPr>
          <p:spPr bwMode="auto">
            <a:xfrm>
              <a:off x="4308" y="2281"/>
              <a:ext cx="756" cy="750"/>
            </a:xfrm>
            <a:prstGeom prst="rect">
              <a:avLst/>
            </a:prstGeom>
            <a:noFill/>
            <a:ln w="9525">
              <a:noFill/>
              <a:miter lim="800000"/>
              <a:headEnd/>
              <a:tailEnd/>
            </a:ln>
            <a:effectLst/>
          </p:spPr>
          <p:txBody>
            <a:bodyPr wrap="none">
              <a:spAutoFit/>
            </a:bodyPr>
            <a:lstStyle/>
            <a:p>
              <a:r>
                <a:rPr lang="en-US"/>
                <a:t>11100111</a:t>
              </a:r>
            </a:p>
            <a:p>
              <a:r>
                <a:rPr lang="en-US"/>
                <a:t>11011101</a:t>
              </a:r>
            </a:p>
            <a:p>
              <a:r>
                <a:rPr lang="en-US"/>
                <a:t>00111001</a:t>
              </a:r>
            </a:p>
            <a:p>
              <a:r>
                <a:rPr lang="en-US"/>
                <a:t>10101001</a:t>
              </a:r>
            </a:p>
          </p:txBody>
        </p:sp>
        <p:sp>
          <p:nvSpPr>
            <p:cNvPr id="162824" name="Line 8"/>
            <p:cNvSpPr>
              <a:spLocks noChangeShapeType="1"/>
            </p:cNvSpPr>
            <p:nvPr/>
          </p:nvSpPr>
          <p:spPr bwMode="auto">
            <a:xfrm>
              <a:off x="1719" y="2402"/>
              <a:ext cx="2637" cy="0"/>
            </a:xfrm>
            <a:prstGeom prst="line">
              <a:avLst/>
            </a:prstGeom>
            <a:noFill/>
            <a:ln w="9525">
              <a:solidFill>
                <a:schemeClr val="tx1"/>
              </a:solidFill>
              <a:round/>
              <a:headEnd/>
              <a:tailEnd type="triangle" w="med" len="med"/>
            </a:ln>
            <a:effectLst/>
          </p:spPr>
          <p:txBody>
            <a:bodyPr/>
            <a:lstStyle/>
            <a:p>
              <a:endParaRPr lang="en-US"/>
            </a:p>
          </p:txBody>
        </p:sp>
        <p:sp>
          <p:nvSpPr>
            <p:cNvPr id="162825" name="Line 9"/>
            <p:cNvSpPr>
              <a:spLocks noChangeShapeType="1"/>
            </p:cNvSpPr>
            <p:nvPr/>
          </p:nvSpPr>
          <p:spPr bwMode="auto">
            <a:xfrm>
              <a:off x="1719" y="2233"/>
              <a:ext cx="0" cy="169"/>
            </a:xfrm>
            <a:prstGeom prst="line">
              <a:avLst/>
            </a:prstGeom>
            <a:noFill/>
            <a:ln w="9525">
              <a:solidFill>
                <a:schemeClr val="tx1"/>
              </a:solidFill>
              <a:round/>
              <a:headEnd/>
              <a:tailEnd/>
            </a:ln>
            <a:effectLst/>
          </p:spPr>
          <p:txBody>
            <a:bodyPr/>
            <a:lstStyle/>
            <a:p>
              <a:endParaRPr lang="en-US"/>
            </a:p>
          </p:txBody>
        </p:sp>
        <p:sp>
          <p:nvSpPr>
            <p:cNvPr id="162826" name="Line 10"/>
            <p:cNvSpPr>
              <a:spLocks noChangeShapeType="1"/>
            </p:cNvSpPr>
            <p:nvPr/>
          </p:nvSpPr>
          <p:spPr bwMode="auto">
            <a:xfrm>
              <a:off x="2421" y="2572"/>
              <a:ext cx="1935" cy="0"/>
            </a:xfrm>
            <a:prstGeom prst="line">
              <a:avLst/>
            </a:prstGeom>
            <a:noFill/>
            <a:ln w="9525">
              <a:solidFill>
                <a:schemeClr val="tx1"/>
              </a:solidFill>
              <a:round/>
              <a:headEnd/>
              <a:tailEnd type="triangle" w="med" len="med"/>
            </a:ln>
            <a:effectLst/>
          </p:spPr>
          <p:txBody>
            <a:bodyPr/>
            <a:lstStyle/>
            <a:p>
              <a:endParaRPr lang="en-US"/>
            </a:p>
          </p:txBody>
        </p:sp>
        <p:sp>
          <p:nvSpPr>
            <p:cNvPr id="162827" name="Line 11"/>
            <p:cNvSpPr>
              <a:spLocks noChangeShapeType="1"/>
            </p:cNvSpPr>
            <p:nvPr/>
          </p:nvSpPr>
          <p:spPr bwMode="auto">
            <a:xfrm flipV="1">
              <a:off x="2421" y="2233"/>
              <a:ext cx="0" cy="339"/>
            </a:xfrm>
            <a:prstGeom prst="line">
              <a:avLst/>
            </a:prstGeom>
            <a:noFill/>
            <a:ln w="9525">
              <a:solidFill>
                <a:schemeClr val="tx1"/>
              </a:solidFill>
              <a:round/>
              <a:headEnd/>
              <a:tailEnd/>
            </a:ln>
            <a:effectLst/>
          </p:spPr>
          <p:txBody>
            <a:bodyPr/>
            <a:lstStyle/>
            <a:p>
              <a:endParaRPr lang="en-US"/>
            </a:p>
          </p:txBody>
        </p:sp>
        <p:sp>
          <p:nvSpPr>
            <p:cNvPr id="162828" name="Line 12"/>
            <p:cNvSpPr>
              <a:spLocks noChangeShapeType="1"/>
            </p:cNvSpPr>
            <p:nvPr/>
          </p:nvSpPr>
          <p:spPr bwMode="auto">
            <a:xfrm>
              <a:off x="3147" y="2741"/>
              <a:ext cx="1209" cy="0"/>
            </a:xfrm>
            <a:prstGeom prst="line">
              <a:avLst/>
            </a:prstGeom>
            <a:noFill/>
            <a:ln w="9525">
              <a:solidFill>
                <a:schemeClr val="tx1"/>
              </a:solidFill>
              <a:round/>
              <a:headEnd/>
              <a:tailEnd type="triangle" w="med" len="med"/>
            </a:ln>
            <a:effectLst/>
          </p:spPr>
          <p:txBody>
            <a:bodyPr/>
            <a:lstStyle/>
            <a:p>
              <a:endParaRPr lang="en-US"/>
            </a:p>
          </p:txBody>
        </p:sp>
        <p:sp>
          <p:nvSpPr>
            <p:cNvPr id="162829" name="Line 13"/>
            <p:cNvSpPr>
              <a:spLocks noChangeShapeType="1"/>
            </p:cNvSpPr>
            <p:nvPr/>
          </p:nvSpPr>
          <p:spPr bwMode="auto">
            <a:xfrm flipV="1">
              <a:off x="3147" y="2233"/>
              <a:ext cx="0" cy="508"/>
            </a:xfrm>
            <a:prstGeom prst="line">
              <a:avLst/>
            </a:prstGeom>
            <a:noFill/>
            <a:ln w="9525">
              <a:solidFill>
                <a:schemeClr val="tx1"/>
              </a:solidFill>
              <a:round/>
              <a:headEnd/>
              <a:tailEnd/>
            </a:ln>
            <a:effectLst/>
          </p:spPr>
          <p:txBody>
            <a:bodyPr/>
            <a:lstStyle/>
            <a:p>
              <a:endParaRPr lang="en-US"/>
            </a:p>
          </p:txBody>
        </p:sp>
        <p:sp>
          <p:nvSpPr>
            <p:cNvPr id="162830" name="Line 14"/>
            <p:cNvSpPr>
              <a:spLocks noChangeShapeType="1"/>
            </p:cNvSpPr>
            <p:nvPr/>
          </p:nvSpPr>
          <p:spPr bwMode="auto">
            <a:xfrm>
              <a:off x="3873" y="2910"/>
              <a:ext cx="483" cy="0"/>
            </a:xfrm>
            <a:prstGeom prst="line">
              <a:avLst/>
            </a:prstGeom>
            <a:noFill/>
            <a:ln w="9525">
              <a:solidFill>
                <a:schemeClr val="tx1"/>
              </a:solidFill>
              <a:round/>
              <a:headEnd/>
              <a:tailEnd type="triangle" w="med" len="med"/>
            </a:ln>
            <a:effectLst/>
          </p:spPr>
          <p:txBody>
            <a:bodyPr/>
            <a:lstStyle/>
            <a:p>
              <a:endParaRPr lang="en-US"/>
            </a:p>
          </p:txBody>
        </p:sp>
        <p:sp>
          <p:nvSpPr>
            <p:cNvPr id="162831" name="Line 15"/>
            <p:cNvSpPr>
              <a:spLocks noChangeShapeType="1"/>
            </p:cNvSpPr>
            <p:nvPr/>
          </p:nvSpPr>
          <p:spPr bwMode="auto">
            <a:xfrm flipV="1">
              <a:off x="3873" y="2233"/>
              <a:ext cx="0" cy="677"/>
            </a:xfrm>
            <a:prstGeom prst="line">
              <a:avLst/>
            </a:prstGeom>
            <a:noFill/>
            <a:ln w="9525">
              <a:solidFill>
                <a:schemeClr val="tx1"/>
              </a:solidFill>
              <a:round/>
              <a:headEnd/>
              <a:tailEnd/>
            </a:ln>
            <a:effectLst/>
          </p:spPr>
          <p:txBody>
            <a:bodyPr/>
            <a:lstStyle/>
            <a:p>
              <a:endParaRPr lang="en-US"/>
            </a:p>
          </p:txBody>
        </p:sp>
        <p:sp>
          <p:nvSpPr>
            <p:cNvPr id="162832" name="Line 16"/>
            <p:cNvSpPr>
              <a:spLocks noChangeShapeType="1"/>
            </p:cNvSpPr>
            <p:nvPr/>
          </p:nvSpPr>
          <p:spPr bwMode="auto">
            <a:xfrm>
              <a:off x="4356" y="3031"/>
              <a:ext cx="654" cy="0"/>
            </a:xfrm>
            <a:prstGeom prst="line">
              <a:avLst/>
            </a:prstGeom>
            <a:noFill/>
            <a:ln w="9525">
              <a:solidFill>
                <a:schemeClr val="tx1"/>
              </a:solidFill>
              <a:round/>
              <a:headEnd/>
              <a:tailEnd/>
            </a:ln>
            <a:effectLst/>
          </p:spPr>
          <p:txBody>
            <a:bodyPr/>
            <a:lstStyle/>
            <a:p>
              <a:endParaRPr lang="en-US"/>
            </a:p>
          </p:txBody>
        </p:sp>
        <p:sp>
          <p:nvSpPr>
            <p:cNvPr id="162833" name="Text Box 17"/>
            <p:cNvSpPr txBox="1">
              <a:spLocks noChangeArrowheads="1"/>
            </p:cNvSpPr>
            <p:nvPr/>
          </p:nvSpPr>
          <p:spPr bwMode="auto">
            <a:xfrm>
              <a:off x="4308" y="3031"/>
              <a:ext cx="756" cy="231"/>
            </a:xfrm>
            <a:prstGeom prst="rect">
              <a:avLst/>
            </a:prstGeom>
            <a:noFill/>
            <a:ln w="9525">
              <a:noFill/>
              <a:miter lim="800000"/>
              <a:headEnd/>
              <a:tailEnd/>
            </a:ln>
            <a:effectLst/>
          </p:spPr>
          <p:txBody>
            <a:bodyPr wrap="none">
              <a:spAutoFit/>
            </a:bodyPr>
            <a:lstStyle/>
            <a:p>
              <a:r>
                <a:rPr lang="en-US">
                  <a:solidFill>
                    <a:srgbClr val="FF0000"/>
                  </a:solidFill>
                </a:rPr>
                <a:t>10101010</a:t>
              </a:r>
            </a:p>
          </p:txBody>
        </p:sp>
        <p:sp>
          <p:nvSpPr>
            <p:cNvPr id="162834" name="Text Box 18"/>
            <p:cNvSpPr txBox="1">
              <a:spLocks noChangeArrowheads="1"/>
            </p:cNvSpPr>
            <p:nvPr/>
          </p:nvSpPr>
          <p:spPr bwMode="auto">
            <a:xfrm>
              <a:off x="1416" y="3399"/>
              <a:ext cx="3642" cy="237"/>
            </a:xfrm>
            <a:prstGeom prst="rect">
              <a:avLst/>
            </a:prstGeom>
            <a:noFill/>
            <a:ln w="9525">
              <a:solidFill>
                <a:schemeClr val="tx1"/>
              </a:solidFill>
              <a:miter lim="800000"/>
              <a:headEnd/>
              <a:tailEnd/>
            </a:ln>
            <a:effectLst/>
          </p:spPr>
          <p:txBody>
            <a:bodyPr wrap="none">
              <a:spAutoFit/>
            </a:bodyPr>
            <a:lstStyle/>
            <a:p>
              <a:r>
                <a:rPr lang="en-US"/>
                <a:t>11100111  11011101  00111001  10101001  </a:t>
              </a:r>
              <a:r>
                <a:rPr lang="en-US">
                  <a:solidFill>
                    <a:srgbClr val="FF0000"/>
                  </a:solidFill>
                </a:rPr>
                <a:t>10101010</a:t>
              </a:r>
              <a:endParaRPr lang="en-US"/>
            </a:p>
          </p:txBody>
        </p:sp>
        <p:sp>
          <p:nvSpPr>
            <p:cNvPr id="162835" name="Line 19"/>
            <p:cNvSpPr>
              <a:spLocks noChangeShapeType="1"/>
            </p:cNvSpPr>
            <p:nvPr/>
          </p:nvSpPr>
          <p:spPr bwMode="auto">
            <a:xfrm>
              <a:off x="4671" y="3225"/>
              <a:ext cx="0" cy="169"/>
            </a:xfrm>
            <a:prstGeom prst="line">
              <a:avLst/>
            </a:prstGeom>
            <a:noFill/>
            <a:ln w="9525">
              <a:solidFill>
                <a:schemeClr val="tx1"/>
              </a:solidFill>
              <a:round/>
              <a:headEnd/>
              <a:tailEnd type="triangle" w="med" len="med"/>
            </a:ln>
            <a:effectLst/>
          </p:spPr>
          <p:txBody>
            <a:bodyPr/>
            <a:lstStyle/>
            <a:p>
              <a:endParaRPr lang="en-US"/>
            </a:p>
          </p:txBody>
        </p:sp>
        <p:sp>
          <p:nvSpPr>
            <p:cNvPr id="162836" name="Line 20"/>
            <p:cNvSpPr>
              <a:spLocks noChangeShapeType="1"/>
            </p:cNvSpPr>
            <p:nvPr/>
          </p:nvSpPr>
          <p:spPr bwMode="auto">
            <a:xfrm flipH="1">
              <a:off x="920" y="3515"/>
              <a:ext cx="485" cy="0"/>
            </a:xfrm>
            <a:prstGeom prst="line">
              <a:avLst/>
            </a:prstGeom>
            <a:noFill/>
            <a:ln w="9525">
              <a:solidFill>
                <a:schemeClr val="tx1"/>
              </a:solidFill>
              <a:round/>
              <a:headEnd/>
              <a:tailEnd type="triangle" w="med" len="med"/>
            </a:ln>
            <a:effectLst/>
          </p:spPr>
          <p:txBody>
            <a:bodyPr/>
            <a:lstStyle/>
            <a:p>
              <a:endParaRPr lang="en-US"/>
            </a:p>
          </p:txBody>
        </p:sp>
        <p:sp>
          <p:nvSpPr>
            <p:cNvPr id="162838" name="Text Box 22"/>
            <p:cNvSpPr txBox="1">
              <a:spLocks noChangeArrowheads="1"/>
            </p:cNvSpPr>
            <p:nvPr/>
          </p:nvSpPr>
          <p:spPr bwMode="auto">
            <a:xfrm>
              <a:off x="2435" y="3622"/>
              <a:ext cx="956" cy="231"/>
            </a:xfrm>
            <a:prstGeom prst="rect">
              <a:avLst/>
            </a:prstGeom>
            <a:noFill/>
            <a:ln w="9525">
              <a:noFill/>
              <a:miter lim="800000"/>
              <a:headEnd/>
              <a:tailEnd/>
            </a:ln>
            <a:effectLst/>
          </p:spPr>
          <p:txBody>
            <a:bodyPr wrap="none">
              <a:spAutoFit/>
            </a:bodyPr>
            <a:lstStyle/>
            <a:p>
              <a:r>
                <a:rPr lang="en-US"/>
                <a:t>Original Data</a:t>
              </a:r>
            </a:p>
          </p:txBody>
        </p:sp>
        <p:sp>
          <p:nvSpPr>
            <p:cNvPr id="162839" name="Text Box 23"/>
            <p:cNvSpPr txBox="1">
              <a:spLocks noChangeArrowheads="1"/>
            </p:cNvSpPr>
            <p:nvPr/>
          </p:nvSpPr>
          <p:spPr bwMode="auto">
            <a:xfrm>
              <a:off x="4484" y="3612"/>
              <a:ext cx="404" cy="231"/>
            </a:xfrm>
            <a:prstGeom prst="rect">
              <a:avLst/>
            </a:prstGeom>
            <a:noFill/>
            <a:ln w="9525">
              <a:noFill/>
              <a:miter lim="800000"/>
              <a:headEnd/>
              <a:tailEnd/>
            </a:ln>
            <a:effectLst/>
          </p:spPr>
          <p:txBody>
            <a:bodyPr wrap="none">
              <a:spAutoFit/>
            </a:bodyPr>
            <a:lstStyle/>
            <a:p>
              <a:r>
                <a:rPr lang="en-US">
                  <a:solidFill>
                    <a:srgbClr val="FF0000"/>
                  </a:solidFill>
                </a:rPr>
                <a:t>LRC</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Error Detection Methods</a:t>
            </a:r>
          </a:p>
        </p:txBody>
      </p:sp>
      <p:sp>
        <p:nvSpPr>
          <p:cNvPr id="163843" name="Rectangle 3"/>
          <p:cNvSpPr>
            <a:spLocks noGrp="1" noChangeArrowheads="1"/>
          </p:cNvSpPr>
          <p:nvPr>
            <p:ph type="body" idx="1"/>
          </p:nvPr>
        </p:nvSpPr>
        <p:spPr/>
        <p:txBody>
          <a:bodyPr/>
          <a:lstStyle/>
          <a:p>
            <a:pPr lvl="1">
              <a:lnSpc>
                <a:spcPct val="90000"/>
              </a:lnSpc>
            </a:pPr>
            <a:r>
              <a:rPr lang="en-US" dirty="0"/>
              <a:t>Performance:</a:t>
            </a:r>
          </a:p>
          <a:p>
            <a:pPr lvl="2">
              <a:lnSpc>
                <a:spcPct val="90000"/>
              </a:lnSpc>
            </a:pPr>
            <a:r>
              <a:rPr lang="en-US" dirty="0"/>
              <a:t>Detects all burst errors up to length n </a:t>
            </a:r>
            <a:br>
              <a:rPr lang="en-US" dirty="0"/>
            </a:br>
            <a:r>
              <a:rPr lang="en-US" dirty="0"/>
              <a:t>(number of  columns)</a:t>
            </a:r>
          </a:p>
          <a:p>
            <a:pPr lvl="2">
              <a:lnSpc>
                <a:spcPct val="90000"/>
              </a:lnSpc>
            </a:pPr>
            <a:r>
              <a:rPr lang="en-US" dirty="0"/>
              <a:t>Misses burst errors of length n+1 if there are n-1 </a:t>
            </a:r>
            <a:r>
              <a:rPr lang="en-US" dirty="0" err="1"/>
              <a:t>uninverted</a:t>
            </a:r>
            <a:r>
              <a:rPr lang="en-US" dirty="0"/>
              <a:t> bits between the first and last bit</a:t>
            </a:r>
          </a:p>
          <a:p>
            <a:pPr>
              <a:lnSpc>
                <a:spcPct val="90000"/>
              </a:lnSpc>
            </a:pPr>
            <a:r>
              <a:rPr lang="en-US" b="1" dirty="0"/>
              <a:t>Checksum</a:t>
            </a:r>
          </a:p>
          <a:p>
            <a:pPr lvl="1">
              <a:lnSpc>
                <a:spcPct val="90000"/>
              </a:lnSpc>
            </a:pPr>
            <a:r>
              <a:rPr lang="en-US" dirty="0"/>
              <a:t>Used by upper layer protocols</a:t>
            </a:r>
          </a:p>
          <a:p>
            <a:pPr lvl="1">
              <a:lnSpc>
                <a:spcPct val="90000"/>
              </a:lnSpc>
            </a:pPr>
            <a:r>
              <a:rPr lang="en-US" dirty="0"/>
              <a:t>Similar to LRC, uses one’s complement arithmetic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Cyclic Redundancy Check</a:t>
            </a:r>
          </a:p>
        </p:txBody>
      </p:sp>
      <p:sp>
        <p:nvSpPr>
          <p:cNvPr id="164867" name="Rectangle 3"/>
          <p:cNvSpPr>
            <a:spLocks noGrp="1" noChangeArrowheads="1"/>
          </p:cNvSpPr>
          <p:nvPr>
            <p:ph type="body" idx="1"/>
          </p:nvPr>
        </p:nvSpPr>
        <p:spPr/>
        <p:txBody>
          <a:bodyPr/>
          <a:lstStyle/>
          <a:p>
            <a:r>
              <a:rPr lang="en-US"/>
              <a:t>Powerful error detection scheme</a:t>
            </a:r>
          </a:p>
          <a:p>
            <a:r>
              <a:rPr lang="en-US"/>
              <a:t>Rather than addition, binary division is used </a:t>
            </a:r>
            <a:r>
              <a:rPr lang="en-US">
                <a:sym typeface="Wingdings" pitchFamily="2" charset="2"/>
              </a:rPr>
              <a:t> Finite Algebra Theory (Galois Fields)</a:t>
            </a:r>
            <a:endParaRPr lang="en-US"/>
          </a:p>
          <a:p>
            <a:r>
              <a:rPr lang="en-US"/>
              <a:t>Can be easily implemented with small amount of hardware</a:t>
            </a:r>
          </a:p>
          <a:p>
            <a:pPr lvl="1"/>
            <a:r>
              <a:rPr lang="en-US"/>
              <a:t>Shift registers</a:t>
            </a:r>
          </a:p>
          <a:p>
            <a:pPr lvl="1"/>
            <a:r>
              <a:rPr lang="en-US"/>
              <a:t>XOR (for addition and subtraction)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Cyclic Redundancy Check</a:t>
            </a:r>
          </a:p>
        </p:txBody>
      </p:sp>
      <p:sp>
        <p:nvSpPr>
          <p:cNvPr id="165891" name="Rectangle 3"/>
          <p:cNvSpPr>
            <a:spLocks noGrp="1" noChangeArrowheads="1"/>
          </p:cNvSpPr>
          <p:nvPr>
            <p:ph type="body" idx="1"/>
          </p:nvPr>
        </p:nvSpPr>
        <p:spPr/>
        <p:txBody>
          <a:bodyPr/>
          <a:lstStyle/>
          <a:p>
            <a:r>
              <a:rPr lang="en-US"/>
              <a:t>Let us assume </a:t>
            </a:r>
            <a:r>
              <a:rPr lang="en-US" i="1"/>
              <a:t>k</a:t>
            </a:r>
            <a:r>
              <a:rPr lang="en-US"/>
              <a:t> message bits and </a:t>
            </a:r>
            <a:br>
              <a:rPr lang="en-US"/>
            </a:br>
            <a:r>
              <a:rPr lang="en-US" i="1"/>
              <a:t>n</a:t>
            </a:r>
            <a:r>
              <a:rPr lang="en-US"/>
              <a:t> bits of redundancy</a:t>
            </a:r>
          </a:p>
          <a:p>
            <a:endParaRPr lang="en-US"/>
          </a:p>
          <a:p>
            <a:r>
              <a:rPr lang="en-US"/>
              <a:t>Associate bits with coefficients of a polynomial</a:t>
            </a:r>
            <a:br>
              <a:rPr lang="en-US"/>
            </a:br>
            <a:r>
              <a:rPr lang="en-US"/>
              <a:t>1     0     1     1      0     1    1</a:t>
            </a:r>
            <a:r>
              <a:rPr lang="en-US">
                <a:sym typeface="Wingdings" pitchFamily="2" charset="2"/>
              </a:rPr>
              <a:t/>
            </a:r>
            <a:br>
              <a:rPr lang="en-US">
                <a:sym typeface="Wingdings" pitchFamily="2" charset="2"/>
              </a:rPr>
            </a:br>
            <a:r>
              <a:rPr lang="en-US">
                <a:sym typeface="Wingdings" pitchFamily="2" charset="2"/>
              </a:rPr>
              <a:t>1x</a:t>
            </a:r>
            <a:r>
              <a:rPr lang="en-US" baseline="30000">
                <a:sym typeface="Wingdings" pitchFamily="2" charset="2"/>
              </a:rPr>
              <a:t>6</a:t>
            </a:r>
            <a:r>
              <a:rPr lang="en-US">
                <a:sym typeface="Wingdings" pitchFamily="2" charset="2"/>
              </a:rPr>
              <a:t>+0x</a:t>
            </a:r>
            <a:r>
              <a:rPr lang="en-US" baseline="30000">
                <a:sym typeface="Wingdings" pitchFamily="2" charset="2"/>
              </a:rPr>
              <a:t>5</a:t>
            </a:r>
            <a:r>
              <a:rPr lang="en-US">
                <a:sym typeface="Wingdings" pitchFamily="2" charset="2"/>
              </a:rPr>
              <a:t>+1x</a:t>
            </a:r>
            <a:r>
              <a:rPr lang="en-US" baseline="30000">
                <a:sym typeface="Wingdings" pitchFamily="2" charset="2"/>
              </a:rPr>
              <a:t>4</a:t>
            </a:r>
            <a:r>
              <a:rPr lang="en-US">
                <a:sym typeface="Wingdings" pitchFamily="2" charset="2"/>
              </a:rPr>
              <a:t>+1x</a:t>
            </a:r>
            <a:r>
              <a:rPr lang="en-US" baseline="30000">
                <a:sym typeface="Wingdings" pitchFamily="2" charset="2"/>
              </a:rPr>
              <a:t>3</a:t>
            </a:r>
            <a:r>
              <a:rPr lang="en-US">
                <a:sym typeface="Wingdings" pitchFamily="2" charset="2"/>
              </a:rPr>
              <a:t>+0x</a:t>
            </a:r>
            <a:r>
              <a:rPr lang="en-US" baseline="30000">
                <a:sym typeface="Wingdings" pitchFamily="2" charset="2"/>
              </a:rPr>
              <a:t>2</a:t>
            </a:r>
            <a:r>
              <a:rPr lang="en-US">
                <a:sym typeface="Wingdings" pitchFamily="2" charset="2"/>
              </a:rPr>
              <a:t>+1x+1</a:t>
            </a:r>
            <a:br>
              <a:rPr lang="en-US">
                <a:sym typeface="Wingdings" pitchFamily="2" charset="2"/>
              </a:rPr>
            </a:br>
            <a:r>
              <a:rPr lang="en-US">
                <a:sym typeface="Wingdings" pitchFamily="2" charset="2"/>
              </a:rPr>
              <a:t>= x</a:t>
            </a:r>
            <a:r>
              <a:rPr lang="en-US" baseline="30000">
                <a:sym typeface="Wingdings" pitchFamily="2" charset="2"/>
              </a:rPr>
              <a:t>6</a:t>
            </a:r>
            <a:r>
              <a:rPr lang="en-US">
                <a:sym typeface="Wingdings" pitchFamily="2" charset="2"/>
              </a:rPr>
              <a:t>+x</a:t>
            </a:r>
            <a:r>
              <a:rPr lang="en-US" baseline="30000">
                <a:sym typeface="Wingdings" pitchFamily="2" charset="2"/>
              </a:rPr>
              <a:t>4</a:t>
            </a:r>
            <a:r>
              <a:rPr lang="en-US">
                <a:sym typeface="Wingdings" pitchFamily="2" charset="2"/>
              </a:rPr>
              <a:t>+x</a:t>
            </a:r>
            <a:r>
              <a:rPr lang="en-US" baseline="30000">
                <a:sym typeface="Wingdings" pitchFamily="2" charset="2"/>
              </a:rPr>
              <a:t>3</a:t>
            </a:r>
            <a:r>
              <a:rPr lang="en-US">
                <a:sym typeface="Wingdings" pitchFamily="2" charset="2"/>
              </a:rPr>
              <a:t>+x+1</a:t>
            </a:r>
            <a:endParaRPr lang="en-US"/>
          </a:p>
        </p:txBody>
      </p:sp>
      <p:grpSp>
        <p:nvGrpSpPr>
          <p:cNvPr id="2" name="Group 12"/>
          <p:cNvGrpSpPr>
            <a:grpSpLocks/>
          </p:cNvGrpSpPr>
          <p:nvPr/>
        </p:nvGrpSpPr>
        <p:grpSpPr bwMode="auto">
          <a:xfrm>
            <a:off x="2574925" y="2354263"/>
            <a:ext cx="5040313" cy="950912"/>
            <a:chOff x="1622" y="1483"/>
            <a:chExt cx="3175" cy="599"/>
          </a:xfrm>
        </p:grpSpPr>
        <p:sp>
          <p:nvSpPr>
            <p:cNvPr id="165892" name="Text Box 4"/>
            <p:cNvSpPr txBox="1">
              <a:spLocks noChangeArrowheads="1"/>
            </p:cNvSpPr>
            <p:nvPr/>
          </p:nvSpPr>
          <p:spPr bwMode="auto">
            <a:xfrm>
              <a:off x="1622" y="1483"/>
              <a:ext cx="1746" cy="327"/>
            </a:xfrm>
            <a:prstGeom prst="rect">
              <a:avLst/>
            </a:prstGeom>
            <a:noFill/>
            <a:ln w="9525">
              <a:noFill/>
              <a:miter lim="800000"/>
              <a:headEnd/>
              <a:tailEnd/>
            </a:ln>
            <a:effectLst/>
          </p:spPr>
          <p:txBody>
            <a:bodyPr wrap="none">
              <a:spAutoFit/>
            </a:bodyPr>
            <a:lstStyle/>
            <a:p>
              <a:r>
                <a:rPr lang="en-US" sz="2800"/>
                <a:t>xxxxxxxxxx yyyy</a:t>
              </a:r>
            </a:p>
          </p:txBody>
        </p:sp>
        <p:sp>
          <p:nvSpPr>
            <p:cNvPr id="165893" name="AutoShape 5"/>
            <p:cNvSpPr>
              <a:spLocks/>
            </p:cNvSpPr>
            <p:nvPr/>
          </p:nvSpPr>
          <p:spPr bwMode="auto">
            <a:xfrm rot="-5400000">
              <a:off x="2202" y="1270"/>
              <a:ext cx="73" cy="1137"/>
            </a:xfrm>
            <a:prstGeom prst="leftBrace">
              <a:avLst>
                <a:gd name="adj1" fmla="val 129795"/>
                <a:gd name="adj2" fmla="val 50000"/>
              </a:avLst>
            </a:prstGeom>
            <a:noFill/>
            <a:ln w="9525">
              <a:solidFill>
                <a:schemeClr val="tx1"/>
              </a:solidFill>
              <a:round/>
              <a:headEnd/>
              <a:tailEnd/>
            </a:ln>
            <a:effectLst/>
          </p:spPr>
          <p:txBody>
            <a:bodyPr wrap="none" anchor="ctr"/>
            <a:lstStyle/>
            <a:p>
              <a:endParaRPr lang="en-US"/>
            </a:p>
          </p:txBody>
        </p:sp>
        <p:sp>
          <p:nvSpPr>
            <p:cNvPr id="165894" name="AutoShape 6"/>
            <p:cNvSpPr>
              <a:spLocks/>
            </p:cNvSpPr>
            <p:nvPr/>
          </p:nvSpPr>
          <p:spPr bwMode="auto">
            <a:xfrm rot="-5400000">
              <a:off x="3037" y="1621"/>
              <a:ext cx="73" cy="435"/>
            </a:xfrm>
            <a:prstGeom prst="leftBrace">
              <a:avLst>
                <a:gd name="adj1" fmla="val 49658"/>
                <a:gd name="adj2" fmla="val 50000"/>
              </a:avLst>
            </a:prstGeom>
            <a:noFill/>
            <a:ln w="9525">
              <a:solidFill>
                <a:schemeClr val="tx1"/>
              </a:solidFill>
              <a:round/>
              <a:headEnd/>
              <a:tailEnd/>
            </a:ln>
            <a:effectLst/>
          </p:spPr>
          <p:txBody>
            <a:bodyPr wrap="none" anchor="ctr"/>
            <a:lstStyle/>
            <a:p>
              <a:endParaRPr lang="en-US"/>
            </a:p>
          </p:txBody>
        </p:sp>
        <p:sp>
          <p:nvSpPr>
            <p:cNvPr id="165895" name="Text Box 7"/>
            <p:cNvSpPr txBox="1">
              <a:spLocks noChangeArrowheads="1"/>
            </p:cNvSpPr>
            <p:nvPr/>
          </p:nvSpPr>
          <p:spPr bwMode="auto">
            <a:xfrm>
              <a:off x="2048" y="1851"/>
              <a:ext cx="452" cy="231"/>
            </a:xfrm>
            <a:prstGeom prst="rect">
              <a:avLst/>
            </a:prstGeom>
            <a:noFill/>
            <a:ln w="9525">
              <a:noFill/>
              <a:miter lim="800000"/>
              <a:headEnd/>
              <a:tailEnd/>
            </a:ln>
            <a:effectLst/>
          </p:spPr>
          <p:txBody>
            <a:bodyPr wrap="none">
              <a:spAutoFit/>
            </a:bodyPr>
            <a:lstStyle/>
            <a:p>
              <a:r>
                <a:rPr lang="en-US"/>
                <a:t>k bits</a:t>
              </a:r>
            </a:p>
          </p:txBody>
        </p:sp>
        <p:sp>
          <p:nvSpPr>
            <p:cNvPr id="165896" name="Text Box 8"/>
            <p:cNvSpPr txBox="1">
              <a:spLocks noChangeArrowheads="1"/>
            </p:cNvSpPr>
            <p:nvPr/>
          </p:nvSpPr>
          <p:spPr bwMode="auto">
            <a:xfrm>
              <a:off x="2839" y="1851"/>
              <a:ext cx="460" cy="231"/>
            </a:xfrm>
            <a:prstGeom prst="rect">
              <a:avLst/>
            </a:prstGeom>
            <a:noFill/>
            <a:ln w="9525">
              <a:noFill/>
              <a:miter lim="800000"/>
              <a:headEnd/>
              <a:tailEnd/>
            </a:ln>
            <a:effectLst/>
          </p:spPr>
          <p:txBody>
            <a:bodyPr wrap="none">
              <a:spAutoFit/>
            </a:bodyPr>
            <a:lstStyle/>
            <a:p>
              <a:r>
                <a:rPr lang="en-US"/>
                <a:t>n bits</a:t>
              </a:r>
            </a:p>
          </p:txBody>
        </p:sp>
        <p:sp>
          <p:nvSpPr>
            <p:cNvPr id="165898" name="AutoShape 10"/>
            <p:cNvSpPr>
              <a:spLocks/>
            </p:cNvSpPr>
            <p:nvPr/>
          </p:nvSpPr>
          <p:spPr bwMode="auto">
            <a:xfrm>
              <a:off x="3412" y="1555"/>
              <a:ext cx="24" cy="266"/>
            </a:xfrm>
            <a:prstGeom prst="rightBrace">
              <a:avLst>
                <a:gd name="adj1" fmla="val 92361"/>
                <a:gd name="adj2" fmla="val 50000"/>
              </a:avLst>
            </a:prstGeom>
            <a:noFill/>
            <a:ln w="9525">
              <a:solidFill>
                <a:schemeClr val="tx1"/>
              </a:solidFill>
              <a:round/>
              <a:headEnd/>
              <a:tailEnd/>
            </a:ln>
            <a:effectLst/>
          </p:spPr>
          <p:txBody>
            <a:bodyPr wrap="none" anchor="ctr"/>
            <a:lstStyle/>
            <a:p>
              <a:endParaRPr lang="en-US"/>
            </a:p>
          </p:txBody>
        </p:sp>
        <p:sp>
          <p:nvSpPr>
            <p:cNvPr id="165899" name="Text Box 11"/>
            <p:cNvSpPr txBox="1">
              <a:spLocks noChangeArrowheads="1"/>
            </p:cNvSpPr>
            <p:nvPr/>
          </p:nvSpPr>
          <p:spPr bwMode="auto">
            <a:xfrm>
              <a:off x="3461" y="1555"/>
              <a:ext cx="1336" cy="231"/>
            </a:xfrm>
            <a:prstGeom prst="rect">
              <a:avLst/>
            </a:prstGeom>
            <a:noFill/>
            <a:ln w="9525">
              <a:noFill/>
              <a:miter lim="800000"/>
              <a:headEnd/>
              <a:tailEnd/>
            </a:ln>
            <a:effectLst/>
          </p:spPr>
          <p:txBody>
            <a:bodyPr wrap="none">
              <a:spAutoFit/>
            </a:bodyPr>
            <a:lstStyle/>
            <a:p>
              <a:r>
                <a:rPr lang="en-US"/>
                <a:t>Block of length k+n</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Example</a:t>
            </a:r>
          </a:p>
        </p:txBody>
      </p:sp>
      <p:sp>
        <p:nvSpPr>
          <p:cNvPr id="169987" name="Rectangle 3"/>
          <p:cNvSpPr>
            <a:spLocks noGrp="1" noChangeArrowheads="1"/>
          </p:cNvSpPr>
          <p:nvPr>
            <p:ph type="body" idx="1"/>
          </p:nvPr>
        </p:nvSpPr>
        <p:spPr>
          <a:xfrm>
            <a:off x="77788" y="1431925"/>
            <a:ext cx="4994275" cy="2490788"/>
          </a:xfrm>
        </p:spPr>
        <p:txBody>
          <a:bodyPr/>
          <a:lstStyle/>
          <a:p>
            <a:pPr>
              <a:lnSpc>
                <a:spcPct val="80000"/>
              </a:lnSpc>
            </a:pPr>
            <a:r>
              <a:rPr lang="en-US" sz="2000"/>
              <a:t>Send</a:t>
            </a:r>
          </a:p>
          <a:p>
            <a:pPr lvl="1">
              <a:lnSpc>
                <a:spcPct val="80000"/>
              </a:lnSpc>
            </a:pPr>
            <a:r>
              <a:rPr lang="en-US" sz="1800"/>
              <a:t>M(x) = 110011 </a:t>
            </a:r>
            <a:r>
              <a:rPr lang="en-US" sz="1800">
                <a:sym typeface="Wingdings" pitchFamily="2" charset="2"/>
              </a:rPr>
              <a:t> x</a:t>
            </a:r>
            <a:r>
              <a:rPr lang="en-US" sz="1800" baseline="30000">
                <a:sym typeface="Wingdings" pitchFamily="2" charset="2"/>
              </a:rPr>
              <a:t>5</a:t>
            </a:r>
            <a:r>
              <a:rPr lang="en-US" sz="1800">
                <a:sym typeface="Wingdings" pitchFamily="2" charset="2"/>
              </a:rPr>
              <a:t>+x</a:t>
            </a:r>
            <a:r>
              <a:rPr lang="en-US" sz="1800" baseline="30000">
                <a:sym typeface="Wingdings" pitchFamily="2" charset="2"/>
              </a:rPr>
              <a:t>4</a:t>
            </a:r>
            <a:r>
              <a:rPr lang="en-US" sz="1800">
                <a:sym typeface="Wingdings" pitchFamily="2" charset="2"/>
              </a:rPr>
              <a:t>+x+1  (6 bits)</a:t>
            </a:r>
          </a:p>
          <a:p>
            <a:pPr lvl="1">
              <a:lnSpc>
                <a:spcPct val="80000"/>
              </a:lnSpc>
            </a:pPr>
            <a:r>
              <a:rPr lang="en-US" sz="1800">
                <a:sym typeface="Wingdings" pitchFamily="2" charset="2"/>
              </a:rPr>
              <a:t>P(x) = 11001  x</a:t>
            </a:r>
            <a:r>
              <a:rPr lang="en-US" sz="1800" baseline="30000">
                <a:sym typeface="Wingdings" pitchFamily="2" charset="2"/>
              </a:rPr>
              <a:t>4</a:t>
            </a:r>
            <a:r>
              <a:rPr lang="en-US" sz="1800">
                <a:sym typeface="Wingdings" pitchFamily="2" charset="2"/>
              </a:rPr>
              <a:t>+x</a:t>
            </a:r>
            <a:r>
              <a:rPr lang="en-US" sz="1800" baseline="30000">
                <a:sym typeface="Wingdings" pitchFamily="2" charset="2"/>
              </a:rPr>
              <a:t>3</a:t>
            </a:r>
            <a:r>
              <a:rPr lang="en-US" sz="1800">
                <a:sym typeface="Wingdings" pitchFamily="2" charset="2"/>
              </a:rPr>
              <a:t>+1  (5 bits, n = 4)</a:t>
            </a:r>
            <a:br>
              <a:rPr lang="en-US" sz="1800">
                <a:sym typeface="Wingdings" pitchFamily="2" charset="2"/>
              </a:rPr>
            </a:br>
            <a:r>
              <a:rPr lang="en-US" sz="1800">
                <a:sym typeface="Wingdings" pitchFamily="2" charset="2"/>
              </a:rPr>
              <a:t> 4 bits of redundancy</a:t>
            </a:r>
          </a:p>
          <a:p>
            <a:pPr lvl="1">
              <a:lnSpc>
                <a:spcPct val="80000"/>
              </a:lnSpc>
            </a:pPr>
            <a:r>
              <a:rPr lang="en-US" sz="1800">
                <a:sym typeface="Wingdings" pitchFamily="2" charset="2"/>
              </a:rPr>
              <a:t>Form x</a:t>
            </a:r>
            <a:r>
              <a:rPr lang="en-US" sz="1800" baseline="30000">
                <a:sym typeface="Wingdings" pitchFamily="2" charset="2"/>
              </a:rPr>
              <a:t>n</a:t>
            </a:r>
            <a:r>
              <a:rPr lang="en-US" sz="1800">
                <a:sym typeface="Wingdings" pitchFamily="2" charset="2"/>
              </a:rPr>
              <a:t>M(x)  110011 </a:t>
            </a:r>
            <a:r>
              <a:rPr lang="en-US" sz="1800" u="sng">
                <a:solidFill>
                  <a:srgbClr val="FF0000"/>
                </a:solidFill>
                <a:sym typeface="Wingdings" pitchFamily="2" charset="2"/>
              </a:rPr>
              <a:t>0000</a:t>
            </a:r>
            <a:r>
              <a:rPr lang="en-US" sz="1800">
                <a:sym typeface="Wingdings" pitchFamily="2" charset="2"/>
              </a:rPr>
              <a:t> </a:t>
            </a:r>
            <a:br>
              <a:rPr lang="en-US" sz="1800">
                <a:sym typeface="Wingdings" pitchFamily="2" charset="2"/>
              </a:rPr>
            </a:br>
            <a:r>
              <a:rPr lang="en-US" sz="1800">
                <a:sym typeface="Wingdings" pitchFamily="2" charset="2"/>
              </a:rPr>
              <a:t> x</a:t>
            </a:r>
            <a:r>
              <a:rPr lang="en-US" sz="1800" baseline="30000">
                <a:sym typeface="Wingdings" pitchFamily="2" charset="2"/>
              </a:rPr>
              <a:t>9</a:t>
            </a:r>
            <a:r>
              <a:rPr lang="en-US" sz="1800">
                <a:sym typeface="Wingdings" pitchFamily="2" charset="2"/>
              </a:rPr>
              <a:t>+x</a:t>
            </a:r>
            <a:r>
              <a:rPr lang="en-US" sz="1800" baseline="30000">
                <a:sym typeface="Wingdings" pitchFamily="2" charset="2"/>
              </a:rPr>
              <a:t>8</a:t>
            </a:r>
            <a:r>
              <a:rPr lang="en-US" sz="1800">
                <a:sym typeface="Wingdings" pitchFamily="2" charset="2"/>
              </a:rPr>
              <a:t>+x</a:t>
            </a:r>
            <a:r>
              <a:rPr lang="en-US" sz="1800" baseline="30000">
                <a:sym typeface="Wingdings" pitchFamily="2" charset="2"/>
              </a:rPr>
              <a:t>5</a:t>
            </a:r>
            <a:r>
              <a:rPr lang="en-US" sz="1800">
                <a:sym typeface="Wingdings" pitchFamily="2" charset="2"/>
              </a:rPr>
              <a:t>+x</a:t>
            </a:r>
            <a:r>
              <a:rPr lang="en-US" sz="1800" baseline="30000">
                <a:sym typeface="Wingdings" pitchFamily="2" charset="2"/>
              </a:rPr>
              <a:t>4</a:t>
            </a:r>
            <a:endParaRPr lang="en-US" sz="1800">
              <a:sym typeface="Wingdings" pitchFamily="2" charset="2"/>
            </a:endParaRPr>
          </a:p>
          <a:p>
            <a:pPr lvl="1">
              <a:lnSpc>
                <a:spcPct val="80000"/>
              </a:lnSpc>
            </a:pPr>
            <a:r>
              <a:rPr lang="en-US" sz="1800">
                <a:sym typeface="Wingdings" pitchFamily="2" charset="2"/>
              </a:rPr>
              <a:t>Divide x</a:t>
            </a:r>
            <a:r>
              <a:rPr lang="en-US" sz="1800" baseline="30000">
                <a:sym typeface="Wingdings" pitchFamily="2" charset="2"/>
              </a:rPr>
              <a:t>n</a:t>
            </a:r>
            <a:r>
              <a:rPr lang="en-US" sz="1800">
                <a:sym typeface="Wingdings" pitchFamily="2" charset="2"/>
              </a:rPr>
              <a:t>M(x) by P(x) to find C(x)</a:t>
            </a:r>
          </a:p>
        </p:txBody>
      </p:sp>
      <p:grpSp>
        <p:nvGrpSpPr>
          <p:cNvPr id="2" name="Group 6"/>
          <p:cNvGrpSpPr>
            <a:grpSpLocks/>
          </p:cNvGrpSpPr>
          <p:nvPr/>
        </p:nvGrpSpPr>
        <p:grpSpPr bwMode="auto">
          <a:xfrm>
            <a:off x="1116013" y="3429000"/>
            <a:ext cx="2870200" cy="2227263"/>
            <a:chOff x="703" y="2523"/>
            <a:chExt cx="1708" cy="1355"/>
          </a:xfrm>
        </p:grpSpPr>
        <p:graphicFrame>
          <p:nvGraphicFramePr>
            <p:cNvPr id="169988" name="Object 4"/>
            <p:cNvGraphicFramePr>
              <a:graphicFrameLocks noChangeAspect="1"/>
            </p:cNvGraphicFramePr>
            <p:nvPr/>
          </p:nvGraphicFramePr>
          <p:xfrm>
            <a:off x="703" y="2523"/>
            <a:ext cx="1263" cy="1355"/>
          </p:xfrm>
          <a:graphic>
            <a:graphicData uri="http://schemas.openxmlformats.org/presentationml/2006/ole">
              <mc:AlternateContent xmlns:mc="http://schemas.openxmlformats.org/markup-compatibility/2006">
                <mc:Choice xmlns:v="urn:schemas-microsoft-com:vml" Requires="v">
                  <p:oleObj spid="_x0000_s151582" name="Equation" r:id="rId3" imgW="1218960" imgH="1307880" progId="Equation.3">
                    <p:embed/>
                  </p:oleObj>
                </mc:Choice>
                <mc:Fallback>
                  <p:oleObj name="Equation" r:id="rId3" imgW="1218960" imgH="13078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2523"/>
                          <a:ext cx="1263" cy="1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989" name="Text Box 5"/>
            <p:cNvSpPr txBox="1">
              <a:spLocks noChangeArrowheads="1"/>
            </p:cNvSpPr>
            <p:nvPr/>
          </p:nvSpPr>
          <p:spPr bwMode="auto">
            <a:xfrm>
              <a:off x="1927" y="3647"/>
              <a:ext cx="484" cy="223"/>
            </a:xfrm>
            <a:prstGeom prst="rect">
              <a:avLst/>
            </a:prstGeom>
            <a:noFill/>
            <a:ln w="9525">
              <a:noFill/>
              <a:miter lim="800000"/>
              <a:headEnd/>
              <a:tailEnd/>
            </a:ln>
            <a:effectLst/>
          </p:spPr>
          <p:txBody>
            <a:bodyPr wrap="none">
              <a:spAutoFit/>
            </a:bodyPr>
            <a:lstStyle/>
            <a:p>
              <a:r>
                <a:rPr lang="en-US"/>
                <a:t>= C(x)</a:t>
              </a:r>
            </a:p>
          </p:txBody>
        </p:sp>
      </p:grpSp>
      <p:sp>
        <p:nvSpPr>
          <p:cNvPr id="169991" name="Text Box 7"/>
          <p:cNvSpPr txBox="1">
            <a:spLocks noChangeArrowheads="1"/>
          </p:cNvSpPr>
          <p:nvPr/>
        </p:nvSpPr>
        <p:spPr bwMode="auto">
          <a:xfrm>
            <a:off x="501650" y="5707063"/>
            <a:ext cx="3155950" cy="366712"/>
          </a:xfrm>
          <a:prstGeom prst="rect">
            <a:avLst/>
          </a:prstGeom>
          <a:noFill/>
          <a:ln w="9525">
            <a:noFill/>
            <a:miter lim="800000"/>
            <a:headEnd/>
            <a:tailEnd/>
          </a:ln>
          <a:effectLst/>
        </p:spPr>
        <p:txBody>
          <a:bodyPr wrap="none">
            <a:spAutoFit/>
          </a:bodyPr>
          <a:lstStyle/>
          <a:p>
            <a:r>
              <a:rPr lang="en-US"/>
              <a:t>Send the block 110011  </a:t>
            </a:r>
            <a:r>
              <a:rPr lang="en-US" u="sng">
                <a:solidFill>
                  <a:srgbClr val="FF0000"/>
                </a:solidFill>
              </a:rPr>
              <a:t>1001</a:t>
            </a:r>
          </a:p>
        </p:txBody>
      </p:sp>
      <p:sp>
        <p:nvSpPr>
          <p:cNvPr id="169992" name="Rectangle 8"/>
          <p:cNvSpPr>
            <a:spLocks noChangeArrowheads="1"/>
          </p:cNvSpPr>
          <p:nvPr/>
        </p:nvSpPr>
        <p:spPr bwMode="auto">
          <a:xfrm>
            <a:off x="5065713" y="1438275"/>
            <a:ext cx="3192462" cy="2490788"/>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a:t>Receive</a:t>
            </a:r>
          </a:p>
        </p:txBody>
      </p:sp>
      <p:graphicFrame>
        <p:nvGraphicFramePr>
          <p:cNvPr id="169994" name="Object 10"/>
          <p:cNvGraphicFramePr>
            <a:graphicFrameLocks noChangeAspect="1"/>
          </p:cNvGraphicFramePr>
          <p:nvPr/>
        </p:nvGraphicFramePr>
        <p:xfrm>
          <a:off x="5549900" y="1868488"/>
          <a:ext cx="2144713" cy="1968500"/>
        </p:xfrm>
        <a:graphic>
          <a:graphicData uri="http://schemas.openxmlformats.org/presentationml/2006/ole">
            <mc:AlternateContent xmlns:mc="http://schemas.openxmlformats.org/markup-compatibility/2006">
              <mc:Choice xmlns:v="urn:schemas-microsoft-com:vml" Requires="v">
                <p:oleObj spid="_x0000_s151583" name="Equation" r:id="rId5" imgW="1231560" imgH="1155600" progId="Equation.3">
                  <p:embed/>
                </p:oleObj>
              </mc:Choice>
              <mc:Fallback>
                <p:oleObj name="Equation" r:id="rId5" imgW="1231560" imgH="1155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9900" y="1868488"/>
                        <a:ext cx="2144713"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996" name="Line 12"/>
          <p:cNvSpPr>
            <a:spLocks noChangeShapeType="1"/>
          </p:cNvSpPr>
          <p:nvPr/>
        </p:nvSpPr>
        <p:spPr bwMode="auto">
          <a:xfrm>
            <a:off x="7299325" y="3813175"/>
            <a:ext cx="0" cy="384175"/>
          </a:xfrm>
          <a:prstGeom prst="line">
            <a:avLst/>
          </a:prstGeom>
          <a:noFill/>
          <a:ln w="9525">
            <a:solidFill>
              <a:schemeClr val="tx1"/>
            </a:solidFill>
            <a:round/>
            <a:headEnd/>
            <a:tailEnd type="triangle" w="med" len="med"/>
          </a:ln>
          <a:effectLst/>
        </p:spPr>
        <p:txBody>
          <a:bodyPr/>
          <a:lstStyle/>
          <a:p>
            <a:endParaRPr lang="en-US"/>
          </a:p>
        </p:txBody>
      </p:sp>
      <p:sp>
        <p:nvSpPr>
          <p:cNvPr id="169997" name="Text Box 13"/>
          <p:cNvSpPr txBox="1">
            <a:spLocks noChangeArrowheads="1"/>
          </p:cNvSpPr>
          <p:nvPr/>
        </p:nvSpPr>
        <p:spPr bwMode="auto">
          <a:xfrm>
            <a:off x="6515100" y="4197350"/>
            <a:ext cx="1568450" cy="641350"/>
          </a:xfrm>
          <a:prstGeom prst="rect">
            <a:avLst/>
          </a:prstGeom>
          <a:noFill/>
          <a:ln w="9525">
            <a:noFill/>
            <a:miter lim="800000"/>
            <a:headEnd/>
            <a:tailEnd/>
          </a:ln>
          <a:effectLst/>
        </p:spPr>
        <p:txBody>
          <a:bodyPr wrap="none">
            <a:spAutoFit/>
          </a:bodyPr>
          <a:lstStyle/>
          <a:p>
            <a:r>
              <a:rPr lang="en-US"/>
              <a:t>No remainder</a:t>
            </a:r>
          </a:p>
          <a:p>
            <a:r>
              <a:rPr lang="en-US">
                <a:sym typeface="Wingdings" pitchFamily="2" charset="2"/>
              </a:rPr>
              <a:t> </a:t>
            </a:r>
            <a:r>
              <a:rPr lang="en-US"/>
              <a:t>Accept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Cyclic Redundancy Check</a:t>
            </a:r>
          </a:p>
        </p:txBody>
      </p:sp>
      <p:sp>
        <p:nvSpPr>
          <p:cNvPr id="166915" name="Rectangle 3"/>
          <p:cNvSpPr>
            <a:spLocks noGrp="1" noChangeArrowheads="1"/>
          </p:cNvSpPr>
          <p:nvPr>
            <p:ph type="body" idx="1"/>
          </p:nvPr>
        </p:nvSpPr>
        <p:spPr/>
        <p:txBody>
          <a:bodyPr/>
          <a:lstStyle/>
          <a:p>
            <a:r>
              <a:rPr lang="en-US"/>
              <a:t>Let M(x) be the </a:t>
            </a:r>
            <a:r>
              <a:rPr lang="en-US" b="1"/>
              <a:t>message polynomial</a:t>
            </a:r>
          </a:p>
          <a:p>
            <a:r>
              <a:rPr lang="en-US"/>
              <a:t>Let P(x) be the </a:t>
            </a:r>
            <a:r>
              <a:rPr lang="en-US" b="1"/>
              <a:t>generator polynomial</a:t>
            </a:r>
          </a:p>
          <a:p>
            <a:pPr lvl="1"/>
            <a:r>
              <a:rPr lang="en-US"/>
              <a:t>P(x) is fixed for a given CRC scheme</a:t>
            </a:r>
          </a:p>
          <a:p>
            <a:pPr lvl="1"/>
            <a:r>
              <a:rPr lang="en-US"/>
              <a:t>P(x) is known both by sender and receiver</a:t>
            </a:r>
          </a:p>
          <a:p>
            <a:r>
              <a:rPr lang="en-US"/>
              <a:t>Create a block polynomial F(x) based on M(x) and P(x) such that F(x) is divisible by P(x)</a:t>
            </a:r>
          </a:p>
        </p:txBody>
      </p:sp>
      <p:graphicFrame>
        <p:nvGraphicFramePr>
          <p:cNvPr id="166917" name="Object 5"/>
          <p:cNvGraphicFramePr>
            <a:graphicFrameLocks noChangeAspect="1"/>
          </p:cNvGraphicFramePr>
          <p:nvPr/>
        </p:nvGraphicFramePr>
        <p:xfrm>
          <a:off x="2768600" y="4887913"/>
          <a:ext cx="3184525" cy="1050925"/>
        </p:xfrm>
        <a:graphic>
          <a:graphicData uri="http://schemas.openxmlformats.org/presentationml/2006/ole">
            <mc:AlternateContent xmlns:mc="http://schemas.openxmlformats.org/markup-compatibility/2006">
              <mc:Choice xmlns:v="urn:schemas-microsoft-com:vml" Requires="v">
                <p:oleObj spid="_x0000_s152593" name="Equation" r:id="rId3" imgW="1269720" imgH="419040" progId="Equation.3">
                  <p:embed/>
                </p:oleObj>
              </mc:Choice>
              <mc:Fallback>
                <p:oleObj name="Equation" r:id="rId3" imgW="126972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600" y="4887913"/>
                        <a:ext cx="3184525"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Cyclic Redundancy Check</a:t>
            </a:r>
          </a:p>
        </p:txBody>
      </p:sp>
      <p:sp>
        <p:nvSpPr>
          <p:cNvPr id="167939" name="Rectangle 3"/>
          <p:cNvSpPr>
            <a:spLocks noGrp="1" noChangeArrowheads="1"/>
          </p:cNvSpPr>
          <p:nvPr>
            <p:ph type="body" idx="1"/>
          </p:nvPr>
        </p:nvSpPr>
        <p:spPr/>
        <p:txBody>
          <a:bodyPr/>
          <a:lstStyle/>
          <a:p>
            <a:pPr marL="533400" indent="-533400"/>
            <a:r>
              <a:rPr lang="en-US" sz="2800"/>
              <a:t>Sending</a:t>
            </a:r>
          </a:p>
          <a:p>
            <a:pPr marL="914400" lvl="1" indent="-457200">
              <a:buFontTx/>
              <a:buAutoNum type="arabicPeriod"/>
            </a:pPr>
            <a:r>
              <a:rPr lang="en-US" sz="2400"/>
              <a:t>Multiply M(x) by x</a:t>
            </a:r>
            <a:r>
              <a:rPr lang="en-US" sz="2400" baseline="30000"/>
              <a:t>n</a:t>
            </a:r>
            <a:r>
              <a:rPr lang="en-US" sz="2400"/>
              <a:t> </a:t>
            </a:r>
          </a:p>
          <a:p>
            <a:pPr marL="914400" lvl="1" indent="-457200">
              <a:buFontTx/>
              <a:buAutoNum type="arabicPeriod"/>
            </a:pPr>
            <a:r>
              <a:rPr lang="en-US" sz="2400"/>
              <a:t>Divide x</a:t>
            </a:r>
            <a:r>
              <a:rPr lang="en-US" sz="2400" baseline="30000"/>
              <a:t>n</a:t>
            </a:r>
            <a:r>
              <a:rPr lang="en-US" sz="2400"/>
              <a:t>M(x) by P(x)</a:t>
            </a:r>
          </a:p>
          <a:p>
            <a:pPr marL="914400" lvl="1" indent="-457200">
              <a:buFontTx/>
              <a:buAutoNum type="arabicPeriod"/>
            </a:pPr>
            <a:r>
              <a:rPr lang="en-US" sz="2400"/>
              <a:t>Ignore the quotient and keep the reminder C(x)</a:t>
            </a:r>
          </a:p>
          <a:p>
            <a:pPr marL="914400" lvl="1" indent="-457200">
              <a:buFontTx/>
              <a:buAutoNum type="arabicPeriod"/>
            </a:pPr>
            <a:r>
              <a:rPr lang="en-US" sz="2400"/>
              <a:t>Form and send F(x) = x</a:t>
            </a:r>
            <a:r>
              <a:rPr lang="en-US" sz="2400" baseline="30000"/>
              <a:t>n</a:t>
            </a:r>
            <a:r>
              <a:rPr lang="en-US" sz="2400"/>
              <a:t>M(x)+C(x)</a:t>
            </a:r>
            <a:br>
              <a:rPr lang="en-US" sz="2400"/>
            </a:br>
            <a:endParaRPr lang="en-US" sz="2400"/>
          </a:p>
          <a:p>
            <a:pPr marL="533400" indent="-533400"/>
            <a:r>
              <a:rPr lang="en-US" sz="2800"/>
              <a:t>Receiving</a:t>
            </a:r>
          </a:p>
          <a:p>
            <a:pPr marL="914400" lvl="1" indent="-457200">
              <a:buFontTx/>
              <a:buAutoNum type="arabicPeriod"/>
            </a:pPr>
            <a:r>
              <a:rPr lang="en-US" sz="2400"/>
              <a:t>Receive F’(x)</a:t>
            </a:r>
          </a:p>
          <a:p>
            <a:pPr marL="914400" lvl="1" indent="-457200">
              <a:buFontTx/>
              <a:buAutoNum type="arabicPeriod"/>
            </a:pPr>
            <a:r>
              <a:rPr lang="en-US" sz="2400"/>
              <a:t>Divide F’(x) by P(x)</a:t>
            </a:r>
          </a:p>
          <a:p>
            <a:pPr marL="914400" lvl="1" indent="-457200">
              <a:buFontTx/>
              <a:buAutoNum type="arabicPeriod"/>
            </a:pPr>
            <a:r>
              <a:rPr lang="en-US" sz="2400"/>
              <a:t>Accept if remainder is 0, reject otherwise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Assignment 1:  Design and implement an error detection module.</a:t>
            </a:r>
            <a:r>
              <a:rPr lang="en-IN" sz="2000" dirty="0"/>
              <a:t/>
            </a:r>
            <a:br>
              <a:rPr lang="en-IN" sz="2000" dirty="0"/>
            </a:br>
            <a:r>
              <a:rPr lang="en-US" sz="2000" b="1" dirty="0"/>
              <a:t>Due on:</a:t>
            </a:r>
            <a:r>
              <a:rPr lang="en-US" sz="2000" b="1" i="1" dirty="0"/>
              <a:t> </a:t>
            </a:r>
            <a:r>
              <a:rPr lang="en-US" sz="2000" b="1" dirty="0" smtClean="0"/>
              <a:t>19-23 </a:t>
            </a:r>
            <a:r>
              <a:rPr lang="en-US" sz="2000" b="1" dirty="0" smtClean="0"/>
              <a:t>October</a:t>
            </a:r>
            <a:r>
              <a:rPr lang="en-US" sz="2000" b="1" dirty="0" smtClean="0"/>
              <a:t> 2020 </a:t>
            </a:r>
            <a:r>
              <a:rPr lang="en-US" sz="2000" b="1" dirty="0"/>
              <a:t>(in your respective lab classes) </a:t>
            </a:r>
            <a:endParaRPr lang="en-IN" sz="2000" dirty="0"/>
          </a:p>
        </p:txBody>
      </p:sp>
      <p:sp>
        <p:nvSpPr>
          <p:cNvPr id="3" name="Content Placeholder 2"/>
          <p:cNvSpPr>
            <a:spLocks noGrp="1"/>
          </p:cNvSpPr>
          <p:nvPr>
            <p:ph idx="1"/>
          </p:nvPr>
        </p:nvSpPr>
        <p:spPr/>
        <p:txBody>
          <a:bodyPr>
            <a:normAutofit fontScale="47500" lnSpcReduction="20000"/>
          </a:bodyPr>
          <a:lstStyle/>
          <a:p>
            <a:pPr algn="just"/>
            <a:r>
              <a:rPr lang="en-US" dirty="0"/>
              <a:t>Design and implement an error detection module which has four schemes namely LRC, VRC, Checksum and CRC.  Please note that you may need to use these schemes separately for other applications (assignments). You can write the program in any language. The program should accept the name of a test file (contains a sequence of frames) from the command line and then print the input data frame, signature block and the output data frame on console standard output. Next, test the same program to produce a PASS/FAIL result for following cases.</a:t>
            </a:r>
            <a:endParaRPr lang="en-IN" dirty="0"/>
          </a:p>
          <a:p>
            <a:pPr marL="400050" lvl="1" indent="0" algn="just">
              <a:buNone/>
            </a:pPr>
            <a:r>
              <a:rPr lang="en-US" sz="3300" dirty="0"/>
              <a:t>(a) Error is detected by all four schemes. Use a suitable CRC polynomial (list is given in next page).</a:t>
            </a:r>
            <a:endParaRPr lang="en-IN" sz="3300" dirty="0"/>
          </a:p>
          <a:p>
            <a:pPr marL="400050" lvl="1" indent="0" algn="just">
              <a:buNone/>
            </a:pPr>
            <a:r>
              <a:rPr lang="en-US" sz="3300" dirty="0"/>
              <a:t>(b) Error is detected by checksum but not by CRC. </a:t>
            </a:r>
            <a:endParaRPr lang="en-IN" sz="3300" dirty="0"/>
          </a:p>
          <a:p>
            <a:pPr marL="400050" lvl="1" indent="0" algn="just">
              <a:buNone/>
            </a:pPr>
            <a:r>
              <a:rPr lang="en-US" sz="3300" dirty="0"/>
              <a:t>(c) Error is detected by VRC but not by CRC.</a:t>
            </a:r>
          </a:p>
          <a:p>
            <a:pPr marL="400050" lvl="1" indent="0" algn="just">
              <a:buNone/>
            </a:pPr>
            <a:endParaRPr lang="en-IN" sz="3300" dirty="0"/>
          </a:p>
          <a:p>
            <a:pPr marL="400050" lvl="1" indent="0" algn="just">
              <a:buNone/>
            </a:pPr>
            <a:r>
              <a:rPr lang="en-US" sz="3300" dirty="0"/>
              <a:t>[Note: Inject error in random positions in the input data frame. Write a separate method for that]</a:t>
            </a:r>
            <a:endParaRPr lang="en-IN" sz="3300" dirty="0"/>
          </a:p>
          <a:p>
            <a:pPr marL="0" indent="0" algn="just">
              <a:buNone/>
            </a:pPr>
            <a:endParaRPr lang="en-IN" dirty="0"/>
          </a:p>
          <a:p>
            <a:pPr algn="just"/>
            <a:r>
              <a:rPr lang="en-US" dirty="0"/>
              <a:t>Please note that your design and implementation of these schemes can help you to make your assignment different from your classmates. Write the code by yourself and protect your code. The assignment is simple, but we encourage you to do improvisation with this.</a:t>
            </a:r>
            <a:endParaRPr lang="en-IN" dirty="0"/>
          </a:p>
          <a:p>
            <a:pPr marL="0" indent="0">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1905000" y="8585"/>
            <a:ext cx="6324600" cy="6699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142E57-1B3C-4032-8FF6-77182385894E}"/>
              </a:ext>
            </a:extLst>
          </p:cNvPr>
          <p:cNvSpPr>
            <a:spLocks noGrp="1"/>
          </p:cNvSpPr>
          <p:nvPr>
            <p:ph type="title"/>
          </p:nvPr>
        </p:nvSpPr>
        <p:spPr/>
        <p:txBody>
          <a:bodyPr/>
          <a:lstStyle/>
          <a:p>
            <a:r>
              <a:rPr lang="en-IN" dirty="0"/>
              <a:t>Report</a:t>
            </a:r>
          </a:p>
        </p:txBody>
      </p:sp>
      <p:sp>
        <p:nvSpPr>
          <p:cNvPr id="3" name="Content Placeholder 2">
            <a:extLst>
              <a:ext uri="{FF2B5EF4-FFF2-40B4-BE49-F238E27FC236}">
                <a16:creationId xmlns="" xmlns:a16="http://schemas.microsoft.com/office/drawing/2014/main" id="{C4CDD296-406B-415D-A17F-EFE7367080FC}"/>
              </a:ext>
            </a:extLst>
          </p:cNvPr>
          <p:cNvSpPr>
            <a:spLocks noGrp="1"/>
          </p:cNvSpPr>
          <p:nvPr>
            <p:ph idx="1"/>
          </p:nvPr>
        </p:nvSpPr>
        <p:spPr/>
        <p:txBody>
          <a:bodyPr>
            <a:normAutofit fontScale="55000" lnSpcReduction="20000"/>
          </a:bodyPr>
          <a:lstStyle/>
          <a:p>
            <a:pPr algn="just"/>
            <a:r>
              <a:rPr lang="en-IN" dirty="0"/>
              <a:t>Title: (Basic information like</a:t>
            </a:r>
            <a:r>
              <a:rPr lang="en-US" dirty="0"/>
              <a:t> name, class, group, assignment number, problem statement and date (deadline </a:t>
            </a:r>
            <a:r>
              <a:rPr lang="en-US"/>
              <a:t>and submission)).</a:t>
            </a:r>
            <a:endParaRPr lang="en-US" dirty="0"/>
          </a:p>
          <a:p>
            <a:pPr algn="just"/>
            <a:r>
              <a:rPr lang="en-US" dirty="0"/>
              <a:t>Design: (short paragraph describing the purpose of the program,  draw a structure diagram to reflect the procedural organization of the program as you have designed it in the previous step, input and output format)</a:t>
            </a:r>
          </a:p>
          <a:p>
            <a:pPr algn="just"/>
            <a:r>
              <a:rPr lang="en-US" dirty="0"/>
              <a:t>Implementation: (code snippet, method description, interfaces etc.)</a:t>
            </a:r>
          </a:p>
          <a:p>
            <a:pPr algn="just"/>
            <a:r>
              <a:rPr lang="en-IN" dirty="0"/>
              <a:t>Test cases: (</a:t>
            </a:r>
            <a:r>
              <a:rPr lang="en-US" dirty="0"/>
              <a:t>Describe the tests you will perform to verify the correctness of your program. This should be a </a:t>
            </a:r>
            <a:r>
              <a:rPr lang="en-US" i="1" dirty="0"/>
              <a:t>thorough</a:t>
            </a:r>
            <a:r>
              <a:rPr lang="en-US" dirty="0"/>
              <a:t> and </a:t>
            </a:r>
            <a:r>
              <a:rPr lang="en-US" i="1" dirty="0"/>
              <a:t>exhaustive</a:t>
            </a:r>
            <a:r>
              <a:rPr lang="en-US" dirty="0"/>
              <a:t> list of test cases designed to show that your program does everything it is supposed to do. The combined tests should exercise every line of code in your program. For each test case, give sample test data and state what you are checking. </a:t>
            </a:r>
            <a:endParaRPr lang="en-IN" dirty="0"/>
          </a:p>
          <a:p>
            <a:pPr algn="just"/>
            <a:r>
              <a:rPr lang="en-IN" dirty="0"/>
              <a:t>Results: (Figures or graphs, tables )</a:t>
            </a:r>
          </a:p>
          <a:p>
            <a:pPr algn="just"/>
            <a:r>
              <a:rPr lang="en-IN" dirty="0"/>
              <a:t>Analysis: (discussion on results considering different test cases, error, correctness, known bugs, possible improvements)</a:t>
            </a:r>
          </a:p>
          <a:p>
            <a:pPr algn="just"/>
            <a:r>
              <a:rPr lang="en-IN" dirty="0"/>
              <a:t>Comments: </a:t>
            </a:r>
            <a:r>
              <a:rPr lang="en-US" dirty="0"/>
              <a:t>Evaluate the lab assignment. What did you learn from it? Was it too hard? (explain why?) Too easy? (explain why?) Suggest improvements if you can.</a:t>
            </a:r>
            <a:endParaRPr lang="en-IN" dirty="0"/>
          </a:p>
          <a:p>
            <a:endParaRPr lang="en-IN" dirty="0"/>
          </a:p>
        </p:txBody>
      </p:sp>
    </p:spTree>
    <p:extLst>
      <p:ext uri="{BB962C8B-B14F-4D97-AF65-F5344CB8AC3E}">
        <p14:creationId xmlns:p14="http://schemas.microsoft.com/office/powerpoint/2010/main" val="138575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idx="1"/>
          </p:nvPr>
        </p:nvSpPr>
        <p:spPr/>
        <p:txBody>
          <a:bodyPr>
            <a:noAutofit/>
          </a:bodyPr>
          <a:lstStyle/>
          <a:p>
            <a:pPr algn="just"/>
            <a:r>
              <a:rPr lang="en-US" sz="1600" dirty="0">
                <a:solidFill>
                  <a:srgbClr val="FF0000"/>
                </a:solidFill>
              </a:rPr>
              <a:t>Introduction: Uses of Computer Networks, Types of Computer Networks, OSI Reference Model, TCP/IP model [4L]</a:t>
            </a:r>
          </a:p>
          <a:p>
            <a:pPr algn="just"/>
            <a:r>
              <a:rPr lang="en-US" sz="1600" dirty="0">
                <a:solidFill>
                  <a:srgbClr val="FF0000"/>
                </a:solidFill>
              </a:rPr>
              <a:t> Review of Physical Layer [4L] </a:t>
            </a:r>
          </a:p>
          <a:p>
            <a:pPr algn="just"/>
            <a:r>
              <a:rPr lang="en-US" sz="1600" dirty="0">
                <a:solidFill>
                  <a:srgbClr val="FF0000"/>
                </a:solidFill>
              </a:rPr>
              <a:t>Data Link Control and Protocols: Link Layer Services, Error detection and Correction Techniques, </a:t>
            </a:r>
            <a:r>
              <a:rPr lang="en-US" sz="1600" dirty="0"/>
              <a:t>Multi Access Protocols, Link Layer Addressing, Ethernet, Hubs, Switches and Switches, Point to Point Protocol, Asynchronous Transfer Mode, Multiprotocol Label Switching [6L]</a:t>
            </a:r>
          </a:p>
          <a:p>
            <a:pPr algn="just"/>
            <a:r>
              <a:rPr lang="en-US" sz="1600" dirty="0"/>
              <a:t>Network Layer: Introduction, Virtual Circuit and Datagram Networks, IP Addressing, </a:t>
            </a:r>
            <a:r>
              <a:rPr lang="en-US" sz="1600" dirty="0" err="1"/>
              <a:t>Subnetting</a:t>
            </a:r>
            <a:r>
              <a:rPr lang="en-US" sz="1600" dirty="0"/>
              <a:t>, Routing Algorithms (Link State, Distance Vector, Hierarchical), Routing in the Internet (RIP, OSPF, BGP), Broadcast and Multicast Routing Algorithms, Routers, ICMP, IPv6 [8L] </a:t>
            </a:r>
          </a:p>
          <a:p>
            <a:pPr algn="just"/>
            <a:r>
              <a:rPr lang="en-US" sz="1600" dirty="0"/>
              <a:t>Transport Layer: Introduction to Transport Layer Services, Multiplexing and </a:t>
            </a:r>
            <a:r>
              <a:rPr lang="en-US" sz="1600" dirty="0" err="1"/>
              <a:t>Demultiplexing</a:t>
            </a:r>
            <a:r>
              <a:rPr lang="en-US" sz="1600" dirty="0"/>
              <a:t>, Connectionless Transport: UDP, Principles of Reliable Data Transfer, Connection Oriented Transport: TCP, Principles of Congestion Control, TCP Congestion Control, Sockets and Socket Programming, Quality of services (QOS) [8L] </a:t>
            </a:r>
          </a:p>
          <a:p>
            <a:pPr algn="just"/>
            <a:r>
              <a:rPr lang="en-US" sz="1600" dirty="0"/>
              <a:t>Application Layer: Web and HTTP, Domain Name Space (DNS), Electronic Mail (SMTP, MIME, IMAP, POP3), File Transfer Protocol, Cryptography [6L] </a:t>
            </a:r>
          </a:p>
          <a:p>
            <a:pPr algn="just"/>
            <a:r>
              <a:rPr lang="en-US" sz="1600" dirty="0"/>
              <a:t>Introduction to Wireless and Mobile Networks [4L]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p:txBody>
          <a:bodyPr/>
          <a:lstStyle/>
          <a:p>
            <a:pPr algn="just"/>
            <a:r>
              <a:rPr lang="en-US" dirty="0">
                <a:solidFill>
                  <a:schemeClr val="hlink"/>
                </a:solidFill>
                <a:latin typeface="Times New Roman" charset="0"/>
              </a:rPr>
              <a:t>Network</a:t>
            </a:r>
            <a:r>
              <a:rPr lang="en-US" dirty="0">
                <a:latin typeface="Times New Roman" charset="0"/>
              </a:rPr>
              <a:t> is a set of devices (often referred to as </a:t>
            </a:r>
            <a:r>
              <a:rPr lang="en-US" dirty="0">
                <a:solidFill>
                  <a:schemeClr val="hlink"/>
                </a:solidFill>
                <a:latin typeface="Times New Roman" charset="0"/>
              </a:rPr>
              <a:t>nodes</a:t>
            </a:r>
            <a:r>
              <a:rPr lang="en-US" dirty="0">
                <a:latin typeface="Times New Roman" charset="0"/>
              </a:rPr>
              <a:t>) connected by communication </a:t>
            </a:r>
            <a:r>
              <a:rPr lang="en-US" dirty="0">
                <a:solidFill>
                  <a:schemeClr val="hlink"/>
                </a:solidFill>
                <a:latin typeface="Times New Roman" charset="0"/>
              </a:rPr>
              <a:t>links</a:t>
            </a:r>
            <a:r>
              <a:rPr lang="en-US" dirty="0">
                <a:latin typeface="Times New Roman" charset="0"/>
              </a:rPr>
              <a:t>.</a:t>
            </a:r>
          </a:p>
          <a:p>
            <a:pPr algn="just"/>
            <a:r>
              <a:rPr lang="en-US" dirty="0">
                <a:latin typeface="Times New Roman" charset="0"/>
              </a:rPr>
              <a:t>A node can be a computer, printer, or any other device capable of sending and/or receiving data generated by other nodes on the network. A link can be a cable, air, optical fiber, or any </a:t>
            </a:r>
            <a:r>
              <a:rPr lang="en-US" i="1" dirty="0">
                <a:solidFill>
                  <a:srgbClr val="0070C0"/>
                </a:solidFill>
                <a:latin typeface="Times New Roman" charset="0"/>
              </a:rPr>
              <a:t>medium</a:t>
            </a:r>
            <a:r>
              <a:rPr lang="en-US" dirty="0">
                <a:latin typeface="Times New Roman" charset="0"/>
              </a:rPr>
              <a:t> which can transport a signal carrying information.</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Computer Networks</a:t>
            </a:r>
          </a:p>
        </p:txBody>
      </p:sp>
      <p:sp>
        <p:nvSpPr>
          <p:cNvPr id="5" name="Content Placeholder 4"/>
          <p:cNvSpPr>
            <a:spLocks noGrp="1"/>
          </p:cNvSpPr>
          <p:nvPr>
            <p:ph sz="half" idx="1"/>
          </p:nvPr>
        </p:nvSpPr>
        <p:spPr/>
        <p:txBody>
          <a:bodyPr>
            <a:normAutofit/>
          </a:bodyPr>
          <a:lstStyle/>
          <a:p>
            <a:pPr marL="392113" indent="-293688" algn="just" defTabSz="414338">
              <a:lnSpc>
                <a:spcPct val="80000"/>
              </a:lnSpc>
            </a:pPr>
            <a:r>
              <a:rPr lang="en-US" dirty="0"/>
              <a:t>Computer network connects two or more autonomous computers.</a:t>
            </a:r>
          </a:p>
          <a:p>
            <a:pPr marL="392113" indent="-293688" algn="just" defTabSz="414338">
              <a:lnSpc>
                <a:spcPct val="80000"/>
              </a:lnSpc>
            </a:pPr>
            <a:endParaRPr lang="en-US" dirty="0"/>
          </a:p>
          <a:p>
            <a:pPr marL="392113" indent="-293688" algn="just" defTabSz="414338">
              <a:lnSpc>
                <a:spcPct val="80000"/>
              </a:lnSpc>
            </a:pPr>
            <a:endParaRPr lang="en-US" dirty="0"/>
          </a:p>
          <a:p>
            <a:pPr marL="392113" indent="-293688" algn="just" defTabSz="414338">
              <a:lnSpc>
                <a:spcPct val="80000"/>
              </a:lnSpc>
            </a:pPr>
            <a:endParaRPr lang="en-US" dirty="0"/>
          </a:p>
          <a:p>
            <a:pPr marL="392113" indent="-293688" algn="just" defTabSz="414338">
              <a:lnSpc>
                <a:spcPct val="80000"/>
              </a:lnSpc>
            </a:pPr>
            <a:endParaRPr lang="en-US" dirty="0"/>
          </a:p>
          <a:p>
            <a:pPr marL="392113" indent="-293688" algn="just" defTabSz="414338">
              <a:lnSpc>
                <a:spcPct val="80000"/>
              </a:lnSpc>
            </a:pPr>
            <a:r>
              <a:rPr lang="en-US" dirty="0"/>
              <a:t>The computers can be geographically located anywhere.</a:t>
            </a:r>
          </a:p>
          <a:p>
            <a:endParaRPr lang="en-US" dirty="0"/>
          </a:p>
        </p:txBody>
      </p:sp>
      <p:pic>
        <p:nvPicPr>
          <p:cNvPr id="7" name="Picture 10"/>
          <p:cNvPicPr>
            <a:picLocks noGrp="1" noChangeAspect="1" noChangeArrowheads="1"/>
          </p:cNvPicPr>
          <p:nvPr>
            <p:ph sz="half" idx="2"/>
          </p:nvPr>
        </p:nvPicPr>
        <p:blipFill>
          <a:blip r:embed="rId2" cstate="print"/>
          <a:srcRect l="5667" t="24857" r="9698" b="20287"/>
          <a:stretch>
            <a:fillRect/>
          </a:stretch>
        </p:blipFill>
        <p:spPr>
          <a:xfrm>
            <a:off x="4800600" y="2362200"/>
            <a:ext cx="4226784" cy="2415248"/>
          </a:xfr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Networks</a:t>
            </a:r>
          </a:p>
        </p:txBody>
      </p:sp>
      <p:sp>
        <p:nvSpPr>
          <p:cNvPr id="3" name="Content Placeholder 2"/>
          <p:cNvSpPr>
            <a:spLocks noGrp="1"/>
          </p:cNvSpPr>
          <p:nvPr>
            <p:ph idx="1"/>
          </p:nvPr>
        </p:nvSpPr>
        <p:spPr/>
        <p:txBody>
          <a:bodyPr/>
          <a:lstStyle/>
          <a:p>
            <a:pPr marL="392113" indent="-293688" defTabSz="414338">
              <a:lnSpc>
                <a:spcPct val="80000"/>
              </a:lnSpc>
              <a:spcBef>
                <a:spcPct val="50000"/>
              </a:spcBef>
              <a:buClr>
                <a:schemeClr val="tx1"/>
              </a:buClr>
            </a:pPr>
            <a:r>
              <a:rPr lang="en-US" sz="2400" b="1" dirty="0">
                <a:solidFill>
                  <a:srgbClr val="000066"/>
                </a:solidFill>
              </a:rPr>
              <a:t>Resource Sharing</a:t>
            </a:r>
          </a:p>
          <a:p>
            <a:pPr marL="782638" lvl="1" indent="-260350" defTabSz="414338">
              <a:lnSpc>
                <a:spcPct val="80000"/>
              </a:lnSpc>
              <a:buClr>
                <a:schemeClr val="tx1"/>
              </a:buClr>
            </a:pPr>
            <a:r>
              <a:rPr lang="en-US" sz="2400" dirty="0">
                <a:solidFill>
                  <a:srgbClr val="000066"/>
                </a:solidFill>
              </a:rPr>
              <a:t>Hardware (computing resources, disks, printers)</a:t>
            </a:r>
          </a:p>
          <a:p>
            <a:pPr marL="782638" lvl="1" indent="-260350" defTabSz="414338">
              <a:lnSpc>
                <a:spcPct val="80000"/>
              </a:lnSpc>
              <a:buClr>
                <a:schemeClr val="tx1"/>
              </a:buClr>
            </a:pPr>
            <a:r>
              <a:rPr lang="en-US" sz="2400" dirty="0">
                <a:solidFill>
                  <a:srgbClr val="000066"/>
                </a:solidFill>
              </a:rPr>
              <a:t>Software (application software)</a:t>
            </a:r>
          </a:p>
          <a:p>
            <a:pPr marL="392113" indent="-293688" defTabSz="414338">
              <a:lnSpc>
                <a:spcPct val="80000"/>
              </a:lnSpc>
              <a:spcBef>
                <a:spcPct val="50000"/>
              </a:spcBef>
              <a:buClr>
                <a:schemeClr val="tx1"/>
              </a:buClr>
            </a:pPr>
            <a:r>
              <a:rPr lang="en-US" sz="2400" b="1" dirty="0">
                <a:solidFill>
                  <a:srgbClr val="000066"/>
                </a:solidFill>
              </a:rPr>
              <a:t>Information Sharing</a:t>
            </a:r>
          </a:p>
          <a:p>
            <a:pPr marL="782638" lvl="1" indent="-260350" defTabSz="414338">
              <a:lnSpc>
                <a:spcPct val="80000"/>
              </a:lnSpc>
              <a:buClr>
                <a:schemeClr val="tx1"/>
              </a:buClr>
            </a:pPr>
            <a:r>
              <a:rPr lang="en-US" sz="2400" dirty="0">
                <a:solidFill>
                  <a:srgbClr val="000066"/>
                </a:solidFill>
              </a:rPr>
              <a:t>Easy accessibility from anywhere (files, databases)</a:t>
            </a:r>
          </a:p>
          <a:p>
            <a:pPr marL="782638" lvl="1" indent="-260350" defTabSz="414338">
              <a:lnSpc>
                <a:spcPct val="80000"/>
              </a:lnSpc>
              <a:buClr>
                <a:schemeClr val="tx1"/>
              </a:buClr>
            </a:pPr>
            <a:r>
              <a:rPr lang="en-US" sz="2400" dirty="0">
                <a:solidFill>
                  <a:srgbClr val="000066"/>
                </a:solidFill>
              </a:rPr>
              <a:t>Search Capability (WWW)</a:t>
            </a:r>
          </a:p>
          <a:p>
            <a:pPr marL="392113" indent="-293688" defTabSz="414338">
              <a:lnSpc>
                <a:spcPct val="80000"/>
              </a:lnSpc>
              <a:spcBef>
                <a:spcPct val="50000"/>
              </a:spcBef>
              <a:buClr>
                <a:schemeClr val="tx1"/>
              </a:buClr>
            </a:pPr>
            <a:r>
              <a:rPr lang="en-US" sz="2400" b="1" dirty="0">
                <a:solidFill>
                  <a:srgbClr val="000066"/>
                </a:solidFill>
              </a:rPr>
              <a:t>Communication</a:t>
            </a:r>
          </a:p>
          <a:p>
            <a:pPr marL="782638" lvl="1" indent="-260350" defTabSz="414338">
              <a:lnSpc>
                <a:spcPct val="80000"/>
              </a:lnSpc>
              <a:buClr>
                <a:schemeClr val="tx1"/>
              </a:buClr>
            </a:pPr>
            <a:r>
              <a:rPr lang="en-US" sz="2400" dirty="0">
                <a:solidFill>
                  <a:srgbClr val="000066"/>
                </a:solidFill>
              </a:rPr>
              <a:t>Email</a:t>
            </a:r>
          </a:p>
          <a:p>
            <a:pPr marL="782638" lvl="1" indent="-260350" defTabSz="414338">
              <a:lnSpc>
                <a:spcPct val="80000"/>
              </a:lnSpc>
              <a:buClr>
                <a:schemeClr val="tx1"/>
              </a:buClr>
            </a:pPr>
            <a:r>
              <a:rPr lang="en-US" sz="2400" dirty="0">
                <a:solidFill>
                  <a:srgbClr val="000066"/>
                </a:solidFill>
              </a:rPr>
              <a:t>Message broadcast</a:t>
            </a:r>
          </a:p>
          <a:p>
            <a:pPr marL="392113" indent="-293688" defTabSz="414338">
              <a:lnSpc>
                <a:spcPct val="80000"/>
              </a:lnSpc>
              <a:spcBef>
                <a:spcPct val="50000"/>
              </a:spcBef>
              <a:buClr>
                <a:schemeClr val="tx1"/>
              </a:buClr>
            </a:pPr>
            <a:r>
              <a:rPr lang="en-US" sz="2400" b="1" dirty="0">
                <a:solidFill>
                  <a:srgbClr val="000066"/>
                </a:solidFill>
              </a:rPr>
              <a:t>Remote computing</a:t>
            </a:r>
          </a:p>
          <a:p>
            <a:pPr marL="392113" indent="-293688" defTabSz="414338">
              <a:lnSpc>
                <a:spcPct val="80000"/>
              </a:lnSpc>
              <a:spcBef>
                <a:spcPct val="50000"/>
              </a:spcBef>
              <a:buClr>
                <a:schemeClr val="tx1"/>
              </a:buClr>
            </a:pPr>
            <a:r>
              <a:rPr lang="en-US" sz="2400" b="1" dirty="0">
                <a:solidFill>
                  <a:srgbClr val="000066"/>
                </a:solidFill>
              </a:rPr>
              <a:t>Distributed processing (Cloud Computing)</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terms..CPS, </a:t>
            </a:r>
            <a:r>
              <a:rPr lang="en-US" dirty="0" err="1"/>
              <a:t>IoT</a:t>
            </a:r>
            <a:r>
              <a:rPr lang="en-US" dirty="0"/>
              <a:t>, Cloud</a:t>
            </a:r>
          </a:p>
        </p:txBody>
      </p:sp>
      <p:sp>
        <p:nvSpPr>
          <p:cNvPr id="3" name="Content Placeholder 2"/>
          <p:cNvSpPr>
            <a:spLocks noGrp="1"/>
          </p:cNvSpPr>
          <p:nvPr>
            <p:ph idx="1"/>
          </p:nvPr>
        </p:nvSpPr>
        <p:spPr/>
        <p:txBody>
          <a:bodyPr/>
          <a:lstStyle/>
          <a:p>
            <a:endParaRPr lang="en-US"/>
          </a:p>
        </p:txBody>
      </p:sp>
      <p:pic>
        <p:nvPicPr>
          <p:cNvPr id="52226" name="Picture 2"/>
          <p:cNvPicPr>
            <a:picLocks noChangeAspect="1" noChangeArrowheads="1"/>
          </p:cNvPicPr>
          <p:nvPr/>
        </p:nvPicPr>
        <p:blipFill>
          <a:blip r:embed="rId2" cstate="print"/>
          <a:srcRect/>
          <a:stretch>
            <a:fillRect/>
          </a:stretch>
        </p:blipFill>
        <p:spPr bwMode="auto">
          <a:xfrm>
            <a:off x="1295400" y="2133600"/>
            <a:ext cx="5829300" cy="379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 Components</a:t>
            </a:r>
          </a:p>
        </p:txBody>
      </p:sp>
      <p:sp>
        <p:nvSpPr>
          <p:cNvPr id="6" name="Content Placeholder 5"/>
          <p:cNvSpPr>
            <a:spLocks noGrp="1"/>
          </p:cNvSpPr>
          <p:nvPr>
            <p:ph idx="1"/>
          </p:nvPr>
        </p:nvSpPr>
        <p:spPr/>
        <p:txBody>
          <a:bodyPr/>
          <a:lstStyle/>
          <a:p>
            <a:pPr marL="392113" indent="-293688" defTabSz="414338">
              <a:lnSpc>
                <a:spcPct val="80000"/>
              </a:lnSpc>
              <a:spcBef>
                <a:spcPct val="50000"/>
              </a:spcBef>
              <a:buClr>
                <a:schemeClr val="tx1"/>
              </a:buClr>
            </a:pPr>
            <a:r>
              <a:rPr lang="en-US" b="1" dirty="0">
                <a:solidFill>
                  <a:srgbClr val="000066"/>
                </a:solidFill>
              </a:rPr>
              <a:t>Physical Media</a:t>
            </a:r>
          </a:p>
          <a:p>
            <a:pPr marL="392113" indent="-293688" defTabSz="414338">
              <a:lnSpc>
                <a:spcPct val="80000"/>
              </a:lnSpc>
              <a:spcBef>
                <a:spcPct val="50000"/>
              </a:spcBef>
              <a:buClr>
                <a:schemeClr val="tx1"/>
              </a:buClr>
            </a:pPr>
            <a:r>
              <a:rPr lang="en-US" b="1" dirty="0">
                <a:solidFill>
                  <a:srgbClr val="000066"/>
                </a:solidFill>
              </a:rPr>
              <a:t>Interconnecting Devices</a:t>
            </a:r>
          </a:p>
          <a:p>
            <a:pPr marL="392113" indent="-293688" defTabSz="414338">
              <a:lnSpc>
                <a:spcPct val="80000"/>
              </a:lnSpc>
              <a:spcBef>
                <a:spcPct val="50000"/>
              </a:spcBef>
              <a:buClr>
                <a:schemeClr val="tx1"/>
              </a:buClr>
            </a:pPr>
            <a:r>
              <a:rPr lang="en-US" b="1" dirty="0">
                <a:solidFill>
                  <a:srgbClr val="000066"/>
                </a:solidFill>
              </a:rPr>
              <a:t>Computers</a:t>
            </a:r>
          </a:p>
          <a:p>
            <a:pPr marL="392113" indent="-293688" defTabSz="414338">
              <a:lnSpc>
                <a:spcPct val="80000"/>
              </a:lnSpc>
              <a:spcBef>
                <a:spcPct val="50000"/>
              </a:spcBef>
              <a:buClr>
                <a:schemeClr val="tx1"/>
              </a:buClr>
            </a:pPr>
            <a:r>
              <a:rPr lang="en-US" b="1" dirty="0">
                <a:solidFill>
                  <a:srgbClr val="000066"/>
                </a:solidFill>
              </a:rPr>
              <a:t>Networking Software</a:t>
            </a:r>
          </a:p>
          <a:p>
            <a:pPr marL="392113" indent="-293688" defTabSz="414338">
              <a:lnSpc>
                <a:spcPct val="80000"/>
              </a:lnSpc>
              <a:spcBef>
                <a:spcPct val="50000"/>
              </a:spcBef>
              <a:buClr>
                <a:schemeClr val="tx1"/>
              </a:buClr>
            </a:pPr>
            <a:r>
              <a:rPr lang="en-US" b="1" dirty="0">
                <a:solidFill>
                  <a:srgbClr val="000066"/>
                </a:solidFill>
              </a:rPr>
              <a:t>Applications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9" name="Text Box 7"/>
          <p:cNvSpPr txBox="1">
            <a:spLocks noChangeArrowheads="1"/>
          </p:cNvSpPr>
          <p:nvPr/>
        </p:nvSpPr>
        <p:spPr bwMode="auto">
          <a:xfrm>
            <a:off x="457200" y="1524000"/>
            <a:ext cx="7315200" cy="579438"/>
          </a:xfrm>
          <a:prstGeom prst="rect">
            <a:avLst/>
          </a:prstGeom>
          <a:noFill/>
          <a:ln w="9525">
            <a:noFill/>
            <a:miter lim="800000"/>
            <a:headEnd/>
            <a:tailEnd/>
          </a:ln>
          <a:effectLst/>
        </p:spPr>
        <p:txBody>
          <a:bodyPr>
            <a:spAutoFit/>
          </a:bodyPr>
          <a:lstStyle/>
          <a:p>
            <a:endParaRPr lang="en-US"/>
          </a:p>
        </p:txBody>
      </p:sp>
      <p:sp>
        <p:nvSpPr>
          <p:cNvPr id="9" name="Title 8"/>
          <p:cNvSpPr>
            <a:spLocks noGrp="1"/>
          </p:cNvSpPr>
          <p:nvPr>
            <p:ph type="title"/>
          </p:nvPr>
        </p:nvSpPr>
        <p:spPr/>
        <p:txBody>
          <a:bodyPr>
            <a:normAutofit fontScale="90000"/>
          </a:bodyPr>
          <a:lstStyle/>
          <a:p>
            <a:r>
              <a:rPr lang="en-US" dirty="0">
                <a:latin typeface="Times New Roman" charset="0"/>
              </a:rPr>
              <a:t>Network Criteria</a:t>
            </a:r>
            <a:r>
              <a:rPr lang="en-US" sz="4800" i="1" dirty="0">
                <a:latin typeface="Times New Roman" charset="0"/>
              </a:rPr>
              <a:t/>
            </a:r>
            <a:br>
              <a:rPr lang="en-US" sz="4800" i="1" dirty="0">
                <a:latin typeface="Times New Roman" charset="0"/>
              </a:rPr>
            </a:br>
            <a:endParaRPr lang="en-US" dirty="0"/>
          </a:p>
        </p:txBody>
      </p:sp>
      <p:sp>
        <p:nvSpPr>
          <p:cNvPr id="863241" name="Rectangle 9"/>
          <p:cNvSpPr>
            <a:spLocks noGrp="1" noChangeArrowheads="1"/>
          </p:cNvSpPr>
          <p:nvPr>
            <p:ph idx="1"/>
          </p:nvPr>
        </p:nvSpPr>
        <p:spPr bwMode="auto">
          <a:xfrm>
            <a:off x="457200" y="1371600"/>
            <a:ext cx="8229600" cy="4754563"/>
          </a:xfrm>
          <a:noFill/>
          <a:ln>
            <a:miter lim="800000"/>
            <a:headEnd/>
            <a:tailEnd/>
          </a:ln>
        </p:spPr>
        <p:txBody>
          <a:bodyPr vert="horz" wrap="square" lIns="91440" tIns="45720" rIns="91440" bIns="45720" numCol="1" anchor="t" anchorCtr="0" compatLnSpc="1">
            <a:prstTxWarp prst="textNoShape">
              <a:avLst/>
            </a:prstTxWarp>
          </a:bodyPr>
          <a:lstStyle/>
          <a:p>
            <a:r>
              <a:rPr lang="en-US" sz="2400" dirty="0">
                <a:latin typeface="Times New Roman" charset="0"/>
              </a:rPr>
              <a:t>Performance</a:t>
            </a:r>
          </a:p>
          <a:p>
            <a:pPr lvl="1"/>
            <a:r>
              <a:rPr lang="en-US" sz="2000" dirty="0">
                <a:latin typeface="Times New Roman" charset="0"/>
              </a:rPr>
              <a:t>Depends on Network Elements</a:t>
            </a:r>
          </a:p>
          <a:p>
            <a:pPr lvl="1"/>
            <a:r>
              <a:rPr lang="en-US" sz="2000" dirty="0">
                <a:latin typeface="Times New Roman" charset="0"/>
              </a:rPr>
              <a:t>Measured in terms of Delay and Throughput</a:t>
            </a:r>
          </a:p>
          <a:p>
            <a:r>
              <a:rPr lang="en-US" sz="2400" dirty="0">
                <a:latin typeface="Times New Roman" charset="0"/>
              </a:rPr>
              <a:t>Reliability</a:t>
            </a:r>
          </a:p>
          <a:p>
            <a:pPr lvl="1"/>
            <a:r>
              <a:rPr lang="en-US" sz="2000" dirty="0">
                <a:latin typeface="Times New Roman" charset="0"/>
              </a:rPr>
              <a:t>Failure rate of network components</a:t>
            </a:r>
          </a:p>
          <a:p>
            <a:pPr lvl="1"/>
            <a:r>
              <a:rPr lang="en-US" sz="2000" dirty="0">
                <a:latin typeface="Times New Roman" charset="0"/>
              </a:rPr>
              <a:t>Measured in terms of availability/robustness</a:t>
            </a:r>
          </a:p>
          <a:p>
            <a:r>
              <a:rPr lang="en-US" sz="2400" dirty="0">
                <a:latin typeface="Times New Roman" charset="0"/>
              </a:rPr>
              <a:t>Security</a:t>
            </a:r>
          </a:p>
          <a:p>
            <a:pPr lvl="1"/>
            <a:r>
              <a:rPr lang="en-US" sz="2000" dirty="0">
                <a:latin typeface="Times New Roman" charset="0"/>
              </a:rPr>
              <a:t>Data protection against corruption/loss of data due to:</a:t>
            </a:r>
          </a:p>
          <a:p>
            <a:pPr lvl="3"/>
            <a:r>
              <a:rPr lang="en-US" sz="1600" dirty="0">
                <a:latin typeface="Times New Roman" charset="0"/>
              </a:rPr>
              <a:t>Errors</a:t>
            </a:r>
          </a:p>
          <a:p>
            <a:pPr lvl="3"/>
            <a:r>
              <a:rPr lang="en-US" sz="1600" dirty="0">
                <a:latin typeface="Times New Roman" charset="0"/>
              </a:rPr>
              <a:t>Malicious users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70" name="Text Box 6"/>
          <p:cNvSpPr txBox="1">
            <a:spLocks noChangeArrowheads="1"/>
          </p:cNvSpPr>
          <p:nvPr/>
        </p:nvSpPr>
        <p:spPr bwMode="auto">
          <a:xfrm>
            <a:off x="457200" y="1524000"/>
            <a:ext cx="7315200" cy="579438"/>
          </a:xfrm>
          <a:prstGeom prst="rect">
            <a:avLst/>
          </a:prstGeom>
          <a:noFill/>
          <a:ln w="9525">
            <a:noFill/>
            <a:miter lim="800000"/>
            <a:headEnd/>
            <a:tailEnd/>
          </a:ln>
          <a:effectLst/>
        </p:spPr>
        <p:txBody>
          <a:bodyPr>
            <a:spAutoFit/>
          </a:bodyPr>
          <a:lstStyle/>
          <a:p>
            <a:endParaRPr lang="en-US"/>
          </a:p>
        </p:txBody>
      </p:sp>
      <p:sp>
        <p:nvSpPr>
          <p:cNvPr id="9" name="Title 8"/>
          <p:cNvSpPr>
            <a:spLocks noGrp="1"/>
          </p:cNvSpPr>
          <p:nvPr>
            <p:ph type="title"/>
          </p:nvPr>
        </p:nvSpPr>
        <p:spPr>
          <a:xfrm>
            <a:off x="533400" y="533400"/>
            <a:ext cx="8229600" cy="1143000"/>
          </a:xfrm>
        </p:spPr>
        <p:txBody>
          <a:bodyPr>
            <a:normAutofit fontScale="90000"/>
          </a:bodyPr>
          <a:lstStyle/>
          <a:p>
            <a:r>
              <a:rPr lang="en-US" dirty="0">
                <a:latin typeface="Times New Roman" charset="0"/>
              </a:rPr>
              <a:t>Physical Structures</a:t>
            </a:r>
            <a:r>
              <a:rPr lang="en-US" sz="4800" i="1" dirty="0">
                <a:latin typeface="Times New Roman" charset="0"/>
              </a:rPr>
              <a:t/>
            </a:r>
            <a:br>
              <a:rPr lang="en-US" sz="4800" i="1" dirty="0">
                <a:latin typeface="Times New Roman" charset="0"/>
              </a:rPr>
            </a:br>
            <a:endParaRPr lang="en-US" dirty="0"/>
          </a:p>
        </p:txBody>
      </p:sp>
      <p:sp>
        <p:nvSpPr>
          <p:cNvPr id="907271" name="Rectangle 7"/>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2400" dirty="0">
                <a:latin typeface="Times New Roman" charset="0"/>
              </a:rPr>
              <a:t>Type of Connection</a:t>
            </a:r>
          </a:p>
          <a:p>
            <a:pPr lvl="1"/>
            <a:r>
              <a:rPr lang="en-US" sz="2000" dirty="0">
                <a:latin typeface="Times New Roman" charset="0"/>
              </a:rPr>
              <a:t>Point to Point - single transmitter and receiver</a:t>
            </a:r>
          </a:p>
          <a:p>
            <a:pPr lvl="1"/>
            <a:r>
              <a:rPr lang="en-US" sz="2000" dirty="0">
                <a:latin typeface="Times New Roman" charset="0"/>
              </a:rPr>
              <a:t>Multipoint - multiple recipients of single transmission</a:t>
            </a:r>
          </a:p>
          <a:p>
            <a:r>
              <a:rPr lang="en-US" sz="2400" dirty="0">
                <a:latin typeface="Times New Roman" charset="0"/>
              </a:rPr>
              <a:t>Physical Topology</a:t>
            </a:r>
          </a:p>
          <a:p>
            <a:pPr lvl="1"/>
            <a:r>
              <a:rPr lang="en-US" sz="2000" dirty="0">
                <a:latin typeface="Times New Roman" charset="0"/>
              </a:rPr>
              <a:t>Connection of devices</a:t>
            </a:r>
          </a:p>
          <a:p>
            <a:pPr lvl="1"/>
            <a:r>
              <a:rPr lang="en-US" sz="2000" dirty="0">
                <a:latin typeface="Times New Roman" charset="0"/>
              </a:rPr>
              <a:t>Type of transmission - </a:t>
            </a:r>
            <a:r>
              <a:rPr lang="en-US" sz="2000" dirty="0" err="1">
                <a:latin typeface="Times New Roman" charset="0"/>
              </a:rPr>
              <a:t>unicast</a:t>
            </a:r>
            <a:r>
              <a:rPr lang="en-US" sz="2000" dirty="0">
                <a:latin typeface="Times New Roman" charset="0"/>
              </a:rPr>
              <a:t>, </a:t>
            </a:r>
            <a:r>
              <a:rPr lang="en-US" sz="2000" dirty="0" err="1">
                <a:latin typeface="Times New Roman" charset="0"/>
              </a:rPr>
              <a:t>mulitcast</a:t>
            </a:r>
            <a:r>
              <a:rPr lang="en-US" sz="2000" dirty="0">
                <a:latin typeface="Times New Roman" charset="0"/>
              </a:rPr>
              <a:t>, broadcast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Connections</a:t>
            </a:r>
          </a:p>
        </p:txBody>
      </p:sp>
      <p:pic>
        <p:nvPicPr>
          <p:cNvPr id="4" name="Picture 6"/>
          <p:cNvPicPr>
            <a:picLocks noGrp="1" noChangeAspect="1" noChangeArrowheads="1"/>
          </p:cNvPicPr>
          <p:nvPr>
            <p:ph idx="1"/>
          </p:nvPr>
        </p:nvPicPr>
        <p:blipFill>
          <a:blip r:embed="rId2" cstate="print"/>
          <a:srcRect/>
          <a:stretch>
            <a:fillRect/>
          </a:stretch>
        </p:blipFill>
        <p:spPr bwMode="auto">
          <a:xfrm>
            <a:off x="706945" y="1600200"/>
            <a:ext cx="773010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Topology</a:t>
            </a:r>
          </a:p>
        </p:txBody>
      </p:sp>
      <p:pic>
        <p:nvPicPr>
          <p:cNvPr id="4" name="Picture 6"/>
          <p:cNvPicPr>
            <a:picLocks noGrp="1" noChangeAspect="1" noChangeArrowheads="1"/>
          </p:cNvPicPr>
          <p:nvPr>
            <p:ph idx="1"/>
          </p:nvPr>
        </p:nvPicPr>
        <p:blipFill>
          <a:blip r:embed="rId2" cstate="print"/>
          <a:srcRect/>
          <a:stretch>
            <a:fillRect/>
          </a:stretch>
        </p:blipFill>
        <p:spPr bwMode="auto">
          <a:xfrm>
            <a:off x="577125" y="2500743"/>
            <a:ext cx="7989749" cy="27248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 Topology</a:t>
            </a:r>
          </a:p>
        </p:txBody>
      </p:sp>
      <p:sp>
        <p:nvSpPr>
          <p:cNvPr id="5" name="Content Placeholder 4"/>
          <p:cNvSpPr>
            <a:spLocks noGrp="1"/>
          </p:cNvSpPr>
          <p:nvPr>
            <p:ph sz="half" idx="1"/>
          </p:nvPr>
        </p:nvSpPr>
        <p:spPr/>
        <p:txBody>
          <a:bodyPr/>
          <a:lstStyle/>
          <a:p>
            <a:pPr algn="just"/>
            <a:r>
              <a:rPr lang="en-US" dirty="0">
                <a:solidFill>
                  <a:srgbClr val="000066"/>
                </a:solidFill>
                <a:cs typeface="Times New Roman" pitchFamily="18" charset="0"/>
              </a:rPr>
              <a:t>The network topology defines the way in which computers, printers, and other devices are connected. A network topology describes the layout of the wire and devices as well as the paths used by data transmissions.</a:t>
            </a:r>
            <a:r>
              <a:rPr lang="en-US" dirty="0">
                <a:solidFill>
                  <a:srgbClr val="000000"/>
                </a:solidFill>
                <a:cs typeface="Times New Roman" pitchFamily="18" charset="0"/>
              </a:rPr>
              <a:t> </a:t>
            </a:r>
          </a:p>
          <a:p>
            <a:endParaRPr lang="en-US" dirty="0"/>
          </a:p>
        </p:txBody>
      </p:sp>
      <p:sp>
        <p:nvSpPr>
          <p:cNvPr id="6" name="Content Placeholder 5"/>
          <p:cNvSpPr>
            <a:spLocks noGrp="1"/>
          </p:cNvSpPr>
          <p:nvPr>
            <p:ph sz="half" idx="2"/>
          </p:nvPr>
        </p:nvSpPr>
        <p:spPr/>
        <p:txBody>
          <a:bodyPr/>
          <a:lstStyle/>
          <a:p>
            <a:endParaRPr lang="en-US"/>
          </a:p>
        </p:txBody>
      </p:sp>
      <p:pic>
        <p:nvPicPr>
          <p:cNvPr id="7" name="Picture 10"/>
          <p:cNvPicPr>
            <a:picLocks noChangeAspect="1" noChangeArrowheads="1"/>
          </p:cNvPicPr>
          <p:nvPr/>
        </p:nvPicPr>
        <p:blipFill>
          <a:blip r:embed="rId2" cstate="print"/>
          <a:srcRect l="4021" t="15865" r="5528" b="7082"/>
          <a:stretch>
            <a:fillRect/>
          </a:stretch>
        </p:blipFill>
        <p:spPr>
          <a:xfrm>
            <a:off x="4772025" y="2181225"/>
            <a:ext cx="3790950" cy="3362325"/>
          </a:xfrm>
          <a:prstGeom prst="rect">
            <a:avLst/>
          </a:prstGeom>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EE641-A097-4645-8630-49B134EAAFF9}"/>
              </a:ext>
            </a:extLst>
          </p:cNvPr>
          <p:cNvSpPr>
            <a:spLocks noGrp="1"/>
          </p:cNvSpPr>
          <p:nvPr>
            <p:ph type="title"/>
          </p:nvPr>
        </p:nvSpPr>
        <p:spPr/>
        <p:txBody>
          <a:bodyPr/>
          <a:lstStyle/>
          <a:p>
            <a:r>
              <a:rPr lang="en-IN" dirty="0"/>
              <a:t>COs of Theory</a:t>
            </a:r>
          </a:p>
        </p:txBody>
      </p:sp>
      <p:sp>
        <p:nvSpPr>
          <p:cNvPr id="3" name="Content Placeholder 2">
            <a:extLst>
              <a:ext uri="{FF2B5EF4-FFF2-40B4-BE49-F238E27FC236}">
                <a16:creationId xmlns="" xmlns:a16="http://schemas.microsoft.com/office/drawing/2014/main" id="{8B4F429E-7CC8-4AD7-9789-5B1A9E55D4EA}"/>
              </a:ext>
            </a:extLst>
          </p:cNvPr>
          <p:cNvSpPr>
            <a:spLocks noGrp="1"/>
          </p:cNvSpPr>
          <p:nvPr>
            <p:ph idx="1"/>
          </p:nvPr>
        </p:nvSpPr>
        <p:spPr/>
        <p:txBody>
          <a:bodyPr>
            <a:normAutofit fontScale="70000" lnSpcReduction="20000"/>
          </a:bodyPr>
          <a:lstStyle/>
          <a:p>
            <a:pPr lvl="0" algn="just"/>
            <a:r>
              <a:rPr lang="en-US" dirty="0"/>
              <a:t>CO1: Understand the layered architecture and explain the contemporary issues and importance of MAC sublayer of the Data Link Layer, network layer, transport layer and application layer of TCP-IP model, and how they can be used to assist in network design and implementation. </a:t>
            </a:r>
            <a:endParaRPr lang="en-IN" dirty="0"/>
          </a:p>
          <a:p>
            <a:pPr lvl="0" algn="just"/>
            <a:r>
              <a:rPr lang="en-US" dirty="0"/>
              <a:t>CO2: Understand the protocols of MAC sublayer of the Data Link Layer and describe the IEEE standards for Ethernet (802.3) and wireless LAN (802.11). </a:t>
            </a:r>
            <a:endParaRPr lang="en-IN" dirty="0"/>
          </a:p>
          <a:p>
            <a:pPr lvl="0" algn="just"/>
            <a:r>
              <a:rPr lang="en-US" dirty="0"/>
              <a:t>CO3: Understand internetworking principles and explain algorithms for multiple access, routing and different networking techniques and able to analyze the performance of these algorithms. </a:t>
            </a:r>
            <a:endParaRPr lang="en-IN" dirty="0"/>
          </a:p>
          <a:p>
            <a:pPr lvl="0" algn="just"/>
            <a:r>
              <a:rPr lang="en-US" dirty="0"/>
              <a:t>CO4: Explain the protocols in Transport Layer and able to design network applications using these protocols. </a:t>
            </a:r>
            <a:endParaRPr lang="en-IN" dirty="0"/>
          </a:p>
          <a:p>
            <a:pPr lvl="0" algn="just"/>
            <a:r>
              <a:rPr lang="en-US" dirty="0"/>
              <a:t>CO5: Explain the protocols in application layer and how they can be used to design popular internet applications. </a:t>
            </a:r>
            <a:endParaRPr lang="en-IN" dirty="0"/>
          </a:p>
          <a:p>
            <a:endParaRPr lang="en-IN" dirty="0"/>
          </a:p>
        </p:txBody>
      </p:sp>
    </p:spTree>
    <p:extLst>
      <p:ext uri="{BB962C8B-B14F-4D97-AF65-F5344CB8AC3E}">
        <p14:creationId xmlns:p14="http://schemas.microsoft.com/office/powerpoint/2010/main" val="3954880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charset="0"/>
              </a:rPr>
              <a:t>A fully connected mesh topology (five devices)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524631" y="1600200"/>
            <a:ext cx="6094738"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Topology</a:t>
            </a:r>
          </a:p>
        </p:txBody>
      </p:sp>
      <p:sp>
        <p:nvSpPr>
          <p:cNvPr id="3" name="Content Placeholder 2"/>
          <p:cNvSpPr>
            <a:spLocks noGrp="1"/>
          </p:cNvSpPr>
          <p:nvPr>
            <p:ph sz="half" idx="1"/>
          </p:nvPr>
        </p:nvSpPr>
        <p:spPr/>
        <p:txBody>
          <a:bodyPr>
            <a:normAutofit fontScale="85000" lnSpcReduction="20000"/>
          </a:bodyPr>
          <a:lstStyle/>
          <a:p>
            <a:pPr marL="392113" indent="-293688" algn="just" defTabSz="414338">
              <a:lnSpc>
                <a:spcPct val="80000"/>
              </a:lnSpc>
              <a:spcBef>
                <a:spcPct val="50000"/>
              </a:spcBef>
              <a:buClr>
                <a:schemeClr val="tx1"/>
              </a:buClr>
            </a:pPr>
            <a:r>
              <a:rPr lang="en-US" sz="3000" dirty="0">
                <a:solidFill>
                  <a:srgbClr val="000066"/>
                </a:solidFill>
                <a:cs typeface="Times New Roman" pitchFamily="18" charset="0"/>
              </a:rPr>
              <a:t>The star topology is the most commonly used architecture in Ethernet LANs. </a:t>
            </a:r>
          </a:p>
          <a:p>
            <a:pPr marL="392113" indent="-293688" algn="just" defTabSz="414338">
              <a:lnSpc>
                <a:spcPct val="80000"/>
              </a:lnSpc>
              <a:spcBef>
                <a:spcPct val="50000"/>
              </a:spcBef>
              <a:buClr>
                <a:schemeClr val="tx1"/>
              </a:buClr>
            </a:pPr>
            <a:r>
              <a:rPr lang="en-US" sz="3000" dirty="0">
                <a:solidFill>
                  <a:srgbClr val="000066"/>
                </a:solidFill>
                <a:cs typeface="Times New Roman" pitchFamily="18" charset="0"/>
              </a:rPr>
              <a:t>Larger networks use the extended star topology also called tree topology. When used with network devices that filter frames or packets, like bridges, switches, and routers, this topology significantly reduces the traffic on the wires by sending packets only to the wires of the destination host.</a:t>
            </a:r>
          </a:p>
          <a:p>
            <a:pPr algn="just">
              <a:buClr>
                <a:schemeClr val="tx1"/>
              </a:buClr>
            </a:pPr>
            <a:endParaRPr lang="en-US" dirty="0"/>
          </a:p>
        </p:txBody>
      </p:sp>
      <p:sp>
        <p:nvSpPr>
          <p:cNvPr id="4" name="Content Placeholder 3"/>
          <p:cNvSpPr>
            <a:spLocks noGrp="1"/>
          </p:cNvSpPr>
          <p:nvPr>
            <p:ph sz="half" idx="2"/>
          </p:nvPr>
        </p:nvSpPr>
        <p:spPr/>
        <p:txBody>
          <a:bodyPr>
            <a:normAutofit fontScale="85000" lnSpcReduction="20000"/>
          </a:bodyPr>
          <a:lstStyle/>
          <a:p>
            <a:endParaRPr lang="en-US"/>
          </a:p>
        </p:txBody>
      </p:sp>
      <p:pic>
        <p:nvPicPr>
          <p:cNvPr id="5" name="Picture 10" descr="565star"/>
          <p:cNvPicPr>
            <a:picLocks noChangeAspect="1" noChangeArrowheads="1"/>
          </p:cNvPicPr>
          <p:nvPr/>
        </p:nvPicPr>
        <p:blipFill>
          <a:blip r:embed="rId2" cstate="print"/>
          <a:srcRect/>
          <a:stretch>
            <a:fillRect/>
          </a:stretch>
        </p:blipFill>
        <p:spPr bwMode="auto">
          <a:xfrm>
            <a:off x="5516563" y="1600200"/>
            <a:ext cx="2300287" cy="2185988"/>
          </a:xfrm>
          <a:prstGeom prst="rect">
            <a:avLst/>
          </a:prstGeom>
          <a:noFill/>
          <a:ln w="9525">
            <a:noFill/>
            <a:miter lim="800000"/>
            <a:headEnd/>
            <a:tailEnd/>
          </a:ln>
        </p:spPr>
      </p:pic>
      <p:pic>
        <p:nvPicPr>
          <p:cNvPr id="6" name="Picture 11" descr="566estar"/>
          <p:cNvPicPr>
            <a:picLocks noChangeAspect="1" noChangeArrowheads="1"/>
          </p:cNvPicPr>
          <p:nvPr/>
        </p:nvPicPr>
        <p:blipFill>
          <a:blip r:embed="rId3" cstate="print"/>
          <a:srcRect/>
          <a:stretch>
            <a:fillRect/>
          </a:stretch>
        </p:blipFill>
        <p:spPr bwMode="auto">
          <a:xfrm>
            <a:off x="5595938" y="3938588"/>
            <a:ext cx="2143125" cy="218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latin typeface="Times New Roman" charset="0"/>
              </a:rPr>
              <a:t/>
            </a:r>
            <a:br>
              <a:rPr lang="en-US" dirty="0">
                <a:latin typeface="Times New Roman" charset="0"/>
              </a:rPr>
            </a:br>
            <a:r>
              <a:rPr lang="en-US" dirty="0">
                <a:latin typeface="Times New Roman" charset="0"/>
              </a:rPr>
              <a:t>A star topology connecting four stations</a:t>
            </a:r>
            <a:r>
              <a:rPr lang="en-US" i="1" dirty="0">
                <a:latin typeface="Times New Roman" charset="0"/>
              </a:rPr>
              <a:t/>
            </a:r>
            <a:br>
              <a:rPr lang="en-US" i="1" dirty="0">
                <a:latin typeface="Times New Roman"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562100" y="1881188"/>
            <a:ext cx="5905500" cy="3148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Topology</a:t>
            </a:r>
          </a:p>
        </p:txBody>
      </p:sp>
      <p:sp>
        <p:nvSpPr>
          <p:cNvPr id="3" name="Content Placeholder 2"/>
          <p:cNvSpPr>
            <a:spLocks noGrp="1"/>
          </p:cNvSpPr>
          <p:nvPr>
            <p:ph sz="half" idx="1"/>
          </p:nvPr>
        </p:nvSpPr>
        <p:spPr/>
        <p:txBody>
          <a:bodyPr/>
          <a:lstStyle/>
          <a:p>
            <a:pPr algn="just"/>
            <a:r>
              <a:rPr lang="en-US" dirty="0">
                <a:solidFill>
                  <a:srgbClr val="000066"/>
                </a:solidFill>
                <a:cs typeface="Times New Roman" pitchFamily="18" charset="0"/>
              </a:rPr>
              <a:t>Commonly referred to as a linear bus, all the devices on a bus topology are connected by one single cable.</a:t>
            </a:r>
          </a:p>
          <a:p>
            <a:endParaRPr lang="en-US" dirty="0"/>
          </a:p>
        </p:txBody>
      </p:sp>
      <p:pic>
        <p:nvPicPr>
          <p:cNvPr id="5" name="Picture 10" descr="562"/>
          <p:cNvPicPr>
            <a:picLocks noGrp="1" noChangeAspect="1" noChangeArrowheads="1"/>
          </p:cNvPicPr>
          <p:nvPr>
            <p:ph sz="half" idx="2"/>
          </p:nvPr>
        </p:nvPicPr>
        <p:blipFill>
          <a:blip r:embed="rId2" cstate="print"/>
          <a:srcRect/>
          <a:stretch>
            <a:fillRect/>
          </a:stretch>
        </p:blipFill>
        <p:spPr>
          <a:xfrm>
            <a:off x="4648200" y="2846932"/>
            <a:ext cx="4038600" cy="2032498"/>
          </a:xfrm>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charset="0"/>
              </a:rPr>
              <a:t>A bus topology connecting three stations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992658"/>
            <a:ext cx="8229600" cy="17410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Topology</a:t>
            </a:r>
          </a:p>
        </p:txBody>
      </p:sp>
      <p:sp>
        <p:nvSpPr>
          <p:cNvPr id="3" name="Content Placeholder 2"/>
          <p:cNvSpPr>
            <a:spLocks noGrp="1"/>
          </p:cNvSpPr>
          <p:nvPr>
            <p:ph sz="half" idx="1"/>
          </p:nvPr>
        </p:nvSpPr>
        <p:spPr/>
        <p:txBody>
          <a:bodyPr>
            <a:normAutofit fontScale="77500" lnSpcReduction="20000"/>
          </a:bodyPr>
          <a:lstStyle/>
          <a:p>
            <a:pPr marL="392113" indent="-293688" algn="just" defTabSz="414338">
              <a:lnSpc>
                <a:spcPct val="90000"/>
              </a:lnSpc>
              <a:spcBef>
                <a:spcPct val="50000"/>
              </a:spcBef>
              <a:buClr>
                <a:schemeClr val="tx1"/>
              </a:buClr>
            </a:pPr>
            <a:r>
              <a:rPr lang="en-US" dirty="0">
                <a:solidFill>
                  <a:srgbClr val="000066"/>
                </a:solidFill>
                <a:cs typeface="Times New Roman" pitchFamily="18" charset="0"/>
              </a:rPr>
              <a:t>A frame travels around the ring, stopping at each node. If a node wants to transmit data, it adds the data as well as the destination address to the frame. </a:t>
            </a:r>
          </a:p>
          <a:p>
            <a:pPr marL="392113" indent="-293688" algn="just" defTabSz="414338">
              <a:lnSpc>
                <a:spcPct val="90000"/>
              </a:lnSpc>
              <a:spcBef>
                <a:spcPct val="50000"/>
              </a:spcBef>
              <a:buClr>
                <a:schemeClr val="tx1"/>
              </a:buClr>
            </a:pPr>
            <a:r>
              <a:rPr lang="en-US" dirty="0">
                <a:solidFill>
                  <a:srgbClr val="000066"/>
                </a:solidFill>
                <a:cs typeface="Times New Roman" pitchFamily="18" charset="0"/>
              </a:rPr>
              <a:t>The frame then continues around the ring until it finds the destination node, which takes the data out of the frame. </a:t>
            </a:r>
          </a:p>
          <a:p>
            <a:pPr marL="782638" lvl="1" indent="-260350" algn="just" defTabSz="414338">
              <a:lnSpc>
                <a:spcPct val="90000"/>
              </a:lnSpc>
              <a:spcBef>
                <a:spcPct val="50000"/>
              </a:spcBef>
              <a:buClr>
                <a:schemeClr val="tx1"/>
              </a:buClr>
            </a:pPr>
            <a:r>
              <a:rPr lang="en-US" dirty="0">
                <a:solidFill>
                  <a:srgbClr val="000066"/>
                </a:solidFill>
                <a:cs typeface="Times New Roman" pitchFamily="18" charset="0"/>
              </a:rPr>
              <a:t>Single ring – All the devices on the network share a single cable</a:t>
            </a:r>
            <a:r>
              <a:rPr lang="en-US" dirty="0">
                <a:solidFill>
                  <a:srgbClr val="000066"/>
                </a:solidFill>
              </a:rPr>
              <a:t> </a:t>
            </a:r>
          </a:p>
          <a:p>
            <a:pPr marL="782638" lvl="1" indent="-260350" algn="just" defTabSz="414338">
              <a:lnSpc>
                <a:spcPct val="90000"/>
              </a:lnSpc>
              <a:spcBef>
                <a:spcPct val="50000"/>
              </a:spcBef>
              <a:buClr>
                <a:schemeClr val="tx1"/>
              </a:buClr>
            </a:pPr>
            <a:r>
              <a:rPr lang="en-US" dirty="0">
                <a:solidFill>
                  <a:srgbClr val="000066"/>
                </a:solidFill>
                <a:cs typeface="Times New Roman" pitchFamily="18" charset="0"/>
              </a:rPr>
              <a:t>Dual ring – The dual ring topology allows data to be sent in both directions.</a:t>
            </a:r>
            <a:endParaRPr lang="en-US" dirty="0"/>
          </a:p>
        </p:txBody>
      </p:sp>
      <p:sp>
        <p:nvSpPr>
          <p:cNvPr id="4" name="Content Placeholder 3"/>
          <p:cNvSpPr>
            <a:spLocks noGrp="1"/>
          </p:cNvSpPr>
          <p:nvPr>
            <p:ph sz="half" idx="2"/>
          </p:nvPr>
        </p:nvSpPr>
        <p:spPr/>
        <p:txBody>
          <a:bodyPr>
            <a:normAutofit fontScale="77500" lnSpcReduction="20000"/>
          </a:bodyPr>
          <a:lstStyle/>
          <a:p>
            <a:endParaRPr lang="en-US"/>
          </a:p>
        </p:txBody>
      </p:sp>
      <p:pic>
        <p:nvPicPr>
          <p:cNvPr id="5" name="Picture 10" descr="563ring"/>
          <p:cNvPicPr>
            <a:picLocks noChangeAspect="1" noChangeArrowheads="1"/>
          </p:cNvPicPr>
          <p:nvPr/>
        </p:nvPicPr>
        <p:blipFill>
          <a:blip r:embed="rId2" cstate="print"/>
          <a:srcRect/>
          <a:stretch>
            <a:fillRect/>
          </a:stretch>
        </p:blipFill>
        <p:spPr bwMode="auto">
          <a:xfrm>
            <a:off x="6007100" y="1600200"/>
            <a:ext cx="2563813" cy="2185988"/>
          </a:xfrm>
          <a:prstGeom prst="rect">
            <a:avLst/>
          </a:prstGeom>
          <a:noFill/>
          <a:ln w="9525">
            <a:noFill/>
            <a:miter lim="800000"/>
            <a:headEnd/>
            <a:tailEnd/>
          </a:ln>
        </p:spPr>
      </p:pic>
      <p:pic>
        <p:nvPicPr>
          <p:cNvPr id="6" name="Picture 11" descr="564dring"/>
          <p:cNvPicPr>
            <a:picLocks noChangeAspect="1" noChangeArrowheads="1"/>
          </p:cNvPicPr>
          <p:nvPr/>
        </p:nvPicPr>
        <p:blipFill>
          <a:blip r:embed="rId3" cstate="print"/>
          <a:srcRect/>
          <a:stretch>
            <a:fillRect/>
          </a:stretch>
        </p:blipFill>
        <p:spPr bwMode="auto">
          <a:xfrm>
            <a:off x="5891213" y="3938588"/>
            <a:ext cx="2795587" cy="218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charset="0"/>
              </a:rPr>
              <a:t>A ring topology connecting six stations</a:t>
            </a:r>
            <a:br>
              <a:rPr lang="en-US" dirty="0">
                <a:latin typeface="Times New Roman" charset="0"/>
              </a:rPr>
            </a:br>
            <a:endParaRPr lang="en-US" dirty="0"/>
          </a:p>
        </p:txBody>
      </p:sp>
      <p:pic>
        <p:nvPicPr>
          <p:cNvPr id="4" name="Picture 7"/>
          <p:cNvPicPr>
            <a:picLocks noGrp="1" noChangeAspect="1" noChangeArrowheads="1"/>
          </p:cNvPicPr>
          <p:nvPr>
            <p:ph idx="1"/>
          </p:nvPr>
        </p:nvPicPr>
        <p:blipFill>
          <a:blip r:embed="rId2" cstate="print"/>
          <a:srcRect/>
          <a:stretch>
            <a:fillRect/>
          </a:stretch>
        </p:blipFill>
        <p:spPr bwMode="auto">
          <a:xfrm>
            <a:off x="457200" y="2379845"/>
            <a:ext cx="8229600" cy="29666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charset="0"/>
              </a:rPr>
              <a:t>A hybrid topology: a star backbone with three bus networks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817190" y="1600200"/>
            <a:ext cx="750961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Mesh Topology</a:t>
            </a:r>
          </a:p>
        </p:txBody>
      </p:sp>
      <p:sp>
        <p:nvSpPr>
          <p:cNvPr id="3" name="Content Placeholder 2"/>
          <p:cNvSpPr>
            <a:spLocks noGrp="1"/>
          </p:cNvSpPr>
          <p:nvPr>
            <p:ph sz="half" idx="1"/>
          </p:nvPr>
        </p:nvSpPr>
        <p:spPr/>
        <p:txBody>
          <a:bodyPr>
            <a:normAutofit fontScale="92500" lnSpcReduction="10000"/>
          </a:bodyPr>
          <a:lstStyle/>
          <a:p>
            <a:pPr marL="392113" indent="-293688" algn="just" defTabSz="414338">
              <a:lnSpc>
                <a:spcPct val="80000"/>
              </a:lnSpc>
              <a:spcBef>
                <a:spcPct val="50000"/>
              </a:spcBef>
              <a:buClr>
                <a:schemeClr val="tx1"/>
              </a:buClr>
            </a:pPr>
            <a:r>
              <a:rPr lang="en-US" dirty="0">
                <a:solidFill>
                  <a:srgbClr val="000066"/>
                </a:solidFill>
                <a:cs typeface="Times New Roman" pitchFamily="18" charset="0"/>
              </a:rPr>
              <a:t>The mesh topology connects all devices (nodes) to each other for redundancy and fault tolerance. </a:t>
            </a:r>
          </a:p>
          <a:p>
            <a:pPr marL="392113" indent="-293688" algn="just" defTabSz="414338">
              <a:lnSpc>
                <a:spcPct val="80000"/>
              </a:lnSpc>
              <a:spcBef>
                <a:spcPct val="50000"/>
              </a:spcBef>
              <a:buClr>
                <a:schemeClr val="tx1"/>
              </a:buClr>
            </a:pPr>
            <a:r>
              <a:rPr lang="en-US" dirty="0">
                <a:solidFill>
                  <a:srgbClr val="000066"/>
                </a:solidFill>
                <a:cs typeface="Times New Roman" pitchFamily="18" charset="0"/>
              </a:rPr>
              <a:t>It is used in WANs to interconnect LANs and for mission critical networks like those used by banks and financial institutions. </a:t>
            </a:r>
          </a:p>
          <a:p>
            <a:pPr marL="392113" indent="-293688" algn="just" defTabSz="414338">
              <a:lnSpc>
                <a:spcPct val="80000"/>
              </a:lnSpc>
              <a:spcBef>
                <a:spcPct val="50000"/>
              </a:spcBef>
              <a:buClr>
                <a:schemeClr val="tx1"/>
              </a:buClr>
            </a:pPr>
            <a:r>
              <a:rPr lang="en-US" dirty="0">
                <a:solidFill>
                  <a:srgbClr val="000066"/>
                </a:solidFill>
                <a:cs typeface="Times New Roman" pitchFamily="18" charset="0"/>
              </a:rPr>
              <a:t>Implementing the mesh topology is expensive and difficult.</a:t>
            </a:r>
            <a:r>
              <a:rPr lang="en-US" dirty="0">
                <a:solidFill>
                  <a:srgbClr val="000066"/>
                </a:solidFill>
              </a:rPr>
              <a:t> </a:t>
            </a:r>
          </a:p>
          <a:p>
            <a:endParaRPr lang="en-US" dirty="0"/>
          </a:p>
        </p:txBody>
      </p:sp>
      <p:sp>
        <p:nvSpPr>
          <p:cNvPr id="4" name="Content Placeholder 3"/>
          <p:cNvSpPr>
            <a:spLocks noGrp="1"/>
          </p:cNvSpPr>
          <p:nvPr>
            <p:ph sz="half" idx="2"/>
          </p:nvPr>
        </p:nvSpPr>
        <p:spPr/>
        <p:txBody>
          <a:bodyPr>
            <a:normAutofit fontScale="92500" lnSpcReduction="10000"/>
          </a:bodyPr>
          <a:lstStyle/>
          <a:p>
            <a:endParaRPr lang="en-US"/>
          </a:p>
        </p:txBody>
      </p:sp>
      <p:pic>
        <p:nvPicPr>
          <p:cNvPr id="5" name="Picture 10" descr="569mesh"/>
          <p:cNvPicPr>
            <a:picLocks noChangeAspect="1" noChangeArrowheads="1"/>
          </p:cNvPicPr>
          <p:nvPr/>
        </p:nvPicPr>
        <p:blipFill>
          <a:blip r:embed="rId2" cstate="print"/>
          <a:srcRect/>
          <a:stretch>
            <a:fillRect/>
          </a:stretch>
        </p:blipFill>
        <p:spPr>
          <a:xfrm>
            <a:off x="4748213" y="2481263"/>
            <a:ext cx="3838575" cy="2762250"/>
          </a:xfrm>
          <a:prstGeom prst="rect">
            <a:avLst/>
          </a:prstGeom>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Networks</a:t>
            </a:r>
          </a:p>
        </p:txBody>
      </p:sp>
      <p:sp>
        <p:nvSpPr>
          <p:cNvPr id="3" name="Content Placeholder 2"/>
          <p:cNvSpPr>
            <a:spLocks noGrp="1"/>
          </p:cNvSpPr>
          <p:nvPr>
            <p:ph idx="1"/>
          </p:nvPr>
        </p:nvSpPr>
        <p:spPr/>
        <p:txBody>
          <a:bodyPr/>
          <a:lstStyle/>
          <a:p>
            <a:r>
              <a:rPr lang="en-US" sz="2400" dirty="0">
                <a:latin typeface="Times New Roman" charset="0"/>
              </a:rPr>
              <a:t>Local Area Networks (LANs)</a:t>
            </a:r>
          </a:p>
          <a:p>
            <a:pPr lvl="1"/>
            <a:r>
              <a:rPr lang="en-US" sz="2000" dirty="0">
                <a:latin typeface="Times New Roman" charset="0"/>
              </a:rPr>
              <a:t>Short distances</a:t>
            </a:r>
          </a:p>
          <a:p>
            <a:pPr lvl="1"/>
            <a:r>
              <a:rPr lang="en-US" sz="2000" dirty="0">
                <a:latin typeface="Times New Roman" charset="0"/>
              </a:rPr>
              <a:t>Designed to provide local interconnectivity</a:t>
            </a:r>
          </a:p>
          <a:p>
            <a:r>
              <a:rPr lang="en-US" sz="2400" dirty="0">
                <a:latin typeface="Times New Roman" charset="0"/>
              </a:rPr>
              <a:t>Wide Area Networks (WANs)</a:t>
            </a:r>
          </a:p>
          <a:p>
            <a:pPr lvl="1"/>
            <a:r>
              <a:rPr lang="en-US" sz="2000" dirty="0">
                <a:latin typeface="Times New Roman" charset="0"/>
              </a:rPr>
              <a:t>Long distances</a:t>
            </a:r>
          </a:p>
          <a:p>
            <a:pPr lvl="1"/>
            <a:r>
              <a:rPr lang="en-US" sz="2000" dirty="0">
                <a:latin typeface="Times New Roman" charset="0"/>
              </a:rPr>
              <a:t>Provide connectivity over large areas</a:t>
            </a:r>
          </a:p>
          <a:p>
            <a:r>
              <a:rPr lang="en-US" sz="2400" dirty="0">
                <a:latin typeface="Times New Roman" charset="0"/>
              </a:rPr>
              <a:t>Metropolitan Area Networks (MANs)</a:t>
            </a:r>
          </a:p>
          <a:p>
            <a:pPr lvl="1"/>
            <a:r>
              <a:rPr lang="en-US" sz="2000" dirty="0">
                <a:latin typeface="Times New Roman" charset="0"/>
              </a:rPr>
              <a:t>Provide connectivity over areas such as a city, a campus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416EE9-5287-4B71-9384-E9C5B618DF74}"/>
              </a:ext>
            </a:extLst>
          </p:cNvPr>
          <p:cNvSpPr>
            <a:spLocks noGrp="1"/>
          </p:cNvSpPr>
          <p:nvPr>
            <p:ph type="title"/>
          </p:nvPr>
        </p:nvSpPr>
        <p:spPr/>
        <p:txBody>
          <a:bodyPr/>
          <a:lstStyle/>
          <a:p>
            <a:r>
              <a:rPr lang="en-IN" dirty="0"/>
              <a:t>COs of Lab</a:t>
            </a:r>
          </a:p>
        </p:txBody>
      </p:sp>
      <p:sp>
        <p:nvSpPr>
          <p:cNvPr id="3" name="Content Placeholder 2">
            <a:extLst>
              <a:ext uri="{FF2B5EF4-FFF2-40B4-BE49-F238E27FC236}">
                <a16:creationId xmlns="" xmlns:a16="http://schemas.microsoft.com/office/drawing/2014/main" id="{82E47507-E336-4548-B34C-4B27E28EA3B6}"/>
              </a:ext>
            </a:extLst>
          </p:cNvPr>
          <p:cNvSpPr>
            <a:spLocks noGrp="1"/>
          </p:cNvSpPr>
          <p:nvPr>
            <p:ph idx="1"/>
          </p:nvPr>
        </p:nvSpPr>
        <p:spPr/>
        <p:txBody>
          <a:bodyPr>
            <a:normAutofit fontScale="70000" lnSpcReduction="20000"/>
          </a:bodyPr>
          <a:lstStyle/>
          <a:p>
            <a:pPr lvl="0" algn="just"/>
            <a:r>
              <a:rPr lang="en-US" dirty="0"/>
              <a:t>CO1: Design and implement error detection techniques within a simulated network environment. </a:t>
            </a:r>
          </a:p>
          <a:p>
            <a:pPr lvl="0" algn="just"/>
            <a:r>
              <a:rPr lang="en-US" dirty="0"/>
              <a:t>CO2: Design and implement flow control mechanisms of Logical Link Control of Data Link Layer within a simulated network environment. </a:t>
            </a:r>
          </a:p>
          <a:p>
            <a:pPr algn="just"/>
            <a:r>
              <a:rPr lang="en-US" dirty="0"/>
              <a:t>CO3: Design and implement medium access control mechanisms within a simulated network environment using IEEE 802 standards. </a:t>
            </a:r>
            <a:endParaRPr lang="en-US" dirty="0" smtClean="0"/>
          </a:p>
          <a:p>
            <a:pPr algn="just"/>
            <a:r>
              <a:rPr lang="en-US" dirty="0" smtClean="0"/>
              <a:t>CO4</a:t>
            </a:r>
            <a:r>
              <a:rPr lang="en-US" dirty="0"/>
              <a:t>: Design and implement network layer protocols within a simulated network environment or network tools using IEEE 802 standards. 				</a:t>
            </a:r>
            <a:endParaRPr lang="en-IN" dirty="0"/>
          </a:p>
          <a:p>
            <a:pPr lvl="0" algn="just"/>
            <a:r>
              <a:rPr lang="en-US" dirty="0"/>
              <a:t>CO5: Design and implement various applications using Transport layer protocols and Application layer protocols for its implementation in client/server environment and analyze the performance. </a:t>
            </a:r>
            <a:endParaRPr lang="en-IN" dirty="0"/>
          </a:p>
          <a:p>
            <a:endParaRPr lang="en-IN" dirty="0"/>
          </a:p>
        </p:txBody>
      </p:sp>
    </p:spTree>
    <p:extLst>
      <p:ext uri="{BB962C8B-B14F-4D97-AF65-F5344CB8AC3E}">
        <p14:creationId xmlns:p14="http://schemas.microsoft.com/office/powerpoint/2010/main" val="714697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LAN, MAN and WAN</a:t>
            </a:r>
          </a:p>
        </p:txBody>
      </p:sp>
      <p:sp>
        <p:nvSpPr>
          <p:cNvPr id="6" name="Content Placeholder 5"/>
          <p:cNvSpPr>
            <a:spLocks noGrp="1"/>
          </p:cNvSpPr>
          <p:nvPr>
            <p:ph idx="1"/>
          </p:nvPr>
        </p:nvSpPr>
        <p:spPr/>
        <p:txBody>
          <a:bodyPr>
            <a:normAutofit fontScale="92500" lnSpcReduction="10000"/>
          </a:bodyPr>
          <a:lstStyle/>
          <a:p>
            <a:pPr marL="392113" indent="-293688" algn="just" defTabSz="414338">
              <a:lnSpc>
                <a:spcPct val="80000"/>
              </a:lnSpc>
              <a:buClr>
                <a:schemeClr val="tx1"/>
              </a:buClr>
            </a:pPr>
            <a:r>
              <a:rPr lang="en-US" dirty="0">
                <a:solidFill>
                  <a:srgbClr val="000066"/>
                </a:solidFill>
              </a:rPr>
              <a:t>Network in small geographical Area (Room, Building or a Campus) is called LAN (Local Area Network)</a:t>
            </a:r>
          </a:p>
          <a:p>
            <a:pPr marL="392113" indent="-293688" algn="just" defTabSz="414338">
              <a:lnSpc>
                <a:spcPct val="80000"/>
              </a:lnSpc>
              <a:buClr>
                <a:schemeClr val="tx1"/>
              </a:buClr>
            </a:pPr>
            <a:endParaRPr lang="en-US" dirty="0">
              <a:solidFill>
                <a:srgbClr val="000066"/>
              </a:solidFill>
            </a:endParaRPr>
          </a:p>
          <a:p>
            <a:pPr marL="392113" indent="-293688" algn="just" defTabSz="414338">
              <a:lnSpc>
                <a:spcPct val="80000"/>
              </a:lnSpc>
              <a:buClr>
                <a:schemeClr val="tx1"/>
              </a:buClr>
            </a:pPr>
            <a:endParaRPr lang="en-US" dirty="0">
              <a:solidFill>
                <a:srgbClr val="000066"/>
              </a:solidFill>
            </a:endParaRPr>
          </a:p>
          <a:p>
            <a:pPr marL="392113" indent="-293688" algn="just" defTabSz="414338">
              <a:lnSpc>
                <a:spcPct val="80000"/>
              </a:lnSpc>
              <a:buClr>
                <a:schemeClr val="tx1"/>
              </a:buClr>
            </a:pPr>
            <a:r>
              <a:rPr lang="en-US" dirty="0">
                <a:solidFill>
                  <a:srgbClr val="000066"/>
                </a:solidFill>
              </a:rPr>
              <a:t>Network in a City is call MAN (Metropolitan Area Network)</a:t>
            </a:r>
          </a:p>
          <a:p>
            <a:pPr marL="392113" indent="-293688" algn="just" defTabSz="414338">
              <a:lnSpc>
                <a:spcPct val="80000"/>
              </a:lnSpc>
              <a:buClr>
                <a:schemeClr val="tx1"/>
              </a:buClr>
            </a:pPr>
            <a:endParaRPr lang="en-US" dirty="0">
              <a:solidFill>
                <a:srgbClr val="000066"/>
              </a:solidFill>
            </a:endParaRPr>
          </a:p>
          <a:p>
            <a:pPr marL="392113" indent="-293688" algn="just" defTabSz="414338">
              <a:lnSpc>
                <a:spcPct val="80000"/>
              </a:lnSpc>
              <a:buClr>
                <a:schemeClr val="tx1"/>
              </a:buClr>
            </a:pPr>
            <a:endParaRPr lang="en-US" dirty="0">
              <a:solidFill>
                <a:srgbClr val="000066"/>
              </a:solidFill>
            </a:endParaRPr>
          </a:p>
          <a:p>
            <a:pPr marL="392113" indent="-293688" algn="just" defTabSz="414338">
              <a:lnSpc>
                <a:spcPct val="80000"/>
              </a:lnSpc>
              <a:buClr>
                <a:schemeClr val="tx1"/>
              </a:buClr>
            </a:pPr>
            <a:r>
              <a:rPr lang="en-US" dirty="0">
                <a:solidFill>
                  <a:srgbClr val="000066"/>
                </a:solidFill>
              </a:rPr>
              <a:t>Network spread geographically (Country or across Globe) is called WAN (Wide Area Network)</a:t>
            </a:r>
          </a:p>
          <a:p>
            <a:pPr>
              <a:buClr>
                <a:schemeClr val="tx1"/>
              </a:buCl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a:t>
            </a:r>
          </a:p>
        </p:txBody>
      </p:sp>
      <p:pic>
        <p:nvPicPr>
          <p:cNvPr id="4" name="Picture 6"/>
          <p:cNvPicPr>
            <a:picLocks noGrp="1" noChangeAspect="1" noChangeArrowheads="1"/>
          </p:cNvPicPr>
          <p:nvPr>
            <p:ph idx="1"/>
          </p:nvPr>
        </p:nvPicPr>
        <p:blipFill>
          <a:blip r:embed="rId2" cstate="print"/>
          <a:srcRect/>
          <a:stretch>
            <a:fillRect/>
          </a:stretch>
        </p:blipFill>
        <p:spPr bwMode="auto">
          <a:xfrm>
            <a:off x="969629" y="1600200"/>
            <a:ext cx="7204742"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charset="0"/>
              </a:rPr>
              <a:t>WANs: a switched WAN and a point-to-point WAN</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388865" y="1600200"/>
            <a:ext cx="636626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 technologies</a:t>
            </a:r>
          </a:p>
        </p:txBody>
      </p:sp>
      <p:sp>
        <p:nvSpPr>
          <p:cNvPr id="3" name="Content Placeholder 2"/>
          <p:cNvSpPr>
            <a:spLocks noGrp="1"/>
          </p:cNvSpPr>
          <p:nvPr>
            <p:ph idx="1"/>
          </p:nvPr>
        </p:nvSpPr>
        <p:spPr/>
        <p:txBody>
          <a:bodyPr>
            <a:normAutofit lnSpcReduction="10000"/>
          </a:bodyPr>
          <a:lstStyle/>
          <a:p>
            <a:pPr algn="just"/>
            <a:r>
              <a:rPr lang="en-US" dirty="0"/>
              <a:t>There are two types of long distance communication technologies that are used for WANs. </a:t>
            </a:r>
          </a:p>
          <a:p>
            <a:pPr lvl="1" algn="just"/>
            <a:r>
              <a:rPr lang="en-US" dirty="0"/>
              <a:t>Dedicated connection</a:t>
            </a:r>
          </a:p>
          <a:p>
            <a:pPr lvl="2" algn="just"/>
            <a:r>
              <a:rPr lang="en-US" dirty="0"/>
              <a:t>A dedicated line is a full-time point-to-point connection provided by a communication carrier that lasts for the length of the lease period. </a:t>
            </a:r>
          </a:p>
          <a:p>
            <a:pPr lvl="1" algn="just"/>
            <a:r>
              <a:rPr lang="en-US" dirty="0"/>
              <a:t>Switched connection</a:t>
            </a:r>
          </a:p>
          <a:p>
            <a:pPr lvl="2" algn="just"/>
            <a:r>
              <a:rPr lang="en-US" dirty="0"/>
              <a:t>There are several types of switched connections: </a:t>
            </a:r>
            <a:r>
              <a:rPr lang="en-US" dirty="0">
                <a:solidFill>
                  <a:schemeClr val="tx2"/>
                </a:solidFill>
              </a:rPr>
              <a:t>circuit switched, packet switched</a:t>
            </a:r>
            <a:r>
              <a:rPr lang="en-US" dirty="0"/>
              <a:t>, and </a:t>
            </a:r>
            <a:r>
              <a:rPr lang="en-US" dirty="0">
                <a:solidFill>
                  <a:schemeClr val="tx2"/>
                </a:solidFill>
              </a:rPr>
              <a:t>cell switched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Switching</a:t>
            </a:r>
          </a:p>
        </p:txBody>
      </p:sp>
      <p:sp>
        <p:nvSpPr>
          <p:cNvPr id="3" name="Content Placeholder 2"/>
          <p:cNvSpPr>
            <a:spLocks noGrp="1"/>
          </p:cNvSpPr>
          <p:nvPr>
            <p:ph idx="1"/>
          </p:nvPr>
        </p:nvSpPr>
        <p:spPr/>
        <p:txBody>
          <a:bodyPr>
            <a:normAutofit fontScale="92500" lnSpcReduction="20000"/>
          </a:bodyPr>
          <a:lstStyle/>
          <a:p>
            <a:pPr algn="just"/>
            <a:r>
              <a:rPr lang="en-US" dirty="0"/>
              <a:t>In circuit switching, circuits are established prior to the transmission of data and torn down at the end of the transmission. </a:t>
            </a:r>
          </a:p>
          <a:p>
            <a:pPr algn="just"/>
            <a:r>
              <a:rPr lang="en-US" dirty="0"/>
              <a:t>During transmission of data, all of the packets take the same path. </a:t>
            </a:r>
          </a:p>
          <a:p>
            <a:pPr algn="just"/>
            <a:r>
              <a:rPr lang="en-US" dirty="0"/>
              <a:t>The Public Switch Telephone Network (PSTN) is an example of a circuit switch system. </a:t>
            </a:r>
          </a:p>
          <a:p>
            <a:pPr lvl="1" algn="just"/>
            <a:r>
              <a:rPr lang="en-US" dirty="0"/>
              <a:t>A call is placed and a circuit established when the other end of the circuit is answered. </a:t>
            </a:r>
          </a:p>
          <a:p>
            <a:pPr lvl="1" algn="just"/>
            <a:r>
              <a:rPr lang="en-US" dirty="0"/>
              <a:t>Modems that operate between computer systems are a specific example.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Switching</a:t>
            </a:r>
          </a:p>
        </p:txBody>
      </p:sp>
      <p:sp>
        <p:nvSpPr>
          <p:cNvPr id="3" name="Content Placeholder 2"/>
          <p:cNvSpPr>
            <a:spLocks noGrp="1"/>
          </p:cNvSpPr>
          <p:nvPr>
            <p:ph idx="1"/>
          </p:nvPr>
        </p:nvSpPr>
        <p:spPr/>
        <p:txBody>
          <a:bodyPr/>
          <a:lstStyle/>
          <a:p>
            <a:pPr algn="just"/>
            <a:r>
              <a:rPr lang="en-US" dirty="0"/>
              <a:t>In packet switching, circuits may be selected on a packet-by-packet basis. </a:t>
            </a:r>
          </a:p>
          <a:p>
            <a:pPr algn="just"/>
            <a:r>
              <a:rPr lang="en-US" dirty="0"/>
              <a:t>The Internet widely uses packet switch networks, for individual packets in the same transmission may take different routes through the network to the same destination. </a:t>
            </a:r>
          </a:p>
          <a:p>
            <a:pPr algn="just"/>
            <a:r>
              <a:rPr lang="en-US" dirty="0"/>
              <a:t>Upper layers of the OSI model place the packets into the correct order.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Switching </a:t>
            </a:r>
          </a:p>
        </p:txBody>
      </p:sp>
      <p:sp>
        <p:nvSpPr>
          <p:cNvPr id="3" name="Content Placeholder 2"/>
          <p:cNvSpPr>
            <a:spLocks noGrp="1"/>
          </p:cNvSpPr>
          <p:nvPr>
            <p:ph idx="1"/>
          </p:nvPr>
        </p:nvSpPr>
        <p:spPr/>
        <p:txBody>
          <a:bodyPr>
            <a:normAutofit fontScale="70000" lnSpcReduction="20000"/>
          </a:bodyPr>
          <a:lstStyle/>
          <a:p>
            <a:pPr algn="just"/>
            <a:r>
              <a:rPr lang="en-US" b="1" dirty="0"/>
              <a:t>Cell switching</a:t>
            </a:r>
            <a:r>
              <a:rPr lang="en-US" dirty="0"/>
              <a:t> is associated with Asynchronous Transmission Mode (ATM) which is considered to be a high speed switching technology that attempted to overcome the speed problems faced by the shared media like Ethernet. </a:t>
            </a:r>
          </a:p>
          <a:p>
            <a:pPr algn="just"/>
            <a:r>
              <a:rPr lang="en-US" dirty="0"/>
              <a:t>Cell switching uses a connection-oriented packet-switched network.</a:t>
            </a:r>
          </a:p>
          <a:p>
            <a:pPr lvl="1" algn="just"/>
            <a:r>
              <a:rPr lang="en-US" dirty="0"/>
              <a:t>It is called cell switching because this methodology uses a fixed length of packets of 53 bytes out of which 5 bytes are reserved for header. </a:t>
            </a:r>
          </a:p>
          <a:p>
            <a:pPr lvl="1" algn="just"/>
            <a:r>
              <a:rPr lang="en-US" dirty="0"/>
              <a:t>Unlike cell technology, packet switching technology uses variable length packets. </a:t>
            </a:r>
          </a:p>
          <a:p>
            <a:pPr lvl="1" algn="just"/>
            <a:r>
              <a:rPr lang="en-US" dirty="0"/>
              <a:t>Even though cell switching closely resembles packet switching because cell switching also breaks the information into smaller packets of fixed length.</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a:t>
            </a:r>
            <a:r>
              <a:rPr lang="en-US" dirty="0">
                <a:sym typeface="Wingdings" pitchFamily="2" charset="2"/>
              </a:rPr>
              <a:t>MAN WAN</a:t>
            </a:r>
            <a:endParaRPr lang="en-US" dirty="0"/>
          </a:p>
        </p:txBody>
      </p:sp>
      <p:sp>
        <p:nvSpPr>
          <p:cNvPr id="3" name="Content Placeholder 2"/>
          <p:cNvSpPr>
            <a:spLocks noGrp="1"/>
          </p:cNvSpPr>
          <p:nvPr>
            <p:ph idx="1"/>
          </p:nvPr>
        </p:nvSpPr>
        <p:spPr/>
        <p:txBody>
          <a:bodyPr/>
          <a:lstStyle/>
          <a:p>
            <a:endParaRPr lang="en-US"/>
          </a:p>
        </p:txBody>
      </p:sp>
      <p:pic>
        <p:nvPicPr>
          <p:cNvPr id="52226" name="Picture 2"/>
          <p:cNvPicPr>
            <a:picLocks noChangeAspect="1" noChangeArrowheads="1"/>
          </p:cNvPicPr>
          <p:nvPr/>
        </p:nvPicPr>
        <p:blipFill>
          <a:blip r:embed="rId2" cstate="print"/>
          <a:srcRect/>
          <a:stretch>
            <a:fillRect/>
          </a:stretch>
        </p:blipFill>
        <p:spPr bwMode="auto">
          <a:xfrm>
            <a:off x="1066800" y="1981200"/>
            <a:ext cx="6586386" cy="333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INTERNET</a:t>
            </a:r>
          </a:p>
        </p:txBody>
      </p:sp>
      <p:sp>
        <p:nvSpPr>
          <p:cNvPr id="5" name="Text Placeholder 4"/>
          <p:cNvSpPr>
            <a:spLocks noGrp="1"/>
          </p:cNvSpPr>
          <p:nvPr>
            <p:ph type="body" idx="1"/>
          </p:nvPr>
        </p:nvSpPr>
        <p:spPr/>
        <p:txBody>
          <a:bodyPr/>
          <a:lstStyle/>
          <a:p>
            <a:r>
              <a:rPr lang="en-US" dirty="0"/>
              <a:t>Big and getting bigger….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Times New Roman" charset="0"/>
              </a:rPr>
              <a:t>Hierarchical organization of the Internet</a:t>
            </a:r>
            <a:endParaRPr lang="en-US" dirty="0"/>
          </a:p>
        </p:txBody>
      </p:sp>
      <p:pic>
        <p:nvPicPr>
          <p:cNvPr id="6" name="Picture 6"/>
          <p:cNvPicPr>
            <a:picLocks noGrp="1" noChangeAspect="1" noChangeArrowheads="1"/>
          </p:cNvPicPr>
          <p:nvPr>
            <p:ph idx="1"/>
          </p:nvPr>
        </p:nvPicPr>
        <p:blipFill>
          <a:blip r:embed="rId2" cstate="print"/>
          <a:srcRect/>
          <a:stretch>
            <a:fillRect/>
          </a:stretch>
        </p:blipFill>
        <p:spPr bwMode="auto">
          <a:xfrm>
            <a:off x="2123220" y="1600200"/>
            <a:ext cx="489756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Readings</a:t>
            </a:r>
          </a:p>
        </p:txBody>
      </p:sp>
      <p:sp>
        <p:nvSpPr>
          <p:cNvPr id="3" name="Content Placeholder 2"/>
          <p:cNvSpPr>
            <a:spLocks noGrp="1"/>
          </p:cNvSpPr>
          <p:nvPr>
            <p:ph idx="1"/>
          </p:nvPr>
        </p:nvSpPr>
        <p:spPr/>
        <p:txBody>
          <a:bodyPr>
            <a:normAutofit fontScale="92500" lnSpcReduction="20000"/>
          </a:bodyPr>
          <a:lstStyle/>
          <a:p>
            <a:pPr marL="514350" indent="-514350" algn="just">
              <a:buAutoNum type="arabicPeriod"/>
            </a:pPr>
            <a:r>
              <a:rPr lang="en-US" dirty="0"/>
              <a:t>Data Communications and Networking, </a:t>
            </a:r>
            <a:r>
              <a:rPr lang="en-US" dirty="0" err="1"/>
              <a:t>Behrouz</a:t>
            </a:r>
            <a:r>
              <a:rPr lang="en-US" dirty="0"/>
              <a:t> A </a:t>
            </a:r>
            <a:r>
              <a:rPr lang="en-US" dirty="0" err="1"/>
              <a:t>Forouzan</a:t>
            </a:r>
            <a:r>
              <a:rPr lang="en-US" dirty="0"/>
              <a:t>, McGraw Hill </a:t>
            </a:r>
          </a:p>
          <a:p>
            <a:pPr marL="514350" indent="-514350" algn="just">
              <a:buAutoNum type="arabicPeriod"/>
            </a:pPr>
            <a:r>
              <a:rPr lang="en-US" dirty="0"/>
              <a:t>Computer Networks, by Andrew S. </a:t>
            </a:r>
            <a:r>
              <a:rPr lang="en-US" dirty="0" err="1"/>
              <a:t>Tanenbaum</a:t>
            </a:r>
            <a:r>
              <a:rPr lang="en-US" dirty="0"/>
              <a:t>, Prentice Hall India</a:t>
            </a:r>
          </a:p>
          <a:p>
            <a:pPr marL="514350" indent="-514350" algn="just">
              <a:buAutoNum type="arabicPeriod"/>
            </a:pPr>
            <a:r>
              <a:rPr lang="en-US" dirty="0"/>
              <a:t>Computer Networking: A Top-Down Approach Featuring the Internet, by James F. Kurose and Keith W. Ross, Pearson Education</a:t>
            </a:r>
          </a:p>
          <a:p>
            <a:pPr>
              <a:buNone/>
            </a:pPr>
            <a:endParaRPr lang="en-US" dirty="0"/>
          </a:p>
          <a:p>
            <a:pPr algn="just">
              <a:buNone/>
            </a:pPr>
            <a:r>
              <a:rPr lang="en-US" dirty="0">
                <a:solidFill>
                  <a:schemeClr val="tx2">
                    <a:lumMod val="75000"/>
                  </a:schemeClr>
                </a:solidFill>
              </a:rPr>
              <a:t>	Slides are mainly prepared using online documents available of the above books and course materials of different institutes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p>
        </p:txBody>
      </p:sp>
      <p:sp>
        <p:nvSpPr>
          <p:cNvPr id="3" name="Content Placeholder 2"/>
          <p:cNvSpPr>
            <a:spLocks noGrp="1"/>
          </p:cNvSpPr>
          <p:nvPr>
            <p:ph idx="1"/>
          </p:nvPr>
        </p:nvSpPr>
        <p:spPr/>
        <p:txBody>
          <a:bodyPr/>
          <a:lstStyle/>
          <a:p>
            <a:pPr algn="just"/>
            <a:r>
              <a:rPr lang="en-US" dirty="0">
                <a:latin typeface="Times New Roman" charset="0"/>
              </a:rPr>
              <a:t>A protocol is synonymous with rule. It consists of a set of rules that govern data communications. It determines -</a:t>
            </a:r>
          </a:p>
          <a:p>
            <a:pPr lvl="1"/>
            <a:r>
              <a:rPr lang="en-US" dirty="0">
                <a:latin typeface="Times New Roman" charset="0"/>
              </a:rPr>
              <a:t>what is communicated</a:t>
            </a:r>
          </a:p>
          <a:p>
            <a:pPr lvl="1"/>
            <a:r>
              <a:rPr lang="en-US" dirty="0">
                <a:latin typeface="Times New Roman" charset="0"/>
              </a:rPr>
              <a:t>how it is communicated and </a:t>
            </a:r>
          </a:p>
          <a:p>
            <a:pPr lvl="1"/>
            <a:r>
              <a:rPr lang="en-US" dirty="0">
                <a:latin typeface="Times New Roman" charset="0"/>
              </a:rPr>
              <a:t>when it is communicated. </a:t>
            </a:r>
          </a:p>
          <a:p>
            <a:r>
              <a:rPr lang="en-US" dirty="0">
                <a:latin typeface="Times New Roman" charset="0"/>
              </a:rPr>
              <a:t>The key elements of a protocol are </a:t>
            </a:r>
            <a:r>
              <a:rPr lang="en-US" i="1" dirty="0">
                <a:latin typeface="Times New Roman" charset="0"/>
              </a:rPr>
              <a:t>syntax</a:t>
            </a:r>
            <a:r>
              <a:rPr lang="en-US" dirty="0">
                <a:latin typeface="Times New Roman" charset="0"/>
              </a:rPr>
              <a:t>, </a:t>
            </a:r>
            <a:r>
              <a:rPr lang="en-US" i="1" dirty="0">
                <a:latin typeface="Times New Roman" charset="0"/>
              </a:rPr>
              <a:t>semantics</a:t>
            </a:r>
            <a:r>
              <a:rPr lang="en-US" dirty="0">
                <a:latin typeface="Times New Roman" charset="0"/>
              </a:rPr>
              <a:t> and </a:t>
            </a:r>
            <a:r>
              <a:rPr lang="en-US" i="1" dirty="0">
                <a:latin typeface="Times New Roman" charset="0"/>
              </a:rPr>
              <a:t>timing</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Protocol</a:t>
            </a:r>
          </a:p>
        </p:txBody>
      </p:sp>
      <p:sp>
        <p:nvSpPr>
          <p:cNvPr id="3" name="Content Placeholder 2"/>
          <p:cNvSpPr>
            <a:spLocks noGrp="1"/>
          </p:cNvSpPr>
          <p:nvPr>
            <p:ph idx="1"/>
          </p:nvPr>
        </p:nvSpPr>
        <p:spPr/>
        <p:txBody>
          <a:bodyPr/>
          <a:lstStyle/>
          <a:p>
            <a:r>
              <a:rPr lang="en-US" sz="2400" dirty="0">
                <a:latin typeface="Times New Roman" charset="0"/>
              </a:rPr>
              <a:t>Syntax</a:t>
            </a:r>
          </a:p>
          <a:p>
            <a:pPr lvl="1"/>
            <a:r>
              <a:rPr lang="en-US" sz="2000" dirty="0">
                <a:latin typeface="Times New Roman" charset="0"/>
              </a:rPr>
              <a:t>Structure or format of the data</a:t>
            </a:r>
          </a:p>
          <a:p>
            <a:pPr lvl="1"/>
            <a:r>
              <a:rPr lang="en-US" sz="2000" dirty="0">
                <a:latin typeface="Times New Roman" charset="0"/>
              </a:rPr>
              <a:t>Indicates how to read the bits - field delineation</a:t>
            </a:r>
          </a:p>
          <a:p>
            <a:r>
              <a:rPr lang="en-US" sz="2400" dirty="0">
                <a:latin typeface="Times New Roman" charset="0"/>
              </a:rPr>
              <a:t>Semantics</a:t>
            </a:r>
          </a:p>
          <a:p>
            <a:pPr lvl="1"/>
            <a:r>
              <a:rPr lang="en-US" sz="2000" dirty="0">
                <a:latin typeface="Times New Roman" charset="0"/>
              </a:rPr>
              <a:t>Interprets the meaning of the bits</a:t>
            </a:r>
          </a:p>
          <a:p>
            <a:pPr lvl="1"/>
            <a:r>
              <a:rPr lang="en-US" sz="2000" dirty="0">
                <a:latin typeface="Times New Roman" charset="0"/>
              </a:rPr>
              <a:t>Knows which fields define what action</a:t>
            </a:r>
          </a:p>
          <a:p>
            <a:r>
              <a:rPr lang="en-US" sz="2400" dirty="0">
                <a:latin typeface="Times New Roman" charset="0"/>
              </a:rPr>
              <a:t>Timing</a:t>
            </a:r>
          </a:p>
          <a:p>
            <a:pPr lvl="1"/>
            <a:r>
              <a:rPr lang="en-US" sz="2000" dirty="0">
                <a:latin typeface="Times New Roman" charset="0"/>
              </a:rPr>
              <a:t>When data should be sent and </a:t>
            </a:r>
          </a:p>
          <a:p>
            <a:pPr lvl="1"/>
            <a:r>
              <a:rPr lang="en-US" sz="2000" dirty="0">
                <a:latin typeface="Times New Roman" charset="0"/>
              </a:rPr>
              <a:t>What speed at which data should be sent or speed at which it is being received.</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 models</a:t>
            </a:r>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Communication Architecture</a:t>
            </a:r>
            <a:endParaRPr lang="en-US" dirty="0"/>
          </a:p>
        </p:txBody>
      </p:sp>
      <p:sp>
        <p:nvSpPr>
          <p:cNvPr id="5" name="Content Placeholder 4"/>
          <p:cNvSpPr>
            <a:spLocks noGrp="1"/>
          </p:cNvSpPr>
          <p:nvPr>
            <p:ph idx="1"/>
          </p:nvPr>
        </p:nvSpPr>
        <p:spPr/>
        <p:txBody>
          <a:bodyPr>
            <a:normAutofit fontScale="92500" lnSpcReduction="10000"/>
          </a:bodyPr>
          <a:lstStyle/>
          <a:p>
            <a:pPr marL="555625" indent="-457200" algn="just" defTabSz="414338">
              <a:lnSpc>
                <a:spcPct val="80000"/>
              </a:lnSpc>
              <a:spcBef>
                <a:spcPct val="50000"/>
              </a:spcBef>
            </a:pPr>
            <a:r>
              <a:rPr lang="en-US" sz="2800" dirty="0"/>
              <a:t>Strategy for connecting host computers and other communicating equipment.</a:t>
            </a:r>
          </a:p>
          <a:p>
            <a:pPr marL="555625" indent="-457200" algn="just" defTabSz="414338">
              <a:lnSpc>
                <a:spcPct val="80000"/>
              </a:lnSpc>
              <a:spcBef>
                <a:spcPct val="50000"/>
              </a:spcBef>
            </a:pPr>
            <a:r>
              <a:rPr lang="en-US" sz="2800" dirty="0"/>
              <a:t>Defines necessary elements for data communication between devices.</a:t>
            </a:r>
          </a:p>
          <a:p>
            <a:pPr marL="555625" indent="-457200" algn="just" defTabSz="414338">
              <a:lnSpc>
                <a:spcPct val="80000"/>
              </a:lnSpc>
              <a:spcBef>
                <a:spcPct val="50000"/>
              </a:spcBef>
            </a:pPr>
            <a:r>
              <a:rPr lang="en-US" sz="2800" dirty="0"/>
              <a:t>A communication  architecture, therefore, defines a standard for the communicating hosts.</a:t>
            </a:r>
          </a:p>
          <a:p>
            <a:pPr marL="555625" indent="-457200" algn="just" defTabSz="414338">
              <a:lnSpc>
                <a:spcPct val="80000"/>
              </a:lnSpc>
              <a:spcBef>
                <a:spcPct val="50000"/>
              </a:spcBef>
            </a:pPr>
            <a:r>
              <a:rPr lang="en-US" sz="2800" dirty="0"/>
              <a:t>A programmer formats data in a manner defined by the communication architecture and passes it on to the communication software.</a:t>
            </a:r>
          </a:p>
          <a:p>
            <a:pPr marL="555625" indent="-457200" algn="just" defTabSz="414338">
              <a:lnSpc>
                <a:spcPct val="80000"/>
              </a:lnSpc>
              <a:spcBef>
                <a:spcPct val="50000"/>
              </a:spcBef>
            </a:pPr>
            <a:r>
              <a:rPr lang="en-US" sz="2800" dirty="0"/>
              <a:t>Separating communication functions adds flexibility, for example, we do not need to modify the entire host software to include more communication devices.</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
        <p:nvSpPr>
          <p:cNvPr id="5" name="Content Placeholder 4"/>
          <p:cNvSpPr>
            <a:spLocks noGrp="1"/>
          </p:cNvSpPr>
          <p:nvPr>
            <p:ph idx="1"/>
          </p:nvPr>
        </p:nvSpPr>
        <p:spPr/>
        <p:txBody>
          <a:bodyPr/>
          <a:lstStyle/>
          <a:p>
            <a:pPr algn="just"/>
            <a:r>
              <a:rPr lang="en-US" dirty="0"/>
              <a:t>We use the concept of </a:t>
            </a:r>
            <a:r>
              <a:rPr lang="en-US" dirty="0">
                <a:solidFill>
                  <a:schemeClr val="hlink"/>
                </a:solidFill>
              </a:rPr>
              <a:t>layers</a:t>
            </a:r>
            <a:r>
              <a:rPr lang="en-US" dirty="0"/>
              <a:t> in our daily life. As an example, let us consider two friends who communicate through postal mail. The process of sending a letter to a friend would be complex if there were no services available from the post office.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involved in sending a letter</a:t>
            </a: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600200" y="1752600"/>
            <a:ext cx="5575300" cy="4799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66"/>
                </a:solidFill>
                <a:latin typeface="+mn-lt"/>
                <a:ea typeface="+mn-ea"/>
                <a:cs typeface="+mn-cs"/>
              </a:rPr>
              <a:t>Layer Architecture</a:t>
            </a:r>
          </a:p>
        </p:txBody>
      </p:sp>
      <p:sp>
        <p:nvSpPr>
          <p:cNvPr id="3" name="Content Placeholder 2"/>
          <p:cNvSpPr>
            <a:spLocks noGrp="1"/>
          </p:cNvSpPr>
          <p:nvPr>
            <p:ph idx="1"/>
          </p:nvPr>
        </p:nvSpPr>
        <p:spPr/>
        <p:txBody>
          <a:bodyPr>
            <a:normAutofit/>
          </a:bodyPr>
          <a:lstStyle/>
          <a:p>
            <a:pPr marL="555625" indent="-457200" algn="just" defTabSz="414338">
              <a:lnSpc>
                <a:spcPct val="80000"/>
              </a:lnSpc>
              <a:spcBef>
                <a:spcPct val="50000"/>
              </a:spcBef>
              <a:buClr>
                <a:srgbClr val="CC0000"/>
              </a:buClr>
            </a:pPr>
            <a:r>
              <a:rPr lang="en-US" sz="2600" dirty="0">
                <a:solidFill>
                  <a:srgbClr val="000066"/>
                </a:solidFill>
              </a:rPr>
              <a:t>Layer architecture simplifies the network design.</a:t>
            </a:r>
          </a:p>
          <a:p>
            <a:pPr marL="555625" indent="-457200" algn="just" defTabSz="414338">
              <a:lnSpc>
                <a:spcPct val="80000"/>
              </a:lnSpc>
              <a:spcBef>
                <a:spcPct val="50000"/>
              </a:spcBef>
              <a:buClr>
                <a:srgbClr val="CC0000"/>
              </a:buClr>
            </a:pPr>
            <a:r>
              <a:rPr lang="en-US" sz="2600" dirty="0">
                <a:solidFill>
                  <a:srgbClr val="000066"/>
                </a:solidFill>
              </a:rPr>
              <a:t>It is easy to debug network applications in a layered architecture network.</a:t>
            </a:r>
          </a:p>
          <a:p>
            <a:pPr marL="555625" indent="-457200" algn="just" defTabSz="414338">
              <a:lnSpc>
                <a:spcPct val="80000"/>
              </a:lnSpc>
              <a:spcBef>
                <a:spcPct val="50000"/>
              </a:spcBef>
              <a:buClr>
                <a:srgbClr val="CC0000"/>
              </a:buClr>
            </a:pPr>
            <a:r>
              <a:rPr lang="en-US" sz="2600" dirty="0">
                <a:solidFill>
                  <a:srgbClr val="000066"/>
                </a:solidFill>
              </a:rPr>
              <a:t>The network management is easier due to the layered architecture.</a:t>
            </a:r>
          </a:p>
          <a:p>
            <a:pPr marL="555625" indent="-457200" algn="just" defTabSz="414338">
              <a:lnSpc>
                <a:spcPct val="80000"/>
              </a:lnSpc>
              <a:spcBef>
                <a:spcPct val="50000"/>
              </a:spcBef>
              <a:buClr>
                <a:srgbClr val="CC0000"/>
              </a:buClr>
            </a:pPr>
            <a:r>
              <a:rPr lang="en-US" sz="2600" dirty="0">
                <a:solidFill>
                  <a:srgbClr val="000066"/>
                </a:solidFill>
              </a:rPr>
              <a:t>Network layers follow a set of rules, called protocol.</a:t>
            </a:r>
          </a:p>
          <a:p>
            <a:pPr marL="555625" indent="-457200" algn="just" defTabSz="414338">
              <a:lnSpc>
                <a:spcPct val="80000"/>
              </a:lnSpc>
              <a:spcBef>
                <a:spcPct val="50000"/>
              </a:spcBef>
              <a:buClr>
                <a:srgbClr val="CC0000"/>
              </a:buClr>
            </a:pPr>
            <a:r>
              <a:rPr lang="en-US" sz="2600" dirty="0">
                <a:solidFill>
                  <a:srgbClr val="000066"/>
                </a:solidFill>
              </a:rPr>
              <a:t>The protocol defines the format of the data being exchanged, and the control and timing for the handshake between layers.</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or OSI</a:t>
            </a:r>
          </a:p>
        </p:txBody>
      </p:sp>
      <p:sp>
        <p:nvSpPr>
          <p:cNvPr id="3" name="Content Placeholder 2"/>
          <p:cNvSpPr>
            <a:spLocks noGrp="1"/>
          </p:cNvSpPr>
          <p:nvPr>
            <p:ph idx="1"/>
          </p:nvPr>
        </p:nvSpPr>
        <p:spPr/>
        <p:txBody>
          <a:bodyPr/>
          <a:lstStyle/>
          <a:p>
            <a:pPr algn="just"/>
            <a:r>
              <a:rPr lang="en-US" dirty="0"/>
              <a:t>ISO (International Organization for Standardization) </a:t>
            </a:r>
          </a:p>
          <a:p>
            <a:pPr lvl="1" algn="just"/>
            <a:r>
              <a:rPr lang="en-US" dirty="0"/>
              <a:t>is the organization.</a:t>
            </a:r>
          </a:p>
          <a:p>
            <a:pPr algn="just"/>
            <a:endParaRPr lang="en-US" dirty="0"/>
          </a:p>
          <a:p>
            <a:pPr algn="just"/>
            <a:r>
              <a:rPr lang="en-US" dirty="0"/>
              <a:t>OSI (Open Systems Interconnection )</a:t>
            </a:r>
          </a:p>
          <a:p>
            <a:pPr lvl="1" algn="just"/>
            <a:r>
              <a:rPr lang="en-US" dirty="0"/>
              <a:t>is the model.</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000066"/>
                </a:solidFill>
                <a:latin typeface="+mn-lt"/>
                <a:ea typeface="+mn-ea"/>
                <a:cs typeface="+mn-cs"/>
              </a:rPr>
              <a:t>Open Systems Interconnection (OSI) Model</a:t>
            </a:r>
          </a:p>
        </p:txBody>
      </p:sp>
      <p:sp>
        <p:nvSpPr>
          <p:cNvPr id="3" name="Content Placeholder 2"/>
          <p:cNvSpPr>
            <a:spLocks noGrp="1"/>
          </p:cNvSpPr>
          <p:nvPr>
            <p:ph idx="1"/>
          </p:nvPr>
        </p:nvSpPr>
        <p:spPr/>
        <p:txBody>
          <a:bodyPr>
            <a:normAutofit/>
          </a:bodyPr>
          <a:lstStyle/>
          <a:p>
            <a:pPr marL="555625" indent="-457200" algn="just" defTabSz="414338">
              <a:lnSpc>
                <a:spcPct val="80000"/>
              </a:lnSpc>
              <a:spcBef>
                <a:spcPct val="50000"/>
              </a:spcBef>
              <a:buClr>
                <a:srgbClr val="CC0000"/>
              </a:buClr>
            </a:pPr>
            <a:r>
              <a:rPr lang="en-US" sz="2600" dirty="0">
                <a:solidFill>
                  <a:srgbClr val="000066"/>
                </a:solidFill>
              </a:rPr>
              <a:t>International standard organization (ISO) established a committee in 1977 to develop an architecture for computer communication.</a:t>
            </a:r>
          </a:p>
          <a:p>
            <a:pPr marL="555625" indent="-457200" algn="just" defTabSz="414338">
              <a:lnSpc>
                <a:spcPct val="80000"/>
              </a:lnSpc>
              <a:spcBef>
                <a:spcPct val="50000"/>
              </a:spcBef>
              <a:buClr>
                <a:srgbClr val="CC0000"/>
              </a:buClr>
            </a:pPr>
            <a:r>
              <a:rPr lang="en-US" sz="2600" dirty="0">
                <a:solidFill>
                  <a:srgbClr val="000066"/>
                </a:solidFill>
              </a:rPr>
              <a:t>Open Systems Interconnection (OSI) reference model is the result of this effort.</a:t>
            </a:r>
          </a:p>
          <a:p>
            <a:pPr marL="555625" indent="-457200" algn="just" defTabSz="414338">
              <a:lnSpc>
                <a:spcPct val="80000"/>
              </a:lnSpc>
              <a:spcBef>
                <a:spcPct val="50000"/>
              </a:spcBef>
              <a:buClr>
                <a:srgbClr val="CC0000"/>
              </a:buClr>
            </a:pPr>
            <a:r>
              <a:rPr lang="en-GB" sz="2600" dirty="0">
                <a:solidFill>
                  <a:srgbClr val="000066"/>
                </a:solidFill>
              </a:rPr>
              <a:t>In 1984, the Open Systems Interconnection (OSI) reference model was approved as an international standard for communications architecture.</a:t>
            </a:r>
          </a:p>
          <a:p>
            <a:pPr marL="555625" indent="-457200" algn="just" defTabSz="414338">
              <a:lnSpc>
                <a:spcPct val="80000"/>
              </a:lnSpc>
              <a:spcBef>
                <a:spcPct val="50000"/>
              </a:spcBef>
              <a:buClr>
                <a:srgbClr val="CC0000"/>
              </a:buClr>
            </a:pPr>
            <a:r>
              <a:rPr lang="en-US" sz="2600" dirty="0">
                <a:solidFill>
                  <a:srgbClr val="000066"/>
                </a:solidFill>
              </a:rPr>
              <a:t>Term  “open”  denotes the ability to connect any two systems which conform to the reference model and associated standards.</a:t>
            </a:r>
          </a:p>
          <a:p>
            <a:endParaRPr 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66"/>
                </a:solidFill>
                <a:latin typeface="+mn-lt"/>
                <a:ea typeface="+mn-ea"/>
                <a:cs typeface="+mn-cs"/>
              </a:rPr>
              <a:t>OSI Reference Model</a:t>
            </a:r>
          </a:p>
        </p:txBody>
      </p:sp>
      <p:sp>
        <p:nvSpPr>
          <p:cNvPr id="3" name="Content Placeholder 2"/>
          <p:cNvSpPr>
            <a:spLocks noGrp="1"/>
          </p:cNvSpPr>
          <p:nvPr>
            <p:ph idx="1"/>
          </p:nvPr>
        </p:nvSpPr>
        <p:spPr/>
        <p:txBody>
          <a:bodyPr>
            <a:normAutofit fontScale="77500" lnSpcReduction="20000"/>
          </a:bodyPr>
          <a:lstStyle/>
          <a:p>
            <a:pPr marL="555625" indent="-457200" algn="just" defTabSz="414338">
              <a:lnSpc>
                <a:spcPct val="90000"/>
              </a:lnSpc>
              <a:spcBef>
                <a:spcPct val="50000"/>
              </a:spcBef>
              <a:buClr>
                <a:srgbClr val="CC0000"/>
              </a:buClr>
            </a:pPr>
            <a:r>
              <a:rPr lang="en-GB" dirty="0">
                <a:solidFill>
                  <a:srgbClr val="000066"/>
                </a:solidFill>
              </a:rPr>
              <a:t>The OSI model is now considered the primary Architectural  model for inter-computer communications.</a:t>
            </a:r>
          </a:p>
          <a:p>
            <a:pPr marL="555625" indent="-457200" algn="just" defTabSz="414338">
              <a:lnSpc>
                <a:spcPct val="90000"/>
              </a:lnSpc>
              <a:spcBef>
                <a:spcPct val="50000"/>
              </a:spcBef>
              <a:buClr>
                <a:srgbClr val="CC0000"/>
              </a:buClr>
            </a:pPr>
            <a:r>
              <a:rPr lang="en-GB" dirty="0">
                <a:solidFill>
                  <a:srgbClr val="000066"/>
                </a:solidFill>
              </a:rPr>
              <a:t>The OSI model describes how information or data makes its way from application programmes (such as spreadsheets) through a network medium (such as wire) to another application programme located on another network.</a:t>
            </a:r>
          </a:p>
          <a:p>
            <a:pPr marL="555625" indent="-457200" algn="just" defTabSz="414338">
              <a:lnSpc>
                <a:spcPct val="90000"/>
              </a:lnSpc>
              <a:spcBef>
                <a:spcPct val="50000"/>
              </a:spcBef>
              <a:buClr>
                <a:srgbClr val="CC0000"/>
              </a:buClr>
            </a:pPr>
            <a:r>
              <a:rPr lang="en-GB" dirty="0">
                <a:solidFill>
                  <a:srgbClr val="000066"/>
                </a:solidFill>
              </a:rPr>
              <a:t>The OSI reference model divides the problem of moving information between computers over a network medium into SEVEN smaller and more manageable problems .</a:t>
            </a:r>
          </a:p>
          <a:p>
            <a:pPr marL="555625" indent="-457200" algn="just" defTabSz="414338">
              <a:lnSpc>
                <a:spcPct val="90000"/>
              </a:lnSpc>
              <a:spcBef>
                <a:spcPct val="50000"/>
              </a:spcBef>
              <a:buClr>
                <a:srgbClr val="CC0000"/>
              </a:buClr>
            </a:pPr>
            <a:r>
              <a:rPr lang="en-GB" dirty="0">
                <a:solidFill>
                  <a:srgbClr val="000066"/>
                </a:solidFill>
              </a:rPr>
              <a:t>This separation into smaller more manageable functions is known as layering.</a:t>
            </a:r>
            <a:endParaRPr lang="en-US" dirty="0">
              <a:solidFill>
                <a:srgbClr val="000066"/>
              </a:solidFill>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97B7F10-E7B0-40BD-B17F-F89886D857E8}"/>
              </a:ext>
            </a:extLst>
          </p:cNvPr>
          <p:cNvSpPr>
            <a:spLocks noGrp="1"/>
          </p:cNvSpPr>
          <p:nvPr>
            <p:ph type="title"/>
          </p:nvPr>
        </p:nvSpPr>
        <p:spPr/>
        <p:txBody>
          <a:bodyPr>
            <a:normAutofit fontScale="90000"/>
          </a:bodyPr>
          <a:lstStyle/>
          <a:p>
            <a:r>
              <a:rPr lang="en-US" dirty="0"/>
              <a:t>Review of Error Detection in Data Link Layer</a:t>
            </a:r>
            <a:br>
              <a:rPr lang="en-US" dirty="0"/>
            </a:br>
            <a:endParaRPr lang="en-IN" dirty="0"/>
          </a:p>
        </p:txBody>
      </p:sp>
      <p:sp>
        <p:nvSpPr>
          <p:cNvPr id="5" name="Text Placeholder 4">
            <a:extLst>
              <a:ext uri="{FF2B5EF4-FFF2-40B4-BE49-F238E27FC236}">
                <a16:creationId xmlns="" xmlns:a16="http://schemas.microsoft.com/office/drawing/2014/main" id="{C800C184-C005-445A-A747-57B3F6FEC7A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547404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Model</a:t>
            </a:r>
          </a:p>
        </p:txBody>
      </p:sp>
      <p:sp>
        <p:nvSpPr>
          <p:cNvPr id="3" name="Content Placeholder 2"/>
          <p:cNvSpPr>
            <a:spLocks noGrp="1"/>
          </p:cNvSpPr>
          <p:nvPr>
            <p:ph idx="1"/>
          </p:nvPr>
        </p:nvSpPr>
        <p:spPr/>
        <p:txBody>
          <a:bodyPr/>
          <a:lstStyle/>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2133600" y="2133600"/>
            <a:ext cx="4251325" cy="4364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E4005C"/>
                </a:solidFill>
              </a:rPr>
              <a:t>OSI Reference Model: 7 Layers</a:t>
            </a:r>
            <a:endParaRPr lang="en-US" dirty="0"/>
          </a:p>
        </p:txBody>
      </p:sp>
      <p:sp>
        <p:nvSpPr>
          <p:cNvPr id="3" name="Content Placeholder 2"/>
          <p:cNvSpPr>
            <a:spLocks noGrp="1"/>
          </p:cNvSpPr>
          <p:nvPr>
            <p:ph idx="1"/>
          </p:nvPr>
        </p:nvSpPr>
        <p:spPr/>
        <p:txBody>
          <a:bodyPr/>
          <a:lstStyle/>
          <a:p>
            <a:endParaRPr lang="en-US"/>
          </a:p>
        </p:txBody>
      </p:sp>
      <p:pic>
        <p:nvPicPr>
          <p:cNvPr id="4" name="Picture 9"/>
          <p:cNvPicPr>
            <a:picLocks noChangeAspect="1" noChangeArrowheads="1"/>
          </p:cNvPicPr>
          <p:nvPr/>
        </p:nvPicPr>
        <p:blipFill>
          <a:blip r:embed="rId2" cstate="print"/>
          <a:srcRect/>
          <a:stretch>
            <a:fillRect/>
          </a:stretch>
        </p:blipFill>
        <p:spPr>
          <a:xfrm>
            <a:off x="685800" y="1924050"/>
            <a:ext cx="8153400" cy="4705350"/>
          </a:xfrm>
          <a:prstGeom prst="rect">
            <a:avLst/>
          </a:prstGeom>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interaction between layers in the OSI model</a:t>
            </a: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066800" y="1697037"/>
            <a:ext cx="6965950" cy="5160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66"/>
                </a:solidFill>
                <a:latin typeface="+mn-lt"/>
                <a:ea typeface="+mn-ea"/>
                <a:cs typeface="+mn-cs"/>
              </a:rPr>
              <a:t>OSI: A Layered Network Model</a:t>
            </a:r>
          </a:p>
        </p:txBody>
      </p:sp>
      <p:sp>
        <p:nvSpPr>
          <p:cNvPr id="3" name="Content Placeholder 2"/>
          <p:cNvSpPr>
            <a:spLocks noGrp="1"/>
          </p:cNvSpPr>
          <p:nvPr>
            <p:ph idx="1"/>
          </p:nvPr>
        </p:nvSpPr>
        <p:spPr/>
        <p:txBody>
          <a:bodyPr>
            <a:normAutofit fontScale="77500" lnSpcReduction="20000"/>
          </a:bodyPr>
          <a:lstStyle/>
          <a:p>
            <a:pPr marL="555625" indent="-457200" algn="just" defTabSz="414338">
              <a:lnSpc>
                <a:spcPct val="80000"/>
              </a:lnSpc>
              <a:spcBef>
                <a:spcPct val="45000"/>
              </a:spcBef>
              <a:buClr>
                <a:srgbClr val="CC0000"/>
              </a:buClr>
            </a:pPr>
            <a:r>
              <a:rPr lang="en-GB" dirty="0">
                <a:solidFill>
                  <a:srgbClr val="000066"/>
                </a:solidFill>
              </a:rPr>
              <a:t>The process of breaking up the functions or tasks of networking into layers reduces complexity.</a:t>
            </a:r>
          </a:p>
          <a:p>
            <a:pPr marL="555625" indent="-457200" algn="just" defTabSz="414338">
              <a:lnSpc>
                <a:spcPct val="80000"/>
              </a:lnSpc>
              <a:spcBef>
                <a:spcPct val="45000"/>
              </a:spcBef>
              <a:buClr>
                <a:srgbClr val="CC0000"/>
              </a:buClr>
            </a:pPr>
            <a:r>
              <a:rPr lang="en-GB" dirty="0">
                <a:solidFill>
                  <a:srgbClr val="000066"/>
                </a:solidFill>
              </a:rPr>
              <a:t>Each layer provides a service to the layer above it in the protocol specification.</a:t>
            </a:r>
          </a:p>
          <a:p>
            <a:pPr marL="555625" indent="-457200" algn="just" defTabSz="414338">
              <a:lnSpc>
                <a:spcPct val="80000"/>
              </a:lnSpc>
              <a:spcBef>
                <a:spcPct val="45000"/>
              </a:spcBef>
              <a:buClr>
                <a:srgbClr val="CC0000"/>
              </a:buClr>
            </a:pPr>
            <a:r>
              <a:rPr lang="en-GB" dirty="0">
                <a:solidFill>
                  <a:srgbClr val="000066"/>
                </a:solidFill>
              </a:rPr>
              <a:t> Each layer communicates with the same layer’s software or hardware on other computers. </a:t>
            </a:r>
          </a:p>
          <a:p>
            <a:pPr marL="555625" indent="-457200" algn="just" defTabSz="414338">
              <a:lnSpc>
                <a:spcPct val="80000"/>
              </a:lnSpc>
              <a:spcBef>
                <a:spcPct val="45000"/>
              </a:spcBef>
              <a:buClr>
                <a:srgbClr val="CC0000"/>
              </a:buClr>
            </a:pPr>
            <a:r>
              <a:rPr lang="en-GB" dirty="0">
                <a:solidFill>
                  <a:srgbClr val="000066"/>
                </a:solidFill>
              </a:rPr>
              <a:t>The lower 4 layers (transport, network, data link and physical —Layers 4, 3, 2, and 1) are concerned with the flow of data from end to end through the network. </a:t>
            </a:r>
          </a:p>
          <a:p>
            <a:pPr marL="555625" indent="-457200" algn="just" defTabSz="414338">
              <a:lnSpc>
                <a:spcPct val="80000"/>
              </a:lnSpc>
              <a:spcBef>
                <a:spcPct val="45000"/>
              </a:spcBef>
              <a:buClr>
                <a:srgbClr val="CC0000"/>
              </a:buClr>
            </a:pPr>
            <a:r>
              <a:rPr lang="en-GB" dirty="0">
                <a:solidFill>
                  <a:srgbClr val="000066"/>
                </a:solidFill>
              </a:rPr>
              <a:t>The upper </a:t>
            </a:r>
            <a:r>
              <a:rPr lang="en-GB" dirty="0" smtClean="0">
                <a:solidFill>
                  <a:srgbClr val="000066"/>
                </a:solidFill>
              </a:rPr>
              <a:t>three </a:t>
            </a:r>
            <a:r>
              <a:rPr lang="en-GB" dirty="0">
                <a:solidFill>
                  <a:srgbClr val="000066"/>
                </a:solidFill>
              </a:rPr>
              <a:t>layers of the OSI model (application, presentation and session—Layers 7, 6 and 5) are orientated more toward services to the applications. </a:t>
            </a:r>
          </a:p>
          <a:p>
            <a:pPr marL="555625" indent="-457200" algn="just" defTabSz="414338">
              <a:lnSpc>
                <a:spcPct val="80000"/>
              </a:lnSpc>
              <a:spcBef>
                <a:spcPct val="45000"/>
              </a:spcBef>
              <a:buClr>
                <a:srgbClr val="CC0000"/>
              </a:buClr>
            </a:pPr>
            <a:r>
              <a:rPr lang="en-GB" dirty="0">
                <a:solidFill>
                  <a:srgbClr val="000066"/>
                </a:solidFill>
              </a:rPr>
              <a:t>Data is </a:t>
            </a:r>
            <a:r>
              <a:rPr lang="en-US" dirty="0">
                <a:solidFill>
                  <a:srgbClr val="000066"/>
                </a:solidFill>
              </a:rPr>
              <a:t>Encapsulated with the necessary protocol information as it moves down the layers before network transit.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exchange using the OSI model</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609600" y="1752600"/>
            <a:ext cx="7523162"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8229600" cy="1066800"/>
          </a:xfrm>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dirty="0">
                <a:solidFill>
                  <a:srgbClr val="000066"/>
                </a:solidFill>
                <a:latin typeface="+mn-lt"/>
                <a:ea typeface="+mn-ea"/>
                <a:cs typeface="+mn-cs"/>
              </a:rPr>
              <a:t>Physical Layer</a:t>
            </a:r>
            <a:endParaRPr lang="en-GB" sz="4000" dirty="0">
              <a:solidFill>
                <a:srgbClr val="000066"/>
              </a:solidFill>
              <a:latin typeface="+mn-lt"/>
              <a:ea typeface="+mn-ea"/>
              <a:cs typeface="+mn-cs"/>
            </a:endParaRPr>
          </a:p>
        </p:txBody>
      </p:sp>
      <p:sp>
        <p:nvSpPr>
          <p:cNvPr id="18435" name="Rectangle 3"/>
          <p:cNvSpPr>
            <a:spLocks noGrp="1" noChangeArrowheads="1"/>
          </p:cNvSpPr>
          <p:nvPr>
            <p:ph type="body" sz="half" idx="1"/>
          </p:nvPr>
        </p:nvSpPr>
        <p:spPr>
          <a:xfrm>
            <a:off x="457200" y="1600200"/>
            <a:ext cx="8305800" cy="4953000"/>
          </a:xfrm>
        </p:spPr>
        <p:txBody>
          <a:bodyPr/>
          <a:lstStyle/>
          <a:p>
            <a:pPr marL="441325" algn="just" defTabSz="414338">
              <a:lnSpc>
                <a:spcPct val="80000"/>
              </a:lnSpc>
              <a:spcBef>
                <a:spcPct val="50000"/>
              </a:spcBef>
              <a:buClr>
                <a:srgbClr val="CC0000"/>
              </a:buClr>
            </a:pPr>
            <a:r>
              <a:rPr lang="en-US" sz="2400" dirty="0">
                <a:solidFill>
                  <a:srgbClr val="000066"/>
                </a:solidFill>
              </a:rPr>
              <a:t>Provides physical interface for transmission of information.</a:t>
            </a:r>
          </a:p>
          <a:p>
            <a:pPr marL="441325" algn="just" defTabSz="414338">
              <a:lnSpc>
                <a:spcPct val="80000"/>
              </a:lnSpc>
              <a:spcBef>
                <a:spcPct val="50000"/>
              </a:spcBef>
              <a:buClr>
                <a:srgbClr val="CC0000"/>
              </a:buClr>
            </a:pPr>
            <a:endParaRPr lang="en-US" sz="2400" dirty="0">
              <a:solidFill>
                <a:srgbClr val="000066"/>
              </a:solidFill>
            </a:endParaRPr>
          </a:p>
          <a:p>
            <a:pPr marL="441325" algn="just" defTabSz="414338">
              <a:lnSpc>
                <a:spcPct val="80000"/>
              </a:lnSpc>
              <a:spcBef>
                <a:spcPct val="50000"/>
              </a:spcBef>
              <a:buClr>
                <a:srgbClr val="CC0000"/>
              </a:buClr>
            </a:pPr>
            <a:r>
              <a:rPr lang="en-US" sz="2400" dirty="0">
                <a:solidFill>
                  <a:srgbClr val="000066"/>
                </a:solidFill>
              </a:rPr>
              <a:t>Defines rules by which bits are passed from one system to another on a physical communication medium.</a:t>
            </a:r>
          </a:p>
          <a:p>
            <a:pPr marL="441325" algn="just" defTabSz="414338">
              <a:lnSpc>
                <a:spcPct val="80000"/>
              </a:lnSpc>
              <a:spcBef>
                <a:spcPct val="50000"/>
              </a:spcBef>
              <a:buClr>
                <a:srgbClr val="CC0000"/>
              </a:buClr>
            </a:pPr>
            <a:r>
              <a:rPr lang="en-US" sz="2400" dirty="0">
                <a:solidFill>
                  <a:srgbClr val="000066"/>
                </a:solidFill>
              </a:rPr>
              <a:t>Covers all - mechanical, electrical, functional and procedural - aspects for physical communication.</a:t>
            </a:r>
          </a:p>
          <a:p>
            <a:pPr marL="441325" algn="just" defTabSz="414338">
              <a:lnSpc>
                <a:spcPct val="80000"/>
              </a:lnSpc>
              <a:spcBef>
                <a:spcPct val="50000"/>
              </a:spcBef>
              <a:spcAft>
                <a:spcPts val="500"/>
              </a:spcAft>
              <a:buClr>
                <a:srgbClr val="CC0000"/>
              </a:buClr>
            </a:pPr>
            <a:r>
              <a:rPr lang="en-US" sz="2400" dirty="0">
                <a:solidFill>
                  <a:srgbClr val="000066"/>
                </a:solidFill>
              </a:rPr>
              <a:t>Such characteristics as voltage levels, timing of voltage changes, physical data rates, maximum transmission distances, physical connectors, and other similar attributes are defined by physical layer specifications. </a:t>
            </a:r>
          </a:p>
          <a:p>
            <a:pPr marL="392113" indent="-293688" defTabSz="414338">
              <a:lnSpc>
                <a:spcPct val="80000"/>
              </a:lnSpc>
              <a:spcBef>
                <a:spcPct val="50000"/>
              </a:spcBef>
              <a:buClr>
                <a:srgbClr val="CC0000"/>
              </a:buClr>
              <a:buFont typeface="Wingdings" pitchFamily="2" charset="2"/>
              <a:buBlip>
                <a:blip r:embed="rId3"/>
              </a:buBlip>
            </a:pPr>
            <a:endParaRPr lang="en-US" sz="2400" b="1" dirty="0">
              <a:solidFill>
                <a:srgbClr val="000066"/>
              </a:solidFill>
            </a:endParaRPr>
          </a:p>
        </p:txBody>
      </p:sp>
      <p:sp>
        <p:nvSpPr>
          <p:cNvPr id="18440"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p:txBody>
      </p:sp>
      <p:sp>
        <p:nvSpPr>
          <p:cNvPr id="1844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Layer</a:t>
            </a:r>
          </a:p>
        </p:txBody>
      </p:sp>
      <p:pic>
        <p:nvPicPr>
          <p:cNvPr id="4" name="Picture 6"/>
          <p:cNvPicPr>
            <a:picLocks noGrp="1" noChangeAspect="1" noChangeArrowheads="1"/>
          </p:cNvPicPr>
          <p:nvPr>
            <p:ph idx="1"/>
          </p:nvPr>
        </p:nvPicPr>
        <p:blipFill>
          <a:blip r:embed="rId2" cstate="print"/>
          <a:stretch>
            <a:fillRect/>
          </a:stretch>
        </p:blipFill>
        <p:spPr bwMode="auto">
          <a:xfrm>
            <a:off x="381000" y="3200400"/>
            <a:ext cx="8229600" cy="2628595"/>
          </a:xfrm>
          <a:prstGeom prst="rect">
            <a:avLst/>
          </a:prstGeom>
          <a:noFill/>
          <a:ln w="9525">
            <a:noFill/>
            <a:miter lim="800000"/>
            <a:headEnd/>
            <a:tailEnd/>
          </a:ln>
          <a:effectLst/>
        </p:spPr>
      </p:pic>
      <p:sp>
        <p:nvSpPr>
          <p:cNvPr id="5" name="Rectangle 4"/>
          <p:cNvSpPr/>
          <p:nvPr/>
        </p:nvSpPr>
        <p:spPr>
          <a:xfrm>
            <a:off x="838200" y="1676400"/>
            <a:ext cx="7315200" cy="830997"/>
          </a:xfrm>
          <a:prstGeom prst="rect">
            <a:avLst/>
          </a:prstGeom>
        </p:spPr>
        <p:txBody>
          <a:bodyPr wrap="square">
            <a:spAutoFit/>
          </a:bodyPr>
          <a:lstStyle/>
          <a:p>
            <a:pPr algn="ctr"/>
            <a:r>
              <a:rPr lang="en-US" sz="2400" dirty="0"/>
              <a:t>The physical layer is responsible for movements of</a:t>
            </a:r>
          </a:p>
          <a:p>
            <a:pPr algn="ctr"/>
            <a:r>
              <a:rPr lang="en-US" sz="2400" dirty="0"/>
              <a:t>individual bits from one hop (node) to the next.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381000"/>
            <a:ext cx="8229600" cy="1066800"/>
          </a:xfrm>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dirty="0">
                <a:solidFill>
                  <a:srgbClr val="000066"/>
                </a:solidFill>
                <a:latin typeface="+mn-lt"/>
                <a:ea typeface="+mn-ea"/>
                <a:cs typeface="+mn-cs"/>
              </a:rPr>
              <a:t>Data Link Layer</a:t>
            </a:r>
            <a:endParaRPr lang="en-GB" sz="4000" dirty="0">
              <a:solidFill>
                <a:srgbClr val="000066"/>
              </a:solidFill>
              <a:latin typeface="+mn-lt"/>
              <a:ea typeface="+mn-ea"/>
              <a:cs typeface="+mn-cs"/>
            </a:endParaRPr>
          </a:p>
        </p:txBody>
      </p:sp>
      <p:sp>
        <p:nvSpPr>
          <p:cNvPr id="20483" name="Rectangle 3"/>
          <p:cNvSpPr>
            <a:spLocks noGrp="1" noChangeArrowheads="1"/>
          </p:cNvSpPr>
          <p:nvPr>
            <p:ph type="body" sz="half" idx="1"/>
          </p:nvPr>
        </p:nvSpPr>
        <p:spPr>
          <a:xfrm>
            <a:off x="457200" y="1600200"/>
            <a:ext cx="8229600" cy="4525963"/>
          </a:xfrm>
        </p:spPr>
        <p:txBody>
          <a:bodyPr/>
          <a:lstStyle/>
          <a:p>
            <a:pPr marL="441325" algn="just" defTabSz="414338">
              <a:lnSpc>
                <a:spcPct val="80000"/>
              </a:lnSpc>
              <a:buClr>
                <a:srgbClr val="CC0000"/>
              </a:buClr>
            </a:pPr>
            <a:r>
              <a:rPr lang="en-US" sz="2400" dirty="0">
                <a:solidFill>
                  <a:srgbClr val="000066"/>
                </a:solidFill>
              </a:rPr>
              <a:t>Data link layer attempts to provide reliable communication over the physical layer interface. </a:t>
            </a:r>
          </a:p>
          <a:p>
            <a:pPr marL="441325" algn="just" defTabSz="414338">
              <a:lnSpc>
                <a:spcPct val="80000"/>
              </a:lnSpc>
              <a:buClr>
                <a:srgbClr val="CC0000"/>
              </a:buClr>
            </a:pPr>
            <a:endParaRPr lang="en-US" sz="2400" dirty="0">
              <a:solidFill>
                <a:srgbClr val="000066"/>
              </a:solidFill>
            </a:endParaRPr>
          </a:p>
          <a:p>
            <a:pPr marL="441325" algn="just" defTabSz="414338">
              <a:lnSpc>
                <a:spcPct val="80000"/>
              </a:lnSpc>
              <a:buClr>
                <a:srgbClr val="CC0000"/>
              </a:buClr>
            </a:pPr>
            <a:r>
              <a:rPr lang="en-US" sz="2400" dirty="0">
                <a:solidFill>
                  <a:srgbClr val="000066"/>
                </a:solidFill>
              </a:rPr>
              <a:t>Breaks the outgoing data into frames and reassemble the received frames.</a:t>
            </a:r>
          </a:p>
          <a:p>
            <a:pPr marL="441325" algn="just" defTabSz="414338">
              <a:lnSpc>
                <a:spcPct val="80000"/>
              </a:lnSpc>
              <a:buClr>
                <a:srgbClr val="CC0000"/>
              </a:buClr>
            </a:pPr>
            <a:r>
              <a:rPr lang="en-US" sz="2400" dirty="0">
                <a:solidFill>
                  <a:srgbClr val="000066"/>
                </a:solidFill>
              </a:rPr>
              <a:t>Create and detect frame boundaries.</a:t>
            </a:r>
          </a:p>
          <a:p>
            <a:pPr marL="441325" algn="just" defTabSz="414338">
              <a:lnSpc>
                <a:spcPct val="80000"/>
              </a:lnSpc>
              <a:buClr>
                <a:srgbClr val="CC0000"/>
              </a:buClr>
            </a:pPr>
            <a:r>
              <a:rPr lang="en-US" sz="2400" dirty="0">
                <a:solidFill>
                  <a:srgbClr val="000066"/>
                </a:solidFill>
              </a:rPr>
              <a:t>Handle errors by implementing an acknowledgement and retransmission scheme.</a:t>
            </a:r>
          </a:p>
          <a:p>
            <a:pPr marL="441325" algn="just" defTabSz="414338">
              <a:lnSpc>
                <a:spcPct val="80000"/>
              </a:lnSpc>
              <a:buClr>
                <a:srgbClr val="CC0000"/>
              </a:buClr>
            </a:pPr>
            <a:r>
              <a:rPr lang="en-US" sz="2400" dirty="0">
                <a:solidFill>
                  <a:srgbClr val="000066"/>
                </a:solidFill>
              </a:rPr>
              <a:t>Implement flow control.</a:t>
            </a:r>
          </a:p>
          <a:p>
            <a:pPr marL="441325" algn="just" defTabSz="414338">
              <a:lnSpc>
                <a:spcPct val="80000"/>
              </a:lnSpc>
              <a:buClr>
                <a:srgbClr val="CC0000"/>
              </a:buClr>
            </a:pPr>
            <a:r>
              <a:rPr lang="en-US" sz="2400" dirty="0">
                <a:solidFill>
                  <a:srgbClr val="000066"/>
                </a:solidFill>
              </a:rPr>
              <a:t>Supports points-to-point as well as broadcast communication.</a:t>
            </a:r>
          </a:p>
          <a:p>
            <a:pPr marL="441325" algn="just" defTabSz="414338">
              <a:lnSpc>
                <a:spcPct val="80000"/>
              </a:lnSpc>
              <a:buClr>
                <a:srgbClr val="CC0000"/>
              </a:buClr>
            </a:pPr>
            <a:r>
              <a:rPr lang="en-US" sz="2400" dirty="0">
                <a:solidFill>
                  <a:srgbClr val="000066"/>
                </a:solidFill>
              </a:rPr>
              <a:t>Supports simplex, half-duplex or full-duplex communication.</a:t>
            </a:r>
          </a:p>
          <a:p>
            <a:pPr marL="441325" defTabSz="414338">
              <a:lnSpc>
                <a:spcPct val="80000"/>
              </a:lnSpc>
              <a:spcBef>
                <a:spcPct val="50000"/>
              </a:spcBef>
              <a:buClr>
                <a:srgbClr val="CC0000"/>
              </a:buClr>
            </a:pPr>
            <a:endParaRPr lang="en-US" sz="2400" dirty="0">
              <a:solidFill>
                <a:srgbClr val="000066"/>
              </a:solidFill>
            </a:endParaRPr>
          </a:p>
        </p:txBody>
      </p:sp>
      <p:sp>
        <p:nvSpPr>
          <p:cNvPr id="20488" name="Text Box 8"/>
          <p:cNvSpPr txBox="1">
            <a:spLocks noChangeArrowheads="1"/>
          </p:cNvSpPr>
          <p:nvPr/>
        </p:nvSpPr>
        <p:spPr bwMode="auto">
          <a:xfrm>
            <a:off x="123825" y="104775"/>
            <a:ext cx="5819775" cy="54927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endParaRPr lang="en-GB" sz="2000" b="1">
              <a:solidFill>
                <a:schemeClr val="bg1"/>
              </a:solidFill>
            </a:endParaRPr>
          </a:p>
        </p:txBody>
      </p:sp>
      <p:sp>
        <p:nvSpPr>
          <p:cNvPr id="2048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idx="1"/>
          </p:nvPr>
        </p:nvSpPr>
        <p:spPr/>
        <p:txBody>
          <a:bodyPr/>
          <a:lstStyle/>
          <a:p>
            <a:pPr>
              <a:buNone/>
            </a:pPr>
            <a:r>
              <a:rPr lang="en-US" dirty="0"/>
              <a:t>	The data link layer is responsible for moving </a:t>
            </a:r>
            <a:br>
              <a:rPr lang="en-US" dirty="0"/>
            </a:br>
            <a:r>
              <a:rPr lang="en-US" dirty="0"/>
              <a:t>frames from one hop (node) to the next.</a:t>
            </a:r>
          </a:p>
          <a:p>
            <a:pPr>
              <a:buNone/>
            </a:pP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81000" y="3429000"/>
            <a:ext cx="8418512" cy="2795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 to Hop Delivery</a:t>
            </a:r>
          </a:p>
        </p:txBody>
      </p:sp>
      <p:sp>
        <p:nvSpPr>
          <p:cNvPr id="3" name="Content Placeholder 2"/>
          <p:cNvSpPr>
            <a:spLocks noGrp="1"/>
          </p:cNvSpPr>
          <p:nvPr>
            <p:ph idx="1"/>
          </p:nvPr>
        </p:nvSpPr>
        <p:spPr/>
        <p:txBody>
          <a:bodyPr/>
          <a:lstStyle/>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1295400" y="1905000"/>
            <a:ext cx="6216650" cy="4579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Computer Networks Lab</a:t>
            </a:r>
            <a:br>
              <a:rPr lang="en-US" dirty="0"/>
            </a:br>
            <a:r>
              <a:rPr lang="en-US" sz="2700" dirty="0"/>
              <a:t>CO1: Design and implement error detection techniques within a simulated network environment. </a:t>
            </a:r>
            <a:r>
              <a:rPr lang="en-US" dirty="0"/>
              <a:t/>
            </a:r>
            <a:br>
              <a:rPr lang="en-US" dirty="0"/>
            </a:br>
            <a:endParaRPr lang="en-US" dirty="0"/>
          </a:p>
        </p:txBody>
      </p:sp>
      <p:sp>
        <p:nvSpPr>
          <p:cNvPr id="4" name="Subtitle 3"/>
          <p:cNvSpPr>
            <a:spLocks noGrp="1"/>
          </p:cNvSpPr>
          <p:nvPr>
            <p:ph type="subTitle" idx="1"/>
          </p:nvPr>
        </p:nvSpPr>
        <p:spPr/>
        <p:txBody>
          <a:bodyPr/>
          <a:lstStyle/>
          <a:p>
            <a:endParaRPr lang="en-US"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229600" cy="1066800"/>
          </a:xfrm>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dirty="0">
                <a:solidFill>
                  <a:srgbClr val="000066"/>
                </a:solidFill>
                <a:latin typeface="+mn-lt"/>
                <a:ea typeface="+mn-ea"/>
                <a:cs typeface="+mn-cs"/>
              </a:rPr>
              <a:t>Network Layer</a:t>
            </a:r>
            <a:endParaRPr lang="en-GB" sz="4000" dirty="0">
              <a:solidFill>
                <a:srgbClr val="000066"/>
              </a:solidFill>
              <a:latin typeface="+mn-lt"/>
              <a:ea typeface="+mn-ea"/>
              <a:cs typeface="+mn-cs"/>
            </a:endParaRPr>
          </a:p>
        </p:txBody>
      </p:sp>
      <p:sp>
        <p:nvSpPr>
          <p:cNvPr id="22531" name="Rectangle 3"/>
          <p:cNvSpPr>
            <a:spLocks noGrp="1" noChangeArrowheads="1"/>
          </p:cNvSpPr>
          <p:nvPr>
            <p:ph type="body" sz="half" idx="1"/>
          </p:nvPr>
        </p:nvSpPr>
        <p:spPr>
          <a:xfrm>
            <a:off x="457200" y="1600200"/>
            <a:ext cx="8229600" cy="4525963"/>
          </a:xfrm>
        </p:spPr>
        <p:txBody>
          <a:bodyPr/>
          <a:lstStyle/>
          <a:p>
            <a:pPr marL="441325" algn="just" defTabSz="414338">
              <a:lnSpc>
                <a:spcPct val="90000"/>
              </a:lnSpc>
              <a:buClr>
                <a:srgbClr val="CC0000"/>
              </a:buClr>
            </a:pPr>
            <a:r>
              <a:rPr lang="en-US" sz="2400" dirty="0">
                <a:solidFill>
                  <a:srgbClr val="000066"/>
                </a:solidFill>
              </a:rPr>
              <a:t>Implements routing of frames (packets) through the network.</a:t>
            </a:r>
          </a:p>
          <a:p>
            <a:pPr marL="441325" algn="just" defTabSz="414338">
              <a:lnSpc>
                <a:spcPct val="90000"/>
              </a:lnSpc>
              <a:buClr>
                <a:srgbClr val="CC0000"/>
              </a:buClr>
            </a:pPr>
            <a:endParaRPr lang="en-GB" sz="2400" dirty="0"/>
          </a:p>
          <a:p>
            <a:pPr marL="441325" algn="just" defTabSz="414338">
              <a:lnSpc>
                <a:spcPct val="90000"/>
              </a:lnSpc>
              <a:buClr>
                <a:srgbClr val="CC0000"/>
              </a:buClr>
            </a:pPr>
            <a:r>
              <a:rPr lang="en-US" sz="2400" dirty="0">
                <a:solidFill>
                  <a:srgbClr val="000066"/>
                </a:solidFill>
              </a:rPr>
              <a:t>Defines the most optimum path the packet should take from the source to the destination</a:t>
            </a:r>
          </a:p>
          <a:p>
            <a:pPr marL="441325" algn="just" defTabSz="414338">
              <a:lnSpc>
                <a:spcPct val="90000"/>
              </a:lnSpc>
              <a:buClr>
                <a:srgbClr val="CC0000"/>
              </a:buClr>
            </a:pPr>
            <a:r>
              <a:rPr lang="en-GB" sz="2400" dirty="0">
                <a:solidFill>
                  <a:srgbClr val="000066"/>
                </a:solidFill>
              </a:rPr>
              <a:t>Defines logical addressing so that any endpoint can be identified. </a:t>
            </a:r>
            <a:endParaRPr lang="en-US" sz="2400" dirty="0">
              <a:solidFill>
                <a:srgbClr val="000066"/>
              </a:solidFill>
            </a:endParaRPr>
          </a:p>
          <a:p>
            <a:pPr marL="441325" algn="just" defTabSz="414338">
              <a:lnSpc>
                <a:spcPct val="90000"/>
              </a:lnSpc>
              <a:buClr>
                <a:srgbClr val="CC0000"/>
              </a:buClr>
            </a:pPr>
            <a:r>
              <a:rPr lang="en-US" sz="2400" dirty="0">
                <a:solidFill>
                  <a:srgbClr val="000066"/>
                </a:solidFill>
              </a:rPr>
              <a:t>Handles congestion in the network.</a:t>
            </a:r>
          </a:p>
          <a:p>
            <a:pPr marL="441325" algn="just" defTabSz="414338">
              <a:lnSpc>
                <a:spcPct val="90000"/>
              </a:lnSpc>
              <a:buClr>
                <a:srgbClr val="CC0000"/>
              </a:buClr>
            </a:pPr>
            <a:r>
              <a:rPr lang="en-US" sz="2400" dirty="0">
                <a:solidFill>
                  <a:srgbClr val="000066"/>
                </a:solidFill>
              </a:rPr>
              <a:t>Facilitates interconnection between heterogeneous networks (Internetworking).</a:t>
            </a:r>
          </a:p>
          <a:p>
            <a:pPr marL="441325" algn="just" defTabSz="414338">
              <a:lnSpc>
                <a:spcPct val="90000"/>
              </a:lnSpc>
              <a:buClr>
                <a:srgbClr val="CC0000"/>
              </a:buClr>
            </a:pPr>
            <a:r>
              <a:rPr lang="en-GB" sz="2400" dirty="0">
                <a:solidFill>
                  <a:srgbClr val="000066"/>
                </a:solidFill>
              </a:rPr>
              <a:t>The network layer also defines how to fragment a packet into smaller packets to accommodate different media.</a:t>
            </a:r>
            <a:endParaRPr lang="en-US" sz="2400" dirty="0">
              <a:solidFill>
                <a:srgbClr val="000066"/>
              </a:solidFill>
            </a:endParaRPr>
          </a:p>
        </p:txBody>
      </p:sp>
      <p:sp>
        <p:nvSpPr>
          <p:cNvPr id="2253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a:t>
            </a:r>
          </a:p>
        </p:txBody>
      </p:sp>
      <p:sp>
        <p:nvSpPr>
          <p:cNvPr id="3" name="Content Placeholder 2"/>
          <p:cNvSpPr>
            <a:spLocks noGrp="1"/>
          </p:cNvSpPr>
          <p:nvPr>
            <p:ph idx="1"/>
          </p:nvPr>
        </p:nvSpPr>
        <p:spPr/>
        <p:txBody>
          <a:bodyPr/>
          <a:lstStyle/>
          <a:p>
            <a:pPr algn="just">
              <a:buNone/>
            </a:pPr>
            <a:r>
              <a:rPr lang="en-US" sz="2800" dirty="0"/>
              <a:t>	The network layer is responsible for the </a:t>
            </a:r>
            <a:br>
              <a:rPr lang="en-US" sz="2800" dirty="0"/>
            </a:br>
            <a:r>
              <a:rPr lang="en-US" sz="2800" dirty="0"/>
              <a:t>delivery of individual packets from the source host to the destination host.</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04800" y="3048000"/>
            <a:ext cx="8675687" cy="2913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to destination delivery</a:t>
            </a: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752600" y="1828800"/>
            <a:ext cx="5083175" cy="4824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04800"/>
            <a:ext cx="8229600" cy="1066800"/>
          </a:xfrm>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dirty="0">
                <a:solidFill>
                  <a:srgbClr val="000066"/>
                </a:solidFill>
                <a:latin typeface="+mn-lt"/>
                <a:ea typeface="+mn-ea"/>
                <a:cs typeface="+mn-cs"/>
              </a:rPr>
              <a:t>Transport Layer</a:t>
            </a:r>
            <a:endParaRPr lang="en-GB" sz="4000" dirty="0">
              <a:solidFill>
                <a:srgbClr val="000066"/>
              </a:solidFill>
              <a:latin typeface="+mn-lt"/>
              <a:ea typeface="+mn-ea"/>
              <a:cs typeface="+mn-cs"/>
            </a:endParaRPr>
          </a:p>
        </p:txBody>
      </p:sp>
      <p:sp>
        <p:nvSpPr>
          <p:cNvPr id="24579" name="Rectangle 3"/>
          <p:cNvSpPr>
            <a:spLocks noGrp="1" noChangeArrowheads="1"/>
          </p:cNvSpPr>
          <p:nvPr>
            <p:ph type="body" sz="half" idx="1"/>
          </p:nvPr>
        </p:nvSpPr>
        <p:spPr>
          <a:xfrm>
            <a:off x="457200" y="1600200"/>
            <a:ext cx="8229600" cy="5257800"/>
          </a:xfrm>
        </p:spPr>
        <p:txBody>
          <a:bodyPr/>
          <a:lstStyle/>
          <a:p>
            <a:pPr marL="441325" algn="just" defTabSz="414338">
              <a:lnSpc>
                <a:spcPct val="80000"/>
              </a:lnSpc>
              <a:spcBef>
                <a:spcPct val="50000"/>
              </a:spcBef>
              <a:buClr>
                <a:srgbClr val="CC0000"/>
              </a:buClr>
            </a:pPr>
            <a:r>
              <a:rPr lang="en-US" sz="2400" dirty="0">
                <a:solidFill>
                  <a:srgbClr val="000066"/>
                </a:solidFill>
              </a:rPr>
              <a:t>Purpose of this layer is to provide a reliable mechanism for the exchange of data between two processes in different computers. </a:t>
            </a:r>
          </a:p>
          <a:p>
            <a:pPr marL="441325" algn="just" defTabSz="414338">
              <a:lnSpc>
                <a:spcPct val="80000"/>
              </a:lnSpc>
              <a:spcBef>
                <a:spcPct val="50000"/>
              </a:spcBef>
              <a:buClr>
                <a:srgbClr val="CC0000"/>
              </a:buClr>
            </a:pPr>
            <a:endParaRPr lang="en-US" sz="2400" dirty="0">
              <a:solidFill>
                <a:srgbClr val="000066"/>
              </a:solidFill>
            </a:endParaRPr>
          </a:p>
          <a:p>
            <a:pPr marL="441325" algn="just" defTabSz="414338">
              <a:lnSpc>
                <a:spcPct val="80000"/>
              </a:lnSpc>
              <a:spcBef>
                <a:spcPct val="50000"/>
              </a:spcBef>
              <a:buClr>
                <a:srgbClr val="CC0000"/>
              </a:buClr>
            </a:pPr>
            <a:r>
              <a:rPr lang="en-US" sz="2400" dirty="0">
                <a:solidFill>
                  <a:srgbClr val="000066"/>
                </a:solidFill>
              </a:rPr>
              <a:t>Ensures that the data units are delivered error free.</a:t>
            </a:r>
          </a:p>
          <a:p>
            <a:pPr marL="441325" algn="just" defTabSz="414338">
              <a:lnSpc>
                <a:spcPct val="80000"/>
              </a:lnSpc>
              <a:spcBef>
                <a:spcPct val="50000"/>
              </a:spcBef>
              <a:buClr>
                <a:srgbClr val="CC0000"/>
              </a:buClr>
            </a:pPr>
            <a:r>
              <a:rPr lang="en-US" sz="2400" dirty="0">
                <a:solidFill>
                  <a:srgbClr val="000066"/>
                </a:solidFill>
              </a:rPr>
              <a:t>Ensures that data units are delivered in sequence.</a:t>
            </a:r>
          </a:p>
          <a:p>
            <a:pPr marL="441325" algn="just" defTabSz="414338">
              <a:lnSpc>
                <a:spcPct val="80000"/>
              </a:lnSpc>
              <a:spcBef>
                <a:spcPct val="50000"/>
              </a:spcBef>
              <a:buClr>
                <a:srgbClr val="CC0000"/>
              </a:buClr>
            </a:pPr>
            <a:r>
              <a:rPr lang="en-US" sz="2400" dirty="0">
                <a:solidFill>
                  <a:srgbClr val="000066"/>
                </a:solidFill>
              </a:rPr>
              <a:t>Ensures that there is no loss or duplication of data units.</a:t>
            </a:r>
          </a:p>
          <a:p>
            <a:pPr marL="441325" algn="just" defTabSz="414338">
              <a:lnSpc>
                <a:spcPct val="80000"/>
              </a:lnSpc>
              <a:spcBef>
                <a:spcPct val="50000"/>
              </a:spcBef>
              <a:buClr>
                <a:srgbClr val="CC0000"/>
              </a:buClr>
            </a:pPr>
            <a:r>
              <a:rPr lang="en-US" sz="2400" dirty="0">
                <a:solidFill>
                  <a:srgbClr val="000066"/>
                </a:solidFill>
              </a:rPr>
              <a:t>Provides connectionless or connection oriented service.</a:t>
            </a:r>
          </a:p>
          <a:p>
            <a:pPr marL="441325" algn="just" defTabSz="414338">
              <a:lnSpc>
                <a:spcPct val="80000"/>
              </a:lnSpc>
              <a:spcBef>
                <a:spcPct val="50000"/>
              </a:spcBef>
              <a:buClr>
                <a:srgbClr val="CC0000"/>
              </a:buClr>
            </a:pPr>
            <a:r>
              <a:rPr lang="en-US" sz="2400" dirty="0">
                <a:solidFill>
                  <a:srgbClr val="000066"/>
                </a:solidFill>
              </a:rPr>
              <a:t>Provides for the connection management.</a:t>
            </a:r>
          </a:p>
          <a:p>
            <a:pPr marL="441325" algn="just" defTabSz="414338">
              <a:lnSpc>
                <a:spcPct val="80000"/>
              </a:lnSpc>
              <a:spcBef>
                <a:spcPct val="50000"/>
              </a:spcBef>
              <a:buClr>
                <a:srgbClr val="CC0000"/>
              </a:buClr>
            </a:pPr>
            <a:r>
              <a:rPr lang="en-US" sz="2400" dirty="0">
                <a:solidFill>
                  <a:srgbClr val="000066"/>
                </a:solidFill>
              </a:rPr>
              <a:t>Multiplex  multiple connection over a single channel.</a:t>
            </a:r>
          </a:p>
        </p:txBody>
      </p:sp>
      <p:sp>
        <p:nvSpPr>
          <p:cNvPr id="24584"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p:txBody>
      </p:sp>
      <p:sp>
        <p:nvSpPr>
          <p:cNvPr id="2458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p>
        </p:txBody>
      </p:sp>
      <p:sp>
        <p:nvSpPr>
          <p:cNvPr id="3" name="Content Placeholder 2"/>
          <p:cNvSpPr>
            <a:spLocks noGrp="1"/>
          </p:cNvSpPr>
          <p:nvPr>
            <p:ph idx="1"/>
          </p:nvPr>
        </p:nvSpPr>
        <p:spPr/>
        <p:txBody>
          <a:bodyPr/>
          <a:lstStyle/>
          <a:p>
            <a:r>
              <a:rPr lang="en-US" dirty="0"/>
              <a:t>The transport layer is responsible for the delivery of a message from one process to another.</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450850" y="3505200"/>
            <a:ext cx="8693150" cy="3025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Reliable process-to-process delivery of a message</a:t>
            </a: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533400" y="3048000"/>
            <a:ext cx="7623175" cy="313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57200"/>
            <a:ext cx="8229600" cy="1066800"/>
          </a:xfrm>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dirty="0">
                <a:solidFill>
                  <a:srgbClr val="000066"/>
                </a:solidFill>
                <a:latin typeface="+mn-lt"/>
                <a:ea typeface="+mn-ea"/>
                <a:cs typeface="+mn-cs"/>
              </a:rPr>
              <a:t>Session Layer</a:t>
            </a:r>
            <a:endParaRPr lang="en-GB" sz="4000" dirty="0">
              <a:solidFill>
                <a:srgbClr val="000066"/>
              </a:solidFill>
              <a:latin typeface="+mn-lt"/>
              <a:ea typeface="+mn-ea"/>
              <a:cs typeface="+mn-cs"/>
            </a:endParaRPr>
          </a:p>
        </p:txBody>
      </p:sp>
      <p:sp>
        <p:nvSpPr>
          <p:cNvPr id="26627" name="Rectangle 3"/>
          <p:cNvSpPr>
            <a:spLocks noGrp="1" noChangeArrowheads="1"/>
          </p:cNvSpPr>
          <p:nvPr>
            <p:ph type="body" sz="half" idx="1"/>
          </p:nvPr>
        </p:nvSpPr>
        <p:spPr>
          <a:xfrm>
            <a:off x="228600" y="1600200"/>
            <a:ext cx="8915400" cy="5257800"/>
          </a:xfrm>
        </p:spPr>
        <p:txBody>
          <a:bodyPr/>
          <a:lstStyle/>
          <a:p>
            <a:pPr marL="441325" algn="just" defTabSz="414338">
              <a:lnSpc>
                <a:spcPct val="80000"/>
              </a:lnSpc>
              <a:buClr>
                <a:srgbClr val="CC0000"/>
              </a:buClr>
            </a:pPr>
            <a:r>
              <a:rPr lang="en-US" sz="2400" dirty="0">
                <a:solidFill>
                  <a:srgbClr val="000066"/>
                </a:solidFill>
              </a:rPr>
              <a:t>Session layer provides mechanism for controlling the dialogue between the two end systems. It defines how to start, control and end conversations (called sessions) between applications.</a:t>
            </a:r>
          </a:p>
          <a:p>
            <a:pPr marL="392113" indent="-293688" algn="just" defTabSz="414338">
              <a:lnSpc>
                <a:spcPct val="80000"/>
              </a:lnSpc>
              <a:buClr>
                <a:srgbClr val="CC0000"/>
              </a:buClr>
            </a:pPr>
            <a:endParaRPr lang="en-US" sz="1400" dirty="0">
              <a:solidFill>
                <a:srgbClr val="000066"/>
              </a:solidFill>
            </a:endParaRPr>
          </a:p>
          <a:p>
            <a:pPr marL="441325" algn="just" defTabSz="414338">
              <a:lnSpc>
                <a:spcPct val="80000"/>
              </a:lnSpc>
              <a:buClr>
                <a:srgbClr val="CC0000"/>
              </a:buClr>
            </a:pPr>
            <a:r>
              <a:rPr lang="en-US" sz="2400" dirty="0">
                <a:solidFill>
                  <a:srgbClr val="000066"/>
                </a:solidFill>
              </a:rPr>
              <a:t>This layer requests for a logical connection to be established on an end-user’s request.</a:t>
            </a:r>
          </a:p>
          <a:p>
            <a:pPr marL="441325" algn="just" defTabSz="414338">
              <a:lnSpc>
                <a:spcPct val="80000"/>
              </a:lnSpc>
              <a:buClr>
                <a:srgbClr val="CC0000"/>
              </a:buClr>
            </a:pPr>
            <a:r>
              <a:rPr lang="en-US" sz="2400" dirty="0">
                <a:solidFill>
                  <a:srgbClr val="000066"/>
                </a:solidFill>
              </a:rPr>
              <a:t>Any necessary log-on or password validation is also handled by this layer.</a:t>
            </a:r>
          </a:p>
          <a:p>
            <a:pPr marL="441325" algn="just" defTabSz="414338">
              <a:lnSpc>
                <a:spcPct val="80000"/>
              </a:lnSpc>
              <a:buClr>
                <a:srgbClr val="CC0000"/>
              </a:buClr>
            </a:pPr>
            <a:r>
              <a:rPr lang="en-US" sz="2400" dirty="0">
                <a:solidFill>
                  <a:srgbClr val="000066"/>
                </a:solidFill>
              </a:rPr>
              <a:t>Session layer is also responsible for terminating the connection.</a:t>
            </a:r>
          </a:p>
          <a:p>
            <a:pPr marL="441325" algn="just" defTabSz="414338">
              <a:lnSpc>
                <a:spcPct val="80000"/>
              </a:lnSpc>
              <a:buClr>
                <a:srgbClr val="CC0000"/>
              </a:buClr>
            </a:pPr>
            <a:r>
              <a:rPr lang="en-US" sz="2400" dirty="0">
                <a:solidFill>
                  <a:srgbClr val="000066"/>
                </a:solidFill>
              </a:rPr>
              <a:t>This layer provides services like dialogue discipline which can be full duplex or half duplex.</a:t>
            </a:r>
          </a:p>
          <a:p>
            <a:pPr marL="441325" algn="just" defTabSz="414338">
              <a:lnSpc>
                <a:spcPct val="80000"/>
              </a:lnSpc>
              <a:buClr>
                <a:srgbClr val="CC0000"/>
              </a:buClr>
            </a:pPr>
            <a:r>
              <a:rPr lang="en-US" sz="2400" dirty="0">
                <a:solidFill>
                  <a:srgbClr val="000066"/>
                </a:solidFill>
              </a:rPr>
              <a:t>Session layer can also provide check-pointing mechanism such that if a failure of some sort occurs between checkpoints, all data can be retransmitted from the last checkpoint.</a:t>
            </a:r>
          </a:p>
        </p:txBody>
      </p:sp>
      <p:sp>
        <p:nvSpPr>
          <p:cNvPr id="26632" name="Text Box 8"/>
          <p:cNvSpPr txBox="1">
            <a:spLocks noChangeArrowheads="1"/>
          </p:cNvSpPr>
          <p:nvPr/>
        </p:nvSpPr>
        <p:spPr bwMode="auto">
          <a:xfrm>
            <a:off x="123825" y="104775"/>
            <a:ext cx="5819775" cy="54927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endParaRPr lang="en-GB" sz="2000" b="1">
              <a:solidFill>
                <a:schemeClr val="bg1"/>
              </a:solidFill>
            </a:endParaRPr>
          </a:p>
        </p:txBody>
      </p:sp>
      <p:sp>
        <p:nvSpPr>
          <p:cNvPr id="2663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Layer</a:t>
            </a:r>
          </a:p>
        </p:txBody>
      </p:sp>
      <p:sp>
        <p:nvSpPr>
          <p:cNvPr id="3" name="Content Placeholder 2"/>
          <p:cNvSpPr>
            <a:spLocks noGrp="1"/>
          </p:cNvSpPr>
          <p:nvPr>
            <p:ph idx="1"/>
          </p:nvPr>
        </p:nvSpPr>
        <p:spPr/>
        <p:txBody>
          <a:bodyPr/>
          <a:lstStyle/>
          <a:p>
            <a:r>
              <a:rPr lang="en-US" dirty="0"/>
              <a:t>The session layer is responsible for dialog </a:t>
            </a:r>
            <a:br>
              <a:rPr lang="en-US" dirty="0"/>
            </a:br>
            <a:r>
              <a:rPr lang="en-US" dirty="0"/>
              <a:t>control and synchronization.</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81000" y="2884488"/>
            <a:ext cx="8556625" cy="3973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85800"/>
            <a:ext cx="8229600" cy="1066800"/>
          </a:xfrm>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dirty="0">
                <a:solidFill>
                  <a:srgbClr val="000066"/>
                </a:solidFill>
                <a:latin typeface="+mn-lt"/>
                <a:ea typeface="+mn-ea"/>
                <a:cs typeface="+mn-cs"/>
              </a:rPr>
              <a:t>Presentation Layer</a:t>
            </a:r>
            <a:endParaRPr lang="en-GB" sz="4000" dirty="0">
              <a:solidFill>
                <a:srgbClr val="000066"/>
              </a:solidFill>
              <a:latin typeface="+mn-lt"/>
              <a:ea typeface="+mn-ea"/>
              <a:cs typeface="+mn-cs"/>
            </a:endParaRPr>
          </a:p>
        </p:txBody>
      </p:sp>
      <p:sp>
        <p:nvSpPr>
          <p:cNvPr id="28675" name="Rectangle 3"/>
          <p:cNvSpPr>
            <a:spLocks noGrp="1" noChangeArrowheads="1"/>
          </p:cNvSpPr>
          <p:nvPr>
            <p:ph type="body" sz="half" idx="1"/>
          </p:nvPr>
        </p:nvSpPr>
        <p:spPr>
          <a:xfrm>
            <a:off x="457200" y="1600200"/>
            <a:ext cx="8305800" cy="4525963"/>
          </a:xfrm>
        </p:spPr>
        <p:txBody>
          <a:bodyPr/>
          <a:lstStyle/>
          <a:p>
            <a:pPr marL="441325" algn="just" defTabSz="414338">
              <a:lnSpc>
                <a:spcPct val="80000"/>
              </a:lnSpc>
              <a:spcBef>
                <a:spcPct val="50000"/>
              </a:spcBef>
              <a:buClr>
                <a:srgbClr val="CC0000"/>
              </a:buClr>
            </a:pPr>
            <a:r>
              <a:rPr lang="en-US" sz="2400" dirty="0">
                <a:solidFill>
                  <a:srgbClr val="000066"/>
                </a:solidFill>
              </a:rPr>
              <a:t>Presentation layer defines the format in which the data is to be exchanged between the two communicating entities. </a:t>
            </a:r>
          </a:p>
          <a:p>
            <a:pPr marL="441325" algn="just" defTabSz="414338">
              <a:lnSpc>
                <a:spcPct val="80000"/>
              </a:lnSpc>
              <a:spcBef>
                <a:spcPct val="50000"/>
              </a:spcBef>
              <a:buClr>
                <a:srgbClr val="CC0000"/>
              </a:buClr>
            </a:pPr>
            <a:r>
              <a:rPr lang="en-US" sz="2400" dirty="0">
                <a:solidFill>
                  <a:srgbClr val="000066"/>
                </a:solidFill>
              </a:rPr>
              <a:t>Also handles data compression and data encryption (cryptography).</a:t>
            </a:r>
          </a:p>
          <a:p>
            <a:pPr marL="392113" indent="-293688" defTabSz="414338">
              <a:lnSpc>
                <a:spcPct val="80000"/>
              </a:lnSpc>
              <a:spcBef>
                <a:spcPct val="50000"/>
              </a:spcBef>
              <a:buClr>
                <a:srgbClr val="CC0000"/>
              </a:buClr>
              <a:buFont typeface="Wingdings" pitchFamily="2" charset="2"/>
              <a:buBlip>
                <a:blip r:embed="rId3"/>
              </a:buBlip>
            </a:pPr>
            <a:endParaRPr lang="en-US" sz="2400" b="1" dirty="0">
              <a:solidFill>
                <a:srgbClr val="000066"/>
              </a:solidFill>
            </a:endParaRPr>
          </a:p>
        </p:txBody>
      </p:sp>
      <p:sp>
        <p:nvSpPr>
          <p:cNvPr id="28680"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endParaRPr lang="en-GB" sz="2000" b="1">
              <a:solidFill>
                <a:schemeClr val="bg1"/>
              </a:solidFill>
            </a:endParaRPr>
          </a:p>
        </p:txBody>
      </p:sp>
      <p:sp>
        <p:nvSpPr>
          <p:cNvPr id="2868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layer</a:t>
            </a:r>
          </a:p>
        </p:txBody>
      </p:sp>
      <p:sp>
        <p:nvSpPr>
          <p:cNvPr id="3" name="Content Placeholder 2"/>
          <p:cNvSpPr>
            <a:spLocks noGrp="1"/>
          </p:cNvSpPr>
          <p:nvPr>
            <p:ph idx="1"/>
          </p:nvPr>
        </p:nvSpPr>
        <p:spPr/>
        <p:txBody>
          <a:bodyPr/>
          <a:lstStyle/>
          <a:p>
            <a:r>
              <a:rPr lang="en-US" dirty="0"/>
              <a:t>The presentation layer is responsible for translation, compression, and encryption.</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81000" y="3810000"/>
            <a:ext cx="8418512" cy="2862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Grp="1" noChangeArrowheads="1"/>
          </p:cNvSpPr>
          <p:nvPr>
            <p:ph type="title"/>
          </p:nvPr>
        </p:nvSpPr>
        <p:spPr/>
        <p:txBody>
          <a:bodyPr/>
          <a:lstStyle/>
          <a:p>
            <a:r>
              <a:rPr lang="en-US" dirty="0"/>
              <a:t>Error Detection</a:t>
            </a:r>
          </a:p>
        </p:txBody>
      </p:sp>
      <p:sp>
        <p:nvSpPr>
          <p:cNvPr id="159749" name="Rectangle 5"/>
          <p:cNvSpPr>
            <a:spLocks noGrp="1" noChangeArrowheads="1"/>
          </p:cNvSpPr>
          <p:nvPr>
            <p:ph type="body" idx="1"/>
          </p:nvPr>
        </p:nvSpPr>
        <p:spPr/>
        <p:txBody>
          <a:bodyPr/>
          <a:lstStyle/>
          <a:p>
            <a:r>
              <a:rPr lang="en-US" sz="2800" dirty="0"/>
              <a:t>Data transmission can contain errors</a:t>
            </a:r>
          </a:p>
          <a:p>
            <a:pPr lvl="1"/>
            <a:r>
              <a:rPr lang="en-US" sz="2400" dirty="0"/>
              <a:t>Single-bit</a:t>
            </a:r>
          </a:p>
          <a:p>
            <a:pPr lvl="1"/>
            <a:r>
              <a:rPr lang="en-US" sz="2400" dirty="0"/>
              <a:t>Burst errors of length n </a:t>
            </a:r>
            <a:br>
              <a:rPr lang="en-US" sz="2400" dirty="0"/>
            </a:br>
            <a:r>
              <a:rPr lang="en-US" sz="2400" dirty="0"/>
              <a:t>(n: distance between the first and last errors in data block)</a:t>
            </a:r>
          </a:p>
          <a:p>
            <a:r>
              <a:rPr lang="en-US" sz="2800" dirty="0"/>
              <a:t>How to detect errors</a:t>
            </a:r>
          </a:p>
          <a:p>
            <a:pPr lvl="1"/>
            <a:r>
              <a:rPr lang="en-US" sz="2400" dirty="0"/>
              <a:t>If only data is transmitted, errors cannot be detected</a:t>
            </a:r>
            <a:br>
              <a:rPr lang="en-US" sz="2400" dirty="0"/>
            </a:br>
            <a:r>
              <a:rPr lang="en-US" sz="2400" dirty="0">
                <a:sym typeface="Wingdings" pitchFamily="2" charset="2"/>
              </a:rPr>
              <a:t> Send more information with data that satisfies a special relationship</a:t>
            </a:r>
            <a:br>
              <a:rPr lang="en-US" sz="2400" dirty="0">
                <a:sym typeface="Wingdings" pitchFamily="2" charset="2"/>
              </a:rPr>
            </a:br>
            <a:r>
              <a:rPr lang="en-US" sz="2400" dirty="0">
                <a:sym typeface="Wingdings" pitchFamily="2" charset="2"/>
              </a:rPr>
              <a:t> Add redundancy</a:t>
            </a:r>
            <a:endParaRPr lang="en-US"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8229600" cy="1066800"/>
          </a:xfrm>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dirty="0">
                <a:solidFill>
                  <a:srgbClr val="000066"/>
                </a:solidFill>
                <a:latin typeface="+mn-lt"/>
                <a:ea typeface="+mn-ea"/>
                <a:cs typeface="+mn-cs"/>
              </a:rPr>
              <a:t>Application Layer</a:t>
            </a:r>
            <a:endParaRPr lang="en-GB" sz="4000" dirty="0">
              <a:solidFill>
                <a:srgbClr val="000066"/>
              </a:solidFill>
              <a:latin typeface="+mn-lt"/>
              <a:ea typeface="+mn-ea"/>
              <a:cs typeface="+mn-cs"/>
            </a:endParaRPr>
          </a:p>
        </p:txBody>
      </p:sp>
      <p:sp>
        <p:nvSpPr>
          <p:cNvPr id="30723" name="Rectangle 3"/>
          <p:cNvSpPr>
            <a:spLocks noGrp="1" noChangeArrowheads="1"/>
          </p:cNvSpPr>
          <p:nvPr>
            <p:ph type="body" sz="half" idx="1"/>
          </p:nvPr>
        </p:nvSpPr>
        <p:spPr>
          <a:xfrm>
            <a:off x="457200" y="1600200"/>
            <a:ext cx="8229600" cy="4525963"/>
          </a:xfrm>
        </p:spPr>
        <p:txBody>
          <a:bodyPr/>
          <a:lstStyle/>
          <a:p>
            <a:pPr marL="441325" algn="just" defTabSz="414338">
              <a:lnSpc>
                <a:spcPct val="80000"/>
              </a:lnSpc>
              <a:spcBef>
                <a:spcPct val="50000"/>
              </a:spcBef>
              <a:buClr>
                <a:srgbClr val="CC0000"/>
              </a:buClr>
            </a:pPr>
            <a:r>
              <a:rPr lang="en-US" sz="2400" dirty="0">
                <a:solidFill>
                  <a:srgbClr val="000066"/>
                </a:solidFill>
              </a:rPr>
              <a:t>Application layer interacts with application programs and is the highest level of OSI model.</a:t>
            </a:r>
          </a:p>
          <a:p>
            <a:pPr marL="441325" algn="just" defTabSz="414338">
              <a:lnSpc>
                <a:spcPct val="80000"/>
              </a:lnSpc>
              <a:spcBef>
                <a:spcPct val="50000"/>
              </a:spcBef>
              <a:buClr>
                <a:srgbClr val="CC0000"/>
              </a:buClr>
            </a:pPr>
            <a:r>
              <a:rPr lang="en-US" sz="2400" dirty="0">
                <a:solidFill>
                  <a:srgbClr val="000066"/>
                </a:solidFill>
              </a:rPr>
              <a:t>Application layer contains management functions to support distributed applications.</a:t>
            </a:r>
          </a:p>
          <a:p>
            <a:pPr marL="441325" algn="just" defTabSz="414338">
              <a:lnSpc>
                <a:spcPct val="80000"/>
              </a:lnSpc>
              <a:spcBef>
                <a:spcPct val="50000"/>
              </a:spcBef>
              <a:buClr>
                <a:srgbClr val="CC0000"/>
              </a:buClr>
            </a:pPr>
            <a:r>
              <a:rPr lang="en-US" sz="2400" dirty="0">
                <a:solidFill>
                  <a:srgbClr val="000066"/>
                </a:solidFill>
              </a:rPr>
              <a:t>Examples of application layer are applications such as file transfer, electronic mail, remote login etc.</a:t>
            </a:r>
          </a:p>
          <a:p>
            <a:pPr marL="392113" indent="-293688" defTabSz="414338">
              <a:lnSpc>
                <a:spcPct val="80000"/>
              </a:lnSpc>
              <a:spcBef>
                <a:spcPct val="50000"/>
              </a:spcBef>
              <a:buClr>
                <a:srgbClr val="CC0000"/>
              </a:buClr>
              <a:buFont typeface="Wingdings" pitchFamily="2" charset="2"/>
              <a:buBlip>
                <a:blip r:embed="rId3"/>
              </a:buBlip>
            </a:pPr>
            <a:endParaRPr lang="en-US" sz="2400" b="1" dirty="0">
              <a:solidFill>
                <a:srgbClr val="000066"/>
              </a:solidFill>
            </a:endParaRPr>
          </a:p>
        </p:txBody>
      </p:sp>
      <p:sp>
        <p:nvSpPr>
          <p:cNvPr id="3072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p:txBody>
      </p:sp>
      <p:sp>
        <p:nvSpPr>
          <p:cNvPr id="3072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idx="1"/>
          </p:nvPr>
        </p:nvSpPr>
        <p:spPr>
          <a:xfrm>
            <a:off x="457200" y="1371600"/>
            <a:ext cx="8229600" cy="4754563"/>
          </a:xfrm>
        </p:spPr>
        <p:txBody>
          <a:bodyPr/>
          <a:lstStyle/>
          <a:p>
            <a:r>
              <a:rPr lang="en-US" dirty="0"/>
              <a:t>The application layer is responsible for </a:t>
            </a:r>
            <a:br>
              <a:rPr lang="en-US" dirty="0"/>
            </a:br>
            <a:r>
              <a:rPr lang="en-US" dirty="0"/>
              <a:t>providing services to the user.</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81000" y="2582862"/>
            <a:ext cx="8455025" cy="4275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685800"/>
            <a:ext cx="8229600" cy="1066800"/>
          </a:xfrm>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OSI in Action</a:t>
            </a:r>
            <a:endParaRPr lang="en-GB" sz="4000" b="1">
              <a:solidFill>
                <a:srgbClr val="E4005C"/>
              </a:solidFill>
            </a:endParaRPr>
          </a:p>
        </p:txBody>
      </p:sp>
      <p:sp>
        <p:nvSpPr>
          <p:cNvPr id="33795" name="Rectangle 3"/>
          <p:cNvSpPr>
            <a:spLocks noGrp="1" noChangeArrowheads="1"/>
          </p:cNvSpPr>
          <p:nvPr>
            <p:ph type="body" sz="half" idx="1"/>
          </p:nvPr>
        </p:nvSpPr>
        <p:spPr>
          <a:xfrm>
            <a:off x="457200" y="1600200"/>
            <a:ext cx="4800600" cy="4525963"/>
          </a:xfrm>
        </p:spPr>
        <p:txBody>
          <a:bodyPr/>
          <a:lstStyle/>
          <a:p>
            <a:pPr marL="441325" algn="just" defTabSz="414338">
              <a:lnSpc>
                <a:spcPct val="80000"/>
              </a:lnSpc>
              <a:spcBef>
                <a:spcPct val="50000"/>
              </a:spcBef>
              <a:buClr>
                <a:srgbClr val="CC0000"/>
              </a:buClr>
            </a:pPr>
            <a:r>
              <a:rPr lang="en-US" sz="2000" dirty="0">
                <a:solidFill>
                  <a:srgbClr val="000066"/>
                </a:solidFill>
                <a:cs typeface="Arial" charset="0"/>
              </a:rPr>
              <a:t>A message begins at the top application layer and moves down the OSI layers to the bottom physical layer. </a:t>
            </a:r>
          </a:p>
          <a:p>
            <a:pPr marL="441325" algn="just" defTabSz="414338">
              <a:lnSpc>
                <a:spcPct val="80000"/>
              </a:lnSpc>
              <a:spcBef>
                <a:spcPct val="50000"/>
              </a:spcBef>
              <a:buClr>
                <a:srgbClr val="CC0000"/>
              </a:buClr>
            </a:pPr>
            <a:r>
              <a:rPr lang="en-US" sz="2000" dirty="0">
                <a:solidFill>
                  <a:srgbClr val="000066"/>
                </a:solidFill>
                <a:cs typeface="Arial" charset="0"/>
              </a:rPr>
              <a:t>As the message descends, each successive OSI model layer adds a header to it. </a:t>
            </a:r>
          </a:p>
          <a:p>
            <a:pPr marL="441325" algn="just" defTabSz="414338">
              <a:lnSpc>
                <a:spcPct val="80000"/>
              </a:lnSpc>
              <a:spcBef>
                <a:spcPct val="50000"/>
              </a:spcBef>
              <a:buClr>
                <a:srgbClr val="CC0000"/>
              </a:buClr>
            </a:pPr>
            <a:r>
              <a:rPr lang="en-US" sz="2000" dirty="0">
                <a:solidFill>
                  <a:srgbClr val="000066"/>
                </a:solidFill>
                <a:cs typeface="Arial" charset="0"/>
              </a:rPr>
              <a:t>A header is layer-specific information that basically explains what functions the layer carried out. </a:t>
            </a:r>
          </a:p>
          <a:p>
            <a:pPr marL="441325" algn="just" defTabSz="414338">
              <a:lnSpc>
                <a:spcPct val="80000"/>
              </a:lnSpc>
              <a:spcBef>
                <a:spcPct val="50000"/>
              </a:spcBef>
              <a:buClr>
                <a:srgbClr val="CC0000"/>
              </a:buClr>
            </a:pPr>
            <a:r>
              <a:rPr lang="en-US" sz="2000" dirty="0">
                <a:solidFill>
                  <a:srgbClr val="000066"/>
                </a:solidFill>
                <a:cs typeface="Arial" charset="0"/>
              </a:rPr>
              <a:t>Conversely, at the receiving end, headers are striped from the message as it travels up the corresponding layers.</a:t>
            </a:r>
          </a:p>
          <a:p>
            <a:pPr marL="392113" indent="-293688" defTabSz="414338">
              <a:lnSpc>
                <a:spcPct val="80000"/>
              </a:lnSpc>
              <a:spcBef>
                <a:spcPct val="50000"/>
              </a:spcBef>
              <a:buClr>
                <a:srgbClr val="CC0000"/>
              </a:buClr>
              <a:buFont typeface="Wingdings" pitchFamily="2" charset="2"/>
              <a:buBlip>
                <a:blip r:embed="rId3"/>
              </a:buBlip>
            </a:pPr>
            <a:endParaRPr lang="en-US" sz="2000" b="1" dirty="0">
              <a:solidFill>
                <a:srgbClr val="000066"/>
              </a:solidFill>
            </a:endParaRPr>
          </a:p>
        </p:txBody>
      </p:sp>
      <p:sp>
        <p:nvSpPr>
          <p:cNvPr id="33800" name="Text Box 8"/>
          <p:cNvSpPr txBox="1">
            <a:spLocks noChangeArrowheads="1"/>
          </p:cNvSpPr>
          <p:nvPr/>
        </p:nvSpPr>
        <p:spPr bwMode="auto">
          <a:xfrm>
            <a:off x="123825" y="104775"/>
            <a:ext cx="5819775" cy="54927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endParaRPr lang="en-GB" sz="2000" b="1">
              <a:solidFill>
                <a:schemeClr val="bg1"/>
              </a:solidFill>
            </a:endParaRPr>
          </a:p>
        </p:txBody>
      </p:sp>
      <p:sp>
        <p:nvSpPr>
          <p:cNvPr id="3380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33803" name="Picture 11"/>
          <p:cNvPicPr>
            <a:picLocks noChangeAspect="1" noChangeArrowheads="1"/>
          </p:cNvPicPr>
          <p:nvPr/>
        </p:nvPicPr>
        <p:blipFill>
          <a:blip r:embed="rId4" cstate="print"/>
          <a:srcRect/>
          <a:stretch>
            <a:fillRect/>
          </a:stretch>
        </p:blipFill>
        <p:spPr bwMode="auto">
          <a:xfrm>
            <a:off x="5699125" y="1371600"/>
            <a:ext cx="3215943" cy="2414588"/>
          </a:xfrm>
          <a:prstGeom prst="rect">
            <a:avLst/>
          </a:prstGeom>
          <a:noFill/>
          <a:ln w="9525">
            <a:noFill/>
            <a:miter lim="800000"/>
            <a:headEnd/>
            <a:tailEnd/>
          </a:ln>
          <a:effectLst/>
        </p:spPr>
      </p:pic>
      <p:pic>
        <p:nvPicPr>
          <p:cNvPr id="33804" name="Picture 12"/>
          <p:cNvPicPr>
            <a:picLocks noChangeAspect="1" noChangeArrowheads="1"/>
          </p:cNvPicPr>
          <p:nvPr/>
        </p:nvPicPr>
        <p:blipFill>
          <a:blip r:embed="rId5" cstate="print"/>
          <a:srcRect/>
          <a:stretch>
            <a:fillRect/>
          </a:stretch>
        </p:blipFill>
        <p:spPr bwMode="auto">
          <a:xfrm>
            <a:off x="5328367" y="4014788"/>
            <a:ext cx="3077446" cy="26908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layers</a:t>
            </a: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457200" y="2286000"/>
            <a:ext cx="8189912" cy="376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93788" y="674688"/>
            <a:ext cx="7808912" cy="1147762"/>
          </a:xfrm>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4000" b="1">
              <a:solidFill>
                <a:srgbClr val="E4005C"/>
              </a:solidFill>
            </a:endParaRPr>
          </a:p>
        </p:txBody>
      </p:sp>
      <p:sp>
        <p:nvSpPr>
          <p:cNvPr id="35843"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5844"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5845"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5846"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5847" name="Text Box 7"/>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TCP/IP Model</a:t>
            </a:r>
          </a:p>
        </p:txBody>
      </p:sp>
      <p:sp>
        <p:nvSpPr>
          <p:cNvPr id="35848"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35849" name="Rectangle 9"/>
          <p:cNvSpPr>
            <a:spLocks noGrp="1" noChangeArrowheads="1"/>
          </p:cNvSpPr>
          <p:nvPr>
            <p:ph type="body" idx="1"/>
          </p:nvPr>
        </p:nvSpPr>
        <p:spPr>
          <a:xfrm>
            <a:off x="457200" y="1600200"/>
            <a:ext cx="8229600" cy="5257800"/>
          </a:xfrm>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400" b="1">
              <a:solidFill>
                <a:srgbClr val="000066"/>
              </a:solidFill>
            </a:endParaRPr>
          </a:p>
          <a:p>
            <a:pPr marL="392113" indent="-293688" defTabSz="414338">
              <a:lnSpc>
                <a:spcPct val="80000"/>
              </a:lnSpc>
              <a:spcBef>
                <a:spcPct val="50000"/>
              </a:spcBef>
              <a:buClr>
                <a:srgbClr val="CC0000"/>
              </a:buClr>
              <a:buFont typeface="Wingdings" pitchFamily="2" charset="2"/>
              <a:buNone/>
            </a:pPr>
            <a:endParaRPr lang="en-US" sz="2000" b="1">
              <a:solidFill>
                <a:srgbClr val="660066"/>
              </a:solidFill>
            </a:endParaRPr>
          </a:p>
          <a:p>
            <a:pPr marL="392113" indent="-293688" defTabSz="414338">
              <a:lnSpc>
                <a:spcPct val="80000"/>
              </a:lnSpc>
              <a:spcBef>
                <a:spcPct val="50000"/>
              </a:spcBef>
              <a:buClr>
                <a:srgbClr val="CC0000"/>
              </a:buClr>
              <a:buFont typeface="Wingdings" pitchFamily="2" charset="2"/>
              <a:buNone/>
            </a:pPr>
            <a:endParaRPr lang="en-US" sz="2000" b="1">
              <a:solidFill>
                <a:srgbClr val="660066"/>
              </a:solidFill>
            </a:endParaRPr>
          </a:p>
          <a:p>
            <a:pPr marL="392113" indent="-293688" defTabSz="414338">
              <a:lnSpc>
                <a:spcPct val="80000"/>
              </a:lnSpc>
              <a:spcBef>
                <a:spcPct val="50000"/>
              </a:spcBef>
              <a:buClr>
                <a:srgbClr val="CC0000"/>
              </a:buClr>
              <a:buFont typeface="Wingdings" pitchFamily="2" charset="2"/>
              <a:buNone/>
            </a:pPr>
            <a:endParaRPr lang="en-US" sz="2000" b="1">
              <a:solidFill>
                <a:srgbClr val="660066"/>
              </a:solidFill>
            </a:endParaRPr>
          </a:p>
          <a:p>
            <a:pPr marL="392113" indent="-293688" algn="ctr" defTabSz="414338">
              <a:lnSpc>
                <a:spcPct val="80000"/>
              </a:lnSpc>
              <a:spcBef>
                <a:spcPct val="50000"/>
              </a:spcBef>
              <a:buClr>
                <a:srgbClr val="CC0000"/>
              </a:buClr>
              <a:buFont typeface="Wingdings" pitchFamily="2" charset="2"/>
              <a:buNone/>
            </a:pPr>
            <a:r>
              <a:rPr lang="en-US" sz="4000" b="1">
                <a:solidFill>
                  <a:srgbClr val="E4005C"/>
                </a:solidFill>
              </a:rPr>
              <a:t>TCP/IP MODEL</a:t>
            </a: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protocol suite</a:t>
            </a:r>
          </a:p>
        </p:txBody>
      </p:sp>
      <p:sp>
        <p:nvSpPr>
          <p:cNvPr id="3" name="Content Placeholder 2"/>
          <p:cNvSpPr>
            <a:spLocks noGrp="1"/>
          </p:cNvSpPr>
          <p:nvPr>
            <p:ph idx="1"/>
          </p:nvPr>
        </p:nvSpPr>
        <p:spPr/>
        <p:txBody>
          <a:bodyPr/>
          <a:lstStyle/>
          <a:p>
            <a:pPr algn="just"/>
            <a:r>
              <a:rPr lang="en-US" dirty="0"/>
              <a:t>The layers in the </a:t>
            </a:r>
            <a:r>
              <a:rPr lang="en-US" dirty="0">
                <a:solidFill>
                  <a:schemeClr val="hlink"/>
                </a:solidFill>
              </a:rPr>
              <a:t>TCP/IP protocol suite</a:t>
            </a:r>
            <a:r>
              <a:rPr lang="en-US" dirty="0"/>
              <a:t> do not exactly match those in the OSI model. The original TCP/IP protocol suite was defined as having four layers: </a:t>
            </a:r>
            <a:r>
              <a:rPr lang="en-US" dirty="0">
                <a:solidFill>
                  <a:schemeClr val="folHlink"/>
                </a:solidFill>
              </a:rPr>
              <a:t>host-to-network</a:t>
            </a:r>
            <a:r>
              <a:rPr lang="en-US" dirty="0"/>
              <a:t>, </a:t>
            </a:r>
            <a:r>
              <a:rPr lang="en-US" dirty="0">
                <a:solidFill>
                  <a:schemeClr val="folHlink"/>
                </a:solidFill>
              </a:rPr>
              <a:t>internet</a:t>
            </a:r>
            <a:r>
              <a:rPr lang="en-US" dirty="0"/>
              <a:t>, </a:t>
            </a:r>
            <a:r>
              <a:rPr lang="en-US" dirty="0">
                <a:solidFill>
                  <a:schemeClr val="folHlink"/>
                </a:solidFill>
              </a:rPr>
              <a:t>transport</a:t>
            </a:r>
            <a:r>
              <a:rPr lang="en-US" dirty="0"/>
              <a:t>, and </a:t>
            </a:r>
            <a:r>
              <a:rPr lang="en-US" dirty="0">
                <a:solidFill>
                  <a:schemeClr val="folHlink"/>
                </a:solidFill>
              </a:rPr>
              <a:t>application</a:t>
            </a:r>
            <a:r>
              <a:rPr lang="en-US" dirty="0"/>
              <a:t>. However, when TCP/IP is compared to OSI, we can say that the TCP/IP protocol suite is made of five layers: </a:t>
            </a:r>
            <a:r>
              <a:rPr lang="en-US" dirty="0">
                <a:solidFill>
                  <a:schemeClr val="folHlink"/>
                </a:solidFill>
              </a:rPr>
              <a:t>physical</a:t>
            </a:r>
            <a:r>
              <a:rPr lang="en-US" dirty="0"/>
              <a:t>, </a:t>
            </a:r>
            <a:r>
              <a:rPr lang="en-US" dirty="0">
                <a:solidFill>
                  <a:schemeClr val="folHlink"/>
                </a:solidFill>
              </a:rPr>
              <a:t>data link</a:t>
            </a:r>
            <a:r>
              <a:rPr lang="en-US" dirty="0"/>
              <a:t>, </a:t>
            </a:r>
            <a:r>
              <a:rPr lang="en-US" dirty="0">
                <a:solidFill>
                  <a:schemeClr val="folHlink"/>
                </a:solidFill>
              </a:rPr>
              <a:t>network</a:t>
            </a:r>
            <a:r>
              <a:rPr lang="en-US" dirty="0"/>
              <a:t>, </a:t>
            </a:r>
            <a:r>
              <a:rPr lang="en-US" dirty="0">
                <a:solidFill>
                  <a:schemeClr val="folHlink"/>
                </a:solidFill>
              </a:rPr>
              <a:t>transport</a:t>
            </a:r>
            <a:r>
              <a:rPr lang="en-US" dirty="0"/>
              <a:t>, and </a:t>
            </a:r>
            <a:r>
              <a:rPr lang="en-US" dirty="0">
                <a:solidFill>
                  <a:schemeClr val="folHlink"/>
                </a:solidFill>
              </a:rPr>
              <a:t>application</a:t>
            </a:r>
            <a:r>
              <a:rPr lang="en-US" dirty="0"/>
              <a:t>.</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85800"/>
            <a:ext cx="8229600" cy="1066800"/>
          </a:xfrm>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OSI &amp; TCP/IP Models</a:t>
            </a:r>
            <a:endParaRPr lang="en-GB" sz="4000" b="1">
              <a:solidFill>
                <a:srgbClr val="E4005C"/>
              </a:solidFill>
            </a:endParaRPr>
          </a:p>
        </p:txBody>
      </p:sp>
      <p:sp>
        <p:nvSpPr>
          <p:cNvPr id="37891"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7892"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7893"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7894"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7895" name="Text Box 7"/>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TCP/IP Model</a:t>
            </a:r>
          </a:p>
        </p:txBody>
      </p:sp>
      <p:sp>
        <p:nvSpPr>
          <p:cNvPr id="37896"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graphicFrame>
        <p:nvGraphicFramePr>
          <p:cNvPr id="37897" name="Object 9"/>
          <p:cNvGraphicFramePr>
            <a:graphicFrameLocks noChangeAspect="1"/>
          </p:cNvGraphicFramePr>
          <p:nvPr/>
        </p:nvGraphicFramePr>
        <p:xfrm>
          <a:off x="381000" y="2027238"/>
          <a:ext cx="3733800" cy="3916362"/>
        </p:xfrm>
        <a:graphic>
          <a:graphicData uri="http://schemas.openxmlformats.org/presentationml/2006/ole">
            <mc:AlternateContent xmlns:mc="http://schemas.openxmlformats.org/markup-compatibility/2006">
              <mc:Choice xmlns:v="urn:schemas-microsoft-com:vml" Requires="v">
                <p:oleObj spid="_x0000_s54289" name="Bitmap Image" r:id="rId4" imgW="3952381" imgH="2142857" progId="PBrush">
                  <p:embed/>
                </p:oleObj>
              </mc:Choice>
              <mc:Fallback>
                <p:oleObj name="Bitmap Image" r:id="rId4" imgW="3952381" imgH="2142857"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l="48334"/>
                      <a:stretch>
                        <a:fillRect/>
                      </a:stretch>
                    </p:blipFill>
                    <p:spPr bwMode="auto">
                      <a:xfrm>
                        <a:off x="381000" y="2027238"/>
                        <a:ext cx="3733800"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898" name="Picture 10"/>
          <p:cNvPicPr>
            <a:picLocks noChangeAspect="1" noChangeArrowheads="1"/>
          </p:cNvPicPr>
          <p:nvPr/>
        </p:nvPicPr>
        <p:blipFill>
          <a:blip r:embed="rId6" cstate="print"/>
          <a:srcRect/>
          <a:stretch>
            <a:fillRect/>
          </a:stretch>
        </p:blipFill>
        <p:spPr bwMode="auto">
          <a:xfrm>
            <a:off x="4267200" y="2474913"/>
            <a:ext cx="4648200" cy="3468687"/>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and OSI model</a:t>
            </a:r>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762000" y="1676400"/>
            <a:ext cx="7532687" cy="5002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the Internet: TCP/IP reference model</a:t>
            </a:r>
          </a:p>
        </p:txBody>
      </p:sp>
      <p:sp>
        <p:nvSpPr>
          <p:cNvPr id="3" name="Content Placeholder 2"/>
          <p:cNvSpPr>
            <a:spLocks noGrp="1"/>
          </p:cNvSpPr>
          <p:nvPr>
            <p:ph idx="1"/>
          </p:nvPr>
        </p:nvSpPr>
        <p:spPr/>
        <p:txBody>
          <a:bodyPr/>
          <a:lstStyle/>
          <a:p>
            <a:endParaRPr lang="en-US"/>
          </a:p>
        </p:txBody>
      </p:sp>
      <p:pic>
        <p:nvPicPr>
          <p:cNvPr id="4" name="Picture 6" descr="1-29"/>
          <p:cNvPicPr>
            <a:picLocks noChangeAspect="1" noChangeArrowheads="1"/>
          </p:cNvPicPr>
          <p:nvPr/>
        </p:nvPicPr>
        <p:blipFill>
          <a:blip r:embed="rId2" cstate="print"/>
          <a:srcRect/>
          <a:stretch>
            <a:fillRect/>
          </a:stretch>
        </p:blipFill>
        <p:spPr bwMode="auto">
          <a:xfrm>
            <a:off x="1066800" y="1600200"/>
            <a:ext cx="6816725" cy="4260850"/>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685800"/>
            <a:ext cx="8229600" cy="1066800"/>
          </a:xfrm>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TCP/IP Model</a:t>
            </a:r>
            <a:endParaRPr lang="en-GB" sz="4000" b="1">
              <a:solidFill>
                <a:srgbClr val="E4005C"/>
              </a:solidFill>
            </a:endParaRPr>
          </a:p>
        </p:txBody>
      </p:sp>
      <p:sp>
        <p:nvSpPr>
          <p:cNvPr id="3993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994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994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994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9943" name="Text Box 7"/>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TCP/IP Model</a:t>
            </a:r>
          </a:p>
        </p:txBody>
      </p:sp>
      <p:sp>
        <p:nvSpPr>
          <p:cNvPr id="3994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39945" name="Rectangle 9"/>
          <p:cNvSpPr>
            <a:spLocks noChangeArrowheads="1"/>
          </p:cNvSpPr>
          <p:nvPr/>
        </p:nvSpPr>
        <p:spPr bwMode="auto">
          <a:xfrm>
            <a:off x="1066800" y="1676400"/>
            <a:ext cx="7086600" cy="762000"/>
          </a:xfrm>
          <a:prstGeom prst="rect">
            <a:avLst/>
          </a:prstGeom>
          <a:solidFill>
            <a:srgbClr val="FF6600"/>
          </a:solidFill>
          <a:ln w="12700">
            <a:solidFill>
              <a:schemeClr val="tx1"/>
            </a:solidFill>
            <a:miter lim="800000"/>
            <a:headEnd/>
            <a:tailEnd/>
          </a:ln>
          <a:effectLst/>
        </p:spPr>
        <p:txBody>
          <a:bodyPr wrap="none" anchor="ctr"/>
          <a:lstStyle/>
          <a:p>
            <a:pPr algn="ctr" eaLnBrk="0" hangingPunct="0"/>
            <a:r>
              <a:rPr lang="en-AU" sz="2800" b="1">
                <a:solidFill>
                  <a:srgbClr val="660066"/>
                </a:solidFill>
              </a:rPr>
              <a:t>Application Layer</a:t>
            </a:r>
            <a:endParaRPr lang="en-AU" sz="2800">
              <a:solidFill>
                <a:srgbClr val="660066"/>
              </a:solidFill>
            </a:endParaRPr>
          </a:p>
          <a:p>
            <a:pPr algn="ctr" eaLnBrk="0" hangingPunct="0"/>
            <a:r>
              <a:rPr lang="tr-TR" sz="2400">
                <a:solidFill>
                  <a:srgbClr val="660066"/>
                </a:solidFill>
              </a:rPr>
              <a:t>Application programs using the network</a:t>
            </a:r>
            <a:endParaRPr lang="en-AU" sz="2400" b="1">
              <a:solidFill>
                <a:srgbClr val="660066"/>
              </a:solidFill>
            </a:endParaRPr>
          </a:p>
        </p:txBody>
      </p:sp>
      <p:sp>
        <p:nvSpPr>
          <p:cNvPr id="39946" name="Rectangle 10"/>
          <p:cNvSpPr>
            <a:spLocks noChangeArrowheads="1"/>
          </p:cNvSpPr>
          <p:nvPr/>
        </p:nvSpPr>
        <p:spPr bwMode="auto">
          <a:xfrm>
            <a:off x="1066800" y="2514600"/>
            <a:ext cx="7086600" cy="1143000"/>
          </a:xfrm>
          <a:prstGeom prst="rect">
            <a:avLst/>
          </a:prstGeom>
          <a:solidFill>
            <a:srgbClr val="FF9900"/>
          </a:solidFill>
          <a:ln w="12700">
            <a:solidFill>
              <a:schemeClr val="tx1"/>
            </a:solidFill>
            <a:miter lim="800000"/>
            <a:headEnd/>
            <a:tailEnd/>
          </a:ln>
          <a:effectLst/>
        </p:spPr>
        <p:txBody>
          <a:bodyPr wrap="none" anchor="ctr"/>
          <a:lstStyle/>
          <a:p>
            <a:pPr algn="ctr" eaLnBrk="0" hangingPunct="0"/>
            <a:r>
              <a:rPr lang="tr-TR" sz="2400" b="1">
                <a:solidFill>
                  <a:srgbClr val="660066"/>
                </a:solidFill>
              </a:rPr>
              <a:t>Transport Layer</a:t>
            </a:r>
            <a:r>
              <a:rPr lang="en-US" sz="2400" b="1">
                <a:solidFill>
                  <a:srgbClr val="660066"/>
                </a:solidFill>
              </a:rPr>
              <a:t> (TCP/UDP)</a:t>
            </a:r>
            <a:endParaRPr lang="tr-TR" sz="2400" b="1">
              <a:solidFill>
                <a:srgbClr val="660066"/>
              </a:solidFill>
            </a:endParaRPr>
          </a:p>
          <a:p>
            <a:pPr algn="ctr" eaLnBrk="0" hangingPunct="0"/>
            <a:r>
              <a:rPr lang="tr-TR" sz="2400">
                <a:solidFill>
                  <a:srgbClr val="660066"/>
                </a:solidFill>
              </a:rPr>
              <a:t>Management of end-to-end message transmission,</a:t>
            </a:r>
          </a:p>
          <a:p>
            <a:pPr algn="ctr" eaLnBrk="0" hangingPunct="0"/>
            <a:r>
              <a:rPr lang="tr-TR" sz="2400">
                <a:solidFill>
                  <a:srgbClr val="660066"/>
                </a:solidFill>
              </a:rPr>
              <a:t>error detection and error correction</a:t>
            </a:r>
            <a:endParaRPr lang="en-AU" sz="2400" b="1">
              <a:solidFill>
                <a:srgbClr val="660066"/>
              </a:solidFill>
            </a:endParaRPr>
          </a:p>
        </p:txBody>
      </p:sp>
      <p:sp>
        <p:nvSpPr>
          <p:cNvPr id="39947" name="Rectangle 11"/>
          <p:cNvSpPr>
            <a:spLocks noChangeArrowheads="1"/>
          </p:cNvSpPr>
          <p:nvPr/>
        </p:nvSpPr>
        <p:spPr bwMode="auto">
          <a:xfrm>
            <a:off x="1066800" y="3733800"/>
            <a:ext cx="7086600" cy="838200"/>
          </a:xfrm>
          <a:prstGeom prst="rect">
            <a:avLst/>
          </a:prstGeom>
          <a:solidFill>
            <a:srgbClr val="FFCC00"/>
          </a:solidFill>
          <a:ln w="12700">
            <a:solidFill>
              <a:schemeClr val="tx1"/>
            </a:solidFill>
            <a:miter lim="800000"/>
            <a:headEnd/>
            <a:tailEnd/>
          </a:ln>
          <a:effectLst/>
        </p:spPr>
        <p:txBody>
          <a:bodyPr wrap="none" anchor="ctr"/>
          <a:lstStyle/>
          <a:p>
            <a:pPr algn="ctr" eaLnBrk="0" hangingPunct="0"/>
            <a:r>
              <a:rPr lang="en-US" sz="2400" b="1">
                <a:solidFill>
                  <a:srgbClr val="660066"/>
                </a:solidFill>
              </a:rPr>
              <a:t>Network </a:t>
            </a:r>
            <a:r>
              <a:rPr lang="tr-TR" sz="2400" b="1">
                <a:solidFill>
                  <a:srgbClr val="660066"/>
                </a:solidFill>
              </a:rPr>
              <a:t>Layer</a:t>
            </a:r>
            <a:r>
              <a:rPr lang="en-US" sz="2400" b="1">
                <a:solidFill>
                  <a:srgbClr val="660066"/>
                </a:solidFill>
              </a:rPr>
              <a:t> (IP)</a:t>
            </a:r>
            <a:endParaRPr lang="tr-TR" sz="2400" b="1">
              <a:solidFill>
                <a:srgbClr val="660066"/>
              </a:solidFill>
            </a:endParaRPr>
          </a:p>
          <a:p>
            <a:pPr algn="ctr" eaLnBrk="0" hangingPunct="0"/>
            <a:r>
              <a:rPr lang="tr-TR" sz="2400">
                <a:solidFill>
                  <a:srgbClr val="660066"/>
                </a:solidFill>
              </a:rPr>
              <a:t>Handling of datagrams : routing and congestion</a:t>
            </a:r>
            <a:endParaRPr lang="en-AU" sz="2400" b="1">
              <a:solidFill>
                <a:srgbClr val="660066"/>
              </a:solidFill>
            </a:endParaRPr>
          </a:p>
        </p:txBody>
      </p:sp>
      <p:sp>
        <p:nvSpPr>
          <p:cNvPr id="39948" name="Rectangle 12"/>
          <p:cNvSpPr>
            <a:spLocks noChangeArrowheads="1"/>
          </p:cNvSpPr>
          <p:nvPr/>
        </p:nvSpPr>
        <p:spPr bwMode="auto">
          <a:xfrm>
            <a:off x="1066800" y="4648200"/>
            <a:ext cx="7086600" cy="1066800"/>
          </a:xfrm>
          <a:prstGeom prst="rect">
            <a:avLst/>
          </a:prstGeom>
          <a:solidFill>
            <a:srgbClr val="FFCC99"/>
          </a:solidFill>
          <a:ln w="12700">
            <a:solidFill>
              <a:schemeClr val="tx1"/>
            </a:solidFill>
            <a:miter lim="800000"/>
            <a:headEnd/>
            <a:tailEnd/>
          </a:ln>
          <a:effectLst/>
        </p:spPr>
        <p:txBody>
          <a:bodyPr wrap="none" anchor="ctr"/>
          <a:lstStyle/>
          <a:p>
            <a:pPr algn="ctr" eaLnBrk="0" hangingPunct="0"/>
            <a:r>
              <a:rPr lang="en-US" sz="2400" b="1">
                <a:solidFill>
                  <a:srgbClr val="660066"/>
                </a:solidFill>
              </a:rPr>
              <a:t>Data Link </a:t>
            </a:r>
            <a:r>
              <a:rPr lang="tr-TR" sz="2400" b="1">
                <a:solidFill>
                  <a:srgbClr val="660066"/>
                </a:solidFill>
              </a:rPr>
              <a:t>Layer</a:t>
            </a:r>
          </a:p>
          <a:p>
            <a:pPr algn="ctr" eaLnBrk="0" hangingPunct="0"/>
            <a:r>
              <a:rPr lang="tr-TR" sz="2200">
                <a:solidFill>
                  <a:srgbClr val="660066"/>
                </a:solidFill>
              </a:rPr>
              <a:t>Management of cost effective and reliable data delivery,</a:t>
            </a:r>
          </a:p>
          <a:p>
            <a:pPr algn="ctr" eaLnBrk="0" hangingPunct="0"/>
            <a:r>
              <a:rPr lang="tr-TR" sz="2200">
                <a:solidFill>
                  <a:srgbClr val="660066"/>
                </a:solidFill>
              </a:rPr>
              <a:t>access to physical networks</a:t>
            </a:r>
            <a:endParaRPr lang="en-AU" sz="2200" b="1">
              <a:solidFill>
                <a:srgbClr val="660066"/>
              </a:solidFill>
            </a:endParaRPr>
          </a:p>
        </p:txBody>
      </p:sp>
      <p:sp>
        <p:nvSpPr>
          <p:cNvPr id="39949" name="Rectangle 13"/>
          <p:cNvSpPr>
            <a:spLocks noChangeArrowheads="1"/>
          </p:cNvSpPr>
          <p:nvPr/>
        </p:nvSpPr>
        <p:spPr bwMode="auto">
          <a:xfrm>
            <a:off x="1066800" y="5791200"/>
            <a:ext cx="7086600" cy="914400"/>
          </a:xfrm>
          <a:prstGeom prst="rect">
            <a:avLst/>
          </a:prstGeom>
          <a:solidFill>
            <a:srgbClr val="FFCCCC"/>
          </a:solidFill>
          <a:ln w="12700">
            <a:solidFill>
              <a:schemeClr val="tx1"/>
            </a:solidFill>
            <a:miter lim="800000"/>
            <a:headEnd/>
            <a:tailEnd/>
          </a:ln>
          <a:effectLst/>
        </p:spPr>
        <p:txBody>
          <a:bodyPr wrap="none" anchor="ctr"/>
          <a:lstStyle/>
          <a:p>
            <a:pPr algn="ctr" eaLnBrk="0" hangingPunct="0"/>
            <a:r>
              <a:rPr lang="en-US" sz="2400" b="1">
                <a:solidFill>
                  <a:srgbClr val="660066"/>
                </a:solidFill>
              </a:rPr>
              <a:t>Physical Layer</a:t>
            </a:r>
            <a:endParaRPr lang="tr-TR" sz="2400" b="1">
              <a:solidFill>
                <a:srgbClr val="660066"/>
              </a:solidFill>
            </a:endParaRPr>
          </a:p>
          <a:p>
            <a:pPr algn="ctr" eaLnBrk="0" hangingPunct="0"/>
            <a:r>
              <a:rPr lang="en-US" sz="2400">
                <a:solidFill>
                  <a:srgbClr val="660066"/>
                </a:solidFill>
              </a:rPr>
              <a:t>Physical Media</a:t>
            </a:r>
            <a:endParaRPr lang="en-AU" sz="2400" b="1">
              <a:solidFill>
                <a:srgbClr val="660066"/>
              </a:solidFill>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Error Detection Methods</a:t>
            </a:r>
          </a:p>
        </p:txBody>
      </p:sp>
      <p:sp>
        <p:nvSpPr>
          <p:cNvPr id="161795" name="Rectangle 3"/>
          <p:cNvSpPr>
            <a:spLocks noGrp="1" noChangeArrowheads="1"/>
          </p:cNvSpPr>
          <p:nvPr>
            <p:ph type="body" idx="1"/>
          </p:nvPr>
        </p:nvSpPr>
        <p:spPr/>
        <p:txBody>
          <a:bodyPr/>
          <a:lstStyle/>
          <a:p>
            <a:r>
              <a:rPr lang="en-US" b="1"/>
              <a:t>Vertical Redundancy Check (VRC)</a:t>
            </a:r>
          </a:p>
          <a:p>
            <a:pPr lvl="1"/>
            <a:r>
              <a:rPr lang="en-US"/>
              <a:t>Append a single bit at the end of data block such that the number of ones is even</a:t>
            </a:r>
            <a:br>
              <a:rPr lang="en-US"/>
            </a:br>
            <a:r>
              <a:rPr lang="en-US">
                <a:sym typeface="Wingdings" pitchFamily="2" charset="2"/>
              </a:rPr>
              <a:t> Even Parity (odd parity is similar)</a:t>
            </a:r>
            <a:br>
              <a:rPr lang="en-US">
                <a:sym typeface="Wingdings" pitchFamily="2" charset="2"/>
              </a:rPr>
            </a:br>
            <a:r>
              <a:rPr lang="en-US">
                <a:sym typeface="Wingdings" pitchFamily="2" charset="2"/>
              </a:rPr>
              <a:t>0110011  0110011</a:t>
            </a:r>
            <a:r>
              <a:rPr lang="en-US">
                <a:solidFill>
                  <a:srgbClr val="FF0000"/>
                </a:solidFill>
                <a:sym typeface="Wingdings" pitchFamily="2" charset="2"/>
              </a:rPr>
              <a:t>0</a:t>
            </a:r>
            <a:br>
              <a:rPr lang="en-US">
                <a:solidFill>
                  <a:srgbClr val="FF0000"/>
                </a:solidFill>
                <a:sym typeface="Wingdings" pitchFamily="2" charset="2"/>
              </a:rPr>
            </a:br>
            <a:r>
              <a:rPr lang="en-US">
                <a:sym typeface="Wingdings" pitchFamily="2" charset="2"/>
              </a:rPr>
              <a:t>0110001  0110001</a:t>
            </a:r>
            <a:r>
              <a:rPr lang="en-US">
                <a:solidFill>
                  <a:srgbClr val="FF0000"/>
                </a:solidFill>
                <a:sym typeface="Wingdings" pitchFamily="2" charset="2"/>
              </a:rPr>
              <a:t>1</a:t>
            </a:r>
            <a:endParaRPr lang="en-US">
              <a:solidFill>
                <a:srgbClr val="FF0000"/>
              </a:solidFill>
            </a:endParaRPr>
          </a:p>
          <a:p>
            <a:pPr lvl="1"/>
            <a:r>
              <a:rPr lang="en-US"/>
              <a:t>VRC is also known as </a:t>
            </a:r>
            <a:r>
              <a:rPr lang="en-US" b="1"/>
              <a:t>Parity Check</a:t>
            </a:r>
          </a:p>
          <a:p>
            <a:pPr lvl="1"/>
            <a:r>
              <a:rPr lang="en-US"/>
              <a:t>Performance:</a:t>
            </a:r>
          </a:p>
          <a:p>
            <a:pPr lvl="2"/>
            <a:r>
              <a:rPr lang="en-US"/>
              <a:t>Detects all odd-number errors in a data block</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a:t>
            </a:r>
          </a:p>
        </p:txBody>
      </p:sp>
      <p:sp>
        <p:nvSpPr>
          <p:cNvPr id="3" name="Content Placeholder 2"/>
          <p:cNvSpPr>
            <a:spLocks noGrp="1"/>
          </p:cNvSpPr>
          <p:nvPr>
            <p:ph idx="1"/>
          </p:nvPr>
        </p:nvSpPr>
        <p:spPr/>
        <p:txBody>
          <a:bodyPr/>
          <a:lstStyle/>
          <a:p>
            <a:r>
              <a:rPr lang="fr-FR" dirty="0" err="1">
                <a:solidFill>
                  <a:srgbClr val="0033CC"/>
                </a:solidFill>
              </a:rPr>
              <a:t>Physical</a:t>
            </a:r>
            <a:r>
              <a:rPr lang="fr-FR" dirty="0">
                <a:solidFill>
                  <a:srgbClr val="0033CC"/>
                </a:solidFill>
              </a:rPr>
              <a:t> </a:t>
            </a:r>
            <a:r>
              <a:rPr lang="fr-FR" dirty="0" err="1">
                <a:solidFill>
                  <a:srgbClr val="0033CC"/>
                </a:solidFill>
              </a:rPr>
              <a:t>Addresses</a:t>
            </a:r>
            <a:endParaRPr lang="fr-FR" dirty="0">
              <a:solidFill>
                <a:srgbClr val="0033CC"/>
              </a:solidFill>
            </a:endParaRPr>
          </a:p>
          <a:p>
            <a:r>
              <a:rPr lang="fr-FR" dirty="0" err="1">
                <a:solidFill>
                  <a:srgbClr val="0033CC"/>
                </a:solidFill>
              </a:rPr>
              <a:t>Logical</a:t>
            </a:r>
            <a:r>
              <a:rPr lang="fr-FR" dirty="0">
                <a:solidFill>
                  <a:srgbClr val="0033CC"/>
                </a:solidFill>
              </a:rPr>
              <a:t> </a:t>
            </a:r>
            <a:r>
              <a:rPr lang="fr-FR" dirty="0" err="1">
                <a:solidFill>
                  <a:srgbClr val="0033CC"/>
                </a:solidFill>
              </a:rPr>
              <a:t>Addresses</a:t>
            </a:r>
            <a:endParaRPr lang="fr-FR" dirty="0">
              <a:solidFill>
                <a:srgbClr val="0033CC"/>
              </a:solidFill>
            </a:endParaRPr>
          </a:p>
          <a:p>
            <a:r>
              <a:rPr lang="en-US" dirty="0">
                <a:solidFill>
                  <a:srgbClr val="0033CC"/>
                </a:solidFill>
              </a:rPr>
              <a:t>Port Addresses</a:t>
            </a:r>
          </a:p>
          <a:p>
            <a:r>
              <a:rPr lang="en-US" dirty="0">
                <a:solidFill>
                  <a:srgbClr val="0033CC"/>
                </a:solidFill>
              </a:rPr>
              <a:t>Specific Addresses</a:t>
            </a:r>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Addresses in TCP/IP</a:t>
            </a: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762000" y="2971800"/>
            <a:ext cx="7834312" cy="1997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dirty="0"/>
              <a:t>Relationship of layers and addresses in TCP/IP</a:t>
            </a:r>
            <a:r>
              <a:rPr lang="en-US" i="1" dirty="0"/>
              <a:t/>
            </a:r>
            <a:br>
              <a:rPr lang="en-US" i="1" dirty="0"/>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762000" y="1752600"/>
            <a:ext cx="7467600"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Addresses</a:t>
            </a:r>
          </a:p>
        </p:txBody>
      </p:sp>
      <p:sp>
        <p:nvSpPr>
          <p:cNvPr id="3" name="Content Placeholder 2"/>
          <p:cNvSpPr>
            <a:spLocks noGrp="1"/>
          </p:cNvSpPr>
          <p:nvPr>
            <p:ph idx="1"/>
          </p:nvPr>
        </p:nvSpPr>
        <p:spPr/>
        <p:txBody>
          <a:bodyPr/>
          <a:lstStyle/>
          <a:p>
            <a:pPr algn="just"/>
            <a:r>
              <a:rPr lang="en-US" sz="2400" dirty="0"/>
              <a:t>Here a node with physical address 10 sends a frame to a node with physical address 87. The two nodes are connected by a link (bus topology LAN). As the figure shows, the computer with physical address </a:t>
            </a:r>
            <a:r>
              <a:rPr lang="en-US" sz="2400" dirty="0">
                <a:solidFill>
                  <a:schemeClr val="hlink"/>
                </a:solidFill>
              </a:rPr>
              <a:t>10</a:t>
            </a:r>
            <a:r>
              <a:rPr lang="en-US" sz="2400" dirty="0"/>
              <a:t> is the sender, and the computer with physical </a:t>
            </a:r>
            <a:r>
              <a:rPr lang="en-US" sz="2400" i="1" dirty="0"/>
              <a:t>address </a:t>
            </a:r>
            <a:r>
              <a:rPr lang="en-US" sz="2400" i="1" dirty="0">
                <a:solidFill>
                  <a:schemeClr val="hlink"/>
                </a:solidFill>
              </a:rPr>
              <a:t>87</a:t>
            </a:r>
            <a:r>
              <a:rPr lang="en-US" sz="2400" i="1" dirty="0"/>
              <a:t> is the receiver.</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685800" y="3657600"/>
            <a:ext cx="8053387" cy="1855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t>Most local-area networks use a </a:t>
            </a:r>
            <a:r>
              <a:rPr lang="en-US" sz="2400" dirty="0">
                <a:solidFill>
                  <a:schemeClr val="hlink"/>
                </a:solidFill>
              </a:rPr>
              <a:t>48-bit</a:t>
            </a:r>
            <a:r>
              <a:rPr lang="en-US" sz="2400" dirty="0"/>
              <a:t> (6-byte) physical address written as 12 hexadecimal digits; every byte (2 hexadecimal digits) is separated by a colon, as shown below:</a:t>
            </a:r>
          </a:p>
          <a:p>
            <a:pPr algn="ctr">
              <a:buNone/>
            </a:pPr>
            <a:endParaRPr lang="en-US" sz="3600" dirty="0">
              <a:solidFill>
                <a:schemeClr val="folHlink"/>
              </a:solidFill>
            </a:endParaRPr>
          </a:p>
          <a:p>
            <a:pPr algn="ctr">
              <a:buNone/>
            </a:pPr>
            <a:r>
              <a:rPr lang="en-US" sz="3600" dirty="0">
                <a:solidFill>
                  <a:schemeClr val="folHlink"/>
                </a:solidFill>
              </a:rPr>
              <a:t>07:01:02:01:2C:4B</a:t>
            </a:r>
            <a:br>
              <a:rPr lang="en-US" sz="3600" dirty="0">
                <a:solidFill>
                  <a:schemeClr val="folHlink"/>
                </a:solidFill>
              </a:rPr>
            </a:br>
            <a:endParaRPr lang="en-US" sz="3600" dirty="0">
              <a:solidFill>
                <a:schemeClr val="folHlink"/>
              </a:solidFill>
            </a:endParaRPr>
          </a:p>
          <a:p>
            <a:pPr algn="ctr">
              <a:buNone/>
            </a:pPr>
            <a:r>
              <a:rPr lang="en-US" dirty="0"/>
              <a:t>A 6-byte (12 hexadecimal digits) physical address.</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884238"/>
          </a:xfrm>
        </p:spPr>
        <p:txBody>
          <a:bodyPr>
            <a:normAutofit fontScale="90000"/>
          </a:bodyPr>
          <a:lstStyle/>
          <a:p>
            <a:r>
              <a:rPr lang="en-US" sz="4000" dirty="0"/>
              <a:t>IP Addresses: A part of an internet with two routers connecting three LANs</a:t>
            </a:r>
            <a:r>
              <a:rPr lang="en-US" dirty="0"/>
              <a:t/>
            </a:r>
            <a:br>
              <a:rPr lang="en-US" dirty="0"/>
            </a:br>
            <a:endParaRPr lang="en-US" dirty="0"/>
          </a:p>
        </p:txBody>
      </p:sp>
      <p:sp>
        <p:nvSpPr>
          <p:cNvPr id="6" name="Content Placeholder 5"/>
          <p:cNvSpPr>
            <a:spLocks noGrp="1"/>
          </p:cNvSpPr>
          <p:nvPr>
            <p:ph sz="half" idx="1"/>
          </p:nvPr>
        </p:nvSpPr>
        <p:spPr>
          <a:xfrm>
            <a:off x="152400" y="1295400"/>
            <a:ext cx="2819400" cy="5105400"/>
          </a:xfrm>
        </p:spPr>
        <p:txBody>
          <a:bodyPr>
            <a:noAutofit/>
          </a:bodyPr>
          <a:lstStyle/>
          <a:p>
            <a:pPr algn="just"/>
            <a:r>
              <a:rPr lang="en-US" sz="1800" dirty="0"/>
              <a:t>Each device (computer or router) has a pair of addresses (logical and physical) for each connection. </a:t>
            </a:r>
          </a:p>
          <a:p>
            <a:pPr algn="just"/>
            <a:r>
              <a:rPr lang="en-US" sz="1800" dirty="0"/>
              <a:t>In this case, each computer is connected to only one link and therefore has only one pair of addresses. </a:t>
            </a:r>
          </a:p>
          <a:p>
            <a:pPr algn="just"/>
            <a:r>
              <a:rPr lang="en-US" sz="1800" dirty="0"/>
              <a:t>Each router, however, is connected to three networks (only two are shown in the figure). </a:t>
            </a:r>
          </a:p>
          <a:p>
            <a:pPr algn="just"/>
            <a:r>
              <a:rPr lang="en-US" sz="1800" dirty="0"/>
              <a:t>So each router has three pairs of addresses, one for each connection.</a:t>
            </a:r>
          </a:p>
        </p:txBody>
      </p:sp>
      <p:sp>
        <p:nvSpPr>
          <p:cNvPr id="7" name="Content Placeholder 6"/>
          <p:cNvSpPr>
            <a:spLocks noGrp="1"/>
          </p:cNvSpPr>
          <p:nvPr>
            <p:ph sz="half" idx="2"/>
          </p:nvPr>
        </p:nvSpPr>
        <p:spPr/>
        <p:txBody>
          <a:bodyPr>
            <a:normAutofit/>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2895600" y="1447800"/>
            <a:ext cx="6069012" cy="5083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addresses</a:t>
            </a:r>
          </a:p>
        </p:txBody>
      </p:sp>
      <p:sp>
        <p:nvSpPr>
          <p:cNvPr id="3" name="Content Placeholder 2"/>
          <p:cNvSpPr>
            <a:spLocks noGrp="1"/>
          </p:cNvSpPr>
          <p:nvPr>
            <p:ph sz="half" idx="1"/>
          </p:nvPr>
        </p:nvSpPr>
        <p:spPr>
          <a:xfrm>
            <a:off x="152400" y="1600200"/>
            <a:ext cx="2971800" cy="4525963"/>
          </a:xfrm>
        </p:spPr>
        <p:txBody>
          <a:bodyPr>
            <a:normAutofit fontScale="77500" lnSpcReduction="20000"/>
          </a:bodyPr>
          <a:lstStyle/>
          <a:p>
            <a:pPr algn="just"/>
            <a:r>
              <a:rPr lang="en-US" sz="2300" i="1" dirty="0"/>
              <a:t>The sending computer is running three processes at this time with port addresses a, b, and c.</a:t>
            </a:r>
          </a:p>
          <a:p>
            <a:pPr algn="just"/>
            <a:r>
              <a:rPr lang="en-US" sz="2300" i="1" dirty="0"/>
              <a:t> The receiving computer is running two processes at this time with port addresses j and k. </a:t>
            </a:r>
          </a:p>
          <a:p>
            <a:pPr algn="just"/>
            <a:r>
              <a:rPr lang="en-US" sz="2300" i="1" dirty="0"/>
              <a:t>Process </a:t>
            </a:r>
            <a:r>
              <a:rPr lang="en-US" sz="2300" i="1" dirty="0">
                <a:solidFill>
                  <a:schemeClr val="hlink"/>
                </a:solidFill>
              </a:rPr>
              <a:t>a</a:t>
            </a:r>
            <a:r>
              <a:rPr lang="en-US" sz="2300" i="1" dirty="0"/>
              <a:t> in the sending computer needs to communicate with process </a:t>
            </a:r>
            <a:r>
              <a:rPr lang="en-US" sz="2300" i="1" dirty="0">
                <a:solidFill>
                  <a:schemeClr val="hlink"/>
                </a:solidFill>
              </a:rPr>
              <a:t>j</a:t>
            </a:r>
            <a:r>
              <a:rPr lang="en-US" sz="2300" i="1" dirty="0"/>
              <a:t> in the receiving computer. </a:t>
            </a:r>
          </a:p>
          <a:p>
            <a:pPr algn="just"/>
            <a:r>
              <a:rPr lang="en-US" sz="2300" i="1" dirty="0"/>
              <a:t>Note that although physical addresses change from hop to hop, logical and port addresses remain the same from the source to destination</a:t>
            </a:r>
            <a:r>
              <a:rPr lang="en-US" i="1" dirty="0"/>
              <a:t>.</a:t>
            </a:r>
            <a:endParaRPr lang="en-US" dirty="0"/>
          </a:p>
        </p:txBody>
      </p:sp>
      <p:sp>
        <p:nvSpPr>
          <p:cNvPr id="4" name="Content Placeholder 3"/>
          <p:cNvSpPr>
            <a:spLocks noGrp="1"/>
          </p:cNvSpPr>
          <p:nvPr>
            <p:ph sz="half" idx="2"/>
          </p:nvPr>
        </p:nvSpPr>
        <p:spPr/>
        <p:txBody>
          <a:bodyPr>
            <a:normAutofit fontScale="77500" lnSpcReduction="20000"/>
          </a:bodyPr>
          <a:lstStyle/>
          <a:p>
            <a:endParaRPr lang="en-US" dirty="0"/>
          </a:p>
        </p:txBody>
      </p:sp>
      <p:pic>
        <p:nvPicPr>
          <p:cNvPr id="5" name="Picture 6"/>
          <p:cNvPicPr>
            <a:picLocks noChangeAspect="1" noChangeArrowheads="1"/>
          </p:cNvPicPr>
          <p:nvPr/>
        </p:nvPicPr>
        <p:blipFill>
          <a:blip r:embed="rId2" cstate="print"/>
          <a:srcRect/>
          <a:stretch>
            <a:fillRect/>
          </a:stretch>
        </p:blipFill>
        <p:spPr bwMode="auto">
          <a:xfrm>
            <a:off x="3124200" y="1143000"/>
            <a:ext cx="6019800" cy="4512814"/>
          </a:xfrm>
          <a:prstGeom prst="rect">
            <a:avLst/>
          </a:prstGeom>
          <a:noFill/>
          <a:ln w="9525">
            <a:noFill/>
            <a:miter lim="800000"/>
            <a:headEnd/>
            <a:tailEnd/>
          </a:ln>
          <a:effectLst/>
        </p:spPr>
      </p:pic>
      <p:sp>
        <p:nvSpPr>
          <p:cNvPr id="6" name="Rectangle 5"/>
          <p:cNvSpPr/>
          <p:nvPr/>
        </p:nvSpPr>
        <p:spPr>
          <a:xfrm>
            <a:off x="3505200" y="5943600"/>
            <a:ext cx="5334000" cy="646331"/>
          </a:xfrm>
          <a:prstGeom prst="rect">
            <a:avLst/>
          </a:prstGeom>
        </p:spPr>
        <p:txBody>
          <a:bodyPr wrap="square">
            <a:spAutoFit/>
          </a:bodyPr>
          <a:lstStyle/>
          <a:p>
            <a:pPr algn="ctr"/>
            <a:r>
              <a:rPr lang="en-US" b="1" dirty="0">
                <a:solidFill>
                  <a:schemeClr val="accent2">
                    <a:lumMod val="50000"/>
                  </a:schemeClr>
                </a:solidFill>
              </a:rPr>
              <a:t>The physical addresses will change from hop to hop,</a:t>
            </a:r>
          </a:p>
          <a:p>
            <a:pPr algn="ctr"/>
            <a:r>
              <a:rPr lang="en-US" b="1" dirty="0">
                <a:solidFill>
                  <a:schemeClr val="accent2">
                    <a:lumMod val="50000"/>
                  </a:schemeClr>
                </a:solidFill>
              </a:rPr>
              <a:t>but the logical addresses usually remain the same.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i="1" dirty="0"/>
              <a:t>A port address is a 16-bit address represented by one decimal number as shown.</a:t>
            </a:r>
          </a:p>
          <a:p>
            <a:pPr>
              <a:buNone/>
            </a:pPr>
            <a:r>
              <a:rPr lang="en-US" i="1" dirty="0">
                <a:solidFill>
                  <a:schemeClr val="folHlink"/>
                </a:solidFill>
              </a:rPr>
              <a:t>                                           </a:t>
            </a:r>
          </a:p>
          <a:p>
            <a:pPr>
              <a:buNone/>
            </a:pPr>
            <a:r>
              <a:rPr lang="en-US" i="1" dirty="0">
                <a:solidFill>
                  <a:schemeClr val="folHlink"/>
                </a:solidFill>
              </a:rPr>
              <a:t>                                    </a:t>
            </a:r>
            <a:r>
              <a:rPr lang="en-US" dirty="0">
                <a:solidFill>
                  <a:schemeClr val="folHlink"/>
                </a:solidFill>
              </a:rPr>
              <a:t>753</a:t>
            </a:r>
            <a:br>
              <a:rPr lang="en-US" dirty="0">
                <a:solidFill>
                  <a:schemeClr val="folHlink"/>
                </a:solidFill>
              </a:rPr>
            </a:br>
            <a:endParaRPr lang="en-US" dirty="0">
              <a:solidFill>
                <a:schemeClr val="folHlink"/>
              </a:solidFill>
            </a:endParaRPr>
          </a:p>
          <a:p>
            <a:pPr algn="ctr"/>
            <a:r>
              <a:rPr lang="en-US" dirty="0"/>
              <a:t>A 16-bit port address represented </a:t>
            </a:r>
            <a:br>
              <a:rPr lang="en-US" dirty="0"/>
            </a:br>
            <a:r>
              <a:rPr lang="en-US" dirty="0"/>
              <a:t>as one single number.</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8433</TotalTime>
  <Words>3761</Words>
  <Application>Microsoft Macintosh PowerPoint</Application>
  <PresentationFormat>On-screen Show (4:3)</PresentationFormat>
  <Paragraphs>442</Paragraphs>
  <Slides>97</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5" baseType="lpstr">
      <vt:lpstr>Calibri</vt:lpstr>
      <vt:lpstr>StarSymbol</vt:lpstr>
      <vt:lpstr>Times New Roman</vt:lpstr>
      <vt:lpstr>Wingdings</vt:lpstr>
      <vt:lpstr>Arial</vt:lpstr>
      <vt:lpstr>Office Theme</vt:lpstr>
      <vt:lpstr>Equation</vt:lpstr>
      <vt:lpstr>Bitmap Image</vt:lpstr>
      <vt:lpstr>CSE/T/324A Computer Networks Topic 1- Introduction</vt:lpstr>
      <vt:lpstr>Syllabus</vt:lpstr>
      <vt:lpstr>COs of Theory</vt:lpstr>
      <vt:lpstr>COs of Lab</vt:lpstr>
      <vt:lpstr>Suggested Readings</vt:lpstr>
      <vt:lpstr>Review of Error Detection in Data Link Layer </vt:lpstr>
      <vt:lpstr>Computer Networks Lab CO1: Design and implement error detection techniques within a simulated network environment.  </vt:lpstr>
      <vt:lpstr>Error Detection</vt:lpstr>
      <vt:lpstr>Error Detection Methods</vt:lpstr>
      <vt:lpstr>Error Detection Methods</vt:lpstr>
      <vt:lpstr>Error Detection Methods</vt:lpstr>
      <vt:lpstr>Cyclic Redundancy Check</vt:lpstr>
      <vt:lpstr>Cyclic Redundancy Check</vt:lpstr>
      <vt:lpstr>Example</vt:lpstr>
      <vt:lpstr>Cyclic Redundancy Check</vt:lpstr>
      <vt:lpstr>Cyclic Redundancy Check</vt:lpstr>
      <vt:lpstr>Assignment 1:  Design and implement an error detection module. Due on: 19-23 October 2020 (in your respective lab classes) </vt:lpstr>
      <vt:lpstr>PowerPoint Presentation</vt:lpstr>
      <vt:lpstr>Report</vt:lpstr>
      <vt:lpstr>Networks</vt:lpstr>
      <vt:lpstr>Computer Networks</vt:lpstr>
      <vt:lpstr>Applications of Networks</vt:lpstr>
      <vt:lpstr>Some terms..CPS, IoT, Cloud</vt:lpstr>
      <vt:lpstr>Network Components</vt:lpstr>
      <vt:lpstr>Network Criteria </vt:lpstr>
      <vt:lpstr>Physical Structures </vt:lpstr>
      <vt:lpstr>Types of Connections</vt:lpstr>
      <vt:lpstr>Categories of Topology</vt:lpstr>
      <vt:lpstr>Network Topology</vt:lpstr>
      <vt:lpstr>A fully connected mesh topology (five devices)</vt:lpstr>
      <vt:lpstr>Star Topology</vt:lpstr>
      <vt:lpstr> A star topology connecting four stations </vt:lpstr>
      <vt:lpstr>Bus Topology</vt:lpstr>
      <vt:lpstr>A bus topology connecting three stations</vt:lpstr>
      <vt:lpstr>Ring Topology</vt:lpstr>
      <vt:lpstr>A ring topology connecting six stations </vt:lpstr>
      <vt:lpstr>A hybrid topology: a star backbone with three bus networks</vt:lpstr>
      <vt:lpstr>Mesh Topology</vt:lpstr>
      <vt:lpstr>Categories of Networks</vt:lpstr>
      <vt:lpstr>LAN, MAN and WAN</vt:lpstr>
      <vt:lpstr>LAN</vt:lpstr>
      <vt:lpstr>WANs: a switched WAN and a point-to-point WAN</vt:lpstr>
      <vt:lpstr>WAN technologies</vt:lpstr>
      <vt:lpstr>Circuit Switching</vt:lpstr>
      <vt:lpstr>Packet Switching</vt:lpstr>
      <vt:lpstr>Cell Switching </vt:lpstr>
      <vt:lpstr>LANMAN WAN</vt:lpstr>
      <vt:lpstr>INTERNET</vt:lpstr>
      <vt:lpstr>Hierarchical organization of the Internet</vt:lpstr>
      <vt:lpstr>Protocols</vt:lpstr>
      <vt:lpstr>Elements of a Protocol</vt:lpstr>
      <vt:lpstr>Network models</vt:lpstr>
      <vt:lpstr>Communication Architecture</vt:lpstr>
      <vt:lpstr>Example</vt:lpstr>
      <vt:lpstr>Tasks involved in sending a letter</vt:lpstr>
      <vt:lpstr>Layer Architecture</vt:lpstr>
      <vt:lpstr>ISO or OSI</vt:lpstr>
      <vt:lpstr>Open Systems Interconnection (OSI) Model</vt:lpstr>
      <vt:lpstr>OSI Reference Model</vt:lpstr>
      <vt:lpstr>OSI Model</vt:lpstr>
      <vt:lpstr>OSI Reference Model: 7 Layers</vt:lpstr>
      <vt:lpstr>The interaction between layers in the OSI model</vt:lpstr>
      <vt:lpstr>OSI: A Layered Network Model</vt:lpstr>
      <vt:lpstr>An exchange using the OSI model </vt:lpstr>
      <vt:lpstr>Physical Layer</vt:lpstr>
      <vt:lpstr>Physical Layer</vt:lpstr>
      <vt:lpstr>Data Link Layer</vt:lpstr>
      <vt:lpstr>Data Link Layer</vt:lpstr>
      <vt:lpstr>Hop to Hop Delivery</vt:lpstr>
      <vt:lpstr>Network Layer</vt:lpstr>
      <vt:lpstr>Network Layer</vt:lpstr>
      <vt:lpstr>Source to destination delivery</vt:lpstr>
      <vt:lpstr>Transport Layer</vt:lpstr>
      <vt:lpstr>Transport Layer</vt:lpstr>
      <vt:lpstr>Reliable process-to-process delivery of a message</vt:lpstr>
      <vt:lpstr>Session Layer</vt:lpstr>
      <vt:lpstr>Session Layer</vt:lpstr>
      <vt:lpstr>Presentation Layer</vt:lpstr>
      <vt:lpstr>Presentation layer</vt:lpstr>
      <vt:lpstr>Application Layer</vt:lpstr>
      <vt:lpstr>Application layer</vt:lpstr>
      <vt:lpstr>OSI in Action</vt:lpstr>
      <vt:lpstr>Summary of layers</vt:lpstr>
      <vt:lpstr>PowerPoint Presentation</vt:lpstr>
      <vt:lpstr>TCP/IP protocol suite</vt:lpstr>
      <vt:lpstr>OSI &amp; TCP/IP Models</vt:lpstr>
      <vt:lpstr>TCP/IP and OSI model</vt:lpstr>
      <vt:lpstr>Overview of the Internet: TCP/IP reference model</vt:lpstr>
      <vt:lpstr>TCP/IP Model</vt:lpstr>
      <vt:lpstr>Addressing</vt:lpstr>
      <vt:lpstr>Addresses in TCP/IP</vt:lpstr>
      <vt:lpstr>Relationship of layers and addresses in TCP/IP </vt:lpstr>
      <vt:lpstr>Physical Addresses</vt:lpstr>
      <vt:lpstr>PowerPoint Presentation</vt:lpstr>
      <vt:lpstr>IP Addresses: A part of an internet with two routers connecting three LANs </vt:lpstr>
      <vt:lpstr>Port addresses</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112</cp:revision>
  <dcterms:created xsi:type="dcterms:W3CDTF">2006-08-16T00:00:00Z</dcterms:created>
  <dcterms:modified xsi:type="dcterms:W3CDTF">2020-10-08T06:28:16Z</dcterms:modified>
</cp:coreProperties>
</file>