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46" r:id="rId3"/>
    <p:sldId id="312" r:id="rId4"/>
    <p:sldId id="292" r:id="rId5"/>
    <p:sldId id="342" r:id="rId6"/>
    <p:sldId id="314" r:id="rId7"/>
    <p:sldId id="315" r:id="rId8"/>
    <p:sldId id="294" r:id="rId9"/>
    <p:sldId id="284" r:id="rId10"/>
    <p:sldId id="285" r:id="rId11"/>
    <p:sldId id="316" r:id="rId12"/>
    <p:sldId id="317" r:id="rId13"/>
    <p:sldId id="296" r:id="rId14"/>
    <p:sldId id="297" r:id="rId15"/>
    <p:sldId id="318" r:id="rId16"/>
    <p:sldId id="319" r:id="rId17"/>
    <p:sldId id="320" r:id="rId18"/>
    <p:sldId id="303" r:id="rId19"/>
    <p:sldId id="304" r:id="rId20"/>
    <p:sldId id="327" r:id="rId21"/>
    <p:sldId id="328" r:id="rId22"/>
    <p:sldId id="305" r:id="rId23"/>
    <p:sldId id="323" r:id="rId24"/>
    <p:sldId id="324" r:id="rId25"/>
    <p:sldId id="325" r:id="rId26"/>
    <p:sldId id="326" r:id="rId27"/>
    <p:sldId id="306" r:id="rId28"/>
    <p:sldId id="329" r:id="rId29"/>
    <p:sldId id="330" r:id="rId30"/>
    <p:sldId id="331" r:id="rId31"/>
    <p:sldId id="332" r:id="rId32"/>
    <p:sldId id="343" r:id="rId33"/>
    <p:sldId id="334" r:id="rId34"/>
    <p:sldId id="335" r:id="rId35"/>
    <p:sldId id="336" r:id="rId36"/>
    <p:sldId id="337" r:id="rId37"/>
    <p:sldId id="338" r:id="rId38"/>
    <p:sldId id="339" r:id="rId39"/>
    <p:sldId id="309" r:id="rId40"/>
    <p:sldId id="310" r:id="rId41"/>
    <p:sldId id="34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7" autoAdjust="0"/>
    <p:restoredTop sz="94700"/>
  </p:normalViewPr>
  <p:slideViewPr>
    <p:cSldViewPr>
      <p:cViewPr>
        <p:scale>
          <a:sx n="80" d="100"/>
          <a:sy n="80" d="100"/>
        </p:scale>
        <p:origin x="2272" y="7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image" Target="../media/image16.emf"/><Relationship Id="rId13" Type="http://schemas.openxmlformats.org/officeDocument/2006/relationships/image" Target="../media/image17.emf"/><Relationship Id="rId14" Type="http://schemas.openxmlformats.org/officeDocument/2006/relationships/image" Target="../media/image18.emf"/><Relationship Id="rId15" Type="http://schemas.openxmlformats.org/officeDocument/2006/relationships/image" Target="../media/image19.emf"/><Relationship Id="rId16" Type="http://schemas.openxmlformats.org/officeDocument/2006/relationships/image" Target="../media/image20.wmf"/><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1.emf"/><Relationship Id="rId8" Type="http://schemas.openxmlformats.org/officeDocument/2006/relationships/image" Target="../media/image12.emf"/><Relationship Id="rId9" Type="http://schemas.openxmlformats.org/officeDocument/2006/relationships/image" Target="../media/image13.emf"/><Relationship Id="rId10"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11/21/20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2007334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4E0FE-540D-4631-8AAB-DC4DC759A0F6}" type="slidenum">
              <a:rPr lang="en-US"/>
              <a:pPr/>
              <a:t>9</a:t>
            </a:fld>
            <a:endParaRPr lang="en-US"/>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70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819A4-EBCD-48EA-94F3-141B6B5EA8C3}" type="slidenum">
              <a:rPr lang="en-US"/>
              <a:pPr/>
              <a:t>10</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3826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8134D-C2E3-46F0-A046-14260C02B881}" type="slidenum">
              <a:rPr lang="en-US"/>
              <a:pPr/>
              <a:t>18</a:t>
            </a:fld>
            <a:endParaRPr 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113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30B02-CA12-4011-A18D-E70A073115C0}" type="slidenum">
              <a:rPr lang="en-US"/>
              <a:pPr/>
              <a:t>19</a:t>
            </a:fld>
            <a:endParaRPr 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951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7B1B2B-A6CB-4CE6-950C-FF7DC75AC5CC}" type="slidenum">
              <a:rPr lang="en-US"/>
              <a:pPr/>
              <a:t>22</a:t>
            </a:fld>
            <a:endParaRPr lang="en-US"/>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1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AD7684-9E06-4604-8B0C-F64D6254F936}" type="slidenum">
              <a:rPr lang="en-US"/>
              <a:pPr/>
              <a:t>27</a:t>
            </a:fld>
            <a:endParaRPr 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075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78A2C62-3399-8346-9959-20D2D4D11182}" type="slidenum">
              <a:rPr lang="en-US" altLang="zh-TW"/>
              <a:pPr eaLnBrk="1" hangingPunct="1"/>
              <a:t>39</a:t>
            </a:fld>
            <a:endParaRPr lang="en-US" altLang="zh-TW"/>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z="2000" dirty="0">
              <a:latin typeface="Times New Roman" charset="0"/>
              <a:ea typeface="新細明體" charset="-120"/>
            </a:endParaRPr>
          </a:p>
        </p:txBody>
      </p:sp>
    </p:spTree>
    <p:extLst>
      <p:ext uri="{BB962C8B-B14F-4D97-AF65-F5344CB8AC3E}">
        <p14:creationId xmlns:p14="http://schemas.microsoft.com/office/powerpoint/2010/main" val="1632742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E43A0B1-EA6E-5742-BBE0-85C54DE32142}" type="slidenum">
              <a:rPr lang="en-US" altLang="zh-TW"/>
              <a:pPr eaLnBrk="1" hangingPunct="1"/>
              <a:t>40</a:t>
            </a:fld>
            <a:endParaRPr lang="en-US" altLang="zh-TW"/>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ea typeface="新細明體" charset="-120"/>
            </a:endParaRPr>
          </a:p>
        </p:txBody>
      </p:sp>
    </p:spTree>
    <p:extLst>
      <p:ext uri="{BB962C8B-B14F-4D97-AF65-F5344CB8AC3E}">
        <p14:creationId xmlns:p14="http://schemas.microsoft.com/office/powerpoint/2010/main" val="138346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56AADB-20D4-41C5-83AB-0B70D9E6B5E4}" type="datetime1">
              <a:rPr lang="en-US" smtClean="0"/>
              <a:pPr/>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495EE-71FD-41D5-860A-B1C9B6999D32}" type="datetime1">
              <a:rPr lang="en-US" smtClean="0"/>
              <a:pPr/>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970028-E366-4FDE-8BE2-CAA6D16D0917}" type="datetime1">
              <a:rPr lang="en-US" smtClean="0"/>
              <a:pPr/>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A449339C-B5C1-4AD8-A2CF-80A097606924}" type="slidenum">
              <a:rPr lang="en-US"/>
              <a:pPr/>
              <a:t>‹#›</a:t>
            </a:fld>
            <a:endParaRPr lang="en-US"/>
          </a:p>
        </p:txBody>
      </p:sp>
    </p:spTree>
    <p:extLst>
      <p:ext uri="{BB962C8B-B14F-4D97-AF65-F5344CB8AC3E}">
        <p14:creationId xmlns:p14="http://schemas.microsoft.com/office/powerpoint/2010/main" val="95649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182688" y="2017713"/>
            <a:ext cx="3810000" cy="4114800"/>
          </a:xfrm>
        </p:spPr>
        <p:txBody>
          <a:bodyPr/>
          <a:lstStyle/>
          <a:p>
            <a:endParaRPr lang="en-US"/>
          </a:p>
        </p:txBody>
      </p:sp>
      <p:sp>
        <p:nvSpPr>
          <p:cNvPr id="4" name="Text Placeholder 3"/>
          <p:cNvSpPr>
            <a:spLocks noGrp="1"/>
          </p:cNvSpPr>
          <p:nvPr>
            <p:ph type="body"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CBD30644-C5FE-4F1B-9B4F-65E18710ADE3}" type="slidenum">
              <a:rPr lang="en-US"/>
              <a:pPr/>
              <a:t>‹#›</a:t>
            </a:fld>
            <a:endParaRPr lang="en-US"/>
          </a:p>
        </p:txBody>
      </p:sp>
    </p:spTree>
    <p:extLst>
      <p:ext uri="{BB962C8B-B14F-4D97-AF65-F5344CB8AC3E}">
        <p14:creationId xmlns:p14="http://schemas.microsoft.com/office/powerpoint/2010/main" val="66755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773F4-C709-4614-BA51-31C3C1108F57}" type="datetime1">
              <a:rPr lang="en-US" smtClean="0"/>
              <a:pPr/>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B6182-21B6-4FCE-8690-6F0F6A172278}" type="datetime1">
              <a:rPr lang="en-US" smtClean="0"/>
              <a:pPr/>
              <a:t>11/21/20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DB6A28-A6F5-479E-AFEF-BD8A1A1579BE}" type="datetime1">
              <a:rPr lang="en-US" smtClean="0"/>
              <a:pPr/>
              <a:t>11/21/20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D885D6-DA07-45B9-B9D6-D976D2100067}" type="datetime1">
              <a:rPr lang="en-US" smtClean="0"/>
              <a:pPr/>
              <a:t>11/21/20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953F41-E077-4D1D-BCD7-7BEA3575A1C6}" type="datetime1">
              <a:rPr lang="en-US" smtClean="0"/>
              <a:pPr/>
              <a:t>11/21/20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A1193-D83E-42D2-83CD-1420AC1BD8AE}" type="datetime1">
              <a:rPr lang="en-US" smtClean="0"/>
              <a:pPr/>
              <a:t>11/21/20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60730-020D-4D00-AB35-579BD0F3C3C3}" type="datetime1">
              <a:rPr lang="en-US" smtClean="0"/>
              <a:pPr/>
              <a:t>11/21/20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B7115-0641-48DF-A9BA-59B57E2D91AD}" type="datetime1">
              <a:rPr lang="en-US" smtClean="0"/>
              <a:pPr/>
              <a:t>11/21/20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4DD08-2563-47A6-9831-579BB3CB23B2}" type="datetime1">
              <a:rPr lang="en-US" smtClean="0"/>
              <a:pPr/>
              <a:t>11/21/20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46" Type="http://schemas.openxmlformats.org/officeDocument/2006/relationships/oleObject" Target="../embeddings/oleObject28.bin"/><Relationship Id="rId47" Type="http://schemas.openxmlformats.org/officeDocument/2006/relationships/oleObject" Target="../embeddings/oleObject29.bin"/><Relationship Id="rId48" Type="http://schemas.openxmlformats.org/officeDocument/2006/relationships/oleObject" Target="../embeddings/oleObject30.bin"/><Relationship Id="rId20" Type="http://schemas.openxmlformats.org/officeDocument/2006/relationships/image" Target="../media/image13.emf"/><Relationship Id="rId21" Type="http://schemas.openxmlformats.org/officeDocument/2006/relationships/oleObject" Target="../embeddings/oleObject10.bin"/><Relationship Id="rId22" Type="http://schemas.openxmlformats.org/officeDocument/2006/relationships/oleObject" Target="../embeddings/oleObject11.bin"/><Relationship Id="rId23" Type="http://schemas.openxmlformats.org/officeDocument/2006/relationships/image" Target="../media/image14.emf"/><Relationship Id="rId24" Type="http://schemas.openxmlformats.org/officeDocument/2006/relationships/oleObject" Target="../embeddings/oleObject12.bin"/><Relationship Id="rId25" Type="http://schemas.openxmlformats.org/officeDocument/2006/relationships/oleObject" Target="../embeddings/oleObject13.bin"/><Relationship Id="rId26" Type="http://schemas.openxmlformats.org/officeDocument/2006/relationships/image" Target="../media/image15.emf"/><Relationship Id="rId27" Type="http://schemas.openxmlformats.org/officeDocument/2006/relationships/oleObject" Target="../embeddings/oleObject14.bin"/><Relationship Id="rId28" Type="http://schemas.openxmlformats.org/officeDocument/2006/relationships/image" Target="../media/image16.emf"/><Relationship Id="rId29" Type="http://schemas.openxmlformats.org/officeDocument/2006/relationships/oleObject" Target="../embeddings/oleObject15.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5.emf"/><Relationship Id="rId5" Type="http://schemas.openxmlformats.org/officeDocument/2006/relationships/oleObject" Target="../embeddings/oleObject2.bin"/><Relationship Id="rId30" Type="http://schemas.openxmlformats.org/officeDocument/2006/relationships/image" Target="../media/image17.emf"/><Relationship Id="rId31" Type="http://schemas.openxmlformats.org/officeDocument/2006/relationships/oleObject" Target="../embeddings/oleObject16.bin"/><Relationship Id="rId32" Type="http://schemas.openxmlformats.org/officeDocument/2006/relationships/image" Target="../media/image18.emf"/><Relationship Id="rId9" Type="http://schemas.openxmlformats.org/officeDocument/2006/relationships/oleObject" Target="../embeddings/oleObject4.bin"/><Relationship Id="rId6" Type="http://schemas.openxmlformats.org/officeDocument/2006/relationships/image" Target="../media/image6.emf"/><Relationship Id="rId7" Type="http://schemas.openxmlformats.org/officeDocument/2006/relationships/oleObject" Target="../embeddings/oleObject3.bin"/><Relationship Id="rId8" Type="http://schemas.openxmlformats.org/officeDocument/2006/relationships/image" Target="../media/image7.emf"/><Relationship Id="rId33" Type="http://schemas.openxmlformats.org/officeDocument/2006/relationships/oleObject" Target="../embeddings/oleObject17.bin"/><Relationship Id="rId34" Type="http://schemas.openxmlformats.org/officeDocument/2006/relationships/image" Target="../media/image19.emf"/><Relationship Id="rId35" Type="http://schemas.openxmlformats.org/officeDocument/2006/relationships/oleObject" Target="../embeddings/oleObject18.bin"/><Relationship Id="rId36" Type="http://schemas.openxmlformats.org/officeDocument/2006/relationships/oleObject" Target="../embeddings/oleObject19.bin"/><Relationship Id="rId10" Type="http://schemas.openxmlformats.org/officeDocument/2006/relationships/image" Target="../media/image8.emf"/><Relationship Id="rId11" Type="http://schemas.openxmlformats.org/officeDocument/2006/relationships/oleObject" Target="../embeddings/oleObject5.bin"/><Relationship Id="rId12" Type="http://schemas.openxmlformats.org/officeDocument/2006/relationships/image" Target="../media/image9.emf"/><Relationship Id="rId13" Type="http://schemas.openxmlformats.org/officeDocument/2006/relationships/oleObject" Target="../embeddings/oleObject6.bin"/><Relationship Id="rId14" Type="http://schemas.openxmlformats.org/officeDocument/2006/relationships/image" Target="../media/image10.emf"/><Relationship Id="rId15" Type="http://schemas.openxmlformats.org/officeDocument/2006/relationships/oleObject" Target="../embeddings/oleObject7.bin"/><Relationship Id="rId16" Type="http://schemas.openxmlformats.org/officeDocument/2006/relationships/image" Target="../media/image11.emf"/><Relationship Id="rId17" Type="http://schemas.openxmlformats.org/officeDocument/2006/relationships/oleObject" Target="../embeddings/oleObject8.bin"/><Relationship Id="rId18" Type="http://schemas.openxmlformats.org/officeDocument/2006/relationships/image" Target="../media/image12.emf"/><Relationship Id="rId19" Type="http://schemas.openxmlformats.org/officeDocument/2006/relationships/oleObject" Target="../embeddings/oleObject9.bin"/><Relationship Id="rId37" Type="http://schemas.openxmlformats.org/officeDocument/2006/relationships/oleObject" Target="../embeddings/oleObject20.bin"/><Relationship Id="rId38" Type="http://schemas.openxmlformats.org/officeDocument/2006/relationships/oleObject" Target="../embeddings/oleObject21.bin"/><Relationship Id="rId39" Type="http://schemas.openxmlformats.org/officeDocument/2006/relationships/oleObject" Target="../embeddings/oleObject22.bin"/><Relationship Id="rId40" Type="http://schemas.openxmlformats.org/officeDocument/2006/relationships/oleObject" Target="../embeddings/oleObject23.bin"/><Relationship Id="rId41" Type="http://schemas.openxmlformats.org/officeDocument/2006/relationships/oleObject" Target="../embeddings/oleObject24.bin"/><Relationship Id="rId42" Type="http://schemas.openxmlformats.org/officeDocument/2006/relationships/image" Target="../media/image20.wmf"/><Relationship Id="rId43" Type="http://schemas.openxmlformats.org/officeDocument/2006/relationships/oleObject" Target="../embeddings/oleObject25.bin"/><Relationship Id="rId44" Type="http://schemas.openxmlformats.org/officeDocument/2006/relationships/oleObject" Target="../embeddings/oleObject26.bin"/><Relationship Id="rId45"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21.wmf"/><Relationship Id="rId5" Type="http://schemas.openxmlformats.org/officeDocument/2006/relationships/oleObject" Target="../embeddings/oleObject32.bin"/><Relationship Id="rId6" Type="http://schemas.openxmlformats.org/officeDocument/2006/relationships/image" Target="../media/image22.wmf"/><Relationship Id="rId7" Type="http://schemas.openxmlformats.org/officeDocument/2006/relationships/oleObject" Target="../embeddings/oleObject33.bin"/><Relationship Id="rId8" Type="http://schemas.openxmlformats.org/officeDocument/2006/relationships/oleObject" Target="../embeddings/oleObject34.bin"/><Relationship Id="rId9" Type="http://schemas.openxmlformats.org/officeDocument/2006/relationships/image" Target="../media/image2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3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CSE/T/324A Computer Networks</a:t>
            </a:r>
            <a:br>
              <a:rPr lang="en-US" dirty="0" smtClean="0"/>
            </a:br>
            <a:r>
              <a:rPr lang="en-US" dirty="0" smtClean="0"/>
              <a:t>Topic 5- IEEE 802.15.1 Bluetooth</a:t>
            </a: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smtClean="0">
                <a:solidFill>
                  <a:schemeClr val="tx2"/>
                </a:solidFill>
                <a:hlinkClick r:id="rId2"/>
              </a:rPr>
              <a:t>sarbani.roy@jadavpuruniversity.in</a:t>
            </a:r>
            <a:r>
              <a:rPr lang="en-US" sz="2000" smtClean="0">
                <a:solidFill>
                  <a:schemeClr val="tx2"/>
                </a:solidFill>
                <a:hlinkClick r:id="rId2"/>
              </a:rPr>
              <a:t> </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7572" name="Text Box 4"/>
          <p:cNvSpPr txBox="1">
            <a:spLocks noChangeArrowheads="1"/>
          </p:cNvSpPr>
          <p:nvPr/>
        </p:nvSpPr>
        <p:spPr bwMode="auto">
          <a:xfrm>
            <a:off x="304800" y="762000"/>
            <a:ext cx="1221809" cy="400110"/>
          </a:xfrm>
          <a:prstGeom prst="rect">
            <a:avLst/>
          </a:prstGeom>
          <a:noFill/>
          <a:ln w="9525">
            <a:noFill/>
            <a:miter lim="800000"/>
            <a:headEnd/>
            <a:tailEnd/>
          </a:ln>
          <a:effectLst/>
        </p:spPr>
        <p:txBody>
          <a:bodyPr wrap="none">
            <a:spAutoFit/>
          </a:bodyPr>
          <a:lstStyle/>
          <a:p>
            <a:r>
              <a:rPr lang="en-US" sz="2000" i="1" dirty="0" err="1" smtClean="0">
                <a:latin typeface="Times New Roman" pitchFamily="18" charset="0"/>
              </a:rPr>
              <a:t>Scatternet</a:t>
            </a:r>
            <a:endParaRPr lang="en-US" sz="2000" i="1" dirty="0">
              <a:latin typeface="Times New Roman" pitchFamily="18" charset="0"/>
            </a:endParaRP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7574" name="Picture 6"/>
          <p:cNvPicPr>
            <a:picLocks noChangeAspect="1" noChangeArrowheads="1"/>
          </p:cNvPicPr>
          <p:nvPr/>
        </p:nvPicPr>
        <p:blipFill>
          <a:blip r:embed="rId3" cstate="print"/>
          <a:srcRect/>
          <a:stretch>
            <a:fillRect/>
          </a:stretch>
        </p:blipFill>
        <p:spPr bwMode="auto">
          <a:xfrm>
            <a:off x="685800" y="1590675"/>
            <a:ext cx="7705725" cy="442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Establishing Piconets</a:t>
            </a:r>
          </a:p>
        </p:txBody>
      </p:sp>
      <p:sp>
        <p:nvSpPr>
          <p:cNvPr id="180227" name="Rectangle 3"/>
          <p:cNvSpPr>
            <a:spLocks noGrp="1" noChangeArrowheads="1"/>
          </p:cNvSpPr>
          <p:nvPr>
            <p:ph type="body" idx="1"/>
          </p:nvPr>
        </p:nvSpPr>
        <p:spPr>
          <a:xfrm>
            <a:off x="457200" y="2133600"/>
            <a:ext cx="3810000" cy="4419600"/>
          </a:xfrm>
        </p:spPr>
        <p:txBody>
          <a:bodyPr/>
          <a:lstStyle/>
          <a:p>
            <a:pPr algn="just">
              <a:lnSpc>
                <a:spcPct val="80000"/>
              </a:lnSpc>
            </a:pPr>
            <a:r>
              <a:rPr lang="en-US" sz="2000" dirty="0"/>
              <a:t>Whenever there is a connection between two Bluetooth devices, a </a:t>
            </a:r>
            <a:r>
              <a:rPr lang="en-US" sz="2000" dirty="0" err="1"/>
              <a:t>piconet</a:t>
            </a:r>
            <a:r>
              <a:rPr lang="en-US" sz="2000" dirty="0"/>
              <a:t> is formed</a:t>
            </a:r>
          </a:p>
          <a:p>
            <a:pPr algn="just">
              <a:lnSpc>
                <a:spcPct val="80000"/>
              </a:lnSpc>
            </a:pPr>
            <a:r>
              <a:rPr lang="en-US" sz="2000" dirty="0"/>
              <a:t>Always 1 master and up to 7 active slaves</a:t>
            </a:r>
          </a:p>
          <a:p>
            <a:pPr algn="just">
              <a:lnSpc>
                <a:spcPct val="80000"/>
              </a:lnSpc>
            </a:pPr>
            <a:r>
              <a:rPr lang="en-US" sz="2000" dirty="0"/>
              <a:t>Any Bluetooth device can be either a master or a slave</a:t>
            </a:r>
          </a:p>
          <a:p>
            <a:pPr algn="just">
              <a:lnSpc>
                <a:spcPct val="80000"/>
              </a:lnSpc>
            </a:pPr>
            <a:r>
              <a:rPr lang="en-US" sz="2000" dirty="0"/>
              <a:t>Can be a master of one </a:t>
            </a:r>
            <a:r>
              <a:rPr lang="en-US" sz="2000" dirty="0" err="1"/>
              <a:t>piconet</a:t>
            </a:r>
            <a:r>
              <a:rPr lang="en-US" sz="2000" dirty="0"/>
              <a:t> and a slave of another </a:t>
            </a:r>
            <a:r>
              <a:rPr lang="en-US" sz="2000" dirty="0" err="1"/>
              <a:t>piconet</a:t>
            </a:r>
            <a:r>
              <a:rPr lang="en-US" sz="2000" dirty="0"/>
              <a:t> at the same time (</a:t>
            </a:r>
            <a:r>
              <a:rPr lang="en-US" sz="2000" dirty="0" err="1"/>
              <a:t>scatternet</a:t>
            </a:r>
            <a:r>
              <a:rPr lang="en-US" sz="2000" dirty="0"/>
              <a:t>)</a:t>
            </a:r>
          </a:p>
          <a:p>
            <a:pPr algn="just">
              <a:lnSpc>
                <a:spcPct val="80000"/>
              </a:lnSpc>
            </a:pPr>
            <a:r>
              <a:rPr lang="en-US" sz="2000" dirty="0"/>
              <a:t>All devices have the same timing and frequency hopping sequence</a:t>
            </a:r>
          </a:p>
        </p:txBody>
      </p:sp>
      <p:pic>
        <p:nvPicPr>
          <p:cNvPr id="180228" name="Picture 4" descr="piconet"/>
          <p:cNvPicPr>
            <a:picLocks noChangeAspect="1" noChangeArrowheads="1"/>
          </p:cNvPicPr>
          <p:nvPr/>
        </p:nvPicPr>
        <p:blipFill>
          <a:blip r:embed="rId2" cstate="print"/>
          <a:srcRect/>
          <a:stretch>
            <a:fillRect/>
          </a:stretch>
        </p:blipFill>
        <p:spPr bwMode="auto">
          <a:xfrm>
            <a:off x="4572000" y="1828800"/>
            <a:ext cx="4457700" cy="3189288"/>
          </a:xfrm>
          <a:prstGeom prst="rect">
            <a:avLst/>
          </a:prstGeom>
          <a:noFill/>
        </p:spPr>
      </p:pic>
    </p:spTree>
    <p:extLst>
      <p:ext uri="{BB962C8B-B14F-4D97-AF65-F5344CB8AC3E}">
        <p14:creationId xmlns:p14="http://schemas.microsoft.com/office/powerpoint/2010/main" val="303689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304800" y="228600"/>
            <a:ext cx="7793037" cy="1143000"/>
          </a:xfrm>
        </p:spPr>
        <p:txBody>
          <a:bodyPr/>
          <a:lstStyle/>
          <a:p>
            <a:r>
              <a:rPr lang="en-US" dirty="0" err="1"/>
              <a:t>Scatternets</a:t>
            </a:r>
            <a:endParaRPr lang="en-US" dirty="0"/>
          </a:p>
        </p:txBody>
      </p:sp>
      <p:sp>
        <p:nvSpPr>
          <p:cNvPr id="181251" name="Rectangle 3"/>
          <p:cNvSpPr>
            <a:spLocks noGrp="1" noChangeArrowheads="1"/>
          </p:cNvSpPr>
          <p:nvPr>
            <p:ph type="body" sz="half" idx="1"/>
          </p:nvPr>
        </p:nvSpPr>
        <p:spPr>
          <a:xfrm>
            <a:off x="1182688" y="2017713"/>
            <a:ext cx="3389312" cy="4114800"/>
          </a:xfrm>
        </p:spPr>
        <p:txBody>
          <a:bodyPr/>
          <a:lstStyle/>
          <a:p>
            <a:r>
              <a:rPr lang="en-US" sz="2400"/>
              <a:t>Formed by two or more Piconets</a:t>
            </a:r>
          </a:p>
          <a:p>
            <a:r>
              <a:rPr lang="en-US" sz="2400"/>
              <a:t>Master of one piconet can participate as a slave in another connected piconet</a:t>
            </a:r>
          </a:p>
          <a:p>
            <a:r>
              <a:rPr lang="en-US" sz="2400"/>
              <a:t>No time or frequency synchronization between piconets</a:t>
            </a:r>
          </a:p>
        </p:txBody>
      </p:sp>
      <p:pic>
        <p:nvPicPr>
          <p:cNvPr id="181252" name="Picture 4" descr="piconet"/>
          <p:cNvPicPr>
            <a:picLocks noGrp="1" noChangeAspect="1" noChangeArrowheads="1"/>
          </p:cNvPicPr>
          <p:nvPr>
            <p:ph sz="half" idx="2"/>
          </p:nvPr>
        </p:nvPicPr>
        <p:blipFill>
          <a:blip r:embed="rId2" cstate="print"/>
          <a:srcRect/>
          <a:stretch>
            <a:fillRect/>
          </a:stretch>
        </p:blipFill>
        <p:spPr>
          <a:xfrm>
            <a:off x="4648200" y="2209800"/>
            <a:ext cx="4267200" cy="3052763"/>
          </a:xfrm>
          <a:noFill/>
          <a:ln/>
        </p:spPr>
      </p:pic>
    </p:spTree>
    <p:extLst>
      <p:ext uri="{BB962C8B-B14F-4D97-AF65-F5344CB8AC3E}">
        <p14:creationId xmlns:p14="http://schemas.microsoft.com/office/powerpoint/2010/main" val="1823239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52400"/>
            <a:ext cx="7772400" cy="1143000"/>
          </a:xfrm>
        </p:spPr>
        <p:txBody>
          <a:bodyPr/>
          <a:lstStyle/>
          <a:p>
            <a:r>
              <a:rPr lang="en-US" altLang="en-US" sz="4000"/>
              <a:t> The Piconet</a:t>
            </a:r>
          </a:p>
        </p:txBody>
      </p:sp>
      <p:graphicFrame>
        <p:nvGraphicFramePr>
          <p:cNvPr id="65539" name="Object 3"/>
          <p:cNvGraphicFramePr>
            <a:graphicFrameLocks noChangeAspect="1"/>
          </p:cNvGraphicFramePr>
          <p:nvPr/>
        </p:nvGraphicFramePr>
        <p:xfrm>
          <a:off x="7640638" y="4191000"/>
          <a:ext cx="436562" cy="265113"/>
        </p:xfrm>
        <a:graphic>
          <a:graphicData uri="http://schemas.openxmlformats.org/presentationml/2006/ole">
            <mc:AlternateContent xmlns:mc="http://schemas.openxmlformats.org/markup-compatibility/2006">
              <mc:Choice xmlns:v="urn:schemas-microsoft-com:vml" Requires="v">
                <p:oleObj spid="_x0000_s6417" name="VISIO" r:id="rId3" imgW="436680" imgH="265320" progId="Visio.Drawing.5">
                  <p:embed/>
                </p:oleObj>
              </mc:Choice>
              <mc:Fallback>
                <p:oleObj name="VISIO" r:id="rId3" imgW="436680" imgH="2653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638" y="4191000"/>
                        <a:ext cx="436562" cy="265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40" name="Object 4"/>
          <p:cNvGraphicFramePr>
            <a:graphicFrameLocks noChangeAspect="1"/>
          </p:cNvGraphicFramePr>
          <p:nvPr/>
        </p:nvGraphicFramePr>
        <p:xfrm>
          <a:off x="7658100" y="4457700"/>
          <a:ext cx="400050" cy="379413"/>
        </p:xfrm>
        <a:graphic>
          <a:graphicData uri="http://schemas.openxmlformats.org/presentationml/2006/ole">
            <mc:AlternateContent xmlns:mc="http://schemas.openxmlformats.org/markup-compatibility/2006">
              <mc:Choice xmlns:v="urn:schemas-microsoft-com:vml" Requires="v">
                <p:oleObj spid="_x0000_s6418" name="VISIO" r:id="rId5" imgW="400320" imgH="379800" progId="Visio.Drawing.5">
                  <p:embed/>
                </p:oleObj>
              </mc:Choice>
              <mc:Fallback>
                <p:oleObj name="VISIO" r:id="rId5"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8100" y="4457700"/>
                        <a:ext cx="400050" cy="379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41" name="Object 5"/>
          <p:cNvGraphicFramePr>
            <a:graphicFrameLocks noChangeAspect="1"/>
          </p:cNvGraphicFramePr>
          <p:nvPr/>
        </p:nvGraphicFramePr>
        <p:xfrm>
          <a:off x="7661275" y="5791200"/>
          <a:ext cx="395288" cy="395288"/>
        </p:xfrm>
        <a:graphic>
          <a:graphicData uri="http://schemas.openxmlformats.org/presentationml/2006/ole">
            <mc:AlternateContent xmlns:mc="http://schemas.openxmlformats.org/markup-compatibility/2006">
              <mc:Choice xmlns:v="urn:schemas-microsoft-com:vml" Requires="v">
                <p:oleObj spid="_x0000_s6419" name="VISIO" r:id="rId7" imgW="396720" imgH="396720" progId="Visio.Drawing.5">
                  <p:embed/>
                </p:oleObj>
              </mc:Choice>
              <mc:Fallback>
                <p:oleObj name="VISIO" r:id="rId7" imgW="396720" imgH="396720" progId="Visio.Drawing.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1275" y="5791200"/>
                        <a:ext cx="395288"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65542" name="Group 6"/>
          <p:cNvGrpSpPr>
            <a:grpSpLocks/>
          </p:cNvGrpSpPr>
          <p:nvPr/>
        </p:nvGrpSpPr>
        <p:grpSpPr bwMode="auto">
          <a:xfrm>
            <a:off x="7300913" y="5486400"/>
            <a:ext cx="1157287" cy="395288"/>
            <a:chOff x="2976" y="3648"/>
            <a:chExt cx="729" cy="249"/>
          </a:xfrm>
        </p:grpSpPr>
        <p:graphicFrame>
          <p:nvGraphicFramePr>
            <p:cNvPr id="65543" name="Object 7"/>
            <p:cNvGraphicFramePr>
              <a:graphicFrameLocks noChangeAspect="1"/>
            </p:cNvGraphicFramePr>
            <p:nvPr/>
          </p:nvGraphicFramePr>
          <p:xfrm>
            <a:off x="2976" y="3648"/>
            <a:ext cx="249" cy="249"/>
          </p:xfrm>
          <a:graphic>
            <a:graphicData uri="http://schemas.openxmlformats.org/presentationml/2006/ole">
              <mc:AlternateContent xmlns:mc="http://schemas.openxmlformats.org/markup-compatibility/2006">
                <mc:Choice xmlns:v="urn:schemas-microsoft-com:vml" Requires="v">
                  <p:oleObj spid="_x0000_s6420" name="VISIO" r:id="rId9" imgW="396720" imgH="396720" progId="Visio.Drawing.5">
                    <p:embed/>
                  </p:oleObj>
                </mc:Choice>
                <mc:Fallback>
                  <p:oleObj name="VISIO" r:id="rId9" imgW="396720" imgH="396720" progId="Visio.Drawing.5">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3648"/>
                          <a:ext cx="249"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44" name="Object 8"/>
            <p:cNvGraphicFramePr>
              <a:graphicFrameLocks noChangeAspect="1"/>
            </p:cNvGraphicFramePr>
            <p:nvPr/>
          </p:nvGraphicFramePr>
          <p:xfrm>
            <a:off x="3456" y="3648"/>
            <a:ext cx="249" cy="249"/>
          </p:xfrm>
          <a:graphic>
            <a:graphicData uri="http://schemas.openxmlformats.org/presentationml/2006/ole">
              <mc:AlternateContent xmlns:mc="http://schemas.openxmlformats.org/markup-compatibility/2006">
                <mc:Choice xmlns:v="urn:schemas-microsoft-com:vml" Requires="v">
                  <p:oleObj spid="_x0000_s6421" name="VISIO" r:id="rId11" imgW="396720" imgH="396720" progId="Visio.Drawing.5">
                    <p:embed/>
                  </p:oleObj>
                </mc:Choice>
                <mc:Fallback>
                  <p:oleObj name="VISIO" r:id="rId11" imgW="396720" imgH="396720" progId="Visio.Drawing.5">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3648"/>
                          <a:ext cx="249"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45" name="Text Box 9"/>
            <p:cNvSpPr txBox="1">
              <a:spLocks noChangeArrowheads="1"/>
            </p:cNvSpPr>
            <p:nvPr/>
          </p:nvSpPr>
          <p:spPr bwMode="auto">
            <a:xfrm>
              <a:off x="3216" y="3648"/>
              <a:ext cx="38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800" b="1">
                  <a:latin typeface="Arial" charset="0"/>
                </a:rPr>
                <a:t>or</a:t>
              </a:r>
            </a:p>
          </p:txBody>
        </p:sp>
      </p:grpSp>
      <p:graphicFrame>
        <p:nvGraphicFramePr>
          <p:cNvPr id="65546" name="Object 10"/>
          <p:cNvGraphicFramePr>
            <a:graphicFrameLocks noChangeAspect="1"/>
          </p:cNvGraphicFramePr>
          <p:nvPr/>
        </p:nvGraphicFramePr>
        <p:xfrm>
          <a:off x="7661275" y="4822825"/>
          <a:ext cx="395288" cy="395288"/>
        </p:xfrm>
        <a:graphic>
          <a:graphicData uri="http://schemas.openxmlformats.org/presentationml/2006/ole">
            <mc:AlternateContent xmlns:mc="http://schemas.openxmlformats.org/markup-compatibility/2006">
              <mc:Choice xmlns:v="urn:schemas-microsoft-com:vml" Requires="v">
                <p:oleObj spid="_x0000_s6422" name="VISIO" r:id="rId13" imgW="396720" imgH="396720" progId="Visio.Drawing.5">
                  <p:embed/>
                </p:oleObj>
              </mc:Choice>
              <mc:Fallback>
                <p:oleObj name="VISIO" r:id="rId13" imgW="396720" imgH="396720" progId="Visio.Drawing.5">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1275" y="4822825"/>
                        <a:ext cx="395288"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65547" name="Group 11"/>
          <p:cNvGrpSpPr>
            <a:grpSpLocks/>
          </p:cNvGrpSpPr>
          <p:nvPr/>
        </p:nvGrpSpPr>
        <p:grpSpPr bwMode="auto">
          <a:xfrm>
            <a:off x="457200" y="457200"/>
            <a:ext cx="2913063" cy="2860675"/>
            <a:chOff x="288" y="288"/>
            <a:chExt cx="1835" cy="1802"/>
          </a:xfrm>
        </p:grpSpPr>
        <p:sp>
          <p:nvSpPr>
            <p:cNvPr id="65548" name="Oval 12"/>
            <p:cNvSpPr>
              <a:spLocks noChangeArrowheads="1"/>
            </p:cNvSpPr>
            <p:nvPr/>
          </p:nvSpPr>
          <p:spPr bwMode="auto">
            <a:xfrm>
              <a:off x="288" y="288"/>
              <a:ext cx="1835" cy="1802"/>
            </a:xfrm>
            <a:prstGeom prst="ellipse">
              <a:avLst/>
            </a:prstGeom>
            <a:solidFill>
              <a:srgbClr val="FF3300">
                <a:alpha val="50000"/>
              </a:srgb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49" name="Freeform 13"/>
            <p:cNvSpPr>
              <a:spLocks/>
            </p:cNvSpPr>
            <p:nvPr/>
          </p:nvSpPr>
          <p:spPr bwMode="auto">
            <a:xfrm>
              <a:off x="685" y="852"/>
              <a:ext cx="202" cy="188"/>
            </a:xfrm>
            <a:custGeom>
              <a:avLst/>
              <a:gdLst>
                <a:gd name="T0" fmla="*/ 0 w 403"/>
                <a:gd name="T1" fmla="*/ 188 h 376"/>
                <a:gd name="T2" fmla="*/ 3 w 403"/>
                <a:gd name="T3" fmla="*/ 156 h 376"/>
                <a:gd name="T4" fmla="*/ 11 w 403"/>
                <a:gd name="T5" fmla="*/ 124 h 376"/>
                <a:gd name="T6" fmla="*/ 27 w 403"/>
                <a:gd name="T7" fmla="*/ 94 h 376"/>
                <a:gd name="T8" fmla="*/ 47 w 403"/>
                <a:gd name="T9" fmla="*/ 67 h 376"/>
                <a:gd name="T10" fmla="*/ 71 w 403"/>
                <a:gd name="T11" fmla="*/ 44 h 376"/>
                <a:gd name="T12" fmla="*/ 100 w 403"/>
                <a:gd name="T13" fmla="*/ 25 h 376"/>
                <a:gd name="T14" fmla="*/ 133 w 403"/>
                <a:gd name="T15" fmla="*/ 11 h 376"/>
                <a:gd name="T16" fmla="*/ 167 w 403"/>
                <a:gd name="T17" fmla="*/ 3 h 376"/>
                <a:gd name="T18" fmla="*/ 201 w 403"/>
                <a:gd name="T19" fmla="*/ 0 h 376"/>
                <a:gd name="T20" fmla="*/ 237 w 403"/>
                <a:gd name="T21" fmla="*/ 3 h 376"/>
                <a:gd name="T22" fmla="*/ 271 w 403"/>
                <a:gd name="T23" fmla="*/ 11 h 376"/>
                <a:gd name="T24" fmla="*/ 302 w 403"/>
                <a:gd name="T25" fmla="*/ 25 h 376"/>
                <a:gd name="T26" fmla="*/ 331 w 403"/>
                <a:gd name="T27" fmla="*/ 44 h 376"/>
                <a:gd name="T28" fmla="*/ 357 w 403"/>
                <a:gd name="T29" fmla="*/ 67 h 376"/>
                <a:gd name="T30" fmla="*/ 376 w 403"/>
                <a:gd name="T31" fmla="*/ 94 h 376"/>
                <a:gd name="T32" fmla="*/ 391 w 403"/>
                <a:gd name="T33" fmla="*/ 124 h 376"/>
                <a:gd name="T34" fmla="*/ 400 w 403"/>
                <a:gd name="T35" fmla="*/ 156 h 376"/>
                <a:gd name="T36" fmla="*/ 403 w 403"/>
                <a:gd name="T37" fmla="*/ 188 h 376"/>
                <a:gd name="T38" fmla="*/ 400 w 403"/>
                <a:gd name="T39" fmla="*/ 221 h 376"/>
                <a:gd name="T40" fmla="*/ 391 w 403"/>
                <a:gd name="T41" fmla="*/ 253 h 376"/>
                <a:gd name="T42" fmla="*/ 376 w 403"/>
                <a:gd name="T43" fmla="*/ 282 h 376"/>
                <a:gd name="T44" fmla="*/ 357 w 403"/>
                <a:gd name="T45" fmla="*/ 309 h 376"/>
                <a:gd name="T46" fmla="*/ 331 w 403"/>
                <a:gd name="T47" fmla="*/ 333 h 376"/>
                <a:gd name="T48" fmla="*/ 302 w 403"/>
                <a:gd name="T49" fmla="*/ 352 h 376"/>
                <a:gd name="T50" fmla="*/ 271 w 403"/>
                <a:gd name="T51" fmla="*/ 365 h 376"/>
                <a:gd name="T52" fmla="*/ 237 w 403"/>
                <a:gd name="T53" fmla="*/ 375 h 376"/>
                <a:gd name="T54" fmla="*/ 201 w 403"/>
                <a:gd name="T55" fmla="*/ 376 h 376"/>
                <a:gd name="T56" fmla="*/ 167 w 403"/>
                <a:gd name="T57" fmla="*/ 375 h 376"/>
                <a:gd name="T58" fmla="*/ 133 w 403"/>
                <a:gd name="T59" fmla="*/ 365 h 376"/>
                <a:gd name="T60" fmla="*/ 100 w 403"/>
                <a:gd name="T61" fmla="*/ 352 h 376"/>
                <a:gd name="T62" fmla="*/ 71 w 403"/>
                <a:gd name="T63" fmla="*/ 333 h 376"/>
                <a:gd name="T64" fmla="*/ 47 w 403"/>
                <a:gd name="T65" fmla="*/ 309 h 376"/>
                <a:gd name="T66" fmla="*/ 27 w 403"/>
                <a:gd name="T67" fmla="*/ 282 h 376"/>
                <a:gd name="T68" fmla="*/ 11 w 403"/>
                <a:gd name="T69" fmla="*/ 253 h 376"/>
                <a:gd name="T70" fmla="*/ 3 w 403"/>
                <a:gd name="T71" fmla="*/ 221 h 376"/>
                <a:gd name="T72" fmla="*/ 0 w 403"/>
                <a:gd name="T73"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76">
                  <a:moveTo>
                    <a:pt x="0" y="188"/>
                  </a:moveTo>
                  <a:lnTo>
                    <a:pt x="3" y="156"/>
                  </a:lnTo>
                  <a:lnTo>
                    <a:pt x="11" y="124"/>
                  </a:lnTo>
                  <a:lnTo>
                    <a:pt x="27" y="94"/>
                  </a:lnTo>
                  <a:lnTo>
                    <a:pt x="47" y="67"/>
                  </a:lnTo>
                  <a:lnTo>
                    <a:pt x="71" y="44"/>
                  </a:lnTo>
                  <a:lnTo>
                    <a:pt x="100" y="25"/>
                  </a:lnTo>
                  <a:lnTo>
                    <a:pt x="133" y="11"/>
                  </a:lnTo>
                  <a:lnTo>
                    <a:pt x="167" y="3"/>
                  </a:lnTo>
                  <a:lnTo>
                    <a:pt x="201" y="0"/>
                  </a:lnTo>
                  <a:lnTo>
                    <a:pt x="237" y="3"/>
                  </a:lnTo>
                  <a:lnTo>
                    <a:pt x="271" y="11"/>
                  </a:lnTo>
                  <a:lnTo>
                    <a:pt x="302" y="25"/>
                  </a:lnTo>
                  <a:lnTo>
                    <a:pt x="331" y="44"/>
                  </a:lnTo>
                  <a:lnTo>
                    <a:pt x="357" y="67"/>
                  </a:lnTo>
                  <a:lnTo>
                    <a:pt x="376" y="94"/>
                  </a:lnTo>
                  <a:lnTo>
                    <a:pt x="391" y="124"/>
                  </a:lnTo>
                  <a:lnTo>
                    <a:pt x="400" y="156"/>
                  </a:lnTo>
                  <a:lnTo>
                    <a:pt x="403" y="188"/>
                  </a:lnTo>
                  <a:lnTo>
                    <a:pt x="400" y="221"/>
                  </a:lnTo>
                  <a:lnTo>
                    <a:pt x="391" y="253"/>
                  </a:lnTo>
                  <a:lnTo>
                    <a:pt x="376" y="282"/>
                  </a:lnTo>
                  <a:lnTo>
                    <a:pt x="357" y="309"/>
                  </a:lnTo>
                  <a:lnTo>
                    <a:pt x="331" y="333"/>
                  </a:lnTo>
                  <a:lnTo>
                    <a:pt x="302" y="352"/>
                  </a:lnTo>
                  <a:lnTo>
                    <a:pt x="271" y="365"/>
                  </a:lnTo>
                  <a:lnTo>
                    <a:pt x="237" y="375"/>
                  </a:lnTo>
                  <a:lnTo>
                    <a:pt x="201" y="376"/>
                  </a:lnTo>
                  <a:lnTo>
                    <a:pt x="167" y="375"/>
                  </a:lnTo>
                  <a:lnTo>
                    <a:pt x="133" y="365"/>
                  </a:lnTo>
                  <a:lnTo>
                    <a:pt x="100" y="352"/>
                  </a:lnTo>
                  <a:lnTo>
                    <a:pt x="71" y="333"/>
                  </a:lnTo>
                  <a:lnTo>
                    <a:pt x="47" y="309"/>
                  </a:lnTo>
                  <a:lnTo>
                    <a:pt x="27" y="282"/>
                  </a:lnTo>
                  <a:lnTo>
                    <a:pt x="11" y="253"/>
                  </a:lnTo>
                  <a:lnTo>
                    <a:pt x="3" y="221"/>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0" name="Rectangle 14"/>
            <p:cNvSpPr>
              <a:spLocks noChangeArrowheads="1"/>
            </p:cNvSpPr>
            <p:nvPr/>
          </p:nvSpPr>
          <p:spPr bwMode="auto">
            <a:xfrm>
              <a:off x="757" y="898"/>
              <a:ext cx="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A</a:t>
              </a:r>
              <a:endParaRPr lang="en-US" altLang="en-US" sz="3600" b="1">
                <a:latin typeface="Arial" charset="0"/>
              </a:endParaRPr>
            </a:p>
          </p:txBody>
        </p:sp>
        <p:sp>
          <p:nvSpPr>
            <p:cNvPr id="65551" name="Freeform 15"/>
            <p:cNvSpPr>
              <a:spLocks/>
            </p:cNvSpPr>
            <p:nvPr/>
          </p:nvSpPr>
          <p:spPr bwMode="auto">
            <a:xfrm>
              <a:off x="1493" y="664"/>
              <a:ext cx="202" cy="188"/>
            </a:xfrm>
            <a:custGeom>
              <a:avLst/>
              <a:gdLst>
                <a:gd name="T0" fmla="*/ 0 w 403"/>
                <a:gd name="T1" fmla="*/ 188 h 377"/>
                <a:gd name="T2" fmla="*/ 3 w 403"/>
                <a:gd name="T3" fmla="*/ 156 h 377"/>
                <a:gd name="T4" fmla="*/ 12 w 403"/>
                <a:gd name="T5" fmla="*/ 125 h 377"/>
                <a:gd name="T6" fmla="*/ 27 w 403"/>
                <a:gd name="T7" fmla="*/ 94 h 377"/>
                <a:gd name="T8" fmla="*/ 48 w 403"/>
                <a:gd name="T9" fmla="*/ 67 h 377"/>
                <a:gd name="T10" fmla="*/ 72 w 403"/>
                <a:gd name="T11" fmla="*/ 45 h 377"/>
                <a:gd name="T12" fmla="*/ 101 w 403"/>
                <a:gd name="T13" fmla="*/ 26 h 377"/>
                <a:gd name="T14" fmla="*/ 133 w 403"/>
                <a:gd name="T15" fmla="*/ 11 h 377"/>
                <a:gd name="T16" fmla="*/ 166 w 403"/>
                <a:gd name="T17" fmla="*/ 3 h 377"/>
                <a:gd name="T18" fmla="*/ 202 w 403"/>
                <a:gd name="T19" fmla="*/ 0 h 377"/>
                <a:gd name="T20" fmla="*/ 237 w 403"/>
                <a:gd name="T21" fmla="*/ 3 h 377"/>
                <a:gd name="T22" fmla="*/ 270 w 403"/>
                <a:gd name="T23" fmla="*/ 11 h 377"/>
                <a:gd name="T24" fmla="*/ 302 w 403"/>
                <a:gd name="T25" fmla="*/ 26 h 377"/>
                <a:gd name="T26" fmla="*/ 332 w 403"/>
                <a:gd name="T27" fmla="*/ 45 h 377"/>
                <a:gd name="T28" fmla="*/ 355 w 403"/>
                <a:gd name="T29" fmla="*/ 67 h 377"/>
                <a:gd name="T30" fmla="*/ 376 w 403"/>
                <a:gd name="T31" fmla="*/ 94 h 377"/>
                <a:gd name="T32" fmla="*/ 391 w 403"/>
                <a:gd name="T33" fmla="*/ 125 h 377"/>
                <a:gd name="T34" fmla="*/ 400 w 403"/>
                <a:gd name="T35" fmla="*/ 156 h 377"/>
                <a:gd name="T36" fmla="*/ 403 w 403"/>
                <a:gd name="T37" fmla="*/ 188 h 377"/>
                <a:gd name="T38" fmla="*/ 400 w 403"/>
                <a:gd name="T39" fmla="*/ 222 h 377"/>
                <a:gd name="T40" fmla="*/ 391 w 403"/>
                <a:gd name="T41" fmla="*/ 254 h 377"/>
                <a:gd name="T42" fmla="*/ 376 w 403"/>
                <a:gd name="T43" fmla="*/ 283 h 377"/>
                <a:gd name="T44" fmla="*/ 355 w 403"/>
                <a:gd name="T45" fmla="*/ 310 h 377"/>
                <a:gd name="T46" fmla="*/ 332 w 403"/>
                <a:gd name="T47" fmla="*/ 334 h 377"/>
                <a:gd name="T48" fmla="*/ 302 w 403"/>
                <a:gd name="T49" fmla="*/ 351 h 377"/>
                <a:gd name="T50" fmla="*/ 270 w 403"/>
                <a:gd name="T51" fmla="*/ 365 h 377"/>
                <a:gd name="T52" fmla="*/ 237 w 403"/>
                <a:gd name="T53" fmla="*/ 373 h 377"/>
                <a:gd name="T54" fmla="*/ 202 w 403"/>
                <a:gd name="T55" fmla="*/ 377 h 377"/>
                <a:gd name="T56" fmla="*/ 166 w 403"/>
                <a:gd name="T57" fmla="*/ 373 h 377"/>
                <a:gd name="T58" fmla="*/ 133 w 403"/>
                <a:gd name="T59" fmla="*/ 365 h 377"/>
                <a:gd name="T60" fmla="*/ 101 w 403"/>
                <a:gd name="T61" fmla="*/ 351 h 377"/>
                <a:gd name="T62" fmla="*/ 72 w 403"/>
                <a:gd name="T63" fmla="*/ 334 h 377"/>
                <a:gd name="T64" fmla="*/ 48 w 403"/>
                <a:gd name="T65" fmla="*/ 310 h 377"/>
                <a:gd name="T66" fmla="*/ 27 w 403"/>
                <a:gd name="T67" fmla="*/ 283 h 377"/>
                <a:gd name="T68" fmla="*/ 12 w 403"/>
                <a:gd name="T69" fmla="*/ 254 h 377"/>
                <a:gd name="T70" fmla="*/ 3 w 403"/>
                <a:gd name="T71" fmla="*/ 222 h 377"/>
                <a:gd name="T72" fmla="*/ 0 w 403"/>
                <a:gd name="T73"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77">
                  <a:moveTo>
                    <a:pt x="0" y="188"/>
                  </a:moveTo>
                  <a:lnTo>
                    <a:pt x="3" y="156"/>
                  </a:lnTo>
                  <a:lnTo>
                    <a:pt x="12" y="125"/>
                  </a:lnTo>
                  <a:lnTo>
                    <a:pt x="27" y="94"/>
                  </a:lnTo>
                  <a:lnTo>
                    <a:pt x="48" y="67"/>
                  </a:lnTo>
                  <a:lnTo>
                    <a:pt x="72" y="45"/>
                  </a:lnTo>
                  <a:lnTo>
                    <a:pt x="101" y="26"/>
                  </a:lnTo>
                  <a:lnTo>
                    <a:pt x="133" y="11"/>
                  </a:lnTo>
                  <a:lnTo>
                    <a:pt x="166" y="3"/>
                  </a:lnTo>
                  <a:lnTo>
                    <a:pt x="202" y="0"/>
                  </a:lnTo>
                  <a:lnTo>
                    <a:pt x="237" y="3"/>
                  </a:lnTo>
                  <a:lnTo>
                    <a:pt x="270" y="11"/>
                  </a:lnTo>
                  <a:lnTo>
                    <a:pt x="302" y="26"/>
                  </a:lnTo>
                  <a:lnTo>
                    <a:pt x="332" y="45"/>
                  </a:lnTo>
                  <a:lnTo>
                    <a:pt x="355" y="67"/>
                  </a:lnTo>
                  <a:lnTo>
                    <a:pt x="376" y="94"/>
                  </a:lnTo>
                  <a:lnTo>
                    <a:pt x="391" y="125"/>
                  </a:lnTo>
                  <a:lnTo>
                    <a:pt x="400" y="156"/>
                  </a:lnTo>
                  <a:lnTo>
                    <a:pt x="403" y="188"/>
                  </a:lnTo>
                  <a:lnTo>
                    <a:pt x="400" y="222"/>
                  </a:lnTo>
                  <a:lnTo>
                    <a:pt x="391" y="254"/>
                  </a:lnTo>
                  <a:lnTo>
                    <a:pt x="376" y="283"/>
                  </a:lnTo>
                  <a:lnTo>
                    <a:pt x="355" y="310"/>
                  </a:lnTo>
                  <a:lnTo>
                    <a:pt x="332" y="334"/>
                  </a:lnTo>
                  <a:lnTo>
                    <a:pt x="302" y="351"/>
                  </a:lnTo>
                  <a:lnTo>
                    <a:pt x="270" y="365"/>
                  </a:lnTo>
                  <a:lnTo>
                    <a:pt x="237" y="373"/>
                  </a:lnTo>
                  <a:lnTo>
                    <a:pt x="202" y="377"/>
                  </a:lnTo>
                  <a:lnTo>
                    <a:pt x="166" y="373"/>
                  </a:lnTo>
                  <a:lnTo>
                    <a:pt x="133" y="365"/>
                  </a:lnTo>
                  <a:lnTo>
                    <a:pt x="101" y="351"/>
                  </a:lnTo>
                  <a:lnTo>
                    <a:pt x="72" y="334"/>
                  </a:lnTo>
                  <a:lnTo>
                    <a:pt x="48" y="310"/>
                  </a:lnTo>
                  <a:lnTo>
                    <a:pt x="27" y="283"/>
                  </a:lnTo>
                  <a:lnTo>
                    <a:pt x="12" y="254"/>
                  </a:lnTo>
                  <a:lnTo>
                    <a:pt x="3" y="222"/>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2" name="Rectangle 16"/>
            <p:cNvSpPr>
              <a:spLocks noChangeArrowheads="1"/>
            </p:cNvSpPr>
            <p:nvPr/>
          </p:nvSpPr>
          <p:spPr bwMode="auto">
            <a:xfrm>
              <a:off x="1563" y="710"/>
              <a:ext cx="10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D</a:t>
              </a:r>
              <a:endParaRPr lang="en-US" altLang="en-US" sz="3600" b="1">
                <a:latin typeface="Arial" charset="0"/>
              </a:endParaRPr>
            </a:p>
          </p:txBody>
        </p:sp>
        <p:sp>
          <p:nvSpPr>
            <p:cNvPr id="65553" name="Freeform 17"/>
            <p:cNvSpPr>
              <a:spLocks/>
            </p:cNvSpPr>
            <p:nvPr/>
          </p:nvSpPr>
          <p:spPr bwMode="auto">
            <a:xfrm>
              <a:off x="1493" y="1606"/>
              <a:ext cx="202" cy="188"/>
            </a:xfrm>
            <a:custGeom>
              <a:avLst/>
              <a:gdLst>
                <a:gd name="T0" fmla="*/ 0 w 403"/>
                <a:gd name="T1" fmla="*/ 188 h 377"/>
                <a:gd name="T2" fmla="*/ 3 w 403"/>
                <a:gd name="T3" fmla="*/ 156 h 377"/>
                <a:gd name="T4" fmla="*/ 12 w 403"/>
                <a:gd name="T5" fmla="*/ 125 h 377"/>
                <a:gd name="T6" fmla="*/ 27 w 403"/>
                <a:gd name="T7" fmla="*/ 94 h 377"/>
                <a:gd name="T8" fmla="*/ 48 w 403"/>
                <a:gd name="T9" fmla="*/ 67 h 377"/>
                <a:gd name="T10" fmla="*/ 72 w 403"/>
                <a:gd name="T11" fmla="*/ 45 h 377"/>
                <a:gd name="T12" fmla="*/ 101 w 403"/>
                <a:gd name="T13" fmla="*/ 26 h 377"/>
                <a:gd name="T14" fmla="*/ 133 w 403"/>
                <a:gd name="T15" fmla="*/ 11 h 377"/>
                <a:gd name="T16" fmla="*/ 166 w 403"/>
                <a:gd name="T17" fmla="*/ 3 h 377"/>
                <a:gd name="T18" fmla="*/ 202 w 403"/>
                <a:gd name="T19" fmla="*/ 0 h 377"/>
                <a:gd name="T20" fmla="*/ 237 w 403"/>
                <a:gd name="T21" fmla="*/ 3 h 377"/>
                <a:gd name="T22" fmla="*/ 270 w 403"/>
                <a:gd name="T23" fmla="*/ 11 h 377"/>
                <a:gd name="T24" fmla="*/ 302 w 403"/>
                <a:gd name="T25" fmla="*/ 26 h 377"/>
                <a:gd name="T26" fmla="*/ 332 w 403"/>
                <a:gd name="T27" fmla="*/ 45 h 377"/>
                <a:gd name="T28" fmla="*/ 355 w 403"/>
                <a:gd name="T29" fmla="*/ 67 h 377"/>
                <a:gd name="T30" fmla="*/ 376 w 403"/>
                <a:gd name="T31" fmla="*/ 94 h 377"/>
                <a:gd name="T32" fmla="*/ 391 w 403"/>
                <a:gd name="T33" fmla="*/ 125 h 377"/>
                <a:gd name="T34" fmla="*/ 400 w 403"/>
                <a:gd name="T35" fmla="*/ 156 h 377"/>
                <a:gd name="T36" fmla="*/ 403 w 403"/>
                <a:gd name="T37" fmla="*/ 188 h 377"/>
                <a:gd name="T38" fmla="*/ 400 w 403"/>
                <a:gd name="T39" fmla="*/ 222 h 377"/>
                <a:gd name="T40" fmla="*/ 391 w 403"/>
                <a:gd name="T41" fmla="*/ 254 h 377"/>
                <a:gd name="T42" fmla="*/ 376 w 403"/>
                <a:gd name="T43" fmla="*/ 283 h 377"/>
                <a:gd name="T44" fmla="*/ 355 w 403"/>
                <a:gd name="T45" fmla="*/ 310 h 377"/>
                <a:gd name="T46" fmla="*/ 332 w 403"/>
                <a:gd name="T47" fmla="*/ 334 h 377"/>
                <a:gd name="T48" fmla="*/ 302 w 403"/>
                <a:gd name="T49" fmla="*/ 351 h 377"/>
                <a:gd name="T50" fmla="*/ 270 w 403"/>
                <a:gd name="T51" fmla="*/ 365 h 377"/>
                <a:gd name="T52" fmla="*/ 237 w 403"/>
                <a:gd name="T53" fmla="*/ 375 h 377"/>
                <a:gd name="T54" fmla="*/ 202 w 403"/>
                <a:gd name="T55" fmla="*/ 377 h 377"/>
                <a:gd name="T56" fmla="*/ 166 w 403"/>
                <a:gd name="T57" fmla="*/ 375 h 377"/>
                <a:gd name="T58" fmla="*/ 133 w 403"/>
                <a:gd name="T59" fmla="*/ 365 h 377"/>
                <a:gd name="T60" fmla="*/ 101 w 403"/>
                <a:gd name="T61" fmla="*/ 351 h 377"/>
                <a:gd name="T62" fmla="*/ 72 w 403"/>
                <a:gd name="T63" fmla="*/ 334 h 377"/>
                <a:gd name="T64" fmla="*/ 48 w 403"/>
                <a:gd name="T65" fmla="*/ 310 h 377"/>
                <a:gd name="T66" fmla="*/ 27 w 403"/>
                <a:gd name="T67" fmla="*/ 283 h 377"/>
                <a:gd name="T68" fmla="*/ 12 w 403"/>
                <a:gd name="T69" fmla="*/ 254 h 377"/>
                <a:gd name="T70" fmla="*/ 3 w 403"/>
                <a:gd name="T71" fmla="*/ 222 h 377"/>
                <a:gd name="T72" fmla="*/ 0 w 403"/>
                <a:gd name="T73"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77">
                  <a:moveTo>
                    <a:pt x="0" y="188"/>
                  </a:moveTo>
                  <a:lnTo>
                    <a:pt x="3" y="156"/>
                  </a:lnTo>
                  <a:lnTo>
                    <a:pt x="12" y="125"/>
                  </a:lnTo>
                  <a:lnTo>
                    <a:pt x="27" y="94"/>
                  </a:lnTo>
                  <a:lnTo>
                    <a:pt x="48" y="67"/>
                  </a:lnTo>
                  <a:lnTo>
                    <a:pt x="72" y="45"/>
                  </a:lnTo>
                  <a:lnTo>
                    <a:pt x="101" y="26"/>
                  </a:lnTo>
                  <a:lnTo>
                    <a:pt x="133" y="11"/>
                  </a:lnTo>
                  <a:lnTo>
                    <a:pt x="166" y="3"/>
                  </a:lnTo>
                  <a:lnTo>
                    <a:pt x="202" y="0"/>
                  </a:lnTo>
                  <a:lnTo>
                    <a:pt x="237" y="3"/>
                  </a:lnTo>
                  <a:lnTo>
                    <a:pt x="270" y="11"/>
                  </a:lnTo>
                  <a:lnTo>
                    <a:pt x="302" y="26"/>
                  </a:lnTo>
                  <a:lnTo>
                    <a:pt x="332" y="45"/>
                  </a:lnTo>
                  <a:lnTo>
                    <a:pt x="355" y="67"/>
                  </a:lnTo>
                  <a:lnTo>
                    <a:pt x="376" y="94"/>
                  </a:lnTo>
                  <a:lnTo>
                    <a:pt x="391" y="125"/>
                  </a:lnTo>
                  <a:lnTo>
                    <a:pt x="400" y="156"/>
                  </a:lnTo>
                  <a:lnTo>
                    <a:pt x="403" y="188"/>
                  </a:lnTo>
                  <a:lnTo>
                    <a:pt x="400" y="222"/>
                  </a:lnTo>
                  <a:lnTo>
                    <a:pt x="391" y="254"/>
                  </a:lnTo>
                  <a:lnTo>
                    <a:pt x="376" y="283"/>
                  </a:lnTo>
                  <a:lnTo>
                    <a:pt x="355" y="310"/>
                  </a:lnTo>
                  <a:lnTo>
                    <a:pt x="332" y="334"/>
                  </a:lnTo>
                  <a:lnTo>
                    <a:pt x="302" y="351"/>
                  </a:lnTo>
                  <a:lnTo>
                    <a:pt x="270" y="365"/>
                  </a:lnTo>
                  <a:lnTo>
                    <a:pt x="237" y="375"/>
                  </a:lnTo>
                  <a:lnTo>
                    <a:pt x="202" y="377"/>
                  </a:lnTo>
                  <a:lnTo>
                    <a:pt x="166" y="375"/>
                  </a:lnTo>
                  <a:lnTo>
                    <a:pt x="133" y="365"/>
                  </a:lnTo>
                  <a:lnTo>
                    <a:pt x="101" y="351"/>
                  </a:lnTo>
                  <a:lnTo>
                    <a:pt x="72" y="334"/>
                  </a:lnTo>
                  <a:lnTo>
                    <a:pt x="48" y="310"/>
                  </a:lnTo>
                  <a:lnTo>
                    <a:pt x="27" y="283"/>
                  </a:lnTo>
                  <a:lnTo>
                    <a:pt x="12" y="254"/>
                  </a:lnTo>
                  <a:lnTo>
                    <a:pt x="3" y="222"/>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4" name="Rectangle 18"/>
            <p:cNvSpPr>
              <a:spLocks noChangeArrowheads="1"/>
            </p:cNvSpPr>
            <p:nvPr/>
          </p:nvSpPr>
          <p:spPr bwMode="auto">
            <a:xfrm>
              <a:off x="1563" y="1652"/>
              <a:ext cx="10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C</a:t>
              </a:r>
              <a:endParaRPr lang="en-US" altLang="en-US" sz="3600" b="1">
                <a:latin typeface="Arial" charset="0"/>
              </a:endParaRPr>
            </a:p>
          </p:txBody>
        </p:sp>
        <p:sp>
          <p:nvSpPr>
            <p:cNvPr id="65555" name="Freeform 19"/>
            <p:cNvSpPr>
              <a:spLocks/>
            </p:cNvSpPr>
            <p:nvPr/>
          </p:nvSpPr>
          <p:spPr bwMode="auto">
            <a:xfrm>
              <a:off x="685" y="1417"/>
              <a:ext cx="202" cy="189"/>
            </a:xfrm>
            <a:custGeom>
              <a:avLst/>
              <a:gdLst>
                <a:gd name="T0" fmla="*/ 0 w 403"/>
                <a:gd name="T1" fmla="*/ 188 h 376"/>
                <a:gd name="T2" fmla="*/ 3 w 403"/>
                <a:gd name="T3" fmla="*/ 154 h 376"/>
                <a:gd name="T4" fmla="*/ 11 w 403"/>
                <a:gd name="T5" fmla="*/ 124 h 376"/>
                <a:gd name="T6" fmla="*/ 27 w 403"/>
                <a:gd name="T7" fmla="*/ 94 h 376"/>
                <a:gd name="T8" fmla="*/ 47 w 403"/>
                <a:gd name="T9" fmla="*/ 67 h 376"/>
                <a:gd name="T10" fmla="*/ 71 w 403"/>
                <a:gd name="T11" fmla="*/ 44 h 376"/>
                <a:gd name="T12" fmla="*/ 100 w 403"/>
                <a:gd name="T13" fmla="*/ 25 h 376"/>
                <a:gd name="T14" fmla="*/ 133 w 403"/>
                <a:gd name="T15" fmla="*/ 11 h 376"/>
                <a:gd name="T16" fmla="*/ 167 w 403"/>
                <a:gd name="T17" fmla="*/ 3 h 376"/>
                <a:gd name="T18" fmla="*/ 201 w 403"/>
                <a:gd name="T19" fmla="*/ 0 h 376"/>
                <a:gd name="T20" fmla="*/ 237 w 403"/>
                <a:gd name="T21" fmla="*/ 3 h 376"/>
                <a:gd name="T22" fmla="*/ 271 w 403"/>
                <a:gd name="T23" fmla="*/ 11 h 376"/>
                <a:gd name="T24" fmla="*/ 302 w 403"/>
                <a:gd name="T25" fmla="*/ 25 h 376"/>
                <a:gd name="T26" fmla="*/ 331 w 403"/>
                <a:gd name="T27" fmla="*/ 44 h 376"/>
                <a:gd name="T28" fmla="*/ 357 w 403"/>
                <a:gd name="T29" fmla="*/ 67 h 376"/>
                <a:gd name="T30" fmla="*/ 376 w 403"/>
                <a:gd name="T31" fmla="*/ 94 h 376"/>
                <a:gd name="T32" fmla="*/ 391 w 403"/>
                <a:gd name="T33" fmla="*/ 124 h 376"/>
                <a:gd name="T34" fmla="*/ 400 w 403"/>
                <a:gd name="T35" fmla="*/ 154 h 376"/>
                <a:gd name="T36" fmla="*/ 403 w 403"/>
                <a:gd name="T37" fmla="*/ 188 h 376"/>
                <a:gd name="T38" fmla="*/ 400 w 403"/>
                <a:gd name="T39" fmla="*/ 221 h 376"/>
                <a:gd name="T40" fmla="*/ 391 w 403"/>
                <a:gd name="T41" fmla="*/ 252 h 376"/>
                <a:gd name="T42" fmla="*/ 376 w 403"/>
                <a:gd name="T43" fmla="*/ 282 h 376"/>
                <a:gd name="T44" fmla="*/ 357 w 403"/>
                <a:gd name="T45" fmla="*/ 309 h 376"/>
                <a:gd name="T46" fmla="*/ 331 w 403"/>
                <a:gd name="T47" fmla="*/ 331 h 376"/>
                <a:gd name="T48" fmla="*/ 302 w 403"/>
                <a:gd name="T49" fmla="*/ 351 h 376"/>
                <a:gd name="T50" fmla="*/ 271 w 403"/>
                <a:gd name="T51" fmla="*/ 365 h 376"/>
                <a:gd name="T52" fmla="*/ 237 w 403"/>
                <a:gd name="T53" fmla="*/ 373 h 376"/>
                <a:gd name="T54" fmla="*/ 201 w 403"/>
                <a:gd name="T55" fmla="*/ 376 h 376"/>
                <a:gd name="T56" fmla="*/ 167 w 403"/>
                <a:gd name="T57" fmla="*/ 373 h 376"/>
                <a:gd name="T58" fmla="*/ 133 w 403"/>
                <a:gd name="T59" fmla="*/ 365 h 376"/>
                <a:gd name="T60" fmla="*/ 100 w 403"/>
                <a:gd name="T61" fmla="*/ 351 h 376"/>
                <a:gd name="T62" fmla="*/ 71 w 403"/>
                <a:gd name="T63" fmla="*/ 331 h 376"/>
                <a:gd name="T64" fmla="*/ 47 w 403"/>
                <a:gd name="T65" fmla="*/ 309 h 376"/>
                <a:gd name="T66" fmla="*/ 27 w 403"/>
                <a:gd name="T67" fmla="*/ 282 h 376"/>
                <a:gd name="T68" fmla="*/ 11 w 403"/>
                <a:gd name="T69" fmla="*/ 252 h 376"/>
                <a:gd name="T70" fmla="*/ 3 w 403"/>
                <a:gd name="T71" fmla="*/ 221 h 376"/>
                <a:gd name="T72" fmla="*/ 0 w 403"/>
                <a:gd name="T73"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76">
                  <a:moveTo>
                    <a:pt x="0" y="188"/>
                  </a:moveTo>
                  <a:lnTo>
                    <a:pt x="3" y="154"/>
                  </a:lnTo>
                  <a:lnTo>
                    <a:pt x="11" y="124"/>
                  </a:lnTo>
                  <a:lnTo>
                    <a:pt x="27" y="94"/>
                  </a:lnTo>
                  <a:lnTo>
                    <a:pt x="47" y="67"/>
                  </a:lnTo>
                  <a:lnTo>
                    <a:pt x="71" y="44"/>
                  </a:lnTo>
                  <a:lnTo>
                    <a:pt x="100" y="25"/>
                  </a:lnTo>
                  <a:lnTo>
                    <a:pt x="133" y="11"/>
                  </a:lnTo>
                  <a:lnTo>
                    <a:pt x="167" y="3"/>
                  </a:lnTo>
                  <a:lnTo>
                    <a:pt x="201" y="0"/>
                  </a:lnTo>
                  <a:lnTo>
                    <a:pt x="237" y="3"/>
                  </a:lnTo>
                  <a:lnTo>
                    <a:pt x="271" y="11"/>
                  </a:lnTo>
                  <a:lnTo>
                    <a:pt x="302" y="25"/>
                  </a:lnTo>
                  <a:lnTo>
                    <a:pt x="331" y="44"/>
                  </a:lnTo>
                  <a:lnTo>
                    <a:pt x="357" y="67"/>
                  </a:lnTo>
                  <a:lnTo>
                    <a:pt x="376" y="94"/>
                  </a:lnTo>
                  <a:lnTo>
                    <a:pt x="391" y="124"/>
                  </a:lnTo>
                  <a:lnTo>
                    <a:pt x="400" y="154"/>
                  </a:lnTo>
                  <a:lnTo>
                    <a:pt x="403" y="188"/>
                  </a:lnTo>
                  <a:lnTo>
                    <a:pt x="400" y="221"/>
                  </a:lnTo>
                  <a:lnTo>
                    <a:pt x="391" y="252"/>
                  </a:lnTo>
                  <a:lnTo>
                    <a:pt x="376" y="282"/>
                  </a:lnTo>
                  <a:lnTo>
                    <a:pt x="357" y="309"/>
                  </a:lnTo>
                  <a:lnTo>
                    <a:pt x="331" y="331"/>
                  </a:lnTo>
                  <a:lnTo>
                    <a:pt x="302" y="351"/>
                  </a:lnTo>
                  <a:lnTo>
                    <a:pt x="271" y="365"/>
                  </a:lnTo>
                  <a:lnTo>
                    <a:pt x="237" y="373"/>
                  </a:lnTo>
                  <a:lnTo>
                    <a:pt x="201" y="376"/>
                  </a:lnTo>
                  <a:lnTo>
                    <a:pt x="167" y="373"/>
                  </a:lnTo>
                  <a:lnTo>
                    <a:pt x="133" y="365"/>
                  </a:lnTo>
                  <a:lnTo>
                    <a:pt x="100" y="351"/>
                  </a:lnTo>
                  <a:lnTo>
                    <a:pt x="71" y="331"/>
                  </a:lnTo>
                  <a:lnTo>
                    <a:pt x="47" y="309"/>
                  </a:lnTo>
                  <a:lnTo>
                    <a:pt x="27" y="282"/>
                  </a:lnTo>
                  <a:lnTo>
                    <a:pt x="11" y="252"/>
                  </a:lnTo>
                  <a:lnTo>
                    <a:pt x="3" y="221"/>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6" name="Rectangle 20"/>
            <p:cNvSpPr>
              <a:spLocks noChangeArrowheads="1"/>
            </p:cNvSpPr>
            <p:nvPr/>
          </p:nvSpPr>
          <p:spPr bwMode="auto">
            <a:xfrm>
              <a:off x="757" y="1463"/>
              <a:ext cx="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B</a:t>
              </a:r>
              <a:endParaRPr lang="en-US" altLang="en-US" sz="3600" b="1">
                <a:latin typeface="Arial" charset="0"/>
              </a:endParaRPr>
            </a:p>
          </p:txBody>
        </p:sp>
        <p:sp>
          <p:nvSpPr>
            <p:cNvPr id="65557" name="Freeform 21"/>
            <p:cNvSpPr>
              <a:spLocks/>
            </p:cNvSpPr>
            <p:nvPr/>
          </p:nvSpPr>
          <p:spPr bwMode="auto">
            <a:xfrm>
              <a:off x="1433" y="1145"/>
              <a:ext cx="201" cy="188"/>
            </a:xfrm>
            <a:custGeom>
              <a:avLst/>
              <a:gdLst>
                <a:gd name="T0" fmla="*/ 0 w 404"/>
                <a:gd name="T1" fmla="*/ 188 h 377"/>
                <a:gd name="T2" fmla="*/ 4 w 404"/>
                <a:gd name="T3" fmla="*/ 155 h 377"/>
                <a:gd name="T4" fmla="*/ 12 w 404"/>
                <a:gd name="T5" fmla="*/ 123 h 377"/>
                <a:gd name="T6" fmla="*/ 28 w 404"/>
                <a:gd name="T7" fmla="*/ 94 h 377"/>
                <a:gd name="T8" fmla="*/ 46 w 404"/>
                <a:gd name="T9" fmla="*/ 67 h 377"/>
                <a:gd name="T10" fmla="*/ 72 w 404"/>
                <a:gd name="T11" fmla="*/ 43 h 377"/>
                <a:gd name="T12" fmla="*/ 101 w 404"/>
                <a:gd name="T13" fmla="*/ 24 h 377"/>
                <a:gd name="T14" fmla="*/ 134 w 404"/>
                <a:gd name="T15" fmla="*/ 11 h 377"/>
                <a:gd name="T16" fmla="*/ 166 w 404"/>
                <a:gd name="T17" fmla="*/ 2 h 377"/>
                <a:gd name="T18" fmla="*/ 202 w 404"/>
                <a:gd name="T19" fmla="*/ 0 h 377"/>
                <a:gd name="T20" fmla="*/ 236 w 404"/>
                <a:gd name="T21" fmla="*/ 2 h 377"/>
                <a:gd name="T22" fmla="*/ 271 w 404"/>
                <a:gd name="T23" fmla="*/ 11 h 377"/>
                <a:gd name="T24" fmla="*/ 303 w 404"/>
                <a:gd name="T25" fmla="*/ 24 h 377"/>
                <a:gd name="T26" fmla="*/ 332 w 404"/>
                <a:gd name="T27" fmla="*/ 43 h 377"/>
                <a:gd name="T28" fmla="*/ 356 w 404"/>
                <a:gd name="T29" fmla="*/ 67 h 377"/>
                <a:gd name="T30" fmla="*/ 377 w 404"/>
                <a:gd name="T31" fmla="*/ 94 h 377"/>
                <a:gd name="T32" fmla="*/ 392 w 404"/>
                <a:gd name="T33" fmla="*/ 123 h 377"/>
                <a:gd name="T34" fmla="*/ 400 w 404"/>
                <a:gd name="T35" fmla="*/ 155 h 377"/>
                <a:gd name="T36" fmla="*/ 404 w 404"/>
                <a:gd name="T37" fmla="*/ 188 h 377"/>
                <a:gd name="T38" fmla="*/ 400 w 404"/>
                <a:gd name="T39" fmla="*/ 220 h 377"/>
                <a:gd name="T40" fmla="*/ 392 w 404"/>
                <a:gd name="T41" fmla="*/ 252 h 377"/>
                <a:gd name="T42" fmla="*/ 377 w 404"/>
                <a:gd name="T43" fmla="*/ 282 h 377"/>
                <a:gd name="T44" fmla="*/ 356 w 404"/>
                <a:gd name="T45" fmla="*/ 310 h 377"/>
                <a:gd name="T46" fmla="*/ 332 w 404"/>
                <a:gd name="T47" fmla="*/ 332 h 377"/>
                <a:gd name="T48" fmla="*/ 303 w 404"/>
                <a:gd name="T49" fmla="*/ 351 h 377"/>
                <a:gd name="T50" fmla="*/ 271 w 404"/>
                <a:gd name="T51" fmla="*/ 365 h 377"/>
                <a:gd name="T52" fmla="*/ 236 w 404"/>
                <a:gd name="T53" fmla="*/ 373 h 377"/>
                <a:gd name="T54" fmla="*/ 202 w 404"/>
                <a:gd name="T55" fmla="*/ 377 h 377"/>
                <a:gd name="T56" fmla="*/ 166 w 404"/>
                <a:gd name="T57" fmla="*/ 373 h 377"/>
                <a:gd name="T58" fmla="*/ 134 w 404"/>
                <a:gd name="T59" fmla="*/ 365 h 377"/>
                <a:gd name="T60" fmla="*/ 101 w 404"/>
                <a:gd name="T61" fmla="*/ 351 h 377"/>
                <a:gd name="T62" fmla="*/ 72 w 404"/>
                <a:gd name="T63" fmla="*/ 332 h 377"/>
                <a:gd name="T64" fmla="*/ 46 w 404"/>
                <a:gd name="T65" fmla="*/ 310 h 377"/>
                <a:gd name="T66" fmla="*/ 28 w 404"/>
                <a:gd name="T67" fmla="*/ 282 h 377"/>
                <a:gd name="T68" fmla="*/ 12 w 404"/>
                <a:gd name="T69" fmla="*/ 252 h 377"/>
                <a:gd name="T70" fmla="*/ 4 w 404"/>
                <a:gd name="T71" fmla="*/ 220 h 377"/>
                <a:gd name="T72" fmla="*/ 0 w 404"/>
                <a:gd name="T73"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4" h="377">
                  <a:moveTo>
                    <a:pt x="0" y="188"/>
                  </a:moveTo>
                  <a:lnTo>
                    <a:pt x="4" y="155"/>
                  </a:lnTo>
                  <a:lnTo>
                    <a:pt x="12" y="123"/>
                  </a:lnTo>
                  <a:lnTo>
                    <a:pt x="28" y="94"/>
                  </a:lnTo>
                  <a:lnTo>
                    <a:pt x="46" y="67"/>
                  </a:lnTo>
                  <a:lnTo>
                    <a:pt x="72" y="43"/>
                  </a:lnTo>
                  <a:lnTo>
                    <a:pt x="101" y="24"/>
                  </a:lnTo>
                  <a:lnTo>
                    <a:pt x="134" y="11"/>
                  </a:lnTo>
                  <a:lnTo>
                    <a:pt x="166" y="2"/>
                  </a:lnTo>
                  <a:lnTo>
                    <a:pt x="202" y="0"/>
                  </a:lnTo>
                  <a:lnTo>
                    <a:pt x="236" y="2"/>
                  </a:lnTo>
                  <a:lnTo>
                    <a:pt x="271" y="11"/>
                  </a:lnTo>
                  <a:lnTo>
                    <a:pt x="303" y="24"/>
                  </a:lnTo>
                  <a:lnTo>
                    <a:pt x="332" y="43"/>
                  </a:lnTo>
                  <a:lnTo>
                    <a:pt x="356" y="67"/>
                  </a:lnTo>
                  <a:lnTo>
                    <a:pt x="377" y="94"/>
                  </a:lnTo>
                  <a:lnTo>
                    <a:pt x="392" y="123"/>
                  </a:lnTo>
                  <a:lnTo>
                    <a:pt x="400" y="155"/>
                  </a:lnTo>
                  <a:lnTo>
                    <a:pt x="404" y="188"/>
                  </a:lnTo>
                  <a:lnTo>
                    <a:pt x="400" y="220"/>
                  </a:lnTo>
                  <a:lnTo>
                    <a:pt x="392" y="252"/>
                  </a:lnTo>
                  <a:lnTo>
                    <a:pt x="377" y="282"/>
                  </a:lnTo>
                  <a:lnTo>
                    <a:pt x="356" y="310"/>
                  </a:lnTo>
                  <a:lnTo>
                    <a:pt x="332" y="332"/>
                  </a:lnTo>
                  <a:lnTo>
                    <a:pt x="303" y="351"/>
                  </a:lnTo>
                  <a:lnTo>
                    <a:pt x="271" y="365"/>
                  </a:lnTo>
                  <a:lnTo>
                    <a:pt x="236" y="373"/>
                  </a:lnTo>
                  <a:lnTo>
                    <a:pt x="202" y="377"/>
                  </a:lnTo>
                  <a:lnTo>
                    <a:pt x="166" y="373"/>
                  </a:lnTo>
                  <a:lnTo>
                    <a:pt x="134" y="365"/>
                  </a:lnTo>
                  <a:lnTo>
                    <a:pt x="101" y="351"/>
                  </a:lnTo>
                  <a:lnTo>
                    <a:pt x="72" y="332"/>
                  </a:lnTo>
                  <a:lnTo>
                    <a:pt x="46" y="310"/>
                  </a:lnTo>
                  <a:lnTo>
                    <a:pt x="28" y="282"/>
                  </a:lnTo>
                  <a:lnTo>
                    <a:pt x="12" y="252"/>
                  </a:lnTo>
                  <a:lnTo>
                    <a:pt x="4" y="220"/>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8" name="Rectangle 22"/>
            <p:cNvSpPr>
              <a:spLocks noChangeArrowheads="1"/>
            </p:cNvSpPr>
            <p:nvPr/>
          </p:nvSpPr>
          <p:spPr bwMode="auto">
            <a:xfrm>
              <a:off x="1504" y="1191"/>
              <a:ext cx="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E</a:t>
              </a:r>
              <a:endParaRPr lang="en-US" altLang="en-US" sz="3600" b="1">
                <a:latin typeface="Arial" charset="0"/>
              </a:endParaRPr>
            </a:p>
          </p:txBody>
        </p:sp>
        <p:graphicFrame>
          <p:nvGraphicFramePr>
            <p:cNvPr id="65559" name="Object 23"/>
            <p:cNvGraphicFramePr>
              <a:graphicFrameLocks noChangeAspect="1"/>
            </p:cNvGraphicFramePr>
            <p:nvPr/>
          </p:nvGraphicFramePr>
          <p:xfrm>
            <a:off x="1751" y="697"/>
            <a:ext cx="214" cy="214"/>
          </p:xfrm>
          <a:graphic>
            <a:graphicData uri="http://schemas.openxmlformats.org/presentationml/2006/ole">
              <mc:AlternateContent xmlns:mc="http://schemas.openxmlformats.org/markup-compatibility/2006">
                <mc:Choice xmlns:v="urn:schemas-microsoft-com:vml" Requires="v">
                  <p:oleObj spid="_x0000_s6423" name="VISIO" r:id="rId15" imgW="379800" imgH="379800" progId="Visio.Drawing.5">
                    <p:embed/>
                  </p:oleObj>
                </mc:Choice>
                <mc:Fallback>
                  <p:oleObj name="VISIO" r:id="rId15" imgW="379800" imgH="379800" progId="Visio.Drawing.5">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1" y="697"/>
                          <a:ext cx="21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0" name="Object 24"/>
            <p:cNvGraphicFramePr>
              <a:graphicFrameLocks noChangeAspect="1"/>
            </p:cNvGraphicFramePr>
            <p:nvPr/>
          </p:nvGraphicFramePr>
          <p:xfrm>
            <a:off x="1751" y="1557"/>
            <a:ext cx="214" cy="218"/>
          </p:xfrm>
          <a:graphic>
            <a:graphicData uri="http://schemas.openxmlformats.org/presentationml/2006/ole">
              <mc:AlternateContent xmlns:mc="http://schemas.openxmlformats.org/markup-compatibility/2006">
                <mc:Choice xmlns:v="urn:schemas-microsoft-com:vml" Requires="v">
                  <p:oleObj spid="_x0000_s6424" name="VISIO" r:id="rId17" imgW="379800" imgH="385920" progId="Visio.Drawing.5">
                    <p:embed/>
                  </p:oleObj>
                </mc:Choice>
                <mc:Fallback>
                  <p:oleObj name="VISIO" r:id="rId17" imgW="379800" imgH="385920" progId="Visio.Drawing.5">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51" y="1557"/>
                          <a:ext cx="214"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1" name="Object 25"/>
            <p:cNvGraphicFramePr>
              <a:graphicFrameLocks noChangeAspect="1"/>
            </p:cNvGraphicFramePr>
            <p:nvPr/>
          </p:nvGraphicFramePr>
          <p:xfrm>
            <a:off x="675" y="1643"/>
            <a:ext cx="215" cy="218"/>
          </p:xfrm>
          <a:graphic>
            <a:graphicData uri="http://schemas.openxmlformats.org/presentationml/2006/ole">
              <mc:AlternateContent xmlns:mc="http://schemas.openxmlformats.org/markup-compatibility/2006">
                <mc:Choice xmlns:v="urn:schemas-microsoft-com:vml" Requires="v">
                  <p:oleObj spid="_x0000_s6425" name="VISIO" r:id="rId19" imgW="379800" imgH="385920" progId="Visio.Drawing.5">
                    <p:embed/>
                  </p:oleObj>
                </mc:Choice>
                <mc:Fallback>
                  <p:oleObj name="VISIO" r:id="rId19" imgW="379800" imgH="385920" progId="Visio.Drawing.5">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5" y="1643"/>
                          <a:ext cx="21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2" name="Object 26"/>
            <p:cNvGraphicFramePr>
              <a:graphicFrameLocks noChangeAspect="1"/>
            </p:cNvGraphicFramePr>
            <p:nvPr/>
          </p:nvGraphicFramePr>
          <p:xfrm>
            <a:off x="417" y="826"/>
            <a:ext cx="226" cy="214"/>
          </p:xfrm>
          <a:graphic>
            <a:graphicData uri="http://schemas.openxmlformats.org/presentationml/2006/ole">
              <mc:AlternateContent xmlns:mc="http://schemas.openxmlformats.org/markup-compatibility/2006">
                <mc:Choice xmlns:v="urn:schemas-microsoft-com:vml" Requires="v">
                  <p:oleObj spid="_x0000_s6426" name="VISIO" r:id="rId21" imgW="400320" imgH="379800" progId="Visio.Drawing.5">
                    <p:embed/>
                  </p:oleObj>
                </mc:Choice>
                <mc:Fallback>
                  <p:oleObj name="VISIO" r:id="rId21"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 y="826"/>
                          <a:ext cx="226"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3" name="Object 27"/>
            <p:cNvGraphicFramePr>
              <a:graphicFrameLocks noChangeAspect="1"/>
            </p:cNvGraphicFramePr>
            <p:nvPr/>
          </p:nvGraphicFramePr>
          <p:xfrm>
            <a:off x="374" y="1428"/>
            <a:ext cx="247" cy="150"/>
          </p:xfrm>
          <a:graphic>
            <a:graphicData uri="http://schemas.openxmlformats.org/presentationml/2006/ole">
              <mc:AlternateContent xmlns:mc="http://schemas.openxmlformats.org/markup-compatibility/2006">
                <mc:Choice xmlns:v="urn:schemas-microsoft-com:vml" Requires="v">
                  <p:oleObj spid="_x0000_s6427" name="VISIO" r:id="rId22" imgW="436680" imgH="265320" progId="Visio.Drawing.5">
                    <p:embed/>
                  </p:oleObj>
                </mc:Choice>
                <mc:Fallback>
                  <p:oleObj name="VISIO" r:id="rId22" imgW="436680" imgH="265320" progId="Visio.Drawing.5">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4" y="1428"/>
                          <a:ext cx="247"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4" name="Object 28"/>
            <p:cNvGraphicFramePr>
              <a:graphicFrameLocks noChangeAspect="1"/>
            </p:cNvGraphicFramePr>
            <p:nvPr/>
          </p:nvGraphicFramePr>
          <p:xfrm>
            <a:off x="589" y="654"/>
            <a:ext cx="247" cy="149"/>
          </p:xfrm>
          <a:graphic>
            <a:graphicData uri="http://schemas.openxmlformats.org/presentationml/2006/ole">
              <mc:AlternateContent xmlns:mc="http://schemas.openxmlformats.org/markup-compatibility/2006">
                <mc:Choice xmlns:v="urn:schemas-microsoft-com:vml" Requires="v">
                  <p:oleObj spid="_x0000_s6428" name="VISIO" r:id="rId24" imgW="436680" imgH="265320" progId="Visio.Drawing.5">
                    <p:embed/>
                  </p:oleObj>
                </mc:Choice>
                <mc:Fallback>
                  <p:oleObj name="VISIO" r:id="rId24" imgW="436680" imgH="2653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 y="654"/>
                          <a:ext cx="247"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5" name="Object 29"/>
            <p:cNvGraphicFramePr>
              <a:graphicFrameLocks noChangeAspect="1"/>
            </p:cNvGraphicFramePr>
            <p:nvPr/>
          </p:nvGraphicFramePr>
          <p:xfrm>
            <a:off x="1192" y="1600"/>
            <a:ext cx="246" cy="150"/>
          </p:xfrm>
          <a:graphic>
            <a:graphicData uri="http://schemas.openxmlformats.org/presentationml/2006/ole">
              <mc:AlternateContent xmlns:mc="http://schemas.openxmlformats.org/markup-compatibility/2006">
                <mc:Choice xmlns:v="urn:schemas-microsoft-com:vml" Requires="v">
                  <p:oleObj spid="_x0000_s6429" name="VISIO" r:id="rId25" imgW="436680" imgH="265320" progId="Visio.Drawing.5">
                    <p:embed/>
                  </p:oleObj>
                </mc:Choice>
                <mc:Fallback>
                  <p:oleObj name="VISIO" r:id="rId25" imgW="436680" imgH="265320" progId="Visio.Drawing.5">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92" y="1600"/>
                          <a:ext cx="246"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6" name="Object 30"/>
            <p:cNvGraphicFramePr>
              <a:graphicFrameLocks noChangeAspect="1"/>
            </p:cNvGraphicFramePr>
            <p:nvPr/>
          </p:nvGraphicFramePr>
          <p:xfrm>
            <a:off x="1450" y="439"/>
            <a:ext cx="246" cy="149"/>
          </p:xfrm>
          <a:graphic>
            <a:graphicData uri="http://schemas.openxmlformats.org/presentationml/2006/ole">
              <mc:AlternateContent xmlns:mc="http://schemas.openxmlformats.org/markup-compatibility/2006">
                <mc:Choice xmlns:v="urn:schemas-microsoft-com:vml" Requires="v">
                  <p:oleObj spid="_x0000_s6430" name="VISIO" r:id="rId27" imgW="436680" imgH="265320" progId="Visio.Drawing.5">
                    <p:embed/>
                  </p:oleObj>
                </mc:Choice>
                <mc:Fallback>
                  <p:oleObj name="VISIO" r:id="rId27" imgW="436680" imgH="265320" progId="Visio.Drawing.5">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50" y="439"/>
                          <a:ext cx="246"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7" name="Object 31"/>
            <p:cNvGraphicFramePr>
              <a:graphicFrameLocks noChangeAspect="1"/>
            </p:cNvGraphicFramePr>
            <p:nvPr/>
          </p:nvGraphicFramePr>
          <p:xfrm>
            <a:off x="1708" y="1105"/>
            <a:ext cx="214" cy="215"/>
          </p:xfrm>
          <a:graphic>
            <a:graphicData uri="http://schemas.openxmlformats.org/presentationml/2006/ole">
              <mc:AlternateContent xmlns:mc="http://schemas.openxmlformats.org/markup-compatibility/2006">
                <mc:Choice xmlns:v="urn:schemas-microsoft-com:vml" Requires="v">
                  <p:oleObj spid="_x0000_s6431" name="VISIO" r:id="rId29" imgW="379800" imgH="379800" progId="Visio.Drawing.5">
                    <p:embed/>
                  </p:oleObj>
                </mc:Choice>
                <mc:Fallback>
                  <p:oleObj name="VISIO" r:id="rId29" imgW="379800" imgH="379800" progId="Visio.Drawing.5">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08" y="1105"/>
                          <a:ext cx="214" cy="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8" name="Object 32"/>
            <p:cNvGraphicFramePr>
              <a:graphicFrameLocks noChangeAspect="1"/>
            </p:cNvGraphicFramePr>
            <p:nvPr/>
          </p:nvGraphicFramePr>
          <p:xfrm>
            <a:off x="1149" y="1062"/>
            <a:ext cx="246" cy="150"/>
          </p:xfrm>
          <a:graphic>
            <a:graphicData uri="http://schemas.openxmlformats.org/presentationml/2006/ole">
              <mc:AlternateContent xmlns:mc="http://schemas.openxmlformats.org/markup-compatibility/2006">
                <mc:Choice xmlns:v="urn:schemas-microsoft-com:vml" Requires="v">
                  <p:oleObj spid="_x0000_s6432" name="VISIO" r:id="rId31" imgW="436680" imgH="265320" progId="Visio.Drawing.5">
                    <p:embed/>
                  </p:oleObj>
                </mc:Choice>
                <mc:Fallback>
                  <p:oleObj name="VISIO" r:id="rId31" imgW="436680" imgH="265320" progId="Visio.Drawing.5">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49" y="1062"/>
                          <a:ext cx="246"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pSp>
        <p:nvGrpSpPr>
          <p:cNvPr id="65569" name="Group 33"/>
          <p:cNvGrpSpPr>
            <a:grpSpLocks/>
          </p:cNvGrpSpPr>
          <p:nvPr/>
        </p:nvGrpSpPr>
        <p:grpSpPr bwMode="auto">
          <a:xfrm>
            <a:off x="5899150" y="457200"/>
            <a:ext cx="2913063" cy="2895600"/>
            <a:chOff x="3716" y="288"/>
            <a:chExt cx="1835" cy="1824"/>
          </a:xfrm>
        </p:grpSpPr>
        <p:sp>
          <p:nvSpPr>
            <p:cNvPr id="65570" name="Oval 34"/>
            <p:cNvSpPr>
              <a:spLocks noChangeArrowheads="1"/>
            </p:cNvSpPr>
            <p:nvPr/>
          </p:nvSpPr>
          <p:spPr bwMode="auto">
            <a:xfrm>
              <a:off x="3716" y="310"/>
              <a:ext cx="1835" cy="1802"/>
            </a:xfrm>
            <a:prstGeom prst="ellipse">
              <a:avLst/>
            </a:prstGeom>
            <a:solidFill>
              <a:srgbClr val="FF3300">
                <a:alpha val="50000"/>
              </a:srgb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65571" name="Object 35"/>
            <p:cNvGraphicFramePr>
              <a:graphicFrameLocks noChangeAspect="1"/>
            </p:cNvGraphicFramePr>
            <p:nvPr/>
          </p:nvGraphicFramePr>
          <p:xfrm>
            <a:off x="4103" y="675"/>
            <a:ext cx="1033" cy="1147"/>
          </p:xfrm>
          <a:graphic>
            <a:graphicData uri="http://schemas.openxmlformats.org/presentationml/2006/ole">
              <mc:AlternateContent xmlns:mc="http://schemas.openxmlformats.org/markup-compatibility/2006">
                <mc:Choice xmlns:v="urn:schemas-microsoft-com:vml" Requires="v">
                  <p:oleObj spid="_x0000_s6433" name="VISIO" r:id="rId33" imgW="1843920" imgH="2196720" progId="Visio.Drawing.5">
                    <p:embed/>
                  </p:oleObj>
                </mc:Choice>
                <mc:Fallback>
                  <p:oleObj name="VISIO" r:id="rId33" imgW="1843920" imgH="2196720" progId="Visio.Drawing.5">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03" y="675"/>
                          <a:ext cx="1033" cy="11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2" name="Object 36"/>
            <p:cNvGraphicFramePr>
              <a:graphicFrameLocks noChangeAspect="1"/>
            </p:cNvGraphicFramePr>
            <p:nvPr/>
          </p:nvGraphicFramePr>
          <p:xfrm>
            <a:off x="3845" y="847"/>
            <a:ext cx="226" cy="215"/>
          </p:xfrm>
          <a:graphic>
            <a:graphicData uri="http://schemas.openxmlformats.org/presentationml/2006/ole">
              <mc:AlternateContent xmlns:mc="http://schemas.openxmlformats.org/markup-compatibility/2006">
                <mc:Choice xmlns:v="urn:schemas-microsoft-com:vml" Requires="v">
                  <p:oleObj spid="_x0000_s6434" name="VISIO" r:id="rId35" imgW="400320" imgH="379800" progId="Visio.Drawing.5">
                    <p:embed/>
                  </p:oleObj>
                </mc:Choice>
                <mc:Fallback>
                  <p:oleObj name="VISIO" r:id="rId35"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 y="847"/>
                          <a:ext cx="226" cy="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3" name="Object 37"/>
            <p:cNvGraphicFramePr>
              <a:graphicFrameLocks noChangeAspect="1"/>
            </p:cNvGraphicFramePr>
            <p:nvPr/>
          </p:nvGraphicFramePr>
          <p:xfrm>
            <a:off x="4017" y="675"/>
            <a:ext cx="247" cy="150"/>
          </p:xfrm>
          <a:graphic>
            <a:graphicData uri="http://schemas.openxmlformats.org/presentationml/2006/ole">
              <mc:AlternateContent xmlns:mc="http://schemas.openxmlformats.org/markup-compatibility/2006">
                <mc:Choice xmlns:v="urn:schemas-microsoft-com:vml" Requires="v">
                  <p:oleObj spid="_x0000_s6435" name="VISIO" r:id="rId36" imgW="436680" imgH="265320" progId="Visio.Drawing.5">
                    <p:embed/>
                  </p:oleObj>
                </mc:Choice>
                <mc:Fallback>
                  <p:oleObj name="VISIO" r:id="rId36" imgW="436680" imgH="2653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 y="675"/>
                          <a:ext cx="247"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4" name="Object 38"/>
            <p:cNvGraphicFramePr>
              <a:graphicFrameLocks noChangeAspect="1"/>
            </p:cNvGraphicFramePr>
            <p:nvPr/>
          </p:nvGraphicFramePr>
          <p:xfrm>
            <a:off x="4620" y="1622"/>
            <a:ext cx="246" cy="149"/>
          </p:xfrm>
          <a:graphic>
            <a:graphicData uri="http://schemas.openxmlformats.org/presentationml/2006/ole">
              <mc:AlternateContent xmlns:mc="http://schemas.openxmlformats.org/markup-compatibility/2006">
                <mc:Choice xmlns:v="urn:schemas-microsoft-com:vml" Requires="v">
                  <p:oleObj spid="_x0000_s6436" name="VISIO" r:id="rId37" imgW="436680" imgH="265320" progId="Visio.Drawing.5">
                    <p:embed/>
                  </p:oleObj>
                </mc:Choice>
                <mc:Fallback>
                  <p:oleObj name="VISIO" r:id="rId37" imgW="436680" imgH="265320" progId="Visio.Drawing.5">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20" y="1622"/>
                          <a:ext cx="246"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5" name="Object 39"/>
            <p:cNvGraphicFramePr>
              <a:graphicFrameLocks noChangeAspect="1"/>
            </p:cNvGraphicFramePr>
            <p:nvPr/>
          </p:nvGraphicFramePr>
          <p:xfrm>
            <a:off x="4878" y="460"/>
            <a:ext cx="246" cy="150"/>
          </p:xfrm>
          <a:graphic>
            <a:graphicData uri="http://schemas.openxmlformats.org/presentationml/2006/ole">
              <mc:AlternateContent xmlns:mc="http://schemas.openxmlformats.org/markup-compatibility/2006">
                <mc:Choice xmlns:v="urn:schemas-microsoft-com:vml" Requires="v">
                  <p:oleObj spid="_x0000_s6437" name="VISIO" r:id="rId38" imgW="436680" imgH="265320" progId="Visio.Drawing.5">
                    <p:embed/>
                  </p:oleObj>
                </mc:Choice>
                <mc:Fallback>
                  <p:oleObj name="VISIO" r:id="rId38" imgW="436680" imgH="265320" progId="Visio.Drawing.5">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78" y="460"/>
                          <a:ext cx="246"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6" name="Object 40"/>
            <p:cNvGraphicFramePr>
              <a:graphicFrameLocks noChangeAspect="1"/>
            </p:cNvGraphicFramePr>
            <p:nvPr/>
          </p:nvGraphicFramePr>
          <p:xfrm>
            <a:off x="3802" y="1278"/>
            <a:ext cx="247" cy="150"/>
          </p:xfrm>
          <a:graphic>
            <a:graphicData uri="http://schemas.openxmlformats.org/presentationml/2006/ole">
              <mc:AlternateContent xmlns:mc="http://schemas.openxmlformats.org/markup-compatibility/2006">
                <mc:Choice xmlns:v="urn:schemas-microsoft-com:vml" Requires="v">
                  <p:oleObj spid="_x0000_s6438" name="VISIO" r:id="rId39" imgW="436680" imgH="265320" progId="Visio.Drawing.5">
                    <p:embed/>
                  </p:oleObj>
                </mc:Choice>
                <mc:Fallback>
                  <p:oleObj name="VISIO" r:id="rId39" imgW="436680" imgH="2653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 y="1278"/>
                          <a:ext cx="247"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7" name="Object 41"/>
            <p:cNvGraphicFramePr>
              <a:graphicFrameLocks noChangeAspect="1"/>
            </p:cNvGraphicFramePr>
            <p:nvPr/>
          </p:nvGraphicFramePr>
          <p:xfrm>
            <a:off x="4103" y="1665"/>
            <a:ext cx="226" cy="214"/>
          </p:xfrm>
          <a:graphic>
            <a:graphicData uri="http://schemas.openxmlformats.org/presentationml/2006/ole">
              <mc:AlternateContent xmlns:mc="http://schemas.openxmlformats.org/markup-compatibility/2006">
                <mc:Choice xmlns:v="urn:schemas-microsoft-com:vml" Requires="v">
                  <p:oleObj spid="_x0000_s6439" name="VISIO" r:id="rId40" imgW="400320" imgH="379800" progId="Visio.Drawing.5">
                    <p:embed/>
                  </p:oleObj>
                </mc:Choice>
                <mc:Fallback>
                  <p:oleObj name="VISIO" r:id="rId40"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 y="1665"/>
                          <a:ext cx="226"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8" name="Object 42"/>
            <p:cNvGraphicFramePr>
              <a:graphicFrameLocks noChangeAspect="1"/>
            </p:cNvGraphicFramePr>
            <p:nvPr/>
          </p:nvGraphicFramePr>
          <p:xfrm>
            <a:off x="4620" y="1450"/>
            <a:ext cx="246" cy="149"/>
          </p:xfrm>
          <a:graphic>
            <a:graphicData uri="http://schemas.openxmlformats.org/presentationml/2006/ole">
              <mc:AlternateContent xmlns:mc="http://schemas.openxmlformats.org/markup-compatibility/2006">
                <mc:Choice xmlns:v="urn:schemas-microsoft-com:vml" Requires="v">
                  <p:oleObj spid="_x0000_s6440" name="VISIO" r:id="rId41" imgW="436320" imgH="264960" progId="Visio.Drawing.5">
                    <p:embed/>
                  </p:oleObj>
                </mc:Choice>
                <mc:Fallback>
                  <p:oleObj name="VISIO" r:id="rId41" imgW="436320" imgH="264960" progId="Visio.Drawing.5">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20" y="1450"/>
                          <a:ext cx="246"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9" name="Object 43"/>
            <p:cNvGraphicFramePr>
              <a:graphicFrameLocks noChangeAspect="1"/>
            </p:cNvGraphicFramePr>
            <p:nvPr/>
          </p:nvGraphicFramePr>
          <p:xfrm>
            <a:off x="5179" y="1536"/>
            <a:ext cx="226" cy="214"/>
          </p:xfrm>
          <a:graphic>
            <a:graphicData uri="http://schemas.openxmlformats.org/presentationml/2006/ole">
              <mc:AlternateContent xmlns:mc="http://schemas.openxmlformats.org/markup-compatibility/2006">
                <mc:Choice xmlns:v="urn:schemas-microsoft-com:vml" Requires="v">
                  <p:oleObj spid="_x0000_s6441" name="VISIO" r:id="rId43" imgW="400320" imgH="379800" progId="Visio.Drawing.5">
                    <p:embed/>
                  </p:oleObj>
                </mc:Choice>
                <mc:Fallback>
                  <p:oleObj name="VISIO" r:id="rId43"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 y="1536"/>
                          <a:ext cx="226"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0" name="Object 44"/>
            <p:cNvGraphicFramePr>
              <a:graphicFrameLocks noChangeAspect="1"/>
            </p:cNvGraphicFramePr>
            <p:nvPr/>
          </p:nvGraphicFramePr>
          <p:xfrm>
            <a:off x="4878" y="288"/>
            <a:ext cx="246" cy="150"/>
          </p:xfrm>
          <a:graphic>
            <a:graphicData uri="http://schemas.openxmlformats.org/presentationml/2006/ole">
              <mc:AlternateContent xmlns:mc="http://schemas.openxmlformats.org/markup-compatibility/2006">
                <mc:Choice xmlns:v="urn:schemas-microsoft-com:vml" Requires="v">
                  <p:oleObj spid="_x0000_s6442" name="VISIO" r:id="rId44" imgW="436320" imgH="264960" progId="Visio.Drawing.5">
                    <p:embed/>
                  </p:oleObj>
                </mc:Choice>
                <mc:Fallback>
                  <p:oleObj name="VISIO" r:id="rId44" imgW="436320" imgH="264960" progId="Visio.Drawing.5">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8" y="288"/>
                          <a:ext cx="246"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1" name="Object 45"/>
            <p:cNvGraphicFramePr>
              <a:graphicFrameLocks noChangeAspect="1"/>
            </p:cNvGraphicFramePr>
            <p:nvPr/>
          </p:nvGraphicFramePr>
          <p:xfrm>
            <a:off x="5179" y="675"/>
            <a:ext cx="226" cy="214"/>
          </p:xfrm>
          <a:graphic>
            <a:graphicData uri="http://schemas.openxmlformats.org/presentationml/2006/ole">
              <mc:AlternateContent xmlns:mc="http://schemas.openxmlformats.org/markup-compatibility/2006">
                <mc:Choice xmlns:v="urn:schemas-microsoft-com:vml" Requires="v">
                  <p:oleObj spid="_x0000_s6443" name="VISIO" r:id="rId45" imgW="400320" imgH="379800" progId="Visio.Drawing.5">
                    <p:embed/>
                  </p:oleObj>
                </mc:Choice>
                <mc:Fallback>
                  <p:oleObj name="VISIO" r:id="rId45"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 y="675"/>
                          <a:ext cx="226"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2" name="Object 46"/>
            <p:cNvGraphicFramePr>
              <a:graphicFrameLocks noChangeAspect="1"/>
            </p:cNvGraphicFramePr>
            <p:nvPr/>
          </p:nvGraphicFramePr>
          <p:xfrm>
            <a:off x="5050" y="1105"/>
            <a:ext cx="214" cy="215"/>
          </p:xfrm>
          <a:graphic>
            <a:graphicData uri="http://schemas.openxmlformats.org/presentationml/2006/ole">
              <mc:AlternateContent xmlns:mc="http://schemas.openxmlformats.org/markup-compatibility/2006">
                <mc:Choice xmlns:v="urn:schemas-microsoft-com:vml" Requires="v">
                  <p:oleObj spid="_x0000_s6444" name="VISIO" r:id="rId46" imgW="379800" imgH="379800" progId="Visio.Drawing.5">
                    <p:embed/>
                  </p:oleObj>
                </mc:Choice>
                <mc:Fallback>
                  <p:oleObj name="VISIO" r:id="rId46" imgW="379800" imgH="379800" progId="Visio.Drawing.5">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50" y="1105"/>
                          <a:ext cx="214" cy="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3" name="Object 47"/>
            <p:cNvGraphicFramePr>
              <a:graphicFrameLocks noChangeAspect="1"/>
            </p:cNvGraphicFramePr>
            <p:nvPr/>
          </p:nvGraphicFramePr>
          <p:xfrm>
            <a:off x="4533" y="1019"/>
            <a:ext cx="247" cy="150"/>
          </p:xfrm>
          <a:graphic>
            <a:graphicData uri="http://schemas.openxmlformats.org/presentationml/2006/ole">
              <mc:AlternateContent xmlns:mc="http://schemas.openxmlformats.org/markup-compatibility/2006">
                <mc:Choice xmlns:v="urn:schemas-microsoft-com:vml" Requires="v">
                  <p:oleObj spid="_x0000_s6445" name="VISIO" r:id="rId47" imgW="436680" imgH="265320" progId="Visio.Drawing.5">
                    <p:embed/>
                  </p:oleObj>
                </mc:Choice>
                <mc:Fallback>
                  <p:oleObj name="VISIO" r:id="rId47" imgW="436680" imgH="265320" progId="Visio.Drawing.5">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33" y="1019"/>
                          <a:ext cx="247"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4" name="Object 48"/>
            <p:cNvGraphicFramePr>
              <a:graphicFrameLocks noChangeAspect="1"/>
            </p:cNvGraphicFramePr>
            <p:nvPr/>
          </p:nvGraphicFramePr>
          <p:xfrm>
            <a:off x="3802" y="1450"/>
            <a:ext cx="246" cy="149"/>
          </p:xfrm>
          <a:graphic>
            <a:graphicData uri="http://schemas.openxmlformats.org/presentationml/2006/ole">
              <mc:AlternateContent xmlns:mc="http://schemas.openxmlformats.org/markup-compatibility/2006">
                <mc:Choice xmlns:v="urn:schemas-microsoft-com:vml" Requires="v">
                  <p:oleObj spid="_x0000_s6446" name="VISIO" r:id="rId48" imgW="436680" imgH="265320" progId="Visio.Drawing.5">
                    <p:embed/>
                  </p:oleObj>
                </mc:Choice>
                <mc:Fallback>
                  <p:oleObj name="VISIO" r:id="rId48" imgW="436680" imgH="265320" progId="Visio.Drawing.5">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02" y="1450"/>
                          <a:ext cx="246"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65585" name="AutoShape 49"/>
          <p:cNvSpPr>
            <a:spLocks noChangeArrowheads="1"/>
          </p:cNvSpPr>
          <p:nvPr/>
        </p:nvSpPr>
        <p:spPr bwMode="auto">
          <a:xfrm>
            <a:off x="3276600" y="1676400"/>
            <a:ext cx="2743200" cy="457200"/>
          </a:xfrm>
          <a:prstGeom prst="rightArrow">
            <a:avLst>
              <a:gd name="adj1" fmla="val 33333"/>
              <a:gd name="adj2" fmla="val 12713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86" name="Rectangle 50"/>
          <p:cNvSpPr>
            <a:spLocks noGrp="1" noChangeArrowheads="1"/>
          </p:cNvSpPr>
          <p:nvPr>
            <p:ph type="body" idx="1"/>
          </p:nvPr>
        </p:nvSpPr>
        <p:spPr>
          <a:xfrm>
            <a:off x="533400" y="3575050"/>
            <a:ext cx="8077200" cy="2673349"/>
          </a:xfrm>
        </p:spPr>
        <p:txBody>
          <a:bodyPr>
            <a:normAutofit lnSpcReduction="10000"/>
          </a:bodyPr>
          <a:lstStyle/>
          <a:p>
            <a:r>
              <a:rPr lang="en-US" altLang="en-US" sz="2400" dirty="0"/>
              <a:t>All devices in a </a:t>
            </a:r>
            <a:r>
              <a:rPr lang="en-US" altLang="en-US" sz="2400" dirty="0" err="1"/>
              <a:t>piconet</a:t>
            </a:r>
            <a:r>
              <a:rPr lang="en-US" altLang="en-US" sz="2400" dirty="0"/>
              <a:t> hop together</a:t>
            </a:r>
            <a:endParaRPr lang="en-US" altLang="en-US" sz="2000" dirty="0"/>
          </a:p>
          <a:p>
            <a:pPr lvl="1"/>
            <a:r>
              <a:rPr lang="en-US" altLang="en-US" sz="1800" dirty="0"/>
              <a:t>To form a </a:t>
            </a:r>
            <a:r>
              <a:rPr lang="en-US" altLang="en-US" sz="1800" dirty="0" err="1"/>
              <a:t>piconet</a:t>
            </a:r>
            <a:r>
              <a:rPr lang="en-US" altLang="en-US" sz="1800" dirty="0"/>
              <a:t>: master gives slaves its </a:t>
            </a:r>
            <a:r>
              <a:rPr lang="en-US" altLang="en-US" sz="1800" i="1" dirty="0"/>
              <a:t>clock</a:t>
            </a:r>
            <a:r>
              <a:rPr lang="en-US" altLang="en-US" sz="1800" dirty="0"/>
              <a:t> and </a:t>
            </a:r>
            <a:r>
              <a:rPr lang="en-US" altLang="en-US" sz="1800" i="1" dirty="0"/>
              <a:t>device ID</a:t>
            </a:r>
            <a:r>
              <a:rPr lang="en-US" altLang="en-US" sz="1800" dirty="0"/>
              <a:t> </a:t>
            </a:r>
          </a:p>
          <a:p>
            <a:pPr lvl="2"/>
            <a:r>
              <a:rPr lang="en-US" altLang="en-US" sz="1600" dirty="0"/>
              <a:t>Hopping pattern determined by </a:t>
            </a:r>
            <a:r>
              <a:rPr lang="en-US" altLang="en-US" sz="1600" i="1" dirty="0"/>
              <a:t>device ID</a:t>
            </a:r>
            <a:r>
              <a:rPr lang="en-US" altLang="en-US" sz="1600" b="1" i="1" dirty="0"/>
              <a:t> </a:t>
            </a:r>
            <a:r>
              <a:rPr lang="en-US" altLang="en-US" sz="1600" dirty="0"/>
              <a:t>(48-bit)</a:t>
            </a:r>
            <a:endParaRPr lang="en-US" altLang="en-US" sz="1600" b="1" i="1" dirty="0"/>
          </a:p>
          <a:p>
            <a:pPr lvl="2"/>
            <a:r>
              <a:rPr lang="en-US" altLang="en-US" sz="1600" dirty="0"/>
              <a:t>Phase in hopping pattern determined by </a:t>
            </a:r>
            <a:r>
              <a:rPr lang="en-US" altLang="en-US" sz="1600" i="1" dirty="0"/>
              <a:t>Clock</a:t>
            </a:r>
          </a:p>
          <a:p>
            <a:r>
              <a:rPr lang="en-US" altLang="en-US" sz="2400" dirty="0"/>
              <a:t>Non-</a:t>
            </a:r>
            <a:r>
              <a:rPr lang="en-US" altLang="en-US" sz="2400" dirty="0" err="1"/>
              <a:t>piconet</a:t>
            </a:r>
            <a:r>
              <a:rPr lang="en-US" altLang="en-US" sz="2400" dirty="0"/>
              <a:t> devices are in standby</a:t>
            </a:r>
            <a:endParaRPr lang="en-US" altLang="en-US" sz="2000" dirty="0"/>
          </a:p>
          <a:p>
            <a:r>
              <a:rPr lang="en-US" altLang="en-US" sz="2400" dirty="0" err="1"/>
              <a:t>Piconet</a:t>
            </a:r>
            <a:r>
              <a:rPr lang="en-US" altLang="en-US" sz="2400" dirty="0"/>
              <a:t> Addressing</a:t>
            </a:r>
          </a:p>
          <a:p>
            <a:pPr lvl="1"/>
            <a:r>
              <a:rPr lang="en-US" altLang="en-US" sz="1800" dirty="0"/>
              <a:t>Active Member Address (AMA, 3-bits)</a:t>
            </a:r>
          </a:p>
          <a:p>
            <a:pPr lvl="1"/>
            <a:r>
              <a:rPr lang="en-US" altLang="en-US" sz="1800" dirty="0"/>
              <a:t>Parked Member Address (PMA, 8-bits)</a:t>
            </a:r>
          </a:p>
        </p:txBody>
      </p:sp>
    </p:spTree>
    <p:extLst>
      <p:ext uri="{BB962C8B-B14F-4D97-AF65-F5344CB8AC3E}">
        <p14:creationId xmlns:p14="http://schemas.microsoft.com/office/powerpoint/2010/main" val="962933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p:cTn id="7" dur="500" fill="hold"/>
                                        <p:tgtEl>
                                          <p:spTgt spid="65547"/>
                                        </p:tgtEl>
                                        <p:attrNameLst>
                                          <p:attrName>ppt_w</p:attrName>
                                        </p:attrNameLst>
                                      </p:cBhvr>
                                      <p:tavLst>
                                        <p:tav tm="0">
                                          <p:val>
                                            <p:strVal val="2/3*#ppt_w"/>
                                          </p:val>
                                        </p:tav>
                                        <p:tav tm="100000">
                                          <p:val>
                                            <p:strVal val="#ppt_w"/>
                                          </p:val>
                                        </p:tav>
                                      </p:tavLst>
                                    </p:anim>
                                    <p:anim calcmode="lin" valueType="num">
                                      <p:cBhvr>
                                        <p:cTn id="8" dur="500" fill="hold"/>
                                        <p:tgtEl>
                                          <p:spTgt spid="65547"/>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85"/>
                                        </p:tgtEl>
                                        <p:attrNameLst>
                                          <p:attrName>style.visibility</p:attrName>
                                        </p:attrNameLst>
                                      </p:cBhvr>
                                      <p:to>
                                        <p:strVal val="visible"/>
                                      </p:to>
                                    </p:set>
                                    <p:anim calcmode="lin" valueType="num">
                                      <p:cBhvr additive="base">
                                        <p:cTn id="13" dur="500" fill="hold"/>
                                        <p:tgtEl>
                                          <p:spTgt spid="65585"/>
                                        </p:tgtEl>
                                        <p:attrNameLst>
                                          <p:attrName>ppt_x</p:attrName>
                                        </p:attrNameLst>
                                      </p:cBhvr>
                                      <p:tavLst>
                                        <p:tav tm="0">
                                          <p:val>
                                            <p:strVal val="0-#ppt_w/2"/>
                                          </p:val>
                                        </p:tav>
                                        <p:tav tm="100000">
                                          <p:val>
                                            <p:strVal val="#ppt_x"/>
                                          </p:val>
                                        </p:tav>
                                      </p:tavLst>
                                    </p:anim>
                                    <p:anim calcmode="lin" valueType="num">
                                      <p:cBhvr additive="base">
                                        <p:cTn id="14" dur="500" fill="hold"/>
                                        <p:tgtEl>
                                          <p:spTgt spid="65585"/>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3" presetClass="entr" presetSubtype="272" fill="hold" nodeType="afterEffect">
                                  <p:stCondLst>
                                    <p:cond delay="0"/>
                                  </p:stCondLst>
                                  <p:childTnLst>
                                    <p:set>
                                      <p:cBhvr>
                                        <p:cTn id="17" dur="1" fill="hold">
                                          <p:stCondLst>
                                            <p:cond delay="0"/>
                                          </p:stCondLst>
                                        </p:cTn>
                                        <p:tgtEl>
                                          <p:spTgt spid="65569"/>
                                        </p:tgtEl>
                                        <p:attrNameLst>
                                          <p:attrName>style.visibility</p:attrName>
                                        </p:attrNameLst>
                                      </p:cBhvr>
                                      <p:to>
                                        <p:strVal val="visible"/>
                                      </p:to>
                                    </p:set>
                                    <p:anim calcmode="lin" valueType="num">
                                      <p:cBhvr>
                                        <p:cTn id="18" dur="500" fill="hold"/>
                                        <p:tgtEl>
                                          <p:spTgt spid="65569"/>
                                        </p:tgtEl>
                                        <p:attrNameLst>
                                          <p:attrName>ppt_w</p:attrName>
                                        </p:attrNameLst>
                                      </p:cBhvr>
                                      <p:tavLst>
                                        <p:tav tm="0">
                                          <p:val>
                                            <p:strVal val="2/3*#ppt_w"/>
                                          </p:val>
                                        </p:tav>
                                        <p:tav tm="100000">
                                          <p:val>
                                            <p:strVal val="#ppt_w"/>
                                          </p:val>
                                        </p:tav>
                                      </p:tavLst>
                                    </p:anim>
                                    <p:anim calcmode="lin" valueType="num">
                                      <p:cBhvr>
                                        <p:cTn id="19" dur="500" fill="hold"/>
                                        <p:tgtEl>
                                          <p:spTgt spid="65569"/>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r>
              <a:rPr lang="en-US" altLang="en-US" sz="4000"/>
              <a:t>Inter-connected Piconets  -  The Scatternet</a:t>
            </a:r>
          </a:p>
        </p:txBody>
      </p:sp>
      <p:sp>
        <p:nvSpPr>
          <p:cNvPr id="10243" name="Rectangle 3"/>
          <p:cNvSpPr>
            <a:spLocks noGrp="1" noChangeArrowheads="1"/>
          </p:cNvSpPr>
          <p:nvPr>
            <p:ph type="body" idx="1"/>
          </p:nvPr>
        </p:nvSpPr>
        <p:spPr>
          <a:xfrm>
            <a:off x="685800" y="1219200"/>
            <a:ext cx="7772400" cy="1090613"/>
          </a:xfrm>
        </p:spPr>
        <p:txBody>
          <a:bodyPr/>
          <a:lstStyle/>
          <a:p>
            <a:r>
              <a:rPr lang="en-US" altLang="en-US"/>
              <a:t>Complex</a:t>
            </a:r>
          </a:p>
        </p:txBody>
      </p:sp>
      <p:grpSp>
        <p:nvGrpSpPr>
          <p:cNvPr id="10244" name="Group 4"/>
          <p:cNvGrpSpPr>
            <a:grpSpLocks/>
          </p:cNvGrpSpPr>
          <p:nvPr/>
        </p:nvGrpSpPr>
        <p:grpSpPr bwMode="auto">
          <a:xfrm>
            <a:off x="839788" y="1898650"/>
            <a:ext cx="7491412" cy="4044950"/>
            <a:chOff x="529" y="1046"/>
            <a:chExt cx="4719" cy="2698"/>
          </a:xfrm>
        </p:grpSpPr>
        <p:grpSp>
          <p:nvGrpSpPr>
            <p:cNvPr id="10245" name="Group 5"/>
            <p:cNvGrpSpPr>
              <a:grpSpLocks/>
            </p:cNvGrpSpPr>
            <p:nvPr/>
          </p:nvGrpSpPr>
          <p:grpSpPr bwMode="auto">
            <a:xfrm>
              <a:off x="529" y="2940"/>
              <a:ext cx="1210" cy="804"/>
              <a:chOff x="615" y="2958"/>
              <a:chExt cx="1210" cy="804"/>
            </a:xfrm>
          </p:grpSpPr>
          <p:sp>
            <p:nvSpPr>
              <p:cNvPr id="10246" name="Oval 6"/>
              <p:cNvSpPr>
                <a:spLocks noChangeAspect="1" noChangeArrowheads="1"/>
              </p:cNvSpPr>
              <p:nvPr/>
            </p:nvSpPr>
            <p:spPr bwMode="auto">
              <a:xfrm>
                <a:off x="615" y="2994"/>
                <a:ext cx="140" cy="152"/>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Rectangle 7"/>
              <p:cNvSpPr>
                <a:spLocks noChangeAspect="1" noChangeArrowheads="1"/>
              </p:cNvSpPr>
              <p:nvPr/>
            </p:nvSpPr>
            <p:spPr bwMode="auto">
              <a:xfrm>
                <a:off x="840" y="3254"/>
                <a:ext cx="4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800" b="1">
                    <a:latin typeface="Arial" charset="0"/>
                  </a:rPr>
                  <a:t>slave</a:t>
                </a:r>
              </a:p>
            </p:txBody>
          </p:sp>
          <p:sp>
            <p:nvSpPr>
              <p:cNvPr id="10248" name="Rectangle 8"/>
              <p:cNvSpPr>
                <a:spLocks noChangeAspect="1" noChangeArrowheads="1"/>
              </p:cNvSpPr>
              <p:nvPr/>
            </p:nvSpPr>
            <p:spPr bwMode="auto">
              <a:xfrm>
                <a:off x="840" y="2958"/>
                <a:ext cx="5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800" b="1">
                    <a:latin typeface="Arial" charset="0"/>
                  </a:rPr>
                  <a:t>master</a:t>
                </a:r>
              </a:p>
            </p:txBody>
          </p:sp>
          <p:sp>
            <p:nvSpPr>
              <p:cNvPr id="10249" name="Oval 9"/>
              <p:cNvSpPr>
                <a:spLocks noChangeAspect="1" noChangeArrowheads="1"/>
              </p:cNvSpPr>
              <p:nvPr/>
            </p:nvSpPr>
            <p:spPr bwMode="auto">
              <a:xfrm>
                <a:off x="615" y="3279"/>
                <a:ext cx="140" cy="15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250" name="Group 10"/>
              <p:cNvGrpSpPr>
                <a:grpSpLocks noChangeAspect="1"/>
              </p:cNvGrpSpPr>
              <p:nvPr/>
            </p:nvGrpSpPr>
            <p:grpSpPr bwMode="auto">
              <a:xfrm>
                <a:off x="615" y="3573"/>
                <a:ext cx="140" cy="155"/>
                <a:chOff x="636" y="3693"/>
                <a:chExt cx="172" cy="176"/>
              </a:xfrm>
            </p:grpSpPr>
            <p:sp>
              <p:nvSpPr>
                <p:cNvPr id="10251" name="Freeform 11"/>
                <p:cNvSpPr>
                  <a:spLocks noChangeAspect="1"/>
                </p:cNvSpPr>
                <p:nvPr/>
              </p:nvSpPr>
              <p:spPr bwMode="auto">
                <a:xfrm>
                  <a:off x="720" y="3693"/>
                  <a:ext cx="88" cy="176"/>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rgbClr val="FF0000"/>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Freeform 12"/>
                <p:cNvSpPr>
                  <a:spLocks noChangeAspect="1"/>
                </p:cNvSpPr>
                <p:nvPr/>
              </p:nvSpPr>
              <p:spPr bwMode="auto">
                <a:xfrm flipH="1">
                  <a:off x="637" y="3693"/>
                  <a:ext cx="88" cy="176"/>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chemeClr val="hlink"/>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spect="1" noChangeArrowheads="1"/>
                </p:cNvSpPr>
                <p:nvPr/>
              </p:nvSpPr>
              <p:spPr bwMode="auto">
                <a:xfrm>
                  <a:off x="636" y="3696"/>
                  <a:ext cx="172" cy="17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254" name="Rectangle 14"/>
              <p:cNvSpPr>
                <a:spLocks noChangeAspect="1" noChangeArrowheads="1"/>
              </p:cNvSpPr>
              <p:nvPr/>
            </p:nvSpPr>
            <p:spPr bwMode="auto">
              <a:xfrm>
                <a:off x="839" y="3533"/>
                <a:ext cx="9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800" b="1">
                    <a:latin typeface="Arial" charset="0"/>
                  </a:rPr>
                  <a:t>master/slave</a:t>
                </a:r>
              </a:p>
            </p:txBody>
          </p:sp>
        </p:grpSp>
        <p:sp>
          <p:nvSpPr>
            <p:cNvPr id="10255" name="Line 15"/>
            <p:cNvSpPr>
              <a:spLocks noChangeAspect="1" noChangeShapeType="1"/>
            </p:cNvSpPr>
            <p:nvPr/>
          </p:nvSpPr>
          <p:spPr bwMode="auto">
            <a:xfrm rot="385664" flipH="1">
              <a:off x="2024" y="2595"/>
              <a:ext cx="668" cy="469"/>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Line 16"/>
            <p:cNvSpPr>
              <a:spLocks noChangeAspect="1" noChangeShapeType="1"/>
            </p:cNvSpPr>
            <p:nvPr/>
          </p:nvSpPr>
          <p:spPr bwMode="auto">
            <a:xfrm rot="-152540">
              <a:off x="2540" y="1423"/>
              <a:ext cx="221" cy="111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Oval 17"/>
            <p:cNvSpPr>
              <a:spLocks noChangeAspect="1" noChangeArrowheads="1"/>
            </p:cNvSpPr>
            <p:nvPr/>
          </p:nvSpPr>
          <p:spPr bwMode="auto">
            <a:xfrm>
              <a:off x="4858" y="2329"/>
              <a:ext cx="140" cy="15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8" name="Oval 18"/>
            <p:cNvSpPr>
              <a:spLocks noChangeAspect="1" noChangeArrowheads="1"/>
            </p:cNvSpPr>
            <p:nvPr/>
          </p:nvSpPr>
          <p:spPr bwMode="auto">
            <a:xfrm>
              <a:off x="3334" y="1600"/>
              <a:ext cx="140" cy="152"/>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Oval 19"/>
            <p:cNvSpPr>
              <a:spLocks noChangeAspect="1" noChangeArrowheads="1"/>
            </p:cNvSpPr>
            <p:nvPr/>
          </p:nvSpPr>
          <p:spPr bwMode="auto">
            <a:xfrm>
              <a:off x="1884" y="2992"/>
              <a:ext cx="139" cy="15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0" name="Line 20"/>
            <p:cNvSpPr>
              <a:spLocks noChangeAspect="1" noChangeShapeType="1"/>
            </p:cNvSpPr>
            <p:nvPr/>
          </p:nvSpPr>
          <p:spPr bwMode="auto">
            <a:xfrm flipH="1">
              <a:off x="1657" y="1719"/>
              <a:ext cx="1669" cy="26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spect="1" noChangeArrowheads="1"/>
            </p:cNvSpPr>
            <p:nvPr/>
          </p:nvSpPr>
          <p:spPr bwMode="auto">
            <a:xfrm>
              <a:off x="1487" y="1925"/>
              <a:ext cx="139" cy="15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spect="1" noChangeArrowheads="1"/>
            </p:cNvSpPr>
            <p:nvPr/>
          </p:nvSpPr>
          <p:spPr bwMode="auto">
            <a:xfrm>
              <a:off x="2431" y="1295"/>
              <a:ext cx="140" cy="151"/>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Line 23"/>
            <p:cNvSpPr>
              <a:spLocks noChangeAspect="1" noChangeShapeType="1"/>
            </p:cNvSpPr>
            <p:nvPr/>
          </p:nvSpPr>
          <p:spPr bwMode="auto">
            <a:xfrm flipH="1">
              <a:off x="3853" y="2462"/>
              <a:ext cx="983" cy="306"/>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Line 24"/>
            <p:cNvSpPr>
              <a:spLocks noChangeAspect="1" noChangeShapeType="1"/>
            </p:cNvSpPr>
            <p:nvPr/>
          </p:nvSpPr>
          <p:spPr bwMode="auto">
            <a:xfrm>
              <a:off x="2872" y="2644"/>
              <a:ext cx="837" cy="16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265" name="Group 25"/>
            <p:cNvGrpSpPr>
              <a:grpSpLocks noChangeAspect="1"/>
            </p:cNvGrpSpPr>
            <p:nvPr/>
          </p:nvGrpSpPr>
          <p:grpSpPr bwMode="auto">
            <a:xfrm>
              <a:off x="3684" y="2729"/>
              <a:ext cx="140" cy="155"/>
              <a:chOff x="636" y="3693"/>
              <a:chExt cx="172" cy="176"/>
            </a:xfrm>
          </p:grpSpPr>
          <p:sp>
            <p:nvSpPr>
              <p:cNvPr id="10266" name="Freeform 26"/>
              <p:cNvSpPr>
                <a:spLocks noChangeAspect="1"/>
              </p:cNvSpPr>
              <p:nvPr/>
            </p:nvSpPr>
            <p:spPr bwMode="auto">
              <a:xfrm>
                <a:off x="720" y="3693"/>
                <a:ext cx="88" cy="176"/>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rgbClr val="FF0000"/>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Freeform 27"/>
              <p:cNvSpPr>
                <a:spLocks noChangeAspect="1"/>
              </p:cNvSpPr>
              <p:nvPr/>
            </p:nvSpPr>
            <p:spPr bwMode="auto">
              <a:xfrm flipH="1">
                <a:off x="637" y="3693"/>
                <a:ext cx="88" cy="176"/>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chemeClr val="hlink"/>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spect="1" noChangeArrowheads="1"/>
              </p:cNvSpPr>
              <p:nvPr/>
            </p:nvSpPr>
            <p:spPr bwMode="auto">
              <a:xfrm>
                <a:off x="636" y="3696"/>
                <a:ext cx="172" cy="17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269" name="Group 29"/>
            <p:cNvGrpSpPr>
              <a:grpSpLocks/>
            </p:cNvGrpSpPr>
            <p:nvPr/>
          </p:nvGrpSpPr>
          <p:grpSpPr bwMode="auto">
            <a:xfrm>
              <a:off x="2742" y="2527"/>
              <a:ext cx="140" cy="155"/>
              <a:chOff x="2376" y="2499"/>
              <a:chExt cx="140" cy="155"/>
            </a:xfrm>
          </p:grpSpPr>
          <p:sp>
            <p:nvSpPr>
              <p:cNvPr id="10270" name="Freeform 30"/>
              <p:cNvSpPr>
                <a:spLocks noChangeAspect="1"/>
              </p:cNvSpPr>
              <p:nvPr/>
            </p:nvSpPr>
            <p:spPr bwMode="auto">
              <a:xfrm>
                <a:off x="2444" y="2499"/>
                <a:ext cx="72" cy="155"/>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rgbClr val="FF0000"/>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Freeform 31"/>
              <p:cNvSpPr>
                <a:spLocks noChangeAspect="1"/>
              </p:cNvSpPr>
              <p:nvPr/>
            </p:nvSpPr>
            <p:spPr bwMode="auto">
              <a:xfrm flipH="1">
                <a:off x="2377" y="2499"/>
                <a:ext cx="71" cy="155"/>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chemeClr val="hlink"/>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spect="1" noChangeArrowheads="1"/>
              </p:cNvSpPr>
              <p:nvPr/>
            </p:nvSpPr>
            <p:spPr bwMode="auto">
              <a:xfrm>
                <a:off x="2376" y="2502"/>
                <a:ext cx="140" cy="15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273" name="Group 33"/>
            <p:cNvGrpSpPr>
              <a:grpSpLocks/>
            </p:cNvGrpSpPr>
            <p:nvPr/>
          </p:nvGrpSpPr>
          <p:grpSpPr bwMode="auto">
            <a:xfrm>
              <a:off x="1389" y="1046"/>
              <a:ext cx="3859" cy="2464"/>
              <a:chOff x="1389" y="1046"/>
              <a:chExt cx="3859" cy="2464"/>
            </a:xfrm>
          </p:grpSpPr>
          <p:sp>
            <p:nvSpPr>
              <p:cNvPr id="10274" name="Oval 34"/>
              <p:cNvSpPr>
                <a:spLocks noChangeAspect="1" noChangeArrowheads="1"/>
              </p:cNvSpPr>
              <p:nvPr/>
            </p:nvSpPr>
            <p:spPr bwMode="auto">
              <a:xfrm rot="20460000">
                <a:off x="3383" y="2124"/>
                <a:ext cx="1865" cy="1006"/>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spect="1" noChangeArrowheads="1"/>
              </p:cNvSpPr>
              <p:nvPr/>
            </p:nvSpPr>
            <p:spPr bwMode="auto">
              <a:xfrm rot="21359685">
                <a:off x="1691" y="2220"/>
                <a:ext cx="2434" cy="129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Oval 36"/>
              <p:cNvSpPr>
                <a:spLocks noChangeAspect="1" noChangeArrowheads="1"/>
              </p:cNvSpPr>
              <p:nvPr/>
            </p:nvSpPr>
            <p:spPr bwMode="auto">
              <a:xfrm rot="21060000">
                <a:off x="1389" y="1587"/>
                <a:ext cx="2099" cy="5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7" name="Oval 37"/>
              <p:cNvSpPr>
                <a:spLocks noChangeAspect="1" noChangeArrowheads="1"/>
              </p:cNvSpPr>
              <p:nvPr/>
            </p:nvSpPr>
            <p:spPr bwMode="auto">
              <a:xfrm rot="15199363">
                <a:off x="1700" y="1476"/>
                <a:ext cx="1865" cy="1006"/>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nvGrpSpPr>
          <p:cNvPr id="10278" name="Group 38"/>
          <p:cNvGrpSpPr>
            <a:grpSpLocks/>
          </p:cNvGrpSpPr>
          <p:nvPr/>
        </p:nvGrpSpPr>
        <p:grpSpPr bwMode="auto">
          <a:xfrm>
            <a:off x="1792288" y="1457325"/>
            <a:ext cx="6543675" cy="4116388"/>
            <a:chOff x="1129" y="918"/>
            <a:chExt cx="4122" cy="2593"/>
          </a:xfrm>
        </p:grpSpPr>
        <p:grpSp>
          <p:nvGrpSpPr>
            <p:cNvPr id="10279" name="Group 39"/>
            <p:cNvGrpSpPr>
              <a:grpSpLocks/>
            </p:cNvGrpSpPr>
            <p:nvPr/>
          </p:nvGrpSpPr>
          <p:grpSpPr bwMode="auto">
            <a:xfrm>
              <a:off x="1129" y="918"/>
              <a:ext cx="4012" cy="2593"/>
              <a:chOff x="1129" y="918"/>
              <a:chExt cx="4012" cy="2593"/>
            </a:xfrm>
          </p:grpSpPr>
          <p:graphicFrame>
            <p:nvGraphicFramePr>
              <p:cNvPr id="10280" name="Object 40">
                <a:hlinkClick r:id="" action="ppaction://ole?verb=0"/>
              </p:cNvPr>
              <p:cNvGraphicFramePr>
                <a:graphicFrameLocks noChangeAspect="1"/>
              </p:cNvGraphicFramePr>
              <p:nvPr/>
            </p:nvGraphicFramePr>
            <p:xfrm>
              <a:off x="4587" y="2115"/>
              <a:ext cx="554" cy="435"/>
            </p:xfrm>
            <a:graphic>
              <a:graphicData uri="http://schemas.openxmlformats.org/presentationml/2006/ole">
                <mc:AlternateContent xmlns:mc="http://schemas.openxmlformats.org/markup-compatibility/2006">
                  <mc:Choice xmlns:v="urn:schemas-microsoft-com:vml" Requires="v">
                    <p:oleObj spid="_x0000_s7207" name="Clip" r:id="rId3" imgW="1309680" imgH="946080" progId="MS_ClipArt_Gallery.2">
                      <p:embed/>
                    </p:oleObj>
                  </mc:Choice>
                  <mc:Fallback>
                    <p:oleObj name="Clip" r:id="rId3" imgW="1309680" imgH="946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 y="2115"/>
                            <a:ext cx="554"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81" name="Rectangle 41"/>
              <p:cNvSpPr>
                <a:spLocks noChangeAspect="1" noChangeArrowheads="1"/>
              </p:cNvSpPr>
              <p:nvPr/>
            </p:nvSpPr>
            <p:spPr bwMode="auto">
              <a:xfrm>
                <a:off x="4634" y="2541"/>
                <a:ext cx="4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altLang="en-US" sz="1600">
                    <a:latin typeface="Arial" charset="0"/>
                  </a:rPr>
                  <a:t>Printer</a:t>
                </a:r>
              </a:p>
            </p:txBody>
          </p:sp>
          <p:grpSp>
            <p:nvGrpSpPr>
              <p:cNvPr id="10282" name="Group 42"/>
              <p:cNvGrpSpPr>
                <a:grpSpLocks/>
              </p:cNvGrpSpPr>
              <p:nvPr/>
            </p:nvGrpSpPr>
            <p:grpSpPr bwMode="auto">
              <a:xfrm>
                <a:off x="3379" y="2534"/>
                <a:ext cx="678" cy="609"/>
                <a:chOff x="3379" y="2534"/>
                <a:chExt cx="678" cy="609"/>
              </a:xfrm>
            </p:grpSpPr>
            <p:graphicFrame>
              <p:nvGraphicFramePr>
                <p:cNvPr id="10283" name="Object 43">
                  <a:hlinkClick r:id="" action="ppaction://ole?verb=0"/>
                </p:cNvPr>
                <p:cNvGraphicFramePr>
                  <a:graphicFrameLocks noChangeAspect="1"/>
                </p:cNvGraphicFramePr>
                <p:nvPr/>
              </p:nvGraphicFramePr>
              <p:xfrm>
                <a:off x="3379" y="2534"/>
                <a:ext cx="528" cy="456"/>
              </p:xfrm>
              <a:graphic>
                <a:graphicData uri="http://schemas.openxmlformats.org/presentationml/2006/ole">
                  <mc:AlternateContent xmlns:mc="http://schemas.openxmlformats.org/markup-compatibility/2006">
                    <mc:Choice xmlns:v="urn:schemas-microsoft-com:vml" Requires="v">
                      <p:oleObj spid="_x0000_s7208" name="Clip" r:id="rId5" imgW="1245960" imgH="992160" progId="MS_ClipArt_Gallery.2">
                        <p:embed/>
                      </p:oleObj>
                    </mc:Choice>
                    <mc:Fallback>
                      <p:oleObj name="Clip" r:id="rId5" imgW="1245960" imgH="9921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2534"/>
                              <a:ext cx="52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84" name="Rectangle 44"/>
                <p:cNvSpPr>
                  <a:spLocks noChangeAspect="1" noChangeArrowheads="1"/>
                </p:cNvSpPr>
                <p:nvPr/>
              </p:nvSpPr>
              <p:spPr bwMode="auto">
                <a:xfrm>
                  <a:off x="3552" y="2933"/>
                  <a:ext cx="50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altLang="en-US" sz="1600">
                      <a:latin typeface="Arial" charset="0"/>
                    </a:rPr>
                    <a:t>Laptop</a:t>
                  </a:r>
                </a:p>
              </p:txBody>
            </p:sp>
          </p:grpSp>
          <p:sp>
            <p:nvSpPr>
              <p:cNvPr id="10285" name="Oval 45"/>
              <p:cNvSpPr>
                <a:spLocks noChangeAspect="1" noChangeArrowheads="1"/>
              </p:cNvSpPr>
              <p:nvPr/>
            </p:nvSpPr>
            <p:spPr bwMode="auto">
              <a:xfrm rot="21359685">
                <a:off x="1685" y="2221"/>
                <a:ext cx="2434" cy="129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286" name="Group 46"/>
              <p:cNvGrpSpPr>
                <a:grpSpLocks/>
              </p:cNvGrpSpPr>
              <p:nvPr/>
            </p:nvGrpSpPr>
            <p:grpSpPr bwMode="auto">
              <a:xfrm>
                <a:off x="2435" y="2316"/>
                <a:ext cx="613" cy="683"/>
                <a:chOff x="2435" y="2316"/>
                <a:chExt cx="613" cy="683"/>
              </a:xfrm>
            </p:grpSpPr>
            <p:graphicFrame>
              <p:nvGraphicFramePr>
                <p:cNvPr id="10287" name="Object 47">
                  <a:hlinkClick r:id="" action="ppaction://ole?verb=0"/>
                </p:cNvPr>
                <p:cNvGraphicFramePr>
                  <a:graphicFrameLocks noChangeAspect="1"/>
                </p:cNvGraphicFramePr>
                <p:nvPr/>
              </p:nvGraphicFramePr>
              <p:xfrm>
                <a:off x="2435" y="2316"/>
                <a:ext cx="528" cy="455"/>
              </p:xfrm>
              <a:graphic>
                <a:graphicData uri="http://schemas.openxmlformats.org/presentationml/2006/ole">
                  <mc:AlternateContent xmlns:mc="http://schemas.openxmlformats.org/markup-compatibility/2006">
                    <mc:Choice xmlns:v="urn:schemas-microsoft-com:vml" Requires="v">
                      <p:oleObj spid="_x0000_s7209" name="Clip" r:id="rId7" imgW="1245960" imgH="992160" progId="MS_ClipArt_Gallery.2">
                        <p:embed/>
                      </p:oleObj>
                    </mc:Choice>
                    <mc:Fallback>
                      <p:oleObj name="Clip" r:id="rId7" imgW="1245960" imgH="9921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 y="2316"/>
                              <a:ext cx="528"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88" name="Rectangle 48"/>
                <p:cNvSpPr>
                  <a:spLocks noChangeAspect="1" noChangeArrowheads="1"/>
                </p:cNvSpPr>
                <p:nvPr/>
              </p:nvSpPr>
              <p:spPr bwMode="auto">
                <a:xfrm>
                  <a:off x="2543" y="2789"/>
                  <a:ext cx="50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altLang="en-US" sz="1600">
                      <a:latin typeface="Arial" charset="0"/>
                    </a:rPr>
                    <a:t>Laptop</a:t>
                  </a:r>
                </a:p>
              </p:txBody>
            </p:sp>
          </p:grpSp>
          <p:sp>
            <p:nvSpPr>
              <p:cNvPr id="10289" name="Rectangle 49"/>
              <p:cNvSpPr>
                <a:spLocks noChangeAspect="1" noChangeArrowheads="1"/>
              </p:cNvSpPr>
              <p:nvPr/>
            </p:nvSpPr>
            <p:spPr bwMode="auto">
              <a:xfrm>
                <a:off x="1892" y="3141"/>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600">
                    <a:latin typeface="Arial" charset="0"/>
                  </a:rPr>
                  <a:t>Mouse</a:t>
                </a:r>
              </a:p>
            </p:txBody>
          </p:sp>
          <p:sp>
            <p:nvSpPr>
              <p:cNvPr id="10290" name="Rectangle 50"/>
              <p:cNvSpPr>
                <a:spLocks noChangeAspect="1" noChangeArrowheads="1"/>
              </p:cNvSpPr>
              <p:nvPr/>
            </p:nvSpPr>
            <p:spPr bwMode="auto">
              <a:xfrm>
                <a:off x="3534" y="1569"/>
                <a:ext cx="89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600">
                    <a:latin typeface="Arial" charset="0"/>
                  </a:rPr>
                  <a:t>Mobile Phone</a:t>
                </a:r>
              </a:p>
            </p:txBody>
          </p:sp>
          <p:sp>
            <p:nvSpPr>
              <p:cNvPr id="10291" name="Arc 51"/>
              <p:cNvSpPr>
                <a:spLocks noChangeAspect="1"/>
              </p:cNvSpPr>
              <p:nvPr/>
            </p:nvSpPr>
            <p:spPr bwMode="auto">
              <a:xfrm rot="10800000">
                <a:off x="1548" y="1740"/>
                <a:ext cx="73" cy="20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2" name="Arc 52"/>
              <p:cNvSpPr>
                <a:spLocks noChangeAspect="1"/>
              </p:cNvSpPr>
              <p:nvPr/>
            </p:nvSpPr>
            <p:spPr bwMode="auto">
              <a:xfrm rot="10800000">
                <a:off x="1586" y="1740"/>
                <a:ext cx="72" cy="20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3" name="Line 53"/>
              <p:cNvSpPr>
                <a:spLocks noChangeAspect="1" noChangeShapeType="1"/>
              </p:cNvSpPr>
              <p:nvPr/>
            </p:nvSpPr>
            <p:spPr bwMode="auto">
              <a:xfrm>
                <a:off x="1627" y="1740"/>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4" name="Oval 54"/>
              <p:cNvSpPr>
                <a:spLocks noChangeAspect="1" noChangeArrowheads="1"/>
              </p:cNvSpPr>
              <p:nvPr/>
            </p:nvSpPr>
            <p:spPr bwMode="auto">
              <a:xfrm>
                <a:off x="1528" y="1953"/>
                <a:ext cx="107" cy="9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5" name="Oval 55"/>
              <p:cNvSpPr>
                <a:spLocks noChangeAspect="1" noChangeArrowheads="1"/>
              </p:cNvSpPr>
              <p:nvPr/>
            </p:nvSpPr>
            <p:spPr bwMode="auto">
              <a:xfrm>
                <a:off x="1513" y="1953"/>
                <a:ext cx="108" cy="98"/>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6" name="Line 56"/>
              <p:cNvSpPr>
                <a:spLocks noChangeAspect="1" noChangeShapeType="1"/>
              </p:cNvSpPr>
              <p:nvPr/>
            </p:nvSpPr>
            <p:spPr bwMode="auto">
              <a:xfrm>
                <a:off x="1551" y="1914"/>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7" name="Line 57"/>
              <p:cNvSpPr>
                <a:spLocks noChangeAspect="1" noChangeShapeType="1"/>
              </p:cNvSpPr>
              <p:nvPr/>
            </p:nvSpPr>
            <p:spPr bwMode="auto">
              <a:xfrm>
                <a:off x="1556" y="1897"/>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8" name="Line 58"/>
              <p:cNvSpPr>
                <a:spLocks noChangeAspect="1" noChangeShapeType="1"/>
              </p:cNvSpPr>
              <p:nvPr/>
            </p:nvSpPr>
            <p:spPr bwMode="auto">
              <a:xfrm>
                <a:off x="1561" y="1862"/>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9" name="Line 59"/>
              <p:cNvSpPr>
                <a:spLocks noChangeAspect="1" noChangeShapeType="1"/>
              </p:cNvSpPr>
              <p:nvPr/>
            </p:nvSpPr>
            <p:spPr bwMode="auto">
              <a:xfrm>
                <a:off x="1561" y="1880"/>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0" name="Line 60"/>
              <p:cNvSpPr>
                <a:spLocks noChangeAspect="1" noChangeShapeType="1"/>
              </p:cNvSpPr>
              <p:nvPr/>
            </p:nvSpPr>
            <p:spPr bwMode="auto">
              <a:xfrm>
                <a:off x="1556" y="1932"/>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1" name="Line 61"/>
              <p:cNvSpPr>
                <a:spLocks noChangeAspect="1" noChangeShapeType="1"/>
              </p:cNvSpPr>
              <p:nvPr/>
            </p:nvSpPr>
            <p:spPr bwMode="auto">
              <a:xfrm>
                <a:off x="1570" y="1827"/>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2" name="Line 62"/>
              <p:cNvSpPr>
                <a:spLocks noChangeAspect="1" noChangeShapeType="1"/>
              </p:cNvSpPr>
              <p:nvPr/>
            </p:nvSpPr>
            <p:spPr bwMode="auto">
              <a:xfrm>
                <a:off x="1565" y="1845"/>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3" name="Arc 63"/>
              <p:cNvSpPr>
                <a:spLocks noChangeAspect="1"/>
              </p:cNvSpPr>
              <p:nvPr/>
            </p:nvSpPr>
            <p:spPr bwMode="auto">
              <a:xfrm rot="14280000">
                <a:off x="1613" y="2049"/>
                <a:ext cx="181" cy="89"/>
              </a:xfrm>
              <a:custGeom>
                <a:avLst/>
                <a:gdLst>
                  <a:gd name="G0" fmla="+- 21600 0 0"/>
                  <a:gd name="G1" fmla="+- 21600 0 0"/>
                  <a:gd name="G2" fmla="+- 21600 0 0"/>
                  <a:gd name="T0" fmla="*/ 0 w 21600"/>
                  <a:gd name="T1" fmla="*/ 21600 h 21600"/>
                  <a:gd name="T2" fmla="*/ 2149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711"/>
                      <a:pt x="9606" y="58"/>
                      <a:pt x="21495" y="0"/>
                    </a:cubicBezTo>
                  </a:path>
                  <a:path w="21600" h="21600" stroke="0" extrusionOk="0">
                    <a:moveTo>
                      <a:pt x="-1" y="21599"/>
                    </a:moveTo>
                    <a:cubicBezTo>
                      <a:pt x="-1" y="9711"/>
                      <a:pt x="9606" y="58"/>
                      <a:pt x="21495"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4" name="Oval 64"/>
              <p:cNvSpPr>
                <a:spLocks noChangeAspect="1" noChangeArrowheads="1"/>
              </p:cNvSpPr>
              <p:nvPr/>
            </p:nvSpPr>
            <p:spPr bwMode="auto">
              <a:xfrm>
                <a:off x="1776" y="2127"/>
                <a:ext cx="31" cy="1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305" name="Group 65"/>
              <p:cNvGrpSpPr>
                <a:grpSpLocks noChangeAspect="1"/>
              </p:cNvGrpSpPr>
              <p:nvPr/>
            </p:nvGrpSpPr>
            <p:grpSpPr bwMode="auto">
              <a:xfrm>
                <a:off x="3305" y="1571"/>
                <a:ext cx="212" cy="385"/>
                <a:chOff x="3126" y="1665"/>
                <a:chExt cx="261" cy="437"/>
              </a:xfrm>
            </p:grpSpPr>
            <p:sp>
              <p:nvSpPr>
                <p:cNvPr id="10306" name="Freeform 66"/>
                <p:cNvSpPr>
                  <a:spLocks noChangeAspect="1"/>
                </p:cNvSpPr>
                <p:nvPr/>
              </p:nvSpPr>
              <p:spPr bwMode="auto">
                <a:xfrm>
                  <a:off x="3143" y="1977"/>
                  <a:ext cx="241" cy="102"/>
                </a:xfrm>
                <a:custGeom>
                  <a:avLst/>
                  <a:gdLst>
                    <a:gd name="T0" fmla="*/ 240 w 241"/>
                    <a:gd name="T1" fmla="*/ 101 h 102"/>
                    <a:gd name="T2" fmla="*/ 118 w 241"/>
                    <a:gd name="T3" fmla="*/ 37 h 102"/>
                    <a:gd name="T4" fmla="*/ 0 w 241"/>
                    <a:gd name="T5" fmla="*/ 0 h 102"/>
                    <a:gd name="T6" fmla="*/ 13 w 241"/>
                    <a:gd name="T7" fmla="*/ 29 h 102"/>
                    <a:gd name="T8" fmla="*/ 115 w 241"/>
                    <a:gd name="T9" fmla="*/ 76 h 102"/>
                    <a:gd name="T10" fmla="*/ 240 w 241"/>
                    <a:gd name="T11" fmla="*/ 101 h 102"/>
                  </a:gdLst>
                  <a:ahLst/>
                  <a:cxnLst>
                    <a:cxn ang="0">
                      <a:pos x="T0" y="T1"/>
                    </a:cxn>
                    <a:cxn ang="0">
                      <a:pos x="T2" y="T3"/>
                    </a:cxn>
                    <a:cxn ang="0">
                      <a:pos x="T4" y="T5"/>
                    </a:cxn>
                    <a:cxn ang="0">
                      <a:pos x="T6" y="T7"/>
                    </a:cxn>
                    <a:cxn ang="0">
                      <a:pos x="T8" y="T9"/>
                    </a:cxn>
                    <a:cxn ang="0">
                      <a:pos x="T10" y="T11"/>
                    </a:cxn>
                  </a:cxnLst>
                  <a:rect l="0" t="0" r="r" b="b"/>
                  <a:pathLst>
                    <a:path w="241" h="102">
                      <a:moveTo>
                        <a:pt x="240" y="101"/>
                      </a:moveTo>
                      <a:lnTo>
                        <a:pt x="118" y="37"/>
                      </a:lnTo>
                      <a:lnTo>
                        <a:pt x="0" y="0"/>
                      </a:lnTo>
                      <a:lnTo>
                        <a:pt x="13" y="29"/>
                      </a:lnTo>
                      <a:lnTo>
                        <a:pt x="115" y="76"/>
                      </a:lnTo>
                      <a:lnTo>
                        <a:pt x="240" y="101"/>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7" name="Freeform 67"/>
                <p:cNvSpPr>
                  <a:spLocks noChangeAspect="1"/>
                </p:cNvSpPr>
                <p:nvPr/>
              </p:nvSpPr>
              <p:spPr bwMode="auto">
                <a:xfrm>
                  <a:off x="3227" y="2032"/>
                  <a:ext cx="160" cy="70"/>
                </a:xfrm>
                <a:custGeom>
                  <a:avLst/>
                  <a:gdLst>
                    <a:gd name="T0" fmla="*/ 18 w 160"/>
                    <a:gd name="T1" fmla="*/ 0 h 70"/>
                    <a:gd name="T2" fmla="*/ 0 w 160"/>
                    <a:gd name="T3" fmla="*/ 1 h 70"/>
                    <a:gd name="T4" fmla="*/ 0 w 160"/>
                    <a:gd name="T5" fmla="*/ 11 h 70"/>
                    <a:gd name="T6" fmla="*/ 10 w 160"/>
                    <a:gd name="T7" fmla="*/ 23 h 70"/>
                    <a:gd name="T8" fmla="*/ 146 w 160"/>
                    <a:gd name="T9" fmla="*/ 68 h 70"/>
                    <a:gd name="T10" fmla="*/ 149 w 160"/>
                    <a:gd name="T11" fmla="*/ 69 h 70"/>
                    <a:gd name="T12" fmla="*/ 152 w 160"/>
                    <a:gd name="T13" fmla="*/ 68 h 70"/>
                    <a:gd name="T14" fmla="*/ 154 w 160"/>
                    <a:gd name="T15" fmla="*/ 67 h 70"/>
                    <a:gd name="T16" fmla="*/ 157 w 160"/>
                    <a:gd name="T17" fmla="*/ 61 h 70"/>
                    <a:gd name="T18" fmla="*/ 159 w 160"/>
                    <a:gd name="T19" fmla="*/ 56 h 70"/>
                    <a:gd name="T20" fmla="*/ 159 w 160"/>
                    <a:gd name="T21" fmla="*/ 52 h 70"/>
                    <a:gd name="T22" fmla="*/ 158 w 160"/>
                    <a:gd name="T23" fmla="*/ 48 h 70"/>
                    <a:gd name="T24" fmla="*/ 155 w 160"/>
                    <a:gd name="T25" fmla="*/ 45 h 70"/>
                    <a:gd name="T26" fmla="*/ 18 w 160"/>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70">
                      <a:moveTo>
                        <a:pt x="18" y="0"/>
                      </a:moveTo>
                      <a:lnTo>
                        <a:pt x="0" y="1"/>
                      </a:lnTo>
                      <a:lnTo>
                        <a:pt x="0" y="11"/>
                      </a:lnTo>
                      <a:lnTo>
                        <a:pt x="10" y="23"/>
                      </a:lnTo>
                      <a:lnTo>
                        <a:pt x="146" y="68"/>
                      </a:lnTo>
                      <a:lnTo>
                        <a:pt x="149" y="69"/>
                      </a:lnTo>
                      <a:lnTo>
                        <a:pt x="152" y="68"/>
                      </a:lnTo>
                      <a:lnTo>
                        <a:pt x="154" y="67"/>
                      </a:lnTo>
                      <a:lnTo>
                        <a:pt x="157" y="61"/>
                      </a:lnTo>
                      <a:lnTo>
                        <a:pt x="159" y="56"/>
                      </a:lnTo>
                      <a:lnTo>
                        <a:pt x="159" y="52"/>
                      </a:lnTo>
                      <a:lnTo>
                        <a:pt x="158" y="48"/>
                      </a:lnTo>
                      <a:lnTo>
                        <a:pt x="155" y="45"/>
                      </a:lnTo>
                      <a:lnTo>
                        <a:pt x="18" y="0"/>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8" name="Freeform 68"/>
                <p:cNvSpPr>
                  <a:spLocks noChangeAspect="1"/>
                </p:cNvSpPr>
                <p:nvPr/>
              </p:nvSpPr>
              <p:spPr bwMode="auto">
                <a:xfrm>
                  <a:off x="3126" y="1665"/>
                  <a:ext cx="230" cy="391"/>
                </a:xfrm>
                <a:custGeom>
                  <a:avLst/>
                  <a:gdLst>
                    <a:gd name="T0" fmla="*/ 229 w 230"/>
                    <a:gd name="T1" fmla="*/ 50 h 391"/>
                    <a:gd name="T2" fmla="*/ 229 w 230"/>
                    <a:gd name="T3" fmla="*/ 46 h 391"/>
                    <a:gd name="T4" fmla="*/ 226 w 230"/>
                    <a:gd name="T5" fmla="*/ 44 h 391"/>
                    <a:gd name="T6" fmla="*/ 223 w 230"/>
                    <a:gd name="T7" fmla="*/ 40 h 391"/>
                    <a:gd name="T8" fmla="*/ 211 w 230"/>
                    <a:gd name="T9" fmla="*/ 33 h 391"/>
                    <a:gd name="T10" fmla="*/ 157 w 230"/>
                    <a:gd name="T11" fmla="*/ 7 h 391"/>
                    <a:gd name="T12" fmla="*/ 149 w 230"/>
                    <a:gd name="T13" fmla="*/ 5 h 391"/>
                    <a:gd name="T14" fmla="*/ 143 w 230"/>
                    <a:gd name="T15" fmla="*/ 2 h 391"/>
                    <a:gd name="T16" fmla="*/ 137 w 230"/>
                    <a:gd name="T17" fmla="*/ 1 h 391"/>
                    <a:gd name="T18" fmla="*/ 133 w 230"/>
                    <a:gd name="T19" fmla="*/ 0 h 391"/>
                    <a:gd name="T20" fmla="*/ 128 w 230"/>
                    <a:gd name="T21" fmla="*/ 0 h 391"/>
                    <a:gd name="T22" fmla="*/ 123 w 230"/>
                    <a:gd name="T23" fmla="*/ 0 h 391"/>
                    <a:gd name="T24" fmla="*/ 119 w 230"/>
                    <a:gd name="T25" fmla="*/ 0 h 391"/>
                    <a:gd name="T26" fmla="*/ 113 w 230"/>
                    <a:gd name="T27" fmla="*/ 2 h 391"/>
                    <a:gd name="T28" fmla="*/ 108 w 230"/>
                    <a:gd name="T29" fmla="*/ 4 h 391"/>
                    <a:gd name="T30" fmla="*/ 102 w 230"/>
                    <a:gd name="T31" fmla="*/ 7 h 391"/>
                    <a:gd name="T32" fmla="*/ 98 w 230"/>
                    <a:gd name="T33" fmla="*/ 9 h 391"/>
                    <a:gd name="T34" fmla="*/ 93 w 230"/>
                    <a:gd name="T35" fmla="*/ 12 h 391"/>
                    <a:gd name="T36" fmla="*/ 87 w 230"/>
                    <a:gd name="T37" fmla="*/ 16 h 391"/>
                    <a:gd name="T38" fmla="*/ 82 w 230"/>
                    <a:gd name="T39" fmla="*/ 20 h 391"/>
                    <a:gd name="T40" fmla="*/ 79 w 230"/>
                    <a:gd name="T41" fmla="*/ 23 h 391"/>
                    <a:gd name="T42" fmla="*/ 76 w 230"/>
                    <a:gd name="T43" fmla="*/ 26 h 391"/>
                    <a:gd name="T44" fmla="*/ 74 w 230"/>
                    <a:gd name="T45" fmla="*/ 31 h 391"/>
                    <a:gd name="T46" fmla="*/ 2 w 230"/>
                    <a:gd name="T47" fmla="*/ 305 h 391"/>
                    <a:gd name="T48" fmla="*/ 0 w 230"/>
                    <a:gd name="T49" fmla="*/ 311 h 391"/>
                    <a:gd name="T50" fmla="*/ 0 w 230"/>
                    <a:gd name="T51" fmla="*/ 313 h 391"/>
                    <a:gd name="T52" fmla="*/ 0 w 230"/>
                    <a:gd name="T53" fmla="*/ 317 h 391"/>
                    <a:gd name="T54" fmla="*/ 0 w 230"/>
                    <a:gd name="T55" fmla="*/ 321 h 391"/>
                    <a:gd name="T56" fmla="*/ 2 w 230"/>
                    <a:gd name="T57" fmla="*/ 326 h 391"/>
                    <a:gd name="T58" fmla="*/ 3 w 230"/>
                    <a:gd name="T59" fmla="*/ 329 h 391"/>
                    <a:gd name="T60" fmla="*/ 6 w 230"/>
                    <a:gd name="T61" fmla="*/ 333 h 391"/>
                    <a:gd name="T62" fmla="*/ 8 w 230"/>
                    <a:gd name="T63" fmla="*/ 336 h 391"/>
                    <a:gd name="T64" fmla="*/ 13 w 230"/>
                    <a:gd name="T65" fmla="*/ 340 h 391"/>
                    <a:gd name="T66" fmla="*/ 17 w 230"/>
                    <a:gd name="T67" fmla="*/ 344 h 391"/>
                    <a:gd name="T68" fmla="*/ 24 w 230"/>
                    <a:gd name="T69" fmla="*/ 348 h 391"/>
                    <a:gd name="T70" fmla="*/ 30 w 230"/>
                    <a:gd name="T71" fmla="*/ 350 h 391"/>
                    <a:gd name="T72" fmla="*/ 111 w 230"/>
                    <a:gd name="T73" fmla="*/ 390 h 391"/>
                    <a:gd name="T74" fmla="*/ 110 w 230"/>
                    <a:gd name="T75" fmla="*/ 386 h 391"/>
                    <a:gd name="T76" fmla="*/ 109 w 230"/>
                    <a:gd name="T77" fmla="*/ 382 h 391"/>
                    <a:gd name="T78" fmla="*/ 110 w 230"/>
                    <a:gd name="T79" fmla="*/ 378 h 391"/>
                    <a:gd name="T80" fmla="*/ 112 w 230"/>
                    <a:gd name="T81" fmla="*/ 375 h 391"/>
                    <a:gd name="T82" fmla="*/ 114 w 230"/>
                    <a:gd name="T83" fmla="*/ 371 h 391"/>
                    <a:gd name="T84" fmla="*/ 117 w 230"/>
                    <a:gd name="T85" fmla="*/ 369 h 391"/>
                    <a:gd name="T86" fmla="*/ 121 w 230"/>
                    <a:gd name="T87" fmla="*/ 367 h 391"/>
                    <a:gd name="T88" fmla="*/ 30 w 230"/>
                    <a:gd name="T89" fmla="*/ 322 h 391"/>
                    <a:gd name="T90" fmla="*/ 27 w 230"/>
                    <a:gd name="T91" fmla="*/ 320 h 391"/>
                    <a:gd name="T92" fmla="*/ 26 w 230"/>
                    <a:gd name="T93" fmla="*/ 318 h 391"/>
                    <a:gd name="T94" fmla="*/ 25 w 230"/>
                    <a:gd name="T95" fmla="*/ 316 h 391"/>
                    <a:gd name="T96" fmla="*/ 24 w 230"/>
                    <a:gd name="T97" fmla="*/ 312 h 391"/>
                    <a:gd name="T98" fmla="*/ 24 w 230"/>
                    <a:gd name="T99" fmla="*/ 310 h 391"/>
                    <a:gd name="T100" fmla="*/ 69 w 230"/>
                    <a:gd name="T101" fmla="*/ 147 h 391"/>
                    <a:gd name="T102" fmla="*/ 73 w 230"/>
                    <a:gd name="T103" fmla="*/ 140 h 391"/>
                    <a:gd name="T104" fmla="*/ 77 w 230"/>
                    <a:gd name="T105" fmla="*/ 136 h 391"/>
                    <a:gd name="T106" fmla="*/ 85 w 230"/>
                    <a:gd name="T107" fmla="*/ 129 h 391"/>
                    <a:gd name="T108" fmla="*/ 91 w 230"/>
                    <a:gd name="T109" fmla="*/ 124 h 391"/>
                    <a:gd name="T110" fmla="*/ 229 w 230"/>
                    <a:gd name="T111" fmla="*/ 5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0" h="391">
                      <a:moveTo>
                        <a:pt x="229" y="50"/>
                      </a:moveTo>
                      <a:lnTo>
                        <a:pt x="229" y="46"/>
                      </a:lnTo>
                      <a:lnTo>
                        <a:pt x="226" y="44"/>
                      </a:lnTo>
                      <a:lnTo>
                        <a:pt x="223" y="40"/>
                      </a:lnTo>
                      <a:lnTo>
                        <a:pt x="211" y="33"/>
                      </a:lnTo>
                      <a:lnTo>
                        <a:pt x="157" y="7"/>
                      </a:lnTo>
                      <a:lnTo>
                        <a:pt x="149" y="5"/>
                      </a:lnTo>
                      <a:lnTo>
                        <a:pt x="143" y="2"/>
                      </a:lnTo>
                      <a:lnTo>
                        <a:pt x="137" y="1"/>
                      </a:lnTo>
                      <a:lnTo>
                        <a:pt x="133" y="0"/>
                      </a:lnTo>
                      <a:lnTo>
                        <a:pt x="128" y="0"/>
                      </a:lnTo>
                      <a:lnTo>
                        <a:pt x="123" y="0"/>
                      </a:lnTo>
                      <a:lnTo>
                        <a:pt x="119" y="0"/>
                      </a:lnTo>
                      <a:lnTo>
                        <a:pt x="113" y="2"/>
                      </a:lnTo>
                      <a:lnTo>
                        <a:pt x="108" y="4"/>
                      </a:lnTo>
                      <a:lnTo>
                        <a:pt x="102" y="7"/>
                      </a:lnTo>
                      <a:lnTo>
                        <a:pt x="98" y="9"/>
                      </a:lnTo>
                      <a:lnTo>
                        <a:pt x="93" y="12"/>
                      </a:lnTo>
                      <a:lnTo>
                        <a:pt x="87" y="16"/>
                      </a:lnTo>
                      <a:lnTo>
                        <a:pt x="82" y="20"/>
                      </a:lnTo>
                      <a:lnTo>
                        <a:pt x="79" y="23"/>
                      </a:lnTo>
                      <a:lnTo>
                        <a:pt x="76" y="26"/>
                      </a:lnTo>
                      <a:lnTo>
                        <a:pt x="74" y="31"/>
                      </a:lnTo>
                      <a:lnTo>
                        <a:pt x="2" y="305"/>
                      </a:lnTo>
                      <a:lnTo>
                        <a:pt x="0" y="311"/>
                      </a:lnTo>
                      <a:lnTo>
                        <a:pt x="0" y="313"/>
                      </a:lnTo>
                      <a:lnTo>
                        <a:pt x="0" y="317"/>
                      </a:lnTo>
                      <a:lnTo>
                        <a:pt x="0" y="321"/>
                      </a:lnTo>
                      <a:lnTo>
                        <a:pt x="2" y="326"/>
                      </a:lnTo>
                      <a:lnTo>
                        <a:pt x="3" y="329"/>
                      </a:lnTo>
                      <a:lnTo>
                        <a:pt x="6" y="333"/>
                      </a:lnTo>
                      <a:lnTo>
                        <a:pt x="8" y="336"/>
                      </a:lnTo>
                      <a:lnTo>
                        <a:pt x="13" y="340"/>
                      </a:lnTo>
                      <a:lnTo>
                        <a:pt x="17" y="344"/>
                      </a:lnTo>
                      <a:lnTo>
                        <a:pt x="24" y="348"/>
                      </a:lnTo>
                      <a:lnTo>
                        <a:pt x="30" y="350"/>
                      </a:lnTo>
                      <a:lnTo>
                        <a:pt x="111" y="390"/>
                      </a:lnTo>
                      <a:lnTo>
                        <a:pt x="110" y="386"/>
                      </a:lnTo>
                      <a:lnTo>
                        <a:pt x="109" y="382"/>
                      </a:lnTo>
                      <a:lnTo>
                        <a:pt x="110" y="378"/>
                      </a:lnTo>
                      <a:lnTo>
                        <a:pt x="112" y="375"/>
                      </a:lnTo>
                      <a:lnTo>
                        <a:pt x="114" y="371"/>
                      </a:lnTo>
                      <a:lnTo>
                        <a:pt x="117" y="369"/>
                      </a:lnTo>
                      <a:lnTo>
                        <a:pt x="121" y="367"/>
                      </a:lnTo>
                      <a:lnTo>
                        <a:pt x="30" y="322"/>
                      </a:lnTo>
                      <a:lnTo>
                        <a:pt x="27" y="320"/>
                      </a:lnTo>
                      <a:lnTo>
                        <a:pt x="26" y="318"/>
                      </a:lnTo>
                      <a:lnTo>
                        <a:pt x="25" y="316"/>
                      </a:lnTo>
                      <a:lnTo>
                        <a:pt x="24" y="312"/>
                      </a:lnTo>
                      <a:lnTo>
                        <a:pt x="24" y="310"/>
                      </a:lnTo>
                      <a:lnTo>
                        <a:pt x="69" y="147"/>
                      </a:lnTo>
                      <a:lnTo>
                        <a:pt x="73" y="140"/>
                      </a:lnTo>
                      <a:lnTo>
                        <a:pt x="77" y="136"/>
                      </a:lnTo>
                      <a:lnTo>
                        <a:pt x="85" y="129"/>
                      </a:lnTo>
                      <a:lnTo>
                        <a:pt x="91" y="124"/>
                      </a:lnTo>
                      <a:lnTo>
                        <a:pt x="229" y="5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9" name="Freeform 69"/>
                <p:cNvSpPr>
                  <a:spLocks noChangeAspect="1"/>
                </p:cNvSpPr>
                <p:nvPr/>
              </p:nvSpPr>
              <p:spPr bwMode="auto">
                <a:xfrm>
                  <a:off x="3218" y="1672"/>
                  <a:ext cx="145" cy="174"/>
                </a:xfrm>
                <a:custGeom>
                  <a:avLst/>
                  <a:gdLst>
                    <a:gd name="T0" fmla="*/ 140 w 145"/>
                    <a:gd name="T1" fmla="*/ 47 h 174"/>
                    <a:gd name="T2" fmla="*/ 135 w 145"/>
                    <a:gd name="T3" fmla="*/ 42 h 174"/>
                    <a:gd name="T4" fmla="*/ 127 w 145"/>
                    <a:gd name="T5" fmla="*/ 37 h 174"/>
                    <a:gd name="T6" fmla="*/ 118 w 145"/>
                    <a:gd name="T7" fmla="*/ 32 h 174"/>
                    <a:gd name="T8" fmla="*/ 91 w 145"/>
                    <a:gd name="T9" fmla="*/ 20 h 174"/>
                    <a:gd name="T10" fmla="*/ 62 w 145"/>
                    <a:gd name="T11" fmla="*/ 7 h 174"/>
                    <a:gd name="T12" fmla="*/ 52 w 145"/>
                    <a:gd name="T13" fmla="*/ 3 h 174"/>
                    <a:gd name="T14" fmla="*/ 45 w 145"/>
                    <a:gd name="T15" fmla="*/ 1 h 174"/>
                    <a:gd name="T16" fmla="*/ 40 w 145"/>
                    <a:gd name="T17" fmla="*/ 0 h 174"/>
                    <a:gd name="T18" fmla="*/ 35 w 145"/>
                    <a:gd name="T19" fmla="*/ 0 h 174"/>
                    <a:gd name="T20" fmla="*/ 32 w 145"/>
                    <a:gd name="T21" fmla="*/ 1 h 174"/>
                    <a:gd name="T22" fmla="*/ 28 w 145"/>
                    <a:gd name="T23" fmla="*/ 3 h 174"/>
                    <a:gd name="T24" fmla="*/ 25 w 145"/>
                    <a:gd name="T25" fmla="*/ 6 h 174"/>
                    <a:gd name="T26" fmla="*/ 23 w 145"/>
                    <a:gd name="T27" fmla="*/ 11 h 174"/>
                    <a:gd name="T28" fmla="*/ 0 w 145"/>
                    <a:gd name="T29" fmla="*/ 110 h 174"/>
                    <a:gd name="T30" fmla="*/ 0 w 145"/>
                    <a:gd name="T31" fmla="*/ 115 h 174"/>
                    <a:gd name="T32" fmla="*/ 0 w 145"/>
                    <a:gd name="T33" fmla="*/ 120 h 174"/>
                    <a:gd name="T34" fmla="*/ 1 w 145"/>
                    <a:gd name="T35" fmla="*/ 124 h 174"/>
                    <a:gd name="T36" fmla="*/ 2 w 145"/>
                    <a:gd name="T37" fmla="*/ 127 h 174"/>
                    <a:gd name="T38" fmla="*/ 5 w 145"/>
                    <a:gd name="T39" fmla="*/ 129 h 174"/>
                    <a:gd name="T40" fmla="*/ 9 w 145"/>
                    <a:gd name="T41" fmla="*/ 133 h 174"/>
                    <a:gd name="T42" fmla="*/ 13 w 145"/>
                    <a:gd name="T43" fmla="*/ 135 h 174"/>
                    <a:gd name="T44" fmla="*/ 18 w 145"/>
                    <a:gd name="T45" fmla="*/ 138 h 174"/>
                    <a:gd name="T46" fmla="*/ 87 w 145"/>
                    <a:gd name="T47" fmla="*/ 168 h 174"/>
                    <a:gd name="T48" fmla="*/ 93 w 145"/>
                    <a:gd name="T49" fmla="*/ 170 h 174"/>
                    <a:gd name="T50" fmla="*/ 99 w 145"/>
                    <a:gd name="T51" fmla="*/ 171 h 174"/>
                    <a:gd name="T52" fmla="*/ 105 w 145"/>
                    <a:gd name="T53" fmla="*/ 173 h 174"/>
                    <a:gd name="T54" fmla="*/ 110 w 145"/>
                    <a:gd name="T55" fmla="*/ 173 h 174"/>
                    <a:gd name="T56" fmla="*/ 114 w 145"/>
                    <a:gd name="T57" fmla="*/ 171 h 174"/>
                    <a:gd name="T58" fmla="*/ 118 w 145"/>
                    <a:gd name="T59" fmla="*/ 168 h 174"/>
                    <a:gd name="T60" fmla="*/ 120 w 145"/>
                    <a:gd name="T61" fmla="*/ 161 h 174"/>
                    <a:gd name="T62" fmla="*/ 122 w 145"/>
                    <a:gd name="T63" fmla="*/ 154 h 174"/>
                    <a:gd name="T64" fmla="*/ 134 w 145"/>
                    <a:gd name="T65" fmla="*/ 110 h 174"/>
                    <a:gd name="T66" fmla="*/ 143 w 145"/>
                    <a:gd name="T67" fmla="*/ 68 h 174"/>
                    <a:gd name="T68" fmla="*/ 144 w 145"/>
                    <a:gd name="T69" fmla="*/ 58 h 174"/>
                    <a:gd name="T70" fmla="*/ 144 w 145"/>
                    <a:gd name="T71" fmla="*/ 54 h 174"/>
                    <a:gd name="T72" fmla="*/ 143 w 145"/>
                    <a:gd name="T73" fmla="*/ 50 h 174"/>
                    <a:gd name="T74" fmla="*/ 140 w 145"/>
                    <a:gd name="T75" fmla="*/ 4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74">
                      <a:moveTo>
                        <a:pt x="140" y="47"/>
                      </a:moveTo>
                      <a:lnTo>
                        <a:pt x="135" y="42"/>
                      </a:lnTo>
                      <a:lnTo>
                        <a:pt x="127" y="37"/>
                      </a:lnTo>
                      <a:lnTo>
                        <a:pt x="118" y="32"/>
                      </a:lnTo>
                      <a:lnTo>
                        <a:pt x="91" y="20"/>
                      </a:lnTo>
                      <a:lnTo>
                        <a:pt x="62" y="7"/>
                      </a:lnTo>
                      <a:lnTo>
                        <a:pt x="52" y="3"/>
                      </a:lnTo>
                      <a:lnTo>
                        <a:pt x="45" y="1"/>
                      </a:lnTo>
                      <a:lnTo>
                        <a:pt x="40" y="0"/>
                      </a:lnTo>
                      <a:lnTo>
                        <a:pt x="35" y="0"/>
                      </a:lnTo>
                      <a:lnTo>
                        <a:pt x="32" y="1"/>
                      </a:lnTo>
                      <a:lnTo>
                        <a:pt x="28" y="3"/>
                      </a:lnTo>
                      <a:lnTo>
                        <a:pt x="25" y="6"/>
                      </a:lnTo>
                      <a:lnTo>
                        <a:pt x="23" y="11"/>
                      </a:lnTo>
                      <a:lnTo>
                        <a:pt x="0" y="110"/>
                      </a:lnTo>
                      <a:lnTo>
                        <a:pt x="0" y="115"/>
                      </a:lnTo>
                      <a:lnTo>
                        <a:pt x="0" y="120"/>
                      </a:lnTo>
                      <a:lnTo>
                        <a:pt x="1" y="124"/>
                      </a:lnTo>
                      <a:lnTo>
                        <a:pt x="2" y="127"/>
                      </a:lnTo>
                      <a:lnTo>
                        <a:pt x="5" y="129"/>
                      </a:lnTo>
                      <a:lnTo>
                        <a:pt x="9" y="133"/>
                      </a:lnTo>
                      <a:lnTo>
                        <a:pt x="13" y="135"/>
                      </a:lnTo>
                      <a:lnTo>
                        <a:pt x="18" y="138"/>
                      </a:lnTo>
                      <a:lnTo>
                        <a:pt x="87" y="168"/>
                      </a:lnTo>
                      <a:lnTo>
                        <a:pt x="93" y="170"/>
                      </a:lnTo>
                      <a:lnTo>
                        <a:pt x="99" y="171"/>
                      </a:lnTo>
                      <a:lnTo>
                        <a:pt x="105" y="173"/>
                      </a:lnTo>
                      <a:lnTo>
                        <a:pt x="110" y="173"/>
                      </a:lnTo>
                      <a:lnTo>
                        <a:pt x="114" y="171"/>
                      </a:lnTo>
                      <a:lnTo>
                        <a:pt x="118" y="168"/>
                      </a:lnTo>
                      <a:lnTo>
                        <a:pt x="120" y="161"/>
                      </a:lnTo>
                      <a:lnTo>
                        <a:pt x="122" y="154"/>
                      </a:lnTo>
                      <a:lnTo>
                        <a:pt x="134" y="110"/>
                      </a:lnTo>
                      <a:lnTo>
                        <a:pt x="143" y="68"/>
                      </a:lnTo>
                      <a:lnTo>
                        <a:pt x="144" y="58"/>
                      </a:lnTo>
                      <a:lnTo>
                        <a:pt x="144" y="54"/>
                      </a:lnTo>
                      <a:lnTo>
                        <a:pt x="143" y="50"/>
                      </a:lnTo>
                      <a:lnTo>
                        <a:pt x="140" y="47"/>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10" name="Freeform 70"/>
                <p:cNvSpPr>
                  <a:spLocks noChangeAspect="1"/>
                </p:cNvSpPr>
                <p:nvPr/>
              </p:nvSpPr>
              <p:spPr bwMode="auto">
                <a:xfrm>
                  <a:off x="3142" y="1788"/>
                  <a:ext cx="190" cy="227"/>
                </a:xfrm>
                <a:custGeom>
                  <a:avLst/>
                  <a:gdLst>
                    <a:gd name="T0" fmla="*/ 188 w 190"/>
                    <a:gd name="T1" fmla="*/ 57 h 227"/>
                    <a:gd name="T2" fmla="*/ 189 w 190"/>
                    <a:gd name="T3" fmla="*/ 56 h 227"/>
                    <a:gd name="T4" fmla="*/ 179 w 190"/>
                    <a:gd name="T5" fmla="*/ 60 h 227"/>
                    <a:gd name="T6" fmla="*/ 173 w 190"/>
                    <a:gd name="T7" fmla="*/ 62 h 227"/>
                    <a:gd name="T8" fmla="*/ 171 w 190"/>
                    <a:gd name="T9" fmla="*/ 64 h 227"/>
                    <a:gd name="T10" fmla="*/ 167 w 190"/>
                    <a:gd name="T11" fmla="*/ 68 h 227"/>
                    <a:gd name="T12" fmla="*/ 164 w 190"/>
                    <a:gd name="T13" fmla="*/ 74 h 227"/>
                    <a:gd name="T14" fmla="*/ 120 w 190"/>
                    <a:gd name="T15" fmla="*/ 226 h 227"/>
                    <a:gd name="T16" fmla="*/ 0 w 190"/>
                    <a:gd name="T17" fmla="*/ 190 h 227"/>
                    <a:gd name="T18" fmla="*/ 49 w 190"/>
                    <a:gd name="T19" fmla="*/ 4 h 227"/>
                    <a:gd name="T20" fmla="*/ 75 w 190"/>
                    <a:gd name="T21" fmla="*/ 0 h 227"/>
                    <a:gd name="T22" fmla="*/ 188 w 190"/>
                    <a:gd name="T23" fmla="*/ 5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 h="227">
                      <a:moveTo>
                        <a:pt x="188" y="57"/>
                      </a:moveTo>
                      <a:lnTo>
                        <a:pt x="189" y="56"/>
                      </a:lnTo>
                      <a:lnTo>
                        <a:pt x="179" y="60"/>
                      </a:lnTo>
                      <a:lnTo>
                        <a:pt x="173" y="62"/>
                      </a:lnTo>
                      <a:lnTo>
                        <a:pt x="171" y="64"/>
                      </a:lnTo>
                      <a:lnTo>
                        <a:pt x="167" y="68"/>
                      </a:lnTo>
                      <a:lnTo>
                        <a:pt x="164" y="74"/>
                      </a:lnTo>
                      <a:lnTo>
                        <a:pt x="120" y="226"/>
                      </a:lnTo>
                      <a:lnTo>
                        <a:pt x="0" y="190"/>
                      </a:lnTo>
                      <a:lnTo>
                        <a:pt x="49" y="4"/>
                      </a:lnTo>
                      <a:lnTo>
                        <a:pt x="75" y="0"/>
                      </a:lnTo>
                      <a:lnTo>
                        <a:pt x="188" y="57"/>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0311" name="Group 71"/>
                <p:cNvGrpSpPr>
                  <a:grpSpLocks noChangeAspect="1"/>
                </p:cNvGrpSpPr>
                <p:nvPr/>
              </p:nvGrpSpPr>
              <p:grpSpPr bwMode="auto">
                <a:xfrm>
                  <a:off x="3252" y="1712"/>
                  <a:ext cx="83" cy="81"/>
                  <a:chOff x="3252" y="1712"/>
                  <a:chExt cx="83" cy="81"/>
                </a:xfrm>
              </p:grpSpPr>
              <p:sp>
                <p:nvSpPr>
                  <p:cNvPr id="10312" name="Oval 72"/>
                  <p:cNvSpPr>
                    <a:spLocks noChangeAspect="1" noChangeArrowheads="1"/>
                  </p:cNvSpPr>
                  <p:nvPr/>
                </p:nvSpPr>
                <p:spPr bwMode="auto">
                  <a:xfrm>
                    <a:off x="3252" y="1712"/>
                    <a:ext cx="83" cy="81"/>
                  </a:xfrm>
                  <a:prstGeom prst="ellipse">
                    <a:avLst/>
                  </a:prstGeom>
                  <a:solidFill>
                    <a:srgbClr val="40404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313" name="Group 73"/>
                  <p:cNvGrpSpPr>
                    <a:grpSpLocks noChangeAspect="1"/>
                  </p:cNvGrpSpPr>
                  <p:nvPr/>
                </p:nvGrpSpPr>
                <p:grpSpPr bwMode="auto">
                  <a:xfrm>
                    <a:off x="3270" y="1723"/>
                    <a:ext cx="50" cy="59"/>
                    <a:chOff x="3270" y="1723"/>
                    <a:chExt cx="50" cy="59"/>
                  </a:xfrm>
                </p:grpSpPr>
                <p:sp>
                  <p:nvSpPr>
                    <p:cNvPr id="10314" name="Oval 74"/>
                    <p:cNvSpPr>
                      <a:spLocks noChangeAspect="1" noChangeArrowheads="1"/>
                    </p:cNvSpPr>
                    <p:nvPr/>
                  </p:nvSpPr>
                  <p:spPr bwMode="auto">
                    <a:xfrm flipH="1" flipV="1">
                      <a:off x="3293" y="1751"/>
                      <a:ext cx="3"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5" name="Oval 75"/>
                    <p:cNvSpPr>
                      <a:spLocks noChangeAspect="1" noChangeArrowheads="1"/>
                    </p:cNvSpPr>
                    <p:nvPr/>
                  </p:nvSpPr>
                  <p:spPr bwMode="auto">
                    <a:xfrm flipH="1" flipV="1">
                      <a:off x="3313" y="1758"/>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6" name="Oval 76"/>
                    <p:cNvSpPr>
                      <a:spLocks noChangeAspect="1" noChangeArrowheads="1"/>
                    </p:cNvSpPr>
                    <p:nvPr/>
                  </p:nvSpPr>
                  <p:spPr bwMode="auto">
                    <a:xfrm flipH="1" flipV="1">
                      <a:off x="3270" y="1768"/>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7" name="Oval 77"/>
                    <p:cNvSpPr>
                      <a:spLocks noChangeAspect="1" noChangeArrowheads="1"/>
                    </p:cNvSpPr>
                    <p:nvPr/>
                  </p:nvSpPr>
                  <p:spPr bwMode="auto">
                    <a:xfrm flipH="1" flipV="1">
                      <a:off x="3288" y="1773"/>
                      <a:ext cx="3" cy="3"/>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8" name="Oval 78"/>
                    <p:cNvSpPr>
                      <a:spLocks noChangeAspect="1" noChangeArrowheads="1"/>
                    </p:cNvSpPr>
                    <p:nvPr/>
                  </p:nvSpPr>
                  <p:spPr bwMode="auto">
                    <a:xfrm flipH="1" flipV="1">
                      <a:off x="3307" y="1781"/>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9" name="Oval 79"/>
                    <p:cNvSpPr>
                      <a:spLocks noChangeAspect="1" noChangeArrowheads="1"/>
                    </p:cNvSpPr>
                    <p:nvPr/>
                  </p:nvSpPr>
                  <p:spPr bwMode="auto">
                    <a:xfrm flipH="1" flipV="1">
                      <a:off x="3281" y="1758"/>
                      <a:ext cx="2"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0" name="Oval 80"/>
                    <p:cNvSpPr>
                      <a:spLocks noChangeAspect="1" noChangeArrowheads="1"/>
                    </p:cNvSpPr>
                    <p:nvPr/>
                  </p:nvSpPr>
                  <p:spPr bwMode="auto">
                    <a:xfrm flipH="1" flipV="1">
                      <a:off x="3300" y="1765"/>
                      <a:ext cx="1"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1" name="Oval 81"/>
                    <p:cNvSpPr>
                      <a:spLocks noChangeAspect="1" noChangeArrowheads="1"/>
                    </p:cNvSpPr>
                    <p:nvPr/>
                  </p:nvSpPr>
                  <p:spPr bwMode="auto">
                    <a:xfrm flipH="1" flipV="1">
                      <a:off x="3280" y="1723"/>
                      <a:ext cx="1"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2" name="Oval 82"/>
                    <p:cNvSpPr>
                      <a:spLocks noChangeAspect="1" noChangeArrowheads="1"/>
                    </p:cNvSpPr>
                    <p:nvPr/>
                  </p:nvSpPr>
                  <p:spPr bwMode="auto">
                    <a:xfrm flipH="1" flipV="1">
                      <a:off x="3299" y="1729"/>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3" name="Oval 83"/>
                    <p:cNvSpPr>
                      <a:spLocks noChangeAspect="1" noChangeArrowheads="1"/>
                    </p:cNvSpPr>
                    <p:nvPr/>
                  </p:nvSpPr>
                  <p:spPr bwMode="auto">
                    <a:xfrm flipH="1" flipV="1">
                      <a:off x="3318" y="1736"/>
                      <a:ext cx="2"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4" name="Oval 84"/>
                    <p:cNvSpPr>
                      <a:spLocks noChangeAspect="1" noChangeArrowheads="1"/>
                    </p:cNvSpPr>
                    <p:nvPr/>
                  </p:nvSpPr>
                  <p:spPr bwMode="auto">
                    <a:xfrm flipH="1" flipV="1">
                      <a:off x="3274" y="1745"/>
                      <a:ext cx="3"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5" name="Oval 85"/>
                    <p:cNvSpPr>
                      <a:spLocks noChangeAspect="1" noChangeArrowheads="1"/>
                    </p:cNvSpPr>
                    <p:nvPr/>
                  </p:nvSpPr>
                  <p:spPr bwMode="auto">
                    <a:xfrm flipH="1" flipV="1">
                      <a:off x="3286" y="1737"/>
                      <a:ext cx="3"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6" name="Oval 86"/>
                    <p:cNvSpPr>
                      <a:spLocks noChangeAspect="1" noChangeArrowheads="1"/>
                    </p:cNvSpPr>
                    <p:nvPr/>
                  </p:nvSpPr>
                  <p:spPr bwMode="auto">
                    <a:xfrm flipH="1" flipV="1">
                      <a:off x="3305" y="1743"/>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nvGrpSpPr>
                <p:cNvPr id="10327" name="Group 87"/>
                <p:cNvGrpSpPr>
                  <a:grpSpLocks noChangeAspect="1"/>
                </p:cNvGrpSpPr>
                <p:nvPr/>
              </p:nvGrpSpPr>
              <p:grpSpPr bwMode="auto">
                <a:xfrm>
                  <a:off x="3177" y="1826"/>
                  <a:ext cx="111" cy="162"/>
                  <a:chOff x="3177" y="1826"/>
                  <a:chExt cx="111" cy="162"/>
                </a:xfrm>
              </p:grpSpPr>
              <p:sp>
                <p:nvSpPr>
                  <p:cNvPr id="10328" name="Oval 88"/>
                  <p:cNvSpPr>
                    <a:spLocks noChangeAspect="1" noChangeArrowheads="1"/>
                  </p:cNvSpPr>
                  <p:nvPr/>
                </p:nvSpPr>
                <p:spPr bwMode="auto">
                  <a:xfrm>
                    <a:off x="3240" y="1977"/>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9" name="Oval 89"/>
                  <p:cNvSpPr>
                    <a:spLocks noChangeAspect="1" noChangeArrowheads="1"/>
                  </p:cNvSpPr>
                  <p:nvPr/>
                </p:nvSpPr>
                <p:spPr bwMode="auto">
                  <a:xfrm>
                    <a:off x="3215" y="1826"/>
                    <a:ext cx="10"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0" name="Oval 90"/>
                  <p:cNvSpPr>
                    <a:spLocks noChangeAspect="1" noChangeArrowheads="1"/>
                  </p:cNvSpPr>
                  <p:nvPr/>
                </p:nvSpPr>
                <p:spPr bwMode="auto">
                  <a:xfrm>
                    <a:off x="3247" y="1837"/>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1" name="Oval 91"/>
                  <p:cNvSpPr>
                    <a:spLocks noChangeAspect="1" noChangeArrowheads="1"/>
                  </p:cNvSpPr>
                  <p:nvPr/>
                </p:nvSpPr>
                <p:spPr bwMode="auto">
                  <a:xfrm>
                    <a:off x="3278" y="1849"/>
                    <a:ext cx="10"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2" name="Oval 92"/>
                  <p:cNvSpPr>
                    <a:spLocks noChangeAspect="1" noChangeArrowheads="1"/>
                  </p:cNvSpPr>
                  <p:nvPr/>
                </p:nvSpPr>
                <p:spPr bwMode="auto">
                  <a:xfrm>
                    <a:off x="3207" y="1852"/>
                    <a:ext cx="11"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3" name="Oval 93"/>
                  <p:cNvSpPr>
                    <a:spLocks noChangeAspect="1" noChangeArrowheads="1"/>
                  </p:cNvSpPr>
                  <p:nvPr/>
                </p:nvSpPr>
                <p:spPr bwMode="auto">
                  <a:xfrm>
                    <a:off x="3239" y="1862"/>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4" name="Oval 94"/>
                  <p:cNvSpPr>
                    <a:spLocks noChangeAspect="1" noChangeArrowheads="1"/>
                  </p:cNvSpPr>
                  <p:nvPr/>
                </p:nvSpPr>
                <p:spPr bwMode="auto">
                  <a:xfrm>
                    <a:off x="3271" y="1874"/>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5" name="Oval 95"/>
                  <p:cNvSpPr>
                    <a:spLocks noChangeAspect="1" noChangeArrowheads="1"/>
                  </p:cNvSpPr>
                  <p:nvPr/>
                </p:nvSpPr>
                <p:spPr bwMode="auto">
                  <a:xfrm>
                    <a:off x="3199" y="1877"/>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6" name="Oval 96"/>
                  <p:cNvSpPr>
                    <a:spLocks noChangeAspect="1" noChangeArrowheads="1"/>
                  </p:cNvSpPr>
                  <p:nvPr/>
                </p:nvSpPr>
                <p:spPr bwMode="auto">
                  <a:xfrm>
                    <a:off x="3231" y="1888"/>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7" name="Oval 97"/>
                  <p:cNvSpPr>
                    <a:spLocks noChangeAspect="1" noChangeArrowheads="1"/>
                  </p:cNvSpPr>
                  <p:nvPr/>
                </p:nvSpPr>
                <p:spPr bwMode="auto">
                  <a:xfrm>
                    <a:off x="3261" y="1900"/>
                    <a:ext cx="12"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8" name="Oval 98"/>
                  <p:cNvSpPr>
                    <a:spLocks noChangeAspect="1" noChangeArrowheads="1"/>
                  </p:cNvSpPr>
                  <p:nvPr/>
                </p:nvSpPr>
                <p:spPr bwMode="auto">
                  <a:xfrm>
                    <a:off x="3190" y="1902"/>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9" name="Oval 99"/>
                  <p:cNvSpPr>
                    <a:spLocks noChangeAspect="1" noChangeArrowheads="1"/>
                  </p:cNvSpPr>
                  <p:nvPr/>
                </p:nvSpPr>
                <p:spPr bwMode="auto">
                  <a:xfrm>
                    <a:off x="3223" y="1914"/>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0" name="Oval 100"/>
                  <p:cNvSpPr>
                    <a:spLocks noChangeAspect="1" noChangeArrowheads="1"/>
                  </p:cNvSpPr>
                  <p:nvPr/>
                </p:nvSpPr>
                <p:spPr bwMode="auto">
                  <a:xfrm>
                    <a:off x="3253" y="1925"/>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1" name="Oval 101"/>
                  <p:cNvSpPr>
                    <a:spLocks noChangeAspect="1" noChangeArrowheads="1"/>
                  </p:cNvSpPr>
                  <p:nvPr/>
                </p:nvSpPr>
                <p:spPr bwMode="auto">
                  <a:xfrm>
                    <a:off x="3184" y="1929"/>
                    <a:ext cx="11"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2" name="Oval 102"/>
                  <p:cNvSpPr>
                    <a:spLocks noChangeAspect="1" noChangeArrowheads="1"/>
                  </p:cNvSpPr>
                  <p:nvPr/>
                </p:nvSpPr>
                <p:spPr bwMode="auto">
                  <a:xfrm>
                    <a:off x="3216" y="1939"/>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3" name="Oval 103"/>
                  <p:cNvSpPr>
                    <a:spLocks noChangeAspect="1" noChangeArrowheads="1"/>
                  </p:cNvSpPr>
                  <p:nvPr/>
                </p:nvSpPr>
                <p:spPr bwMode="auto">
                  <a:xfrm>
                    <a:off x="3247" y="1952"/>
                    <a:ext cx="10"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4" name="Oval 104"/>
                  <p:cNvSpPr>
                    <a:spLocks noChangeAspect="1" noChangeArrowheads="1"/>
                  </p:cNvSpPr>
                  <p:nvPr/>
                </p:nvSpPr>
                <p:spPr bwMode="auto">
                  <a:xfrm>
                    <a:off x="3177" y="1953"/>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5" name="Oval 105"/>
                  <p:cNvSpPr>
                    <a:spLocks noChangeAspect="1" noChangeArrowheads="1"/>
                  </p:cNvSpPr>
                  <p:nvPr/>
                </p:nvSpPr>
                <p:spPr bwMode="auto">
                  <a:xfrm>
                    <a:off x="3209" y="1964"/>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10346" name="Rectangle 106"/>
              <p:cNvSpPr>
                <a:spLocks noChangeAspect="1" noChangeArrowheads="1"/>
              </p:cNvSpPr>
              <p:nvPr/>
            </p:nvSpPr>
            <p:spPr bwMode="auto">
              <a:xfrm>
                <a:off x="1305" y="2086"/>
                <a:ext cx="7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spcBef>
                    <a:spcPct val="50000"/>
                  </a:spcBef>
                </a:pPr>
                <a:r>
                  <a:rPr lang="en-US" altLang="en-US" sz="1600">
                    <a:latin typeface="Arial" charset="0"/>
                  </a:rPr>
                  <a:t>Headset</a:t>
                </a:r>
              </a:p>
            </p:txBody>
          </p:sp>
          <p:sp>
            <p:nvSpPr>
              <p:cNvPr id="10347" name="Line 107"/>
              <p:cNvSpPr>
                <a:spLocks noChangeAspect="1" noChangeShapeType="1"/>
              </p:cNvSpPr>
              <p:nvPr/>
            </p:nvSpPr>
            <p:spPr bwMode="auto">
              <a:xfrm>
                <a:off x="1603" y="1753"/>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8" name="Line 108"/>
              <p:cNvSpPr>
                <a:spLocks noChangeAspect="1" noChangeShapeType="1"/>
              </p:cNvSpPr>
              <p:nvPr/>
            </p:nvSpPr>
            <p:spPr bwMode="auto">
              <a:xfrm>
                <a:off x="1600" y="1760"/>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9" name="Line 109"/>
              <p:cNvSpPr>
                <a:spLocks noChangeAspect="1" noChangeShapeType="1"/>
              </p:cNvSpPr>
              <p:nvPr/>
            </p:nvSpPr>
            <p:spPr bwMode="auto">
              <a:xfrm>
                <a:off x="1573" y="1810"/>
                <a:ext cx="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0" name="Line 110"/>
              <p:cNvSpPr>
                <a:spLocks noChangeAspect="1" noChangeShapeType="1"/>
              </p:cNvSpPr>
              <p:nvPr/>
            </p:nvSpPr>
            <p:spPr bwMode="auto">
              <a:xfrm>
                <a:off x="1616" y="1746"/>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1" name="Line 111"/>
              <p:cNvSpPr>
                <a:spLocks noChangeAspect="1" noChangeShapeType="1"/>
              </p:cNvSpPr>
              <p:nvPr/>
            </p:nvSpPr>
            <p:spPr bwMode="auto">
              <a:xfrm>
                <a:off x="1591" y="1768"/>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2" name="Line 112"/>
              <p:cNvSpPr>
                <a:spLocks noChangeAspect="1" noChangeShapeType="1"/>
              </p:cNvSpPr>
              <p:nvPr/>
            </p:nvSpPr>
            <p:spPr bwMode="auto">
              <a:xfrm>
                <a:off x="1587" y="1777"/>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3" name="Line 113"/>
              <p:cNvSpPr>
                <a:spLocks noChangeAspect="1" noChangeShapeType="1"/>
              </p:cNvSpPr>
              <p:nvPr/>
            </p:nvSpPr>
            <p:spPr bwMode="auto">
              <a:xfrm>
                <a:off x="1582" y="1788"/>
                <a:ext cx="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4" name="Line 114"/>
              <p:cNvSpPr>
                <a:spLocks noChangeAspect="1" noChangeShapeType="1"/>
              </p:cNvSpPr>
              <p:nvPr/>
            </p:nvSpPr>
            <p:spPr bwMode="auto">
              <a:xfrm>
                <a:off x="1575" y="1799"/>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5" name="Line 115"/>
              <p:cNvSpPr>
                <a:spLocks noChangeAspect="1" noChangeShapeType="1"/>
              </p:cNvSpPr>
              <p:nvPr/>
            </p:nvSpPr>
            <p:spPr bwMode="auto">
              <a:xfrm flipH="1">
                <a:off x="1163" y="1199"/>
                <a:ext cx="2087"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6" name="Rectangle 116"/>
              <p:cNvSpPr>
                <a:spLocks noChangeAspect="1" noChangeArrowheads="1"/>
              </p:cNvSpPr>
              <p:nvPr/>
            </p:nvSpPr>
            <p:spPr bwMode="auto">
              <a:xfrm>
                <a:off x="1129" y="1196"/>
                <a:ext cx="3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US" altLang="en-US" sz="1600">
                    <a:latin typeface="Arial" charset="0"/>
                  </a:rPr>
                  <a:t>LAN</a:t>
                </a:r>
              </a:p>
            </p:txBody>
          </p:sp>
          <p:grpSp>
            <p:nvGrpSpPr>
              <p:cNvPr id="10357" name="Group 117"/>
              <p:cNvGrpSpPr>
                <a:grpSpLocks noChangeAspect="1"/>
              </p:cNvGrpSpPr>
              <p:nvPr/>
            </p:nvGrpSpPr>
            <p:grpSpPr bwMode="auto">
              <a:xfrm>
                <a:off x="2405" y="1192"/>
                <a:ext cx="197" cy="349"/>
                <a:chOff x="2019" y="1234"/>
                <a:chExt cx="242" cy="397"/>
              </a:xfrm>
            </p:grpSpPr>
            <p:sp>
              <p:nvSpPr>
                <p:cNvPr id="10358" name="Rectangle 118"/>
                <p:cNvSpPr>
                  <a:spLocks noChangeAspect="1" noChangeArrowheads="1"/>
                </p:cNvSpPr>
                <p:nvPr/>
              </p:nvSpPr>
              <p:spPr bwMode="auto">
                <a:xfrm>
                  <a:off x="2019" y="1369"/>
                  <a:ext cx="242" cy="143"/>
                </a:xfrm>
                <a:prstGeom prst="rect">
                  <a:avLst/>
                </a:prstGeom>
                <a:gradFill rotWithShape="0">
                  <a:gsLst>
                    <a:gs pos="0">
                      <a:srgbClr val="CECECE">
                        <a:gamma/>
                        <a:shade val="29804"/>
                        <a:invGamma/>
                      </a:srgbClr>
                    </a:gs>
                    <a:gs pos="100000">
                      <a:srgbClr val="CECECE"/>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9" name="Line 119"/>
                <p:cNvSpPr>
                  <a:spLocks noChangeAspect="1" noChangeShapeType="1"/>
                </p:cNvSpPr>
                <p:nvPr/>
              </p:nvSpPr>
              <p:spPr bwMode="auto">
                <a:xfrm flipV="1">
                  <a:off x="2140" y="1234"/>
                  <a:ext cx="0"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60" name="Line 120"/>
                <p:cNvSpPr>
                  <a:spLocks noChangeAspect="1" noChangeShapeType="1"/>
                </p:cNvSpPr>
                <p:nvPr/>
              </p:nvSpPr>
              <p:spPr bwMode="auto">
                <a:xfrm>
                  <a:off x="2054" y="1528"/>
                  <a:ext cx="0" cy="1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61" name="Line 121"/>
                <p:cNvSpPr>
                  <a:spLocks noChangeAspect="1" noChangeShapeType="1"/>
                </p:cNvSpPr>
                <p:nvPr/>
              </p:nvSpPr>
              <p:spPr bwMode="auto">
                <a:xfrm>
                  <a:off x="2226" y="1528"/>
                  <a:ext cx="0" cy="1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362" name="Rectangle 122"/>
              <p:cNvSpPr>
                <a:spLocks noChangeAspect="1" noChangeArrowheads="1"/>
              </p:cNvSpPr>
              <p:nvPr/>
            </p:nvSpPr>
            <p:spPr bwMode="auto">
              <a:xfrm>
                <a:off x="1918" y="918"/>
                <a:ext cx="85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US" altLang="en-US" sz="1600">
                    <a:latin typeface="Arial" charset="0"/>
                  </a:rPr>
                  <a:t>Access Point</a:t>
                </a:r>
              </a:p>
            </p:txBody>
          </p:sp>
          <p:sp>
            <p:nvSpPr>
              <p:cNvPr id="10363" name="Oval 123"/>
              <p:cNvSpPr>
                <a:spLocks noChangeAspect="1" noChangeArrowheads="1"/>
              </p:cNvSpPr>
              <p:nvPr/>
            </p:nvSpPr>
            <p:spPr bwMode="auto">
              <a:xfrm rot="21060000">
                <a:off x="1392" y="1588"/>
                <a:ext cx="2099" cy="5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64" name="Line 124"/>
              <p:cNvSpPr>
                <a:spLocks noChangeAspect="1" noChangeShapeType="1"/>
              </p:cNvSpPr>
              <p:nvPr/>
            </p:nvSpPr>
            <p:spPr bwMode="auto">
              <a:xfrm flipV="1">
                <a:off x="3380" y="1447"/>
                <a:ext cx="32" cy="13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0365" name="Object 125"/>
              <p:cNvGraphicFramePr>
                <a:graphicFrameLocks noChangeAspect="1"/>
              </p:cNvGraphicFramePr>
              <p:nvPr/>
            </p:nvGraphicFramePr>
            <p:xfrm>
              <a:off x="1849" y="2983"/>
              <a:ext cx="331" cy="163"/>
            </p:xfrm>
            <a:graphic>
              <a:graphicData uri="http://schemas.openxmlformats.org/presentationml/2006/ole">
                <mc:AlternateContent xmlns:mc="http://schemas.openxmlformats.org/markup-compatibility/2006">
                  <mc:Choice xmlns:v="urn:schemas-microsoft-com:vml" Requires="v">
                    <p:oleObj spid="_x0000_s7210" name="CorelDRAW" r:id="rId8" imgW="3894430" imgH="1768450" progId="CorelDraw.Graphic.8">
                      <p:embed/>
                    </p:oleObj>
                  </mc:Choice>
                  <mc:Fallback>
                    <p:oleObj name="CorelDRAW" r:id="rId8" imgW="3894430" imgH="1768450" progId="CorelDraw.Graphic.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9" y="2983"/>
                            <a:ext cx="331"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10366" name="Oval 126"/>
            <p:cNvSpPr>
              <a:spLocks noChangeAspect="1" noChangeArrowheads="1"/>
            </p:cNvSpPr>
            <p:nvPr/>
          </p:nvSpPr>
          <p:spPr bwMode="auto">
            <a:xfrm rot="15199363">
              <a:off x="1694" y="1477"/>
              <a:ext cx="1865" cy="1006"/>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67" name="Oval 127"/>
            <p:cNvSpPr>
              <a:spLocks noChangeAspect="1" noChangeArrowheads="1"/>
            </p:cNvSpPr>
            <p:nvPr/>
          </p:nvSpPr>
          <p:spPr bwMode="auto">
            <a:xfrm rot="20460000">
              <a:off x="3386" y="2116"/>
              <a:ext cx="1865" cy="1006"/>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05490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78"/>
                                        </p:tgtEl>
                                        <p:attrNameLst>
                                          <p:attrName>style.visibility</p:attrName>
                                        </p:attrNameLst>
                                      </p:cBhvr>
                                      <p:to>
                                        <p:strVal val="visible"/>
                                      </p:to>
                                    </p:set>
                                    <p:animEffect transition="in" filter="dissolve">
                                      <p:cBhvr>
                                        <p:cTn id="7" dur="500"/>
                                        <p:tgtEl>
                                          <p:spTgt spid="10278"/>
                                        </p:tgtEl>
                                      </p:cBhvr>
                                    </p:animEffect>
                                  </p:childTnLst>
                                  <p:subTnLst>
                                    <p:set>
                                      <p:cBhvr override="childStyle">
                                        <p:cTn dur="1" fill="hold" display="0" masterRel="nextClick" afterEffect="1"/>
                                        <p:tgtEl>
                                          <p:spTgt spid="1027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a:r>
              <a:rPr lang="en-US" b="1" dirty="0" smtClean="0"/>
              <a:t>FHSS</a:t>
            </a:r>
            <a:endParaRPr lang="en-US" b="1" dirty="0"/>
          </a:p>
        </p:txBody>
      </p:sp>
      <p:sp>
        <p:nvSpPr>
          <p:cNvPr id="45059" name="Rectangle 3"/>
          <p:cNvSpPr>
            <a:spLocks noGrp="1" noChangeArrowheads="1"/>
          </p:cNvSpPr>
          <p:nvPr>
            <p:ph type="body" idx="1"/>
          </p:nvPr>
        </p:nvSpPr>
        <p:spPr>
          <a:xfrm>
            <a:off x="457200" y="1752600"/>
            <a:ext cx="8229600" cy="3886200"/>
          </a:xfrm>
        </p:spPr>
        <p:txBody>
          <a:bodyPr>
            <a:normAutofit fontScale="92500" lnSpcReduction="20000"/>
          </a:bodyPr>
          <a:lstStyle/>
          <a:p>
            <a:pPr algn="just">
              <a:lnSpc>
                <a:spcPct val="80000"/>
              </a:lnSpc>
            </a:pPr>
            <a:r>
              <a:rPr lang="en-US" sz="2800" dirty="0"/>
              <a:t>Bluetooth devices use a protocol called (</a:t>
            </a:r>
            <a:r>
              <a:rPr lang="en-US" sz="2800" dirty="0" smtClean="0"/>
              <a:t>FHSS</a:t>
            </a:r>
            <a:r>
              <a:rPr lang="en-US" sz="2800" dirty="0"/>
              <a:t>)  Frequency-Hopping Spread Spectrum .</a:t>
            </a:r>
          </a:p>
          <a:p>
            <a:pPr algn="just">
              <a:lnSpc>
                <a:spcPct val="80000"/>
              </a:lnSpc>
              <a:buFontTx/>
              <a:buNone/>
            </a:pPr>
            <a:endParaRPr lang="en-US" sz="2800" dirty="0"/>
          </a:p>
          <a:p>
            <a:pPr algn="just">
              <a:lnSpc>
                <a:spcPct val="80000"/>
              </a:lnSpc>
            </a:pPr>
            <a:r>
              <a:rPr lang="en-US" sz="2800" dirty="0"/>
              <a:t>Uses packet-switching to send data.</a:t>
            </a:r>
          </a:p>
          <a:p>
            <a:pPr algn="just">
              <a:lnSpc>
                <a:spcPct val="80000"/>
              </a:lnSpc>
            </a:pPr>
            <a:endParaRPr lang="en-US" sz="2800" dirty="0"/>
          </a:p>
          <a:p>
            <a:pPr algn="just">
              <a:lnSpc>
                <a:spcPct val="80000"/>
              </a:lnSpc>
            </a:pPr>
            <a:r>
              <a:rPr lang="en-US" sz="2800" dirty="0"/>
              <a:t>Bluetooth sends packets of data on a range of frequencies.</a:t>
            </a:r>
          </a:p>
          <a:p>
            <a:pPr algn="just">
              <a:lnSpc>
                <a:spcPct val="80000"/>
              </a:lnSpc>
            </a:pPr>
            <a:endParaRPr lang="en-US" sz="2800" dirty="0"/>
          </a:p>
          <a:p>
            <a:pPr algn="just">
              <a:lnSpc>
                <a:spcPct val="80000"/>
              </a:lnSpc>
            </a:pPr>
            <a:r>
              <a:rPr lang="en-US" sz="2800" dirty="0"/>
              <a:t>In each session one device is a master and the others are slaves.</a:t>
            </a:r>
          </a:p>
          <a:p>
            <a:pPr algn="just">
              <a:lnSpc>
                <a:spcPct val="80000"/>
              </a:lnSpc>
            </a:pPr>
            <a:endParaRPr lang="en-US" sz="2800" dirty="0" smtClean="0"/>
          </a:p>
          <a:p>
            <a:pPr algn="just">
              <a:lnSpc>
                <a:spcPct val="80000"/>
              </a:lnSpc>
            </a:pPr>
            <a:r>
              <a:rPr lang="en-US" sz="2800" dirty="0" smtClean="0"/>
              <a:t>The </a:t>
            </a:r>
            <a:r>
              <a:rPr lang="en-US" sz="2800" dirty="0"/>
              <a:t>master device decides at which frequency data will travel.</a:t>
            </a:r>
          </a:p>
        </p:txBody>
      </p:sp>
    </p:spTree>
    <p:extLst>
      <p:ext uri="{BB962C8B-B14F-4D97-AF65-F5344CB8AC3E}">
        <p14:creationId xmlns:p14="http://schemas.microsoft.com/office/powerpoint/2010/main" val="201708704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a:r>
              <a:rPr lang="en-US" b="1" dirty="0" smtClean="0"/>
              <a:t>FHSS</a:t>
            </a:r>
            <a:endParaRPr lang="en-US" b="1" dirty="0"/>
          </a:p>
        </p:txBody>
      </p:sp>
      <p:sp>
        <p:nvSpPr>
          <p:cNvPr id="46083" name="Rectangle 3"/>
          <p:cNvSpPr>
            <a:spLocks noGrp="1" noChangeArrowheads="1"/>
          </p:cNvSpPr>
          <p:nvPr>
            <p:ph type="body" idx="1"/>
          </p:nvPr>
        </p:nvSpPr>
        <p:spPr/>
        <p:txBody>
          <a:bodyPr/>
          <a:lstStyle/>
          <a:p>
            <a:pPr>
              <a:lnSpc>
                <a:spcPct val="90000"/>
              </a:lnSpc>
            </a:pPr>
            <a:r>
              <a:rPr lang="en-US" sz="2800"/>
              <a:t>Transceivers “hop” among 79 different frequencies in the 2.4 GHz baud at a rate of 1600 frequency hops per second.</a:t>
            </a:r>
          </a:p>
          <a:p>
            <a:pPr>
              <a:lnSpc>
                <a:spcPct val="90000"/>
              </a:lnSpc>
            </a:pPr>
            <a:endParaRPr lang="en-US" sz="2800"/>
          </a:p>
          <a:p>
            <a:pPr>
              <a:lnSpc>
                <a:spcPct val="90000"/>
              </a:lnSpc>
            </a:pPr>
            <a:r>
              <a:rPr lang="en-US" sz="2800"/>
              <a:t>The master device tells the slaves at what frequency data will be sent.</a:t>
            </a:r>
          </a:p>
          <a:p>
            <a:pPr>
              <a:lnSpc>
                <a:spcPct val="90000"/>
              </a:lnSpc>
            </a:pPr>
            <a:endParaRPr lang="en-US" sz="2800"/>
          </a:p>
          <a:p>
            <a:pPr>
              <a:lnSpc>
                <a:spcPct val="90000"/>
              </a:lnSpc>
            </a:pPr>
            <a:r>
              <a:rPr lang="en-US" sz="2800"/>
              <a:t>This technique allows devices to communicate with each other more securely.</a:t>
            </a:r>
          </a:p>
        </p:txBody>
      </p:sp>
    </p:spTree>
    <p:extLst>
      <p:ext uri="{BB962C8B-B14F-4D97-AF65-F5344CB8AC3E}">
        <p14:creationId xmlns:p14="http://schemas.microsoft.com/office/powerpoint/2010/main" val="178601996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en-US" b="1"/>
              <a:t>FHHS Example</a:t>
            </a:r>
          </a:p>
        </p:txBody>
      </p:sp>
      <p:pic>
        <p:nvPicPr>
          <p:cNvPr id="47107" name="Picture 3" descr="fhhs"/>
          <p:cNvPicPr>
            <a:picLocks noChangeAspect="1" noChangeArrowheads="1"/>
          </p:cNvPicPr>
          <p:nvPr/>
        </p:nvPicPr>
        <p:blipFill>
          <a:blip r:embed="rId2" cstate="print"/>
          <a:srcRect/>
          <a:stretch>
            <a:fillRect/>
          </a:stretch>
        </p:blipFill>
        <p:spPr bwMode="auto">
          <a:xfrm>
            <a:off x="609600" y="2057400"/>
            <a:ext cx="7848600" cy="3962400"/>
          </a:xfrm>
          <a:prstGeom prst="rect">
            <a:avLst/>
          </a:prstGeom>
          <a:noFill/>
        </p:spPr>
      </p:pic>
      <p:sp>
        <p:nvSpPr>
          <p:cNvPr id="47108" name="Text Box 4"/>
          <p:cNvSpPr txBox="1">
            <a:spLocks noChangeArrowheads="1"/>
          </p:cNvSpPr>
          <p:nvPr/>
        </p:nvSpPr>
        <p:spPr bwMode="auto">
          <a:xfrm>
            <a:off x="2514600" y="6400800"/>
            <a:ext cx="4116388"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Source: http://www.xircom.com</a:t>
            </a:r>
          </a:p>
        </p:txBody>
      </p:sp>
    </p:spTree>
    <p:extLst>
      <p:ext uri="{BB962C8B-B14F-4D97-AF65-F5344CB8AC3E}">
        <p14:creationId xmlns:p14="http://schemas.microsoft.com/office/powerpoint/2010/main" val="534286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ssolve">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dissolve">
                                      <p:cBhvr>
                                        <p:cTn id="12"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96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9620" name="Text Box 4"/>
          <p:cNvSpPr txBox="1">
            <a:spLocks noChangeArrowheads="1"/>
          </p:cNvSpPr>
          <p:nvPr/>
        </p:nvSpPr>
        <p:spPr bwMode="auto">
          <a:xfrm>
            <a:off x="304800" y="762000"/>
            <a:ext cx="3607078"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Single-secondary </a:t>
            </a:r>
            <a:r>
              <a:rPr lang="en-US" sz="2000" i="1" dirty="0">
                <a:latin typeface="Times New Roman" pitchFamily="18" charset="0"/>
              </a:rPr>
              <a:t>communication</a:t>
            </a:r>
          </a:p>
        </p:txBody>
      </p:sp>
      <p:sp>
        <p:nvSpPr>
          <p:cNvPr id="879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9622" name="Picture 6"/>
          <p:cNvPicPr>
            <a:picLocks noChangeAspect="1" noChangeArrowheads="1"/>
          </p:cNvPicPr>
          <p:nvPr/>
        </p:nvPicPr>
        <p:blipFill>
          <a:blip r:embed="rId3" cstate="print"/>
          <a:srcRect/>
          <a:stretch>
            <a:fillRect/>
          </a:stretch>
        </p:blipFill>
        <p:spPr bwMode="auto">
          <a:xfrm>
            <a:off x="169863" y="1936750"/>
            <a:ext cx="8821737" cy="3625850"/>
          </a:xfrm>
          <a:prstGeom prst="rect">
            <a:avLst/>
          </a:prstGeom>
          <a:noFill/>
          <a:ln w="9525">
            <a:noFill/>
            <a:miter lim="800000"/>
            <a:headEnd/>
            <a:tailEnd/>
          </a:ln>
          <a:effectLst/>
        </p:spPr>
      </p:pic>
    </p:spTree>
    <p:extLst>
      <p:ext uri="{BB962C8B-B14F-4D97-AF65-F5344CB8AC3E}">
        <p14:creationId xmlns:p14="http://schemas.microsoft.com/office/powerpoint/2010/main" val="182485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064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0644" name="Text Box 4"/>
          <p:cNvSpPr txBox="1">
            <a:spLocks noChangeArrowheads="1"/>
          </p:cNvSpPr>
          <p:nvPr/>
        </p:nvSpPr>
        <p:spPr bwMode="auto">
          <a:xfrm>
            <a:off x="304800" y="762000"/>
            <a:ext cx="3833101"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Multiple-secondary </a:t>
            </a:r>
            <a:r>
              <a:rPr lang="en-US" sz="2000" i="1" dirty="0">
                <a:latin typeface="Times New Roman" pitchFamily="18" charset="0"/>
              </a:rPr>
              <a:t>communication</a:t>
            </a:r>
          </a:p>
        </p:txBody>
      </p:sp>
      <p:sp>
        <p:nvSpPr>
          <p:cNvPr id="8806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0646" name="Picture 6"/>
          <p:cNvPicPr>
            <a:picLocks noChangeAspect="1" noChangeArrowheads="1"/>
          </p:cNvPicPr>
          <p:nvPr/>
        </p:nvPicPr>
        <p:blipFill>
          <a:blip r:embed="rId3" cstate="print"/>
          <a:srcRect/>
          <a:stretch>
            <a:fillRect/>
          </a:stretch>
        </p:blipFill>
        <p:spPr bwMode="auto">
          <a:xfrm>
            <a:off x="554038" y="1612900"/>
            <a:ext cx="7751762" cy="4254500"/>
          </a:xfrm>
          <a:prstGeom prst="rect">
            <a:avLst/>
          </a:prstGeom>
          <a:noFill/>
          <a:ln w="9525">
            <a:noFill/>
            <a:miter lim="800000"/>
            <a:headEnd/>
            <a:tailEnd/>
          </a:ln>
          <a:effectLst/>
        </p:spPr>
      </p:pic>
    </p:spTree>
    <p:extLst>
      <p:ext uri="{BB962C8B-B14F-4D97-AF65-F5344CB8AC3E}">
        <p14:creationId xmlns:p14="http://schemas.microsoft.com/office/powerpoint/2010/main" val="388719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a:xfrm>
            <a:off x="457200" y="1600201"/>
            <a:ext cx="3810000" cy="3962400"/>
          </a:xfrm>
        </p:spPr>
        <p:txBody>
          <a:bodyPr>
            <a:normAutofit fontScale="92500"/>
          </a:bodyPr>
          <a:lstStyle/>
          <a:p>
            <a:pPr algn="just">
              <a:lnSpc>
                <a:spcPct val="90000"/>
              </a:lnSpc>
            </a:pPr>
            <a:r>
              <a:rPr lang="en-US" sz="2400" dirty="0"/>
              <a:t>Bluetooth is a wireless LAN technology 802.15 (Wireless Personal Area Network) designed to connect devices of different functions such as telephones, notebooks, computers, cameras, printers, coffee makers, and so on. </a:t>
            </a:r>
            <a:r>
              <a:rPr lang="en-US" sz="2400" dirty="0"/>
              <a:t>A Bluetooth LAN is an ad hoc network, which means that the network is formed spontaneously. </a:t>
            </a:r>
            <a:endParaRPr lang="en-US" sz="20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365" y="1752600"/>
            <a:ext cx="4911635" cy="3657600"/>
          </a:xfrm>
          <a:prstGeom prst="rect">
            <a:avLst/>
          </a:prstGeom>
        </p:spPr>
      </p:pic>
    </p:spTree>
    <p:extLst>
      <p:ext uri="{BB962C8B-B14F-4D97-AF65-F5344CB8AC3E}">
        <p14:creationId xmlns:p14="http://schemas.microsoft.com/office/powerpoint/2010/main" val="2050662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5262563" y="1716088"/>
            <a:ext cx="3500437" cy="838200"/>
          </a:xfrm>
          <a:prstGeom prst="horizontalScroll">
            <a:avLst>
              <a:gd name="adj" fmla="val 12500"/>
            </a:avLst>
          </a:prstGeom>
          <a:solidFill>
            <a:srgbClr val="F0FA24"/>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en-US" sz="1800" b="1">
                <a:solidFill>
                  <a:srgbClr val="0033FF"/>
                </a:solidFill>
                <a:latin typeface="Courier New" charset="0"/>
              </a:rPr>
              <a:t>Application Framework and Support</a:t>
            </a:r>
          </a:p>
        </p:txBody>
      </p:sp>
      <p:sp>
        <p:nvSpPr>
          <p:cNvPr id="40963" name="AutoShape 3"/>
          <p:cNvSpPr>
            <a:spLocks/>
          </p:cNvSpPr>
          <p:nvPr/>
        </p:nvSpPr>
        <p:spPr bwMode="auto">
          <a:xfrm>
            <a:off x="4522788" y="1219200"/>
            <a:ext cx="457200" cy="1905000"/>
          </a:xfrm>
          <a:prstGeom prst="rightBrace">
            <a:avLst>
              <a:gd name="adj1" fmla="val 34722"/>
              <a:gd name="adj2" fmla="val 50000"/>
            </a:avLst>
          </a:prstGeom>
          <a:noFill/>
          <a:ln w="57150">
            <a:solidFill>
              <a:srgbClr val="0033FF"/>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64" name="AutoShape 4"/>
          <p:cNvSpPr>
            <a:spLocks noChangeArrowheads="1"/>
          </p:cNvSpPr>
          <p:nvPr/>
        </p:nvSpPr>
        <p:spPr bwMode="auto">
          <a:xfrm>
            <a:off x="4524375" y="3544888"/>
            <a:ext cx="3349625" cy="838200"/>
          </a:xfrm>
          <a:prstGeom prst="horizontalScroll">
            <a:avLst>
              <a:gd name="adj" fmla="val 12500"/>
            </a:avLst>
          </a:prstGeom>
          <a:solidFill>
            <a:srgbClr val="F0FA24"/>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en-US" sz="1800" b="1">
                <a:solidFill>
                  <a:srgbClr val="0033FF"/>
                </a:solidFill>
                <a:latin typeface="Courier New" charset="0"/>
              </a:rPr>
              <a:t>Link Manager and L2CAP</a:t>
            </a:r>
          </a:p>
        </p:txBody>
      </p:sp>
      <p:sp>
        <p:nvSpPr>
          <p:cNvPr id="40965" name="AutoShape 5"/>
          <p:cNvSpPr>
            <a:spLocks/>
          </p:cNvSpPr>
          <p:nvPr/>
        </p:nvSpPr>
        <p:spPr bwMode="auto">
          <a:xfrm>
            <a:off x="3836988" y="3505200"/>
            <a:ext cx="457200" cy="762000"/>
          </a:xfrm>
          <a:prstGeom prst="rightBrace">
            <a:avLst>
              <a:gd name="adj1" fmla="val 13889"/>
              <a:gd name="adj2" fmla="val 50000"/>
            </a:avLst>
          </a:prstGeom>
          <a:noFill/>
          <a:ln w="57150">
            <a:solidFill>
              <a:srgbClr val="0033FF"/>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66" name="AutoShape 6"/>
          <p:cNvSpPr>
            <a:spLocks noChangeArrowheads="1"/>
          </p:cNvSpPr>
          <p:nvPr/>
        </p:nvSpPr>
        <p:spPr bwMode="auto">
          <a:xfrm>
            <a:off x="4524375" y="4641850"/>
            <a:ext cx="3349625" cy="471488"/>
          </a:xfrm>
          <a:prstGeom prst="horizontalScroll">
            <a:avLst>
              <a:gd name="adj" fmla="val 12500"/>
            </a:avLst>
          </a:prstGeom>
          <a:solidFill>
            <a:srgbClr val="F0FA24"/>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en-US" sz="1800" b="1">
                <a:solidFill>
                  <a:srgbClr val="0033FF"/>
                </a:solidFill>
                <a:latin typeface="Courier New" charset="0"/>
              </a:rPr>
              <a:t>Radio &amp; Baseband</a:t>
            </a:r>
          </a:p>
        </p:txBody>
      </p:sp>
      <p:sp>
        <p:nvSpPr>
          <p:cNvPr id="40967" name="AutoShape 7"/>
          <p:cNvSpPr>
            <a:spLocks/>
          </p:cNvSpPr>
          <p:nvPr/>
        </p:nvSpPr>
        <p:spPr bwMode="auto">
          <a:xfrm>
            <a:off x="3836988" y="4419600"/>
            <a:ext cx="457200" cy="762000"/>
          </a:xfrm>
          <a:prstGeom prst="rightBrace">
            <a:avLst>
              <a:gd name="adj1" fmla="val 13889"/>
              <a:gd name="adj2" fmla="val 50000"/>
            </a:avLst>
          </a:prstGeom>
          <a:noFill/>
          <a:ln w="57150">
            <a:solidFill>
              <a:srgbClr val="0033FF"/>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68" name="AutoShape 8"/>
          <p:cNvSpPr>
            <a:spLocks noChangeArrowheads="1"/>
          </p:cNvSpPr>
          <p:nvPr/>
        </p:nvSpPr>
        <p:spPr bwMode="auto">
          <a:xfrm>
            <a:off x="5375275" y="2705100"/>
            <a:ext cx="2901950" cy="838200"/>
          </a:xfrm>
          <a:prstGeom prst="horizontalScroll">
            <a:avLst>
              <a:gd name="adj" fmla="val 12500"/>
            </a:avLst>
          </a:prstGeom>
          <a:solidFill>
            <a:srgbClr val="F0FA24"/>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en-US" sz="1800" b="1" i="1">
                <a:solidFill>
                  <a:srgbClr val="0033FF"/>
                </a:solidFill>
                <a:latin typeface="Courier New" charset="0"/>
              </a:rPr>
              <a:t>Host Controller Interface</a:t>
            </a:r>
            <a:endParaRPr lang="en-US" altLang="en-US" sz="1800" b="1">
              <a:solidFill>
                <a:srgbClr val="0033FF"/>
              </a:solidFill>
              <a:latin typeface="Courier New" charset="0"/>
            </a:endParaRPr>
          </a:p>
        </p:txBody>
      </p:sp>
      <p:sp>
        <p:nvSpPr>
          <p:cNvPr id="40969" name="Line 9"/>
          <p:cNvSpPr>
            <a:spLocks noChangeShapeType="1"/>
          </p:cNvSpPr>
          <p:nvPr/>
        </p:nvSpPr>
        <p:spPr bwMode="auto">
          <a:xfrm flipH="1">
            <a:off x="3532188" y="3124200"/>
            <a:ext cx="1752600" cy="762000"/>
          </a:xfrm>
          <a:prstGeom prst="line">
            <a:avLst/>
          </a:prstGeom>
          <a:noFill/>
          <a:ln w="38100">
            <a:solidFill>
              <a:srgbClr val="00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70" name="Rectangle 10"/>
          <p:cNvSpPr>
            <a:spLocks noChangeArrowheads="1"/>
          </p:cNvSpPr>
          <p:nvPr/>
        </p:nvSpPr>
        <p:spPr bwMode="auto">
          <a:xfrm>
            <a:off x="484188" y="4986338"/>
            <a:ext cx="2898775" cy="423862"/>
          </a:xfrm>
          <a:prstGeom prst="rect">
            <a:avLst/>
          </a:prstGeom>
          <a:solidFill>
            <a:srgbClr val="B2B2B2"/>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B2B2B2"/>
            </a:extrusionClr>
            <a:contourClr>
              <a:srgbClr val="B2B2B2"/>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b="1">
                <a:latin typeface="Arial" charset="0"/>
              </a:rPr>
              <a:t>RF</a:t>
            </a:r>
          </a:p>
        </p:txBody>
      </p:sp>
      <p:sp>
        <p:nvSpPr>
          <p:cNvPr id="40971" name="Rectangle 11"/>
          <p:cNvSpPr>
            <a:spLocks noChangeArrowheads="1"/>
          </p:cNvSpPr>
          <p:nvPr/>
        </p:nvSpPr>
        <p:spPr bwMode="auto">
          <a:xfrm>
            <a:off x="484188" y="4465638"/>
            <a:ext cx="2898775" cy="455612"/>
          </a:xfrm>
          <a:prstGeom prst="rect">
            <a:avLst/>
          </a:prstGeom>
          <a:solidFill>
            <a:srgbClr val="66FF33"/>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b="1">
                <a:latin typeface="Arial" charset="0"/>
              </a:rPr>
              <a:t>Baseband</a:t>
            </a:r>
          </a:p>
        </p:txBody>
      </p:sp>
      <p:sp>
        <p:nvSpPr>
          <p:cNvPr id="40972" name="Rectangle 12"/>
          <p:cNvSpPr>
            <a:spLocks noChangeArrowheads="1"/>
          </p:cNvSpPr>
          <p:nvPr/>
        </p:nvSpPr>
        <p:spPr bwMode="auto">
          <a:xfrm>
            <a:off x="484188" y="3487738"/>
            <a:ext cx="709612" cy="912812"/>
          </a:xfrm>
          <a:prstGeom prst="rect">
            <a:avLst/>
          </a:prstGeom>
          <a:solidFill>
            <a:srgbClr val="9999FF"/>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9999FF"/>
            </a:extrusionClr>
            <a:contourClr>
              <a:srgbClr val="9999FF"/>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US" altLang="en-US" sz="2000">
                <a:solidFill>
                  <a:srgbClr val="FFFF00"/>
                </a:solidFill>
                <a:latin typeface="Arial" charset="0"/>
              </a:rPr>
              <a:t>Audio</a:t>
            </a:r>
            <a:endParaRPr lang="en-GB" altLang="en-US">
              <a:solidFill>
                <a:srgbClr val="FFFF00"/>
              </a:solidFill>
              <a:latin typeface="Arial" charset="0"/>
            </a:endParaRPr>
          </a:p>
        </p:txBody>
      </p:sp>
      <p:sp>
        <p:nvSpPr>
          <p:cNvPr id="40973" name="Rectangle 13"/>
          <p:cNvSpPr>
            <a:spLocks noChangeArrowheads="1"/>
          </p:cNvSpPr>
          <p:nvPr/>
        </p:nvSpPr>
        <p:spPr bwMode="auto">
          <a:xfrm>
            <a:off x="1252538" y="3976688"/>
            <a:ext cx="2130425" cy="423862"/>
          </a:xfrm>
          <a:prstGeom prst="rect">
            <a:avLst/>
          </a:prstGeom>
          <a:solidFill>
            <a:srgbClr val="063DE8"/>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63DE8"/>
            </a:extrusionClr>
            <a:contourClr>
              <a:srgbClr val="063DE8"/>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2000" b="1">
                <a:solidFill>
                  <a:schemeClr val="bg1"/>
                </a:solidFill>
                <a:latin typeface="Arial" charset="0"/>
              </a:rPr>
              <a:t>Link Manager</a:t>
            </a:r>
          </a:p>
        </p:txBody>
      </p:sp>
      <p:sp>
        <p:nvSpPr>
          <p:cNvPr id="40974" name="Rectangle 14"/>
          <p:cNvSpPr>
            <a:spLocks noChangeArrowheads="1"/>
          </p:cNvSpPr>
          <p:nvPr/>
        </p:nvSpPr>
        <p:spPr bwMode="auto">
          <a:xfrm>
            <a:off x="1252538" y="3487738"/>
            <a:ext cx="1360487" cy="423862"/>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2000" b="1">
                <a:solidFill>
                  <a:srgbClr val="FFFF00"/>
                </a:solidFill>
                <a:latin typeface="Arial" charset="0"/>
              </a:rPr>
              <a:t>L2CAP</a:t>
            </a:r>
            <a:endParaRPr lang="en-GB" altLang="en-US" b="1">
              <a:latin typeface="Arial" charset="0"/>
            </a:endParaRPr>
          </a:p>
        </p:txBody>
      </p:sp>
      <p:sp>
        <p:nvSpPr>
          <p:cNvPr id="40975" name="Freeform 15"/>
          <p:cNvSpPr>
            <a:spLocks/>
          </p:cNvSpPr>
          <p:nvPr/>
        </p:nvSpPr>
        <p:spPr bwMode="auto">
          <a:xfrm>
            <a:off x="484188" y="2185988"/>
            <a:ext cx="2720975" cy="1236662"/>
          </a:xfrm>
          <a:custGeom>
            <a:avLst/>
            <a:gdLst>
              <a:gd name="T0" fmla="*/ 624 w 2208"/>
              <a:gd name="T1" fmla="*/ 912 h 912"/>
              <a:gd name="T2" fmla="*/ 0 w 2208"/>
              <a:gd name="T3" fmla="*/ 0 h 912"/>
              <a:gd name="T4" fmla="*/ 2208 w 2208"/>
              <a:gd name="T5" fmla="*/ 0 h 912"/>
              <a:gd name="T6" fmla="*/ 1728 w 2208"/>
              <a:gd name="T7" fmla="*/ 912 h 912"/>
              <a:gd name="T8" fmla="*/ 624 w 2208"/>
              <a:gd name="T9" fmla="*/ 912 h 912"/>
            </a:gdLst>
            <a:ahLst/>
            <a:cxnLst>
              <a:cxn ang="0">
                <a:pos x="T0" y="T1"/>
              </a:cxn>
              <a:cxn ang="0">
                <a:pos x="T2" y="T3"/>
              </a:cxn>
              <a:cxn ang="0">
                <a:pos x="T4" y="T5"/>
              </a:cxn>
              <a:cxn ang="0">
                <a:pos x="T6" y="T7"/>
              </a:cxn>
              <a:cxn ang="0">
                <a:pos x="T8" y="T9"/>
              </a:cxn>
            </a:cxnLst>
            <a:rect l="0" t="0" r="r" b="b"/>
            <a:pathLst>
              <a:path w="2208" h="912">
                <a:moveTo>
                  <a:pt x="624" y="912"/>
                </a:moveTo>
                <a:lnTo>
                  <a:pt x="0" y="0"/>
                </a:lnTo>
                <a:lnTo>
                  <a:pt x="2208" y="0"/>
                </a:lnTo>
                <a:lnTo>
                  <a:pt x="1728" y="912"/>
                </a:lnTo>
                <a:lnTo>
                  <a:pt x="624" y="912"/>
                </a:lnTo>
                <a:close/>
              </a:path>
            </a:pathLst>
          </a:custGeom>
          <a:solidFill>
            <a:srgbClr val="0033FF"/>
          </a:solidFill>
          <a:ln w="12700" cap="flat" cmpd="sng">
            <a:prstDash val="solid"/>
            <a:round/>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33FF"/>
            </a:extrusionClr>
            <a:contourClr>
              <a:srgbClr val="0033FF"/>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endParaRPr lang="en-US"/>
          </a:p>
        </p:txBody>
      </p:sp>
      <p:sp>
        <p:nvSpPr>
          <p:cNvPr id="40976" name="Rectangle 16"/>
          <p:cNvSpPr>
            <a:spLocks noChangeArrowheads="1"/>
          </p:cNvSpPr>
          <p:nvPr/>
        </p:nvSpPr>
        <p:spPr bwMode="auto">
          <a:xfrm>
            <a:off x="484188" y="1663700"/>
            <a:ext cx="735012" cy="457200"/>
          </a:xfrm>
          <a:prstGeom prst="rect">
            <a:avLst/>
          </a:prstGeom>
          <a:solidFill>
            <a:srgbClr val="66FF33"/>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1600" b="1">
                <a:latin typeface="Arial" charset="0"/>
              </a:rPr>
              <a:t>Other</a:t>
            </a:r>
            <a:endParaRPr lang="en-GB" altLang="en-US" sz="1800" b="1"/>
          </a:p>
        </p:txBody>
      </p:sp>
      <p:sp>
        <p:nvSpPr>
          <p:cNvPr id="40977" name="Rectangle 17"/>
          <p:cNvSpPr>
            <a:spLocks noChangeArrowheads="1"/>
          </p:cNvSpPr>
          <p:nvPr/>
        </p:nvSpPr>
        <p:spPr bwMode="auto">
          <a:xfrm>
            <a:off x="1295400" y="1663700"/>
            <a:ext cx="471488" cy="457200"/>
          </a:xfrm>
          <a:prstGeom prst="rect">
            <a:avLst/>
          </a:prstGeom>
          <a:solidFill>
            <a:srgbClr val="66FF33"/>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1600" b="1">
                <a:latin typeface="Arial" charset="0"/>
              </a:rPr>
              <a:t>TCS</a:t>
            </a:r>
            <a:endParaRPr lang="en-GB" altLang="en-US" b="1"/>
          </a:p>
        </p:txBody>
      </p:sp>
      <p:sp>
        <p:nvSpPr>
          <p:cNvPr id="40978" name="Rectangle 18"/>
          <p:cNvSpPr>
            <a:spLocks noChangeArrowheads="1"/>
          </p:cNvSpPr>
          <p:nvPr/>
        </p:nvSpPr>
        <p:spPr bwMode="auto">
          <a:xfrm>
            <a:off x="1843088" y="1663700"/>
            <a:ext cx="900112" cy="457200"/>
          </a:xfrm>
          <a:prstGeom prst="rect">
            <a:avLst/>
          </a:prstGeom>
          <a:solidFill>
            <a:srgbClr val="66FF33"/>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1600" b="1">
                <a:latin typeface="Arial" charset="0"/>
              </a:rPr>
              <a:t>RFCOMM</a:t>
            </a:r>
            <a:endParaRPr lang="en-GB" altLang="en-US" b="1"/>
          </a:p>
        </p:txBody>
      </p:sp>
      <p:sp>
        <p:nvSpPr>
          <p:cNvPr id="40979" name="Text Box 19"/>
          <p:cNvSpPr txBox="1">
            <a:spLocks noChangeArrowheads="1"/>
          </p:cNvSpPr>
          <p:nvPr/>
        </p:nvSpPr>
        <p:spPr bwMode="auto">
          <a:xfrm>
            <a:off x="1666875" y="2576513"/>
            <a:ext cx="828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latin typeface="Arial" charset="0"/>
              </a:rPr>
              <a:t>Data</a:t>
            </a:r>
          </a:p>
        </p:txBody>
      </p:sp>
      <p:sp>
        <p:nvSpPr>
          <p:cNvPr id="40980" name="Rectangle 20"/>
          <p:cNvSpPr>
            <a:spLocks noGrp="1" noChangeArrowheads="1"/>
          </p:cNvSpPr>
          <p:nvPr>
            <p:ph type="title"/>
          </p:nvPr>
        </p:nvSpPr>
        <p:spPr>
          <a:xfrm>
            <a:off x="685800" y="304800"/>
            <a:ext cx="7772400" cy="665163"/>
          </a:xfrm>
        </p:spPr>
        <p:txBody>
          <a:bodyPr>
            <a:normAutofit fontScale="90000"/>
          </a:bodyPr>
          <a:lstStyle/>
          <a:p>
            <a:r>
              <a:rPr lang="en-US" altLang="en-US"/>
              <a:t>The Bluetooth protocols</a:t>
            </a:r>
          </a:p>
        </p:txBody>
      </p:sp>
      <p:sp>
        <p:nvSpPr>
          <p:cNvPr id="40981" name="Rectangle 21"/>
          <p:cNvSpPr>
            <a:spLocks noGrp="1" noChangeArrowheads="1"/>
          </p:cNvSpPr>
          <p:nvPr>
            <p:ph type="body" idx="1"/>
          </p:nvPr>
        </p:nvSpPr>
        <p:spPr>
          <a:xfrm>
            <a:off x="685800" y="5486400"/>
            <a:ext cx="7772400" cy="914400"/>
          </a:xfrm>
        </p:spPr>
        <p:txBody>
          <a:bodyPr/>
          <a:lstStyle/>
          <a:p>
            <a:r>
              <a:rPr lang="en-US" altLang="en-US" sz="2400"/>
              <a:t>A hardware/software description</a:t>
            </a:r>
          </a:p>
          <a:p>
            <a:r>
              <a:rPr lang="en-US" altLang="en-US" sz="2400"/>
              <a:t>An application framework</a:t>
            </a:r>
            <a:endParaRPr lang="en-US" altLang="en-US" sz="2400" b="1"/>
          </a:p>
        </p:txBody>
      </p:sp>
      <p:sp>
        <p:nvSpPr>
          <p:cNvPr id="40982" name="Rectangle 22"/>
          <p:cNvSpPr>
            <a:spLocks noChangeArrowheads="1"/>
          </p:cNvSpPr>
          <p:nvPr/>
        </p:nvSpPr>
        <p:spPr bwMode="auto">
          <a:xfrm>
            <a:off x="2774950" y="1676400"/>
            <a:ext cx="546100" cy="457200"/>
          </a:xfrm>
          <a:prstGeom prst="rect">
            <a:avLst/>
          </a:prstGeom>
          <a:solidFill>
            <a:srgbClr val="66FF33"/>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1800" b="1">
                <a:latin typeface="Arial" charset="0"/>
              </a:rPr>
              <a:t>SDP</a:t>
            </a:r>
            <a:endParaRPr lang="en-GB" altLang="en-US" b="1"/>
          </a:p>
        </p:txBody>
      </p:sp>
      <p:sp>
        <p:nvSpPr>
          <p:cNvPr id="40983" name="Freeform 23"/>
          <p:cNvSpPr>
            <a:spLocks/>
          </p:cNvSpPr>
          <p:nvPr/>
        </p:nvSpPr>
        <p:spPr bwMode="auto">
          <a:xfrm>
            <a:off x="2790825" y="1663700"/>
            <a:ext cx="1479550" cy="2259013"/>
          </a:xfrm>
          <a:custGeom>
            <a:avLst/>
            <a:gdLst>
              <a:gd name="T0" fmla="*/ 0 w 1296"/>
              <a:gd name="T1" fmla="*/ 1632 h 1632"/>
              <a:gd name="T2" fmla="*/ 0 w 1296"/>
              <a:gd name="T3" fmla="*/ 1296 h 1632"/>
              <a:gd name="T4" fmla="*/ 528 w 1296"/>
              <a:gd name="T5" fmla="*/ 336 h 1632"/>
              <a:gd name="T6" fmla="*/ 528 w 1296"/>
              <a:gd name="T7" fmla="*/ 0 h 1632"/>
              <a:gd name="T8" fmla="*/ 1296 w 1296"/>
              <a:gd name="T9" fmla="*/ 0 h 1632"/>
              <a:gd name="T10" fmla="*/ 1296 w 1296"/>
              <a:gd name="T11" fmla="*/ 288 h 1632"/>
              <a:gd name="T12" fmla="*/ 576 w 1296"/>
              <a:gd name="T13" fmla="*/ 1632 h 1632"/>
              <a:gd name="T14" fmla="*/ 0 w 1296"/>
              <a:gd name="T15" fmla="*/ 1632 h 16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6" h="1632">
                <a:moveTo>
                  <a:pt x="0" y="1632"/>
                </a:moveTo>
                <a:lnTo>
                  <a:pt x="0" y="1296"/>
                </a:lnTo>
                <a:lnTo>
                  <a:pt x="528" y="336"/>
                </a:lnTo>
                <a:lnTo>
                  <a:pt x="528" y="0"/>
                </a:lnTo>
                <a:lnTo>
                  <a:pt x="1296" y="0"/>
                </a:lnTo>
                <a:lnTo>
                  <a:pt x="1296" y="288"/>
                </a:lnTo>
                <a:lnTo>
                  <a:pt x="576" y="1632"/>
                </a:lnTo>
                <a:lnTo>
                  <a:pt x="0" y="1632"/>
                </a:lnTo>
                <a:close/>
              </a:path>
            </a:pathLst>
          </a:custGeom>
          <a:solidFill>
            <a:srgbClr val="0033FF"/>
          </a:solidFill>
          <a:ln w="12700" cap="flat" cmpd="sng">
            <a:prstDash val="solid"/>
            <a:round/>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33FF"/>
            </a:extrusionClr>
            <a:contourClr>
              <a:srgbClr val="0033FF"/>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endParaRPr lang="en-US"/>
          </a:p>
        </p:txBody>
      </p:sp>
      <p:sp>
        <p:nvSpPr>
          <p:cNvPr id="40984" name="Rectangle 24"/>
          <p:cNvSpPr>
            <a:spLocks noChangeArrowheads="1"/>
          </p:cNvSpPr>
          <p:nvPr/>
        </p:nvSpPr>
        <p:spPr bwMode="auto">
          <a:xfrm>
            <a:off x="484188" y="1143000"/>
            <a:ext cx="3786187" cy="423863"/>
          </a:xfrm>
          <a:prstGeom prst="rect">
            <a:avLst/>
          </a:prstGeom>
          <a:solidFill>
            <a:srgbClr val="9999FF"/>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9999FF"/>
            </a:extrusionClr>
            <a:contourClr>
              <a:srgbClr val="9999FF"/>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b="1">
                <a:solidFill>
                  <a:srgbClr val="FFFF00"/>
                </a:solidFill>
                <a:latin typeface="Arial" charset="0"/>
              </a:rPr>
              <a:t>Applications</a:t>
            </a:r>
            <a:endParaRPr lang="en-GB" altLang="en-US" b="1">
              <a:latin typeface="Arial" charset="0"/>
            </a:endParaRPr>
          </a:p>
        </p:txBody>
      </p:sp>
      <p:sp>
        <p:nvSpPr>
          <p:cNvPr id="40985" name="Text Box 25"/>
          <p:cNvSpPr txBox="1">
            <a:spLocks noChangeArrowheads="1"/>
          </p:cNvSpPr>
          <p:nvPr/>
        </p:nvSpPr>
        <p:spPr bwMode="auto">
          <a:xfrm rot="-3789816">
            <a:off x="2928938" y="2597150"/>
            <a:ext cx="11684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latin typeface="Arial" charset="0"/>
              </a:rPr>
              <a:t>Control</a:t>
            </a:r>
            <a:endParaRPr lang="en-US" altLang="en-US" b="1">
              <a:latin typeface="Arial" charset="0"/>
            </a:endParaRPr>
          </a:p>
        </p:txBody>
      </p:sp>
    </p:spTree>
    <p:extLst>
      <p:ext uri="{BB962C8B-B14F-4D97-AF65-F5344CB8AC3E}">
        <p14:creationId xmlns:p14="http://schemas.microsoft.com/office/powerpoint/2010/main" val="284488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p:cTn id="7" dur="500" fill="hold"/>
                                        <p:tgtEl>
                                          <p:spTgt spid="40966"/>
                                        </p:tgtEl>
                                        <p:attrNameLst>
                                          <p:attrName>ppt_x</p:attrName>
                                        </p:attrNameLst>
                                      </p:cBhvr>
                                      <p:tavLst>
                                        <p:tav tm="0">
                                          <p:val>
                                            <p:strVal val="#ppt_x-#ppt_w/2"/>
                                          </p:val>
                                        </p:tav>
                                        <p:tav tm="100000">
                                          <p:val>
                                            <p:strVal val="#ppt_x"/>
                                          </p:val>
                                        </p:tav>
                                      </p:tavLst>
                                    </p:anim>
                                    <p:anim calcmode="lin" valueType="num">
                                      <p:cBhvr>
                                        <p:cTn id="8" dur="500" fill="hold"/>
                                        <p:tgtEl>
                                          <p:spTgt spid="40966"/>
                                        </p:tgtEl>
                                        <p:attrNameLst>
                                          <p:attrName>ppt_y</p:attrName>
                                        </p:attrNameLst>
                                      </p:cBhvr>
                                      <p:tavLst>
                                        <p:tav tm="0">
                                          <p:val>
                                            <p:strVal val="#ppt_y"/>
                                          </p:val>
                                        </p:tav>
                                        <p:tav tm="100000">
                                          <p:val>
                                            <p:strVal val="#ppt_y"/>
                                          </p:val>
                                        </p:tav>
                                      </p:tavLst>
                                    </p:anim>
                                    <p:anim calcmode="lin" valueType="num">
                                      <p:cBhvr>
                                        <p:cTn id="9" dur="500" fill="hold"/>
                                        <p:tgtEl>
                                          <p:spTgt spid="40966"/>
                                        </p:tgtEl>
                                        <p:attrNameLst>
                                          <p:attrName>ppt_w</p:attrName>
                                        </p:attrNameLst>
                                      </p:cBhvr>
                                      <p:tavLst>
                                        <p:tav tm="0">
                                          <p:val>
                                            <p:fltVal val="0"/>
                                          </p:val>
                                        </p:tav>
                                        <p:tav tm="100000">
                                          <p:val>
                                            <p:strVal val="#ppt_w"/>
                                          </p:val>
                                        </p:tav>
                                      </p:tavLst>
                                    </p:anim>
                                    <p:anim calcmode="lin" valueType="num">
                                      <p:cBhvr>
                                        <p:cTn id="10" dur="500" fill="hold"/>
                                        <p:tgtEl>
                                          <p:spTgt spid="40966"/>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40964"/>
                                        </p:tgtEl>
                                        <p:attrNameLst>
                                          <p:attrName>style.visibility</p:attrName>
                                        </p:attrNameLst>
                                      </p:cBhvr>
                                      <p:to>
                                        <p:strVal val="visible"/>
                                      </p:to>
                                    </p:set>
                                    <p:anim calcmode="lin" valueType="num">
                                      <p:cBhvr>
                                        <p:cTn id="14" dur="500" fill="hold"/>
                                        <p:tgtEl>
                                          <p:spTgt spid="40964"/>
                                        </p:tgtEl>
                                        <p:attrNameLst>
                                          <p:attrName>ppt_x</p:attrName>
                                        </p:attrNameLst>
                                      </p:cBhvr>
                                      <p:tavLst>
                                        <p:tav tm="0">
                                          <p:val>
                                            <p:strVal val="#ppt_x-#ppt_w/2"/>
                                          </p:val>
                                        </p:tav>
                                        <p:tav tm="100000">
                                          <p:val>
                                            <p:strVal val="#ppt_x"/>
                                          </p:val>
                                        </p:tav>
                                      </p:tavLst>
                                    </p:anim>
                                    <p:anim calcmode="lin" valueType="num">
                                      <p:cBhvr>
                                        <p:cTn id="15" dur="500" fill="hold"/>
                                        <p:tgtEl>
                                          <p:spTgt spid="40964"/>
                                        </p:tgtEl>
                                        <p:attrNameLst>
                                          <p:attrName>ppt_y</p:attrName>
                                        </p:attrNameLst>
                                      </p:cBhvr>
                                      <p:tavLst>
                                        <p:tav tm="0">
                                          <p:val>
                                            <p:strVal val="#ppt_y"/>
                                          </p:val>
                                        </p:tav>
                                        <p:tav tm="100000">
                                          <p:val>
                                            <p:strVal val="#ppt_y"/>
                                          </p:val>
                                        </p:tav>
                                      </p:tavLst>
                                    </p:anim>
                                    <p:anim calcmode="lin" valueType="num">
                                      <p:cBhvr>
                                        <p:cTn id="16" dur="500" fill="hold"/>
                                        <p:tgtEl>
                                          <p:spTgt spid="40964"/>
                                        </p:tgtEl>
                                        <p:attrNameLst>
                                          <p:attrName>ppt_w</p:attrName>
                                        </p:attrNameLst>
                                      </p:cBhvr>
                                      <p:tavLst>
                                        <p:tav tm="0">
                                          <p:val>
                                            <p:fltVal val="0"/>
                                          </p:val>
                                        </p:tav>
                                        <p:tav tm="100000">
                                          <p:val>
                                            <p:strVal val="#ppt_w"/>
                                          </p:val>
                                        </p:tav>
                                      </p:tavLst>
                                    </p:anim>
                                    <p:anim calcmode="lin" valueType="num">
                                      <p:cBhvr>
                                        <p:cTn id="17" dur="500" fill="hold"/>
                                        <p:tgtEl>
                                          <p:spTgt spid="40964"/>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40968"/>
                                        </p:tgtEl>
                                        <p:attrNameLst>
                                          <p:attrName>style.visibility</p:attrName>
                                        </p:attrNameLst>
                                      </p:cBhvr>
                                      <p:to>
                                        <p:strVal val="visible"/>
                                      </p:to>
                                    </p:set>
                                    <p:anim calcmode="lin" valueType="num">
                                      <p:cBhvr>
                                        <p:cTn id="21" dur="500" fill="hold"/>
                                        <p:tgtEl>
                                          <p:spTgt spid="40968"/>
                                        </p:tgtEl>
                                        <p:attrNameLst>
                                          <p:attrName>ppt_x</p:attrName>
                                        </p:attrNameLst>
                                      </p:cBhvr>
                                      <p:tavLst>
                                        <p:tav tm="0">
                                          <p:val>
                                            <p:strVal val="#ppt_x-#ppt_w/2"/>
                                          </p:val>
                                        </p:tav>
                                        <p:tav tm="100000">
                                          <p:val>
                                            <p:strVal val="#ppt_x"/>
                                          </p:val>
                                        </p:tav>
                                      </p:tavLst>
                                    </p:anim>
                                    <p:anim calcmode="lin" valueType="num">
                                      <p:cBhvr>
                                        <p:cTn id="22" dur="500" fill="hold"/>
                                        <p:tgtEl>
                                          <p:spTgt spid="40968"/>
                                        </p:tgtEl>
                                        <p:attrNameLst>
                                          <p:attrName>ppt_y</p:attrName>
                                        </p:attrNameLst>
                                      </p:cBhvr>
                                      <p:tavLst>
                                        <p:tav tm="0">
                                          <p:val>
                                            <p:strVal val="#ppt_y"/>
                                          </p:val>
                                        </p:tav>
                                        <p:tav tm="100000">
                                          <p:val>
                                            <p:strVal val="#ppt_y"/>
                                          </p:val>
                                        </p:tav>
                                      </p:tavLst>
                                    </p:anim>
                                    <p:anim calcmode="lin" valueType="num">
                                      <p:cBhvr>
                                        <p:cTn id="23" dur="500" fill="hold"/>
                                        <p:tgtEl>
                                          <p:spTgt spid="40968"/>
                                        </p:tgtEl>
                                        <p:attrNameLst>
                                          <p:attrName>ppt_w</p:attrName>
                                        </p:attrNameLst>
                                      </p:cBhvr>
                                      <p:tavLst>
                                        <p:tav tm="0">
                                          <p:val>
                                            <p:fltVal val="0"/>
                                          </p:val>
                                        </p:tav>
                                        <p:tav tm="100000">
                                          <p:val>
                                            <p:strVal val="#ppt_w"/>
                                          </p:val>
                                        </p:tav>
                                      </p:tavLst>
                                    </p:anim>
                                    <p:anim calcmode="lin" valueType="num">
                                      <p:cBhvr>
                                        <p:cTn id="24" dur="500" fill="hold"/>
                                        <p:tgtEl>
                                          <p:spTgt spid="40968"/>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40962"/>
                                        </p:tgtEl>
                                        <p:attrNameLst>
                                          <p:attrName>style.visibility</p:attrName>
                                        </p:attrNameLst>
                                      </p:cBhvr>
                                      <p:to>
                                        <p:strVal val="visible"/>
                                      </p:to>
                                    </p:set>
                                    <p:anim calcmode="lin" valueType="num">
                                      <p:cBhvr>
                                        <p:cTn id="28" dur="500" fill="hold"/>
                                        <p:tgtEl>
                                          <p:spTgt spid="40962"/>
                                        </p:tgtEl>
                                        <p:attrNameLst>
                                          <p:attrName>ppt_x</p:attrName>
                                        </p:attrNameLst>
                                      </p:cBhvr>
                                      <p:tavLst>
                                        <p:tav tm="0">
                                          <p:val>
                                            <p:strVal val="#ppt_x-#ppt_w/2"/>
                                          </p:val>
                                        </p:tav>
                                        <p:tav tm="100000">
                                          <p:val>
                                            <p:strVal val="#ppt_x"/>
                                          </p:val>
                                        </p:tav>
                                      </p:tavLst>
                                    </p:anim>
                                    <p:anim calcmode="lin" valueType="num">
                                      <p:cBhvr>
                                        <p:cTn id="29" dur="500" fill="hold"/>
                                        <p:tgtEl>
                                          <p:spTgt spid="40962"/>
                                        </p:tgtEl>
                                        <p:attrNameLst>
                                          <p:attrName>ppt_y</p:attrName>
                                        </p:attrNameLst>
                                      </p:cBhvr>
                                      <p:tavLst>
                                        <p:tav tm="0">
                                          <p:val>
                                            <p:strVal val="#ppt_y"/>
                                          </p:val>
                                        </p:tav>
                                        <p:tav tm="100000">
                                          <p:val>
                                            <p:strVal val="#ppt_y"/>
                                          </p:val>
                                        </p:tav>
                                      </p:tavLst>
                                    </p:anim>
                                    <p:anim calcmode="lin" valueType="num">
                                      <p:cBhvr>
                                        <p:cTn id="30" dur="500" fill="hold"/>
                                        <p:tgtEl>
                                          <p:spTgt spid="40962"/>
                                        </p:tgtEl>
                                        <p:attrNameLst>
                                          <p:attrName>ppt_w</p:attrName>
                                        </p:attrNameLst>
                                      </p:cBhvr>
                                      <p:tavLst>
                                        <p:tav tm="0">
                                          <p:val>
                                            <p:fltVal val="0"/>
                                          </p:val>
                                        </p:tav>
                                        <p:tav tm="100000">
                                          <p:val>
                                            <p:strVal val="#ppt_w"/>
                                          </p:val>
                                        </p:tav>
                                      </p:tavLst>
                                    </p:anim>
                                    <p:anim calcmode="lin" valueType="num">
                                      <p:cBhvr>
                                        <p:cTn id="31" dur="500" fill="hold"/>
                                        <p:tgtEl>
                                          <p:spTgt spid="409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autoUpdateAnimBg="0"/>
      <p:bldP spid="40964" grpId="0" animBg="1" autoUpdateAnimBg="0"/>
      <p:bldP spid="40966" grpId="0" animBg="1" autoUpdateAnimBg="0"/>
      <p:bldP spid="4096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Core Protocols</a:t>
            </a:r>
            <a:endParaRPr lang="en-US" dirty="0"/>
          </a:p>
        </p:txBody>
      </p:sp>
      <p:sp>
        <p:nvSpPr>
          <p:cNvPr id="5" name="Content Placeholder 4"/>
          <p:cNvSpPr>
            <a:spLocks noGrp="1"/>
          </p:cNvSpPr>
          <p:nvPr>
            <p:ph idx="1"/>
          </p:nvPr>
        </p:nvSpPr>
        <p:spPr>
          <a:xfrm>
            <a:off x="609600" y="1600200"/>
            <a:ext cx="8001000" cy="4495800"/>
          </a:xfrm>
        </p:spPr>
        <p:txBody>
          <a:bodyPr/>
          <a:lstStyle/>
          <a:p>
            <a:pPr algn="just"/>
            <a:r>
              <a:rPr lang="en-US" sz="2200" dirty="0" smtClean="0"/>
              <a:t>Radio: Specification of the air interface, i.e., frequencies, modulation, and transmit power</a:t>
            </a:r>
          </a:p>
          <a:p>
            <a:pPr algn="just"/>
            <a:r>
              <a:rPr lang="en-US" sz="2200" dirty="0" smtClean="0"/>
              <a:t>Baseband: Description of basic connection establishment, packet formats, timing, and basic </a:t>
            </a:r>
            <a:r>
              <a:rPr lang="en-US" sz="2200" dirty="0" err="1" smtClean="0"/>
              <a:t>QoS</a:t>
            </a:r>
            <a:r>
              <a:rPr lang="en-US" sz="2200" dirty="0" smtClean="0"/>
              <a:t> parameters</a:t>
            </a:r>
          </a:p>
          <a:p>
            <a:pPr algn="just"/>
            <a:r>
              <a:rPr lang="en-US" sz="2200" dirty="0" smtClean="0"/>
              <a:t>Link manager protocol: Link set-up and management between devices including security functions and parameter negotiation</a:t>
            </a:r>
          </a:p>
          <a:p>
            <a:pPr algn="just"/>
            <a:r>
              <a:rPr lang="en-US" sz="2200" dirty="0" smtClean="0"/>
              <a:t>Logical link control and adaptation protocol (L2CAP): Adaptation of higher layers to the baseband  (connectionless and connection-oriented services</a:t>
            </a:r>
          </a:p>
          <a:p>
            <a:pPr algn="just"/>
            <a:r>
              <a:rPr lang="en-US" sz="2200" dirty="0" smtClean="0"/>
              <a:t>Service discovery protocol: Device discovery in close proximity plus querying of service characteristics</a:t>
            </a:r>
            <a:endParaRPr lang="en-US" sz="2200" dirty="0"/>
          </a:p>
        </p:txBody>
      </p:sp>
    </p:spTree>
    <p:extLst>
      <p:ext uri="{BB962C8B-B14F-4D97-AF65-F5344CB8AC3E}">
        <p14:creationId xmlns:p14="http://schemas.microsoft.com/office/powerpoint/2010/main" val="1072995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166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1668" name="Text Box 4"/>
          <p:cNvSpPr txBox="1">
            <a:spLocks noChangeArrowheads="1"/>
          </p:cNvSpPr>
          <p:nvPr/>
        </p:nvSpPr>
        <p:spPr bwMode="auto">
          <a:xfrm>
            <a:off x="304800" y="762000"/>
            <a:ext cx="2206053"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Frame </a:t>
            </a:r>
            <a:r>
              <a:rPr lang="en-US" sz="2000" i="1" dirty="0">
                <a:latin typeface="Times New Roman" pitchFamily="18" charset="0"/>
              </a:rPr>
              <a:t>format types</a:t>
            </a:r>
          </a:p>
        </p:txBody>
      </p:sp>
      <p:sp>
        <p:nvSpPr>
          <p:cNvPr id="8816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1670" name="Picture 6"/>
          <p:cNvPicPr>
            <a:picLocks noChangeAspect="1" noChangeArrowheads="1"/>
          </p:cNvPicPr>
          <p:nvPr/>
        </p:nvPicPr>
        <p:blipFill>
          <a:blip r:embed="rId3" cstate="print"/>
          <a:srcRect/>
          <a:stretch>
            <a:fillRect/>
          </a:stretch>
        </p:blipFill>
        <p:spPr bwMode="auto">
          <a:xfrm>
            <a:off x="533400" y="1581091"/>
            <a:ext cx="7578725" cy="2422525"/>
          </a:xfrm>
          <a:prstGeom prst="rect">
            <a:avLst/>
          </a:prstGeom>
          <a:noFill/>
          <a:ln w="9525">
            <a:noFill/>
            <a:miter lim="800000"/>
            <a:headEnd/>
            <a:tailEnd/>
          </a:ln>
          <a:effectLst/>
        </p:spPr>
      </p:pic>
    </p:spTree>
    <p:extLst>
      <p:ext uri="{BB962C8B-B14F-4D97-AF65-F5344CB8AC3E}">
        <p14:creationId xmlns:p14="http://schemas.microsoft.com/office/powerpoint/2010/main" val="1303039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code</a:t>
            </a:r>
            <a:endParaRPr lang="en-US" dirty="0"/>
          </a:p>
        </p:txBody>
      </p:sp>
      <p:sp>
        <p:nvSpPr>
          <p:cNvPr id="3" name="Content Placeholder 2"/>
          <p:cNvSpPr>
            <a:spLocks noGrp="1"/>
          </p:cNvSpPr>
          <p:nvPr>
            <p:ph idx="1"/>
          </p:nvPr>
        </p:nvSpPr>
        <p:spPr>
          <a:xfrm>
            <a:off x="381000" y="1676400"/>
            <a:ext cx="8534400" cy="4114800"/>
          </a:xfrm>
        </p:spPr>
        <p:txBody>
          <a:bodyPr/>
          <a:lstStyle/>
          <a:p>
            <a:pPr algn="just"/>
            <a:r>
              <a:rPr lang="en-US" sz="2200" dirty="0" smtClean="0"/>
              <a:t>The access code consists of a 4 bit preamble, a synchronization field, and a trailer (if a packet header follows).</a:t>
            </a:r>
          </a:p>
          <a:p>
            <a:pPr algn="just"/>
            <a:r>
              <a:rPr lang="en-US" sz="2200" dirty="0" smtClean="0"/>
              <a:t>The 64-bit synchronization field is derived from the lower 24 bit of an address (lower address part, LAP).</a:t>
            </a:r>
          </a:p>
          <a:p>
            <a:pPr lvl="1" algn="just"/>
            <a:r>
              <a:rPr lang="en-US" sz="1800" dirty="0" smtClean="0"/>
              <a:t>If the access code is used for channel access (i.e., data transmission between a master and a slave or vice versa), the LAP is derived from the master’s globally unique 48-bit address. </a:t>
            </a:r>
          </a:p>
          <a:p>
            <a:pPr lvl="1" algn="just"/>
            <a:r>
              <a:rPr lang="en-US" sz="1800" dirty="0" smtClean="0"/>
              <a:t>In case of paging the LAP of the paged device is used. </a:t>
            </a:r>
          </a:p>
          <a:p>
            <a:pPr lvl="1" algn="just"/>
            <a:r>
              <a:rPr lang="en-US" sz="1800" dirty="0" smtClean="0"/>
              <a:t>If a Bluetooth device wants to discover other (arbitrary) devices in transmission range (general inquiry procedure) it uses a special reserved LAP. </a:t>
            </a:r>
          </a:p>
          <a:p>
            <a:pPr algn="just"/>
            <a:r>
              <a:rPr lang="en-US" sz="2200" dirty="0" smtClean="0"/>
              <a:t>Special LAPs can be defined for inquiries of dedicated groups of devices.</a:t>
            </a:r>
            <a:endParaRPr lang="en-US" sz="2200" dirty="0"/>
          </a:p>
        </p:txBody>
      </p:sp>
    </p:spTree>
    <p:extLst>
      <p:ext uri="{BB962C8B-B14F-4D97-AF65-F5344CB8AC3E}">
        <p14:creationId xmlns:p14="http://schemas.microsoft.com/office/powerpoint/2010/main" val="712281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header: address, type</a:t>
            </a:r>
            <a:endParaRPr lang="en-US" dirty="0"/>
          </a:p>
        </p:txBody>
      </p:sp>
      <p:sp>
        <p:nvSpPr>
          <p:cNvPr id="3" name="Content Placeholder 2"/>
          <p:cNvSpPr>
            <a:spLocks noGrp="1"/>
          </p:cNvSpPr>
          <p:nvPr>
            <p:ph idx="1"/>
          </p:nvPr>
        </p:nvSpPr>
        <p:spPr>
          <a:xfrm>
            <a:off x="609600" y="1752600"/>
            <a:ext cx="7848600" cy="4343400"/>
          </a:xfrm>
        </p:spPr>
        <p:txBody>
          <a:bodyPr/>
          <a:lstStyle/>
          <a:p>
            <a:r>
              <a:rPr lang="en-US" sz="2200" dirty="0" smtClean="0"/>
              <a:t>This field contains typical layer 2 features: address, packet type, flow and error control, and checksum. </a:t>
            </a:r>
          </a:p>
          <a:p>
            <a:r>
              <a:rPr lang="en-US" sz="2200" dirty="0" smtClean="0"/>
              <a:t>The 3-bit active member address represents the active address of a slave Active addresses are temporarily assigned to a slave in a </a:t>
            </a:r>
            <a:r>
              <a:rPr lang="en-US" sz="2200" dirty="0" err="1" smtClean="0"/>
              <a:t>piconet</a:t>
            </a:r>
            <a:r>
              <a:rPr lang="en-US" sz="2200" dirty="0" smtClean="0"/>
              <a:t>. </a:t>
            </a:r>
          </a:p>
          <a:p>
            <a:pPr lvl="1"/>
            <a:r>
              <a:rPr lang="en-US" sz="2000" dirty="0" smtClean="0"/>
              <a:t>If a master sends data to a slave </a:t>
            </a:r>
            <a:r>
              <a:rPr lang="en-US" sz="2000" dirty="0" smtClean="0"/>
              <a:t>the </a:t>
            </a:r>
            <a:r>
              <a:rPr lang="en-US" sz="2000" dirty="0" smtClean="0"/>
              <a:t>address is interpreted as receiver address. </a:t>
            </a:r>
          </a:p>
          <a:p>
            <a:pPr lvl="1"/>
            <a:r>
              <a:rPr lang="en-US" sz="2000" dirty="0" smtClean="0"/>
              <a:t>If a slave sends data to the master the address represents the sender address. </a:t>
            </a:r>
          </a:p>
          <a:p>
            <a:pPr lvl="1"/>
            <a:r>
              <a:rPr lang="en-US" sz="2000" dirty="0" smtClean="0"/>
              <a:t>The zero value is reserved for a broadcast from the master to all slaves.</a:t>
            </a:r>
          </a:p>
          <a:p>
            <a:r>
              <a:rPr lang="en-US" sz="2200" dirty="0" smtClean="0"/>
              <a:t>The 4-bit type field determines the type of the packet.</a:t>
            </a:r>
            <a:endParaRPr lang="en-US" sz="2200" dirty="0"/>
          </a:p>
        </p:txBody>
      </p:sp>
    </p:spTree>
    <p:extLst>
      <p:ext uri="{BB962C8B-B14F-4D97-AF65-F5344CB8AC3E}">
        <p14:creationId xmlns:p14="http://schemas.microsoft.com/office/powerpoint/2010/main" val="1521846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header: flow, ARQN</a:t>
            </a:r>
            <a:endParaRPr lang="en-US" dirty="0"/>
          </a:p>
        </p:txBody>
      </p:sp>
      <p:sp>
        <p:nvSpPr>
          <p:cNvPr id="3" name="Content Placeholder 2"/>
          <p:cNvSpPr>
            <a:spLocks noGrp="1"/>
          </p:cNvSpPr>
          <p:nvPr>
            <p:ph idx="1"/>
          </p:nvPr>
        </p:nvSpPr>
        <p:spPr>
          <a:xfrm>
            <a:off x="609600" y="1676400"/>
            <a:ext cx="8077200" cy="4419600"/>
          </a:xfrm>
        </p:spPr>
        <p:txBody>
          <a:bodyPr/>
          <a:lstStyle/>
          <a:p>
            <a:pPr algn="just"/>
            <a:r>
              <a:rPr lang="en-US" sz="2200" dirty="0" smtClean="0"/>
              <a:t>A simple flow control mechanism for asynchronous traffic uses the 1-bit flow field. </a:t>
            </a:r>
          </a:p>
          <a:p>
            <a:pPr lvl="1" algn="just"/>
            <a:r>
              <a:rPr lang="en-US" sz="2200" dirty="0" smtClean="0"/>
              <a:t>If a packet is received with flow=0 asynchronous data, transmission must stop. </a:t>
            </a:r>
          </a:p>
          <a:p>
            <a:pPr lvl="1" algn="just"/>
            <a:r>
              <a:rPr lang="en-US" sz="2200" dirty="0" smtClean="0"/>
              <a:t>As soon as a packet with flow=1 is received, transmission may resume. </a:t>
            </a:r>
          </a:p>
          <a:p>
            <a:r>
              <a:rPr lang="en-US" sz="2200" dirty="0" smtClean="0"/>
              <a:t>If an acknowledgement of packets is required, Bluetooth sends this in the slot following the data (using its time division duplex scheme). </a:t>
            </a:r>
          </a:p>
        </p:txBody>
      </p:sp>
    </p:spTree>
    <p:extLst>
      <p:ext uri="{BB962C8B-B14F-4D97-AF65-F5344CB8AC3E}">
        <p14:creationId xmlns:p14="http://schemas.microsoft.com/office/powerpoint/2010/main" val="207765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header: SEQN, HEC</a:t>
            </a:r>
            <a:endParaRPr lang="en-US" dirty="0"/>
          </a:p>
        </p:txBody>
      </p:sp>
      <p:sp>
        <p:nvSpPr>
          <p:cNvPr id="3" name="Content Placeholder 2"/>
          <p:cNvSpPr>
            <a:spLocks noGrp="1"/>
          </p:cNvSpPr>
          <p:nvPr>
            <p:ph idx="1"/>
          </p:nvPr>
        </p:nvSpPr>
        <p:spPr/>
        <p:txBody>
          <a:bodyPr/>
          <a:lstStyle/>
          <a:p>
            <a:pPr algn="just"/>
            <a:r>
              <a:rPr lang="en-US" sz="2200" dirty="0" smtClean="0"/>
              <a:t>A simple alternating bit protocol with a single bit sequence number SEQN and acknowledgement number ARQN can be used.</a:t>
            </a:r>
          </a:p>
          <a:p>
            <a:pPr algn="just"/>
            <a:r>
              <a:rPr lang="en-US" sz="2200" dirty="0" smtClean="0"/>
              <a:t>An 8-bit header error check (HEC) is used to protect the packet header. </a:t>
            </a:r>
          </a:p>
          <a:p>
            <a:pPr algn="just"/>
            <a:r>
              <a:rPr lang="en-US" sz="2200" dirty="0" smtClean="0"/>
              <a:t>The  packet header is also protected by a one-third rate forward error correction (FEC) code because it contains valuable link information and should survive bit errors. Therefore, the 18-bit header requires 54 bits in the packet.</a:t>
            </a:r>
          </a:p>
          <a:p>
            <a:endParaRPr lang="en-US" dirty="0"/>
          </a:p>
        </p:txBody>
      </p:sp>
    </p:spTree>
    <p:extLst>
      <p:ext uri="{BB962C8B-B14F-4D97-AF65-F5344CB8AC3E}">
        <p14:creationId xmlns:p14="http://schemas.microsoft.com/office/powerpoint/2010/main" val="994292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26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2692" name="Text Box 4"/>
          <p:cNvSpPr txBox="1">
            <a:spLocks noChangeArrowheads="1"/>
          </p:cNvSpPr>
          <p:nvPr/>
        </p:nvSpPr>
        <p:spPr bwMode="auto">
          <a:xfrm>
            <a:off x="304800" y="762000"/>
            <a:ext cx="2935612"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L2CAP </a:t>
            </a:r>
            <a:r>
              <a:rPr lang="en-US" sz="2000" i="1" dirty="0">
                <a:latin typeface="Times New Roman" pitchFamily="18" charset="0"/>
              </a:rPr>
              <a:t>data packet format</a:t>
            </a:r>
          </a:p>
        </p:txBody>
      </p:sp>
      <p:sp>
        <p:nvSpPr>
          <p:cNvPr id="8826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2694" name="Picture 6"/>
          <p:cNvPicPr>
            <a:picLocks noChangeAspect="1" noChangeArrowheads="1"/>
          </p:cNvPicPr>
          <p:nvPr/>
        </p:nvPicPr>
        <p:blipFill>
          <a:blip r:embed="rId3" cstate="print"/>
          <a:srcRect/>
          <a:stretch>
            <a:fillRect/>
          </a:stretch>
        </p:blipFill>
        <p:spPr bwMode="auto">
          <a:xfrm>
            <a:off x="915988" y="3052763"/>
            <a:ext cx="7542212" cy="833437"/>
          </a:xfrm>
          <a:prstGeom prst="rect">
            <a:avLst/>
          </a:prstGeom>
          <a:noFill/>
          <a:ln w="9525">
            <a:noFill/>
            <a:miter lim="800000"/>
            <a:headEnd/>
            <a:tailEnd/>
          </a:ln>
          <a:effectLst/>
        </p:spPr>
      </p:pic>
    </p:spTree>
    <p:extLst>
      <p:ext uri="{BB962C8B-B14F-4D97-AF65-F5344CB8AC3E}">
        <p14:creationId xmlns:p14="http://schemas.microsoft.com/office/powerpoint/2010/main" val="20965962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Baseband Layer</a:t>
            </a:r>
          </a:p>
        </p:txBody>
      </p:sp>
      <p:sp>
        <p:nvSpPr>
          <p:cNvPr id="185347" name="Rectangle 3"/>
          <p:cNvSpPr>
            <a:spLocks noGrp="1" noChangeArrowheads="1"/>
          </p:cNvSpPr>
          <p:nvPr>
            <p:ph type="body" idx="1"/>
          </p:nvPr>
        </p:nvSpPr>
        <p:spPr/>
        <p:txBody>
          <a:bodyPr/>
          <a:lstStyle/>
          <a:p>
            <a:pPr algn="just"/>
            <a:r>
              <a:rPr lang="en-US" sz="2800" dirty="0"/>
              <a:t>Provides in-order delivery of byte streams</a:t>
            </a:r>
          </a:p>
          <a:p>
            <a:pPr algn="just"/>
            <a:r>
              <a:rPr lang="en-US" sz="2800" dirty="0"/>
              <a:t>Handles Frequency Hop Sequences for Synchronization and Transmission</a:t>
            </a:r>
          </a:p>
          <a:p>
            <a:pPr algn="just"/>
            <a:r>
              <a:rPr lang="en-US" sz="2800" dirty="0"/>
              <a:t>Establishes Links</a:t>
            </a:r>
          </a:p>
          <a:p>
            <a:pPr lvl="1" algn="just"/>
            <a:r>
              <a:rPr lang="en-US" sz="2400" dirty="0"/>
              <a:t>Synchronous Connection Oriented (SCO)</a:t>
            </a:r>
          </a:p>
          <a:p>
            <a:pPr lvl="1" algn="just"/>
            <a:r>
              <a:rPr lang="en-US" sz="2400" dirty="0"/>
              <a:t>Asynchronous Connection-Less (ACL)</a:t>
            </a:r>
          </a:p>
          <a:p>
            <a:pPr algn="just"/>
            <a:r>
              <a:rPr lang="en-US" sz="2800" dirty="0"/>
              <a:t>Provides functionality to determine nearby Bluetooth devices</a:t>
            </a:r>
          </a:p>
        </p:txBody>
      </p:sp>
    </p:spTree>
    <p:extLst>
      <p:ext uri="{BB962C8B-B14F-4D97-AF65-F5344CB8AC3E}">
        <p14:creationId xmlns:p14="http://schemas.microsoft.com/office/powerpoint/2010/main" val="2104772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a:t>
            </a:r>
            <a:endParaRPr lang="en-US" dirty="0"/>
          </a:p>
        </p:txBody>
      </p:sp>
      <p:sp>
        <p:nvSpPr>
          <p:cNvPr id="5" name="Content Placeholder 4"/>
          <p:cNvSpPr>
            <a:spLocks noGrp="1"/>
          </p:cNvSpPr>
          <p:nvPr>
            <p:ph sz="half" idx="1"/>
          </p:nvPr>
        </p:nvSpPr>
        <p:spPr>
          <a:xfrm>
            <a:off x="0" y="1676400"/>
            <a:ext cx="4457700" cy="4419600"/>
          </a:xfrm>
        </p:spPr>
        <p:txBody>
          <a:bodyPr>
            <a:normAutofit lnSpcReduction="10000"/>
          </a:bodyPr>
          <a:lstStyle/>
          <a:p>
            <a:pPr algn="just"/>
            <a:r>
              <a:rPr lang="en-US" sz="2000" dirty="0" smtClean="0"/>
              <a:t>Classical telephone (voice) connections require symmetrical, circuit-switched, point-to-point connections.</a:t>
            </a:r>
          </a:p>
          <a:p>
            <a:pPr algn="just"/>
            <a:r>
              <a:rPr lang="en-US" sz="2000" dirty="0" smtClean="0"/>
              <a:t>For this type of link, the master reserves two consecutive slots (forward and return slots) at fixed intervals.</a:t>
            </a:r>
          </a:p>
          <a:p>
            <a:pPr lvl="1" algn="just"/>
            <a:r>
              <a:rPr lang="en-US" sz="1900" dirty="0" smtClean="0"/>
              <a:t> A master can support up to three simultaneous SCO links to the same slave or to different slaves. </a:t>
            </a:r>
          </a:p>
          <a:p>
            <a:pPr lvl="1" algn="just"/>
            <a:r>
              <a:rPr lang="en-US" sz="1900" dirty="0" smtClean="0"/>
              <a:t>A slave supports up to two links from different masters or up to three links from the same master. </a:t>
            </a:r>
            <a:endParaRPr lang="en-US" sz="1900" dirty="0"/>
          </a:p>
        </p:txBody>
      </p:sp>
      <p:sp>
        <p:nvSpPr>
          <p:cNvPr id="6" name="Content Placeholder 5"/>
          <p:cNvSpPr>
            <a:spLocks noGrp="1"/>
          </p:cNvSpPr>
          <p:nvPr>
            <p:ph sz="half" idx="2"/>
          </p:nvPr>
        </p:nvSpPr>
        <p:spPr>
          <a:xfrm>
            <a:off x="4610100" y="1752600"/>
            <a:ext cx="3848100" cy="4114800"/>
          </a:xfrm>
        </p:spPr>
        <p:txBody>
          <a:bodyPr>
            <a:normAutofit lnSpcReduction="10000"/>
          </a:bodyPr>
          <a:lstStyle/>
          <a:p>
            <a:endParaRPr lang="en-US" dirty="0" smtClean="0"/>
          </a:p>
          <a:p>
            <a:endParaRPr lang="en-US" dirty="0" smtClean="0"/>
          </a:p>
          <a:p>
            <a:endParaRPr lang="en-US" dirty="0" smtClean="0"/>
          </a:p>
          <a:p>
            <a:endParaRPr lang="en-US" dirty="0" smtClean="0"/>
          </a:p>
          <a:p>
            <a:pPr algn="just"/>
            <a:endParaRPr lang="en-US" sz="2000" dirty="0" smtClean="0"/>
          </a:p>
          <a:p>
            <a:pPr algn="just"/>
            <a:endParaRPr lang="en-US" sz="2000" dirty="0" smtClean="0"/>
          </a:p>
          <a:p>
            <a:pPr algn="just"/>
            <a:r>
              <a:rPr lang="en-US" sz="2000" dirty="0" smtClean="0"/>
              <a:t>Using an SCO link, three different types of single-slot packets can be used</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419600" y="1676400"/>
            <a:ext cx="4724400" cy="2209800"/>
          </a:xfrm>
          <a:prstGeom prst="rect">
            <a:avLst/>
          </a:prstGeom>
          <a:noFill/>
          <a:ln w="9525">
            <a:noFill/>
            <a:miter lim="800000"/>
            <a:headEnd/>
            <a:tailEnd/>
          </a:ln>
        </p:spPr>
      </p:pic>
    </p:spTree>
    <p:extLst>
      <p:ext uri="{BB962C8B-B14F-4D97-AF65-F5344CB8AC3E}">
        <p14:creationId xmlns:p14="http://schemas.microsoft.com/office/powerpoint/2010/main" val="1715105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p:txBody>
          <a:bodyPr>
            <a:normAutofit fontScale="90000"/>
          </a:bodyPr>
          <a:lstStyle/>
          <a:p>
            <a:r>
              <a:rPr lang="en-US" sz="4000" dirty="0"/>
              <a:t/>
            </a:r>
            <a:br>
              <a:rPr lang="en-US" sz="4000" dirty="0"/>
            </a:br>
            <a:r>
              <a:rPr lang="en-US" dirty="0"/>
              <a:t>Bluetooth Overview</a:t>
            </a:r>
            <a:br>
              <a:rPr lang="en-US" dirty="0"/>
            </a:br>
            <a:endParaRPr lang="en-US" dirty="0"/>
          </a:p>
        </p:txBody>
      </p:sp>
      <p:sp>
        <p:nvSpPr>
          <p:cNvPr id="17414" name="Rectangle 6"/>
          <p:cNvSpPr>
            <a:spLocks noGrp="1" noChangeArrowheads="1"/>
          </p:cNvSpPr>
          <p:nvPr>
            <p:ph type="body" idx="1"/>
          </p:nvPr>
        </p:nvSpPr>
        <p:spPr>
          <a:xfrm>
            <a:off x="533400" y="1905000"/>
            <a:ext cx="8229600" cy="4648200"/>
          </a:xfrm>
        </p:spPr>
        <p:txBody>
          <a:bodyPr/>
          <a:lstStyle/>
          <a:p>
            <a:pPr algn="just">
              <a:lnSpc>
                <a:spcPct val="90000"/>
              </a:lnSpc>
            </a:pPr>
            <a:r>
              <a:rPr lang="en-US" sz="2400" dirty="0" smtClean="0"/>
              <a:t>Wireless technology for short-range voice and data communication</a:t>
            </a:r>
          </a:p>
          <a:p>
            <a:pPr lvl="1" algn="just">
              <a:lnSpc>
                <a:spcPct val="90000"/>
              </a:lnSpc>
            </a:pPr>
            <a:r>
              <a:rPr lang="en-US" sz="2200" dirty="0" smtClean="0"/>
              <a:t>Devices can communicate with each other with wireless connectivity</a:t>
            </a:r>
          </a:p>
          <a:p>
            <a:pPr algn="just">
              <a:lnSpc>
                <a:spcPct val="90000"/>
              </a:lnSpc>
            </a:pPr>
            <a:r>
              <a:rPr lang="en-US" sz="2400" dirty="0" smtClean="0"/>
              <a:t>Low-cost and low-power</a:t>
            </a:r>
          </a:p>
          <a:p>
            <a:pPr algn="just">
              <a:lnSpc>
                <a:spcPct val="80000"/>
              </a:lnSpc>
            </a:pPr>
            <a:r>
              <a:rPr lang="en-US" sz="2400" dirty="0" smtClean="0"/>
              <a:t>Connects </a:t>
            </a:r>
            <a:r>
              <a:rPr lang="en-US" sz="2400" dirty="0"/>
              <a:t>a wide range of computing and telecommunication devices</a:t>
            </a:r>
          </a:p>
          <a:p>
            <a:pPr algn="just">
              <a:lnSpc>
                <a:spcPct val="80000"/>
              </a:lnSpc>
            </a:pPr>
            <a:r>
              <a:rPr lang="en-US" sz="2400" dirty="0" smtClean="0"/>
              <a:t>Expand </a:t>
            </a:r>
            <a:r>
              <a:rPr lang="en-US" sz="2400" dirty="0"/>
              <a:t>communication capabilities</a:t>
            </a:r>
          </a:p>
          <a:p>
            <a:pPr algn="just">
              <a:lnSpc>
                <a:spcPct val="90000"/>
              </a:lnSpc>
            </a:pPr>
            <a:r>
              <a:rPr lang="en-US" sz="2400" dirty="0" smtClean="0"/>
              <a:t>Provides a communication platform between a wide range of “smart” devices</a:t>
            </a:r>
          </a:p>
          <a:p>
            <a:pPr algn="just">
              <a:lnSpc>
                <a:spcPct val="90000"/>
              </a:lnSpc>
            </a:pPr>
            <a:r>
              <a:rPr lang="en-US" sz="2400" dirty="0" smtClean="0"/>
              <a:t>Not limited to “line of sight” communication</a:t>
            </a:r>
          </a:p>
          <a:p>
            <a:pPr algn="just">
              <a:lnSpc>
                <a:spcPct val="80000"/>
              </a:lnSpc>
            </a:pPr>
            <a:endParaRPr lang="en-US" sz="2400" dirty="0"/>
          </a:p>
          <a:p>
            <a:pPr>
              <a:lnSpc>
                <a:spcPct val="80000"/>
              </a:lnSpc>
              <a:buFontTx/>
              <a:buNone/>
            </a:pPr>
            <a:endParaRPr lang="en-US" dirty="0"/>
          </a:p>
          <a:p>
            <a:pPr>
              <a:lnSpc>
                <a:spcPct val="80000"/>
              </a:lnSpc>
            </a:pPr>
            <a:endParaRPr lang="en-US" sz="2000" dirty="0"/>
          </a:p>
        </p:txBody>
      </p:sp>
    </p:spTree>
    <p:extLst>
      <p:ext uri="{BB962C8B-B14F-4D97-AF65-F5344CB8AC3E}">
        <p14:creationId xmlns:p14="http://schemas.microsoft.com/office/powerpoint/2010/main" val="14647321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ACL</a:t>
            </a:r>
            <a:endParaRPr lang="en-US" dirty="0"/>
          </a:p>
        </p:txBody>
      </p:sp>
      <p:sp>
        <p:nvSpPr>
          <p:cNvPr id="3" name="Content Placeholder 2"/>
          <p:cNvSpPr>
            <a:spLocks noGrp="1"/>
          </p:cNvSpPr>
          <p:nvPr>
            <p:ph sz="half" idx="1"/>
          </p:nvPr>
        </p:nvSpPr>
        <p:spPr>
          <a:xfrm>
            <a:off x="228600" y="1676400"/>
            <a:ext cx="4229100" cy="4419600"/>
          </a:xfrm>
        </p:spPr>
        <p:txBody>
          <a:bodyPr/>
          <a:lstStyle/>
          <a:p>
            <a:pPr algn="just"/>
            <a:r>
              <a:rPr lang="en-US" sz="2000" dirty="0" smtClean="0"/>
              <a:t>Typical data applications require symmetrical or asymmetrical (e.g., web traffic), packet-switched, point-to-multipoint transfer scenarios (including broadcast). </a:t>
            </a:r>
          </a:p>
          <a:p>
            <a:pPr algn="just"/>
            <a:r>
              <a:rPr lang="en-US" sz="2000" dirty="0" smtClean="0"/>
              <a:t>Here the master uses a polling scheme. A slave may only answer if it has been addressed in the preceding slot. </a:t>
            </a:r>
          </a:p>
          <a:p>
            <a:pPr algn="just"/>
            <a:r>
              <a:rPr lang="en-US" sz="2000" dirty="0" smtClean="0"/>
              <a:t>Only one ACL link can exist between a master and a slave. </a:t>
            </a:r>
            <a:endParaRPr lang="en-US" sz="2000" dirty="0"/>
          </a:p>
        </p:txBody>
      </p:sp>
      <p:sp>
        <p:nvSpPr>
          <p:cNvPr id="4" name="Content Placeholder 3"/>
          <p:cNvSpPr>
            <a:spLocks noGrp="1"/>
          </p:cNvSpPr>
          <p:nvPr>
            <p:ph sz="half" idx="2"/>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sz="2000" dirty="0" smtClean="0"/>
          </a:p>
          <a:p>
            <a:r>
              <a:rPr lang="en-US" sz="2000" dirty="0" smtClean="0"/>
              <a:t>For ACLs carrying data, 1-slot, 3-slot or 5-slot packets can be used</a:t>
            </a:r>
          </a:p>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4422575" y="1676400"/>
            <a:ext cx="4721425" cy="3581400"/>
          </a:xfrm>
          <a:prstGeom prst="rect">
            <a:avLst/>
          </a:prstGeom>
          <a:noFill/>
          <a:ln w="9525">
            <a:noFill/>
            <a:miter lim="800000"/>
            <a:headEnd/>
            <a:tailEnd/>
          </a:ln>
        </p:spPr>
      </p:pic>
    </p:spTree>
    <p:extLst>
      <p:ext uri="{BB962C8B-B14F-4D97-AF65-F5344CB8AC3E}">
        <p14:creationId xmlns:p14="http://schemas.microsoft.com/office/powerpoint/2010/main" val="55211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data transmission</a:t>
            </a:r>
            <a:endParaRPr lang="en-US" dirty="0"/>
          </a:p>
        </p:txBody>
      </p:sp>
      <p:sp>
        <p:nvSpPr>
          <p:cNvPr id="7" name="Content Placeholder 6"/>
          <p:cNvSpPr>
            <a:spLocks noGrp="1"/>
          </p:cNvSpPr>
          <p:nvPr>
            <p:ph idx="1"/>
          </p:nvPr>
        </p:nvSpPr>
        <p:spPr/>
        <p:txBody>
          <a:bodyPr/>
          <a:lstStyle/>
          <a:p>
            <a:endParaRPr lang="en-US" sz="2000" dirty="0" smtClean="0"/>
          </a:p>
          <a:p>
            <a:endParaRPr lang="en-US" sz="2000" dirty="0" smtClean="0"/>
          </a:p>
          <a:p>
            <a:endParaRPr lang="en-US" sz="2000" dirty="0" smtClean="0"/>
          </a:p>
          <a:p>
            <a:endParaRPr lang="en-US" sz="2000" dirty="0" smtClean="0"/>
          </a:p>
          <a:p>
            <a:pPr algn="just"/>
            <a:r>
              <a:rPr lang="en-US" sz="2000" dirty="0" smtClean="0"/>
              <a:t>The master always uses the even frequency slots, the odd slots are for the slaves.</a:t>
            </a:r>
          </a:p>
          <a:p>
            <a:pPr algn="just"/>
            <a:r>
              <a:rPr lang="en-US" sz="2000" dirty="0" smtClean="0"/>
              <a:t>In this example every sixth slot is used for an SCO link between the master and slave 1. The ACL links use single or multiple slots providing asymmetric bandwidth for connectionless packet transmission. This example again shows the hopping sequence which is independent of the transmission of packets.</a:t>
            </a:r>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914400" y="1371600"/>
            <a:ext cx="6916241" cy="2286000"/>
          </a:xfrm>
          <a:prstGeom prst="rect">
            <a:avLst/>
          </a:prstGeom>
          <a:noFill/>
          <a:ln w="9525">
            <a:noFill/>
            <a:miter lim="800000"/>
            <a:headEnd/>
            <a:tailEnd/>
          </a:ln>
        </p:spPr>
      </p:pic>
    </p:spTree>
    <p:extLst>
      <p:ext uri="{BB962C8B-B14F-4D97-AF65-F5344CB8AC3E}">
        <p14:creationId xmlns:p14="http://schemas.microsoft.com/office/powerpoint/2010/main" val="268160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Functional Overview</a:t>
            </a:r>
          </a:p>
        </p:txBody>
      </p:sp>
      <p:sp>
        <p:nvSpPr>
          <p:cNvPr id="55299" name="Rectangle 3"/>
          <p:cNvSpPr>
            <a:spLocks noGrp="1" noChangeArrowheads="1"/>
          </p:cNvSpPr>
          <p:nvPr>
            <p:ph type="body" idx="1"/>
          </p:nvPr>
        </p:nvSpPr>
        <p:spPr>
          <a:xfrm>
            <a:off x="76200" y="1676400"/>
            <a:ext cx="4191000" cy="4876800"/>
          </a:xfrm>
        </p:spPr>
        <p:txBody>
          <a:bodyPr/>
          <a:lstStyle/>
          <a:p>
            <a:r>
              <a:rPr lang="en-US" altLang="en-US" sz="2400" dirty="0"/>
              <a:t>Standby</a:t>
            </a:r>
          </a:p>
          <a:p>
            <a:pPr lvl="1"/>
            <a:r>
              <a:rPr lang="en-US" altLang="en-US" sz="2000" dirty="0"/>
              <a:t>Waiting to join a </a:t>
            </a:r>
            <a:r>
              <a:rPr lang="en-US" altLang="en-US" sz="2000" dirty="0" err="1"/>
              <a:t>piconet</a:t>
            </a:r>
            <a:endParaRPr lang="en-US" altLang="en-US" sz="2000" dirty="0"/>
          </a:p>
          <a:p>
            <a:r>
              <a:rPr lang="en-US" altLang="en-US" sz="2400" dirty="0"/>
              <a:t>Inquire</a:t>
            </a:r>
          </a:p>
          <a:p>
            <a:pPr lvl="1"/>
            <a:r>
              <a:rPr lang="en-US" altLang="en-US" sz="2000" dirty="0"/>
              <a:t>Ask about radios to connect to</a:t>
            </a:r>
          </a:p>
          <a:p>
            <a:r>
              <a:rPr lang="en-US" altLang="en-US" sz="2400" dirty="0"/>
              <a:t>Page</a:t>
            </a:r>
          </a:p>
          <a:p>
            <a:pPr lvl="1"/>
            <a:r>
              <a:rPr lang="en-US" altLang="en-US" sz="2000" dirty="0"/>
              <a:t>Connect to a specific radio</a:t>
            </a:r>
          </a:p>
          <a:p>
            <a:r>
              <a:rPr lang="en-US" altLang="en-US" sz="2400" dirty="0"/>
              <a:t>Connected</a:t>
            </a:r>
          </a:p>
          <a:p>
            <a:pPr lvl="1"/>
            <a:r>
              <a:rPr lang="en-US" altLang="en-US" sz="2000" dirty="0"/>
              <a:t>Actively on a </a:t>
            </a:r>
            <a:r>
              <a:rPr lang="en-US" altLang="en-US" sz="2000" dirty="0" err="1"/>
              <a:t>piconet</a:t>
            </a:r>
            <a:r>
              <a:rPr lang="en-US" altLang="en-US" sz="2000" dirty="0"/>
              <a:t> (master or slave)</a:t>
            </a:r>
          </a:p>
          <a:p>
            <a:r>
              <a:rPr lang="en-US" altLang="en-US" sz="2400" dirty="0"/>
              <a:t>Park/Hold</a:t>
            </a:r>
          </a:p>
          <a:p>
            <a:pPr lvl="1"/>
            <a:r>
              <a:rPr lang="en-US" altLang="en-US" sz="2000" dirty="0"/>
              <a:t>Low Power connected states</a:t>
            </a:r>
          </a:p>
        </p:txBody>
      </p:sp>
      <p:graphicFrame>
        <p:nvGraphicFramePr>
          <p:cNvPr id="55300" name="Object 4"/>
          <p:cNvGraphicFramePr>
            <a:graphicFrameLocks noChangeAspect="1"/>
          </p:cNvGraphicFramePr>
          <p:nvPr/>
        </p:nvGraphicFramePr>
        <p:xfrm>
          <a:off x="3886200" y="1201738"/>
          <a:ext cx="5181600" cy="4818062"/>
        </p:xfrm>
        <a:graphic>
          <a:graphicData uri="http://schemas.openxmlformats.org/presentationml/2006/ole">
            <mc:AlternateContent xmlns:mc="http://schemas.openxmlformats.org/markup-compatibility/2006">
              <mc:Choice xmlns:v="urn:schemas-microsoft-com:vml" Requires="v">
                <p:oleObj spid="_x0000_s1030" name="VISIO" r:id="rId3" imgW="5076720" imgH="4716720" progId="Visio.Drawing.5">
                  <p:embed/>
                </p:oleObj>
              </mc:Choice>
              <mc:Fallback>
                <p:oleObj name="VISIO" r:id="rId3" imgW="5076720" imgH="47167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201738"/>
                        <a:ext cx="5181600" cy="481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92178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09600" y="304800"/>
            <a:ext cx="7953375" cy="1143000"/>
          </a:xfrm>
        </p:spPr>
        <p:txBody>
          <a:bodyPr/>
          <a:lstStyle/>
          <a:p>
            <a:r>
              <a:rPr lang="en-US" dirty="0"/>
              <a:t>Link Manager Operation</a:t>
            </a:r>
          </a:p>
        </p:txBody>
      </p:sp>
      <p:sp>
        <p:nvSpPr>
          <p:cNvPr id="118787" name="Rectangle 3"/>
          <p:cNvSpPr>
            <a:spLocks noGrp="1" noChangeArrowheads="1"/>
          </p:cNvSpPr>
          <p:nvPr>
            <p:ph type="body" idx="1"/>
          </p:nvPr>
        </p:nvSpPr>
        <p:spPr/>
        <p:txBody>
          <a:bodyPr/>
          <a:lstStyle/>
          <a:p>
            <a:pPr algn="just">
              <a:lnSpc>
                <a:spcPct val="80000"/>
              </a:lnSpc>
            </a:pPr>
            <a:r>
              <a:rPr lang="en-US" sz="2800" dirty="0"/>
              <a:t>Devices operate in standby mode by default until they become connected to a </a:t>
            </a:r>
            <a:r>
              <a:rPr lang="en-US" sz="2800" dirty="0" err="1"/>
              <a:t>piconet</a:t>
            </a:r>
            <a:endParaRPr lang="en-US" sz="2800" dirty="0"/>
          </a:p>
          <a:p>
            <a:pPr algn="just">
              <a:lnSpc>
                <a:spcPct val="80000"/>
              </a:lnSpc>
            </a:pPr>
            <a:r>
              <a:rPr lang="en-US" sz="2800" dirty="0"/>
              <a:t>4 Connection Modes</a:t>
            </a:r>
          </a:p>
          <a:p>
            <a:pPr lvl="1" algn="just">
              <a:lnSpc>
                <a:spcPct val="80000"/>
              </a:lnSpc>
            </a:pPr>
            <a:r>
              <a:rPr lang="en-US" sz="2400" dirty="0"/>
              <a:t>Active</a:t>
            </a:r>
          </a:p>
          <a:p>
            <a:pPr lvl="1" algn="just">
              <a:lnSpc>
                <a:spcPct val="80000"/>
              </a:lnSpc>
            </a:pPr>
            <a:r>
              <a:rPr lang="en-US" sz="2400" dirty="0"/>
              <a:t>Hold</a:t>
            </a:r>
          </a:p>
          <a:p>
            <a:pPr lvl="1" algn="just">
              <a:lnSpc>
                <a:spcPct val="80000"/>
              </a:lnSpc>
            </a:pPr>
            <a:r>
              <a:rPr lang="en-US" sz="2400" dirty="0"/>
              <a:t>Park</a:t>
            </a:r>
          </a:p>
          <a:p>
            <a:pPr lvl="1" algn="just">
              <a:lnSpc>
                <a:spcPct val="80000"/>
              </a:lnSpc>
            </a:pPr>
            <a:r>
              <a:rPr lang="en-US" sz="2400" dirty="0"/>
              <a:t>Sniff</a:t>
            </a:r>
          </a:p>
          <a:p>
            <a:pPr algn="just">
              <a:lnSpc>
                <a:spcPct val="80000"/>
              </a:lnSpc>
            </a:pPr>
            <a:r>
              <a:rPr lang="en-US" sz="2800" dirty="0"/>
              <a:t>Modes allow devices to adjust power consumption, performance, and the number/role of participants in a </a:t>
            </a:r>
            <a:r>
              <a:rPr lang="en-US" sz="2800" dirty="0" err="1"/>
              <a:t>piconet</a:t>
            </a:r>
            <a:endParaRPr lang="en-US" sz="2800" dirty="0"/>
          </a:p>
        </p:txBody>
      </p:sp>
    </p:spTree>
    <p:extLst>
      <p:ext uri="{BB962C8B-B14F-4D97-AF65-F5344CB8AC3E}">
        <p14:creationId xmlns:p14="http://schemas.microsoft.com/office/powerpoint/2010/main" val="579301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Active Mode</a:t>
            </a:r>
          </a:p>
        </p:txBody>
      </p:sp>
      <p:sp>
        <p:nvSpPr>
          <p:cNvPr id="119811" name="Rectangle 3"/>
          <p:cNvSpPr>
            <a:spLocks noGrp="1" noChangeArrowheads="1"/>
          </p:cNvSpPr>
          <p:nvPr>
            <p:ph type="body" idx="1"/>
          </p:nvPr>
        </p:nvSpPr>
        <p:spPr/>
        <p:txBody>
          <a:bodyPr/>
          <a:lstStyle/>
          <a:p>
            <a:pPr>
              <a:lnSpc>
                <a:spcPct val="90000"/>
              </a:lnSpc>
            </a:pPr>
            <a:r>
              <a:rPr lang="en-US" sz="2800"/>
              <a:t>Limited to 7 Active slaves for each master</a:t>
            </a:r>
          </a:p>
          <a:p>
            <a:pPr>
              <a:lnSpc>
                <a:spcPct val="90000"/>
              </a:lnSpc>
            </a:pPr>
            <a:r>
              <a:rPr lang="en-US" sz="2800"/>
              <a:t>Three bit address (AM_ADDR) given to each active slave</a:t>
            </a:r>
          </a:p>
          <a:p>
            <a:pPr>
              <a:lnSpc>
                <a:spcPct val="90000"/>
              </a:lnSpc>
            </a:pPr>
            <a:r>
              <a:rPr lang="en-US" sz="2800"/>
              <a:t>Unit actively participates on channel</a:t>
            </a:r>
          </a:p>
          <a:p>
            <a:pPr>
              <a:lnSpc>
                <a:spcPct val="90000"/>
              </a:lnSpc>
            </a:pPr>
            <a:r>
              <a:rPr lang="en-US" sz="2800"/>
              <a:t>Can receive communications in any given frame</a:t>
            </a:r>
          </a:p>
          <a:p>
            <a:pPr>
              <a:lnSpc>
                <a:spcPct val="90000"/>
              </a:lnSpc>
            </a:pPr>
            <a:r>
              <a:rPr lang="en-US" sz="2800"/>
              <a:t>Active slaves are polled by master for transmissions</a:t>
            </a:r>
          </a:p>
          <a:p>
            <a:pPr>
              <a:lnSpc>
                <a:spcPct val="90000"/>
              </a:lnSpc>
            </a:pPr>
            <a:r>
              <a:rPr lang="en-US" sz="2800"/>
              <a:t>Unit operates on high-power</a:t>
            </a:r>
          </a:p>
        </p:txBody>
      </p:sp>
    </p:spTree>
    <p:extLst>
      <p:ext uri="{BB962C8B-B14F-4D97-AF65-F5344CB8AC3E}">
        <p14:creationId xmlns:p14="http://schemas.microsoft.com/office/powerpoint/2010/main" val="1577196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Hold Mode</a:t>
            </a:r>
          </a:p>
        </p:txBody>
      </p:sp>
      <p:sp>
        <p:nvSpPr>
          <p:cNvPr id="120835" name="Rectangle 3"/>
          <p:cNvSpPr>
            <a:spLocks noGrp="1" noChangeArrowheads="1"/>
          </p:cNvSpPr>
          <p:nvPr>
            <p:ph type="body" idx="1"/>
          </p:nvPr>
        </p:nvSpPr>
        <p:spPr/>
        <p:txBody>
          <a:bodyPr>
            <a:normAutofit lnSpcReduction="10000"/>
          </a:bodyPr>
          <a:lstStyle/>
          <a:p>
            <a:pPr>
              <a:lnSpc>
                <a:spcPct val="90000"/>
              </a:lnSpc>
            </a:pPr>
            <a:r>
              <a:rPr lang="en-US" sz="2800"/>
              <a:t>Frees slave to</a:t>
            </a:r>
          </a:p>
          <a:p>
            <a:pPr lvl="1">
              <a:lnSpc>
                <a:spcPct val="90000"/>
              </a:lnSpc>
            </a:pPr>
            <a:r>
              <a:rPr lang="en-US" sz="2400"/>
              <a:t>Attend another Piconet</a:t>
            </a:r>
          </a:p>
          <a:p>
            <a:pPr lvl="1">
              <a:lnSpc>
                <a:spcPct val="90000"/>
              </a:lnSpc>
            </a:pPr>
            <a:r>
              <a:rPr lang="en-US" sz="2400"/>
              <a:t>Perform scanning, paging, or inquiry operations</a:t>
            </a:r>
          </a:p>
          <a:p>
            <a:pPr lvl="1">
              <a:lnSpc>
                <a:spcPct val="90000"/>
              </a:lnSpc>
            </a:pPr>
            <a:r>
              <a:rPr lang="en-US" sz="2400"/>
              <a:t>Move into low-power sleep</a:t>
            </a:r>
          </a:p>
          <a:p>
            <a:pPr>
              <a:lnSpc>
                <a:spcPct val="90000"/>
              </a:lnSpc>
            </a:pPr>
            <a:r>
              <a:rPr lang="en-US" sz="2800"/>
              <a:t>Unit keeps active member address</a:t>
            </a:r>
          </a:p>
          <a:p>
            <a:pPr>
              <a:lnSpc>
                <a:spcPct val="90000"/>
              </a:lnSpc>
            </a:pPr>
            <a:r>
              <a:rPr lang="en-US" sz="2800"/>
              <a:t>Unit does not support ACL packets on the channel but may support SCO packets</a:t>
            </a:r>
          </a:p>
          <a:p>
            <a:pPr>
              <a:lnSpc>
                <a:spcPct val="90000"/>
              </a:lnSpc>
            </a:pPr>
            <a:r>
              <a:rPr lang="en-US" sz="2800"/>
              <a:t>Master and slave agree on a one time hold duration after which the slave revives and synchronizes with channel traffic</a:t>
            </a:r>
          </a:p>
          <a:p>
            <a:pPr>
              <a:lnSpc>
                <a:spcPct val="90000"/>
              </a:lnSpc>
            </a:pPr>
            <a:r>
              <a:rPr lang="en-US" sz="2800"/>
              <a:t>Unit operates on low-power</a:t>
            </a:r>
          </a:p>
        </p:txBody>
      </p:sp>
    </p:spTree>
    <p:extLst>
      <p:ext uri="{BB962C8B-B14F-4D97-AF65-F5344CB8AC3E}">
        <p14:creationId xmlns:p14="http://schemas.microsoft.com/office/powerpoint/2010/main" val="264626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Sniff Mode</a:t>
            </a:r>
          </a:p>
        </p:txBody>
      </p:sp>
      <p:sp>
        <p:nvSpPr>
          <p:cNvPr id="121859" name="Rectangle 3"/>
          <p:cNvSpPr>
            <a:spLocks noGrp="1" noChangeArrowheads="1"/>
          </p:cNvSpPr>
          <p:nvPr>
            <p:ph type="body" idx="1"/>
          </p:nvPr>
        </p:nvSpPr>
        <p:spPr/>
        <p:txBody>
          <a:bodyPr/>
          <a:lstStyle/>
          <a:p>
            <a:pPr algn="just"/>
            <a:r>
              <a:rPr lang="en-US" dirty="0"/>
              <a:t>Very similar to hold mode</a:t>
            </a:r>
          </a:p>
          <a:p>
            <a:pPr algn="just"/>
            <a:r>
              <a:rPr lang="en-US" dirty="0"/>
              <a:t>Slave is freed for </a:t>
            </a:r>
            <a:r>
              <a:rPr lang="en-US" dirty="0">
                <a:solidFill>
                  <a:srgbClr val="FF0000"/>
                </a:solidFill>
              </a:rPr>
              <a:t>reoccurring</a:t>
            </a:r>
            <a:r>
              <a:rPr lang="en-US" dirty="0"/>
              <a:t> fixed time intervals</a:t>
            </a:r>
          </a:p>
          <a:p>
            <a:pPr algn="just"/>
            <a:r>
              <a:rPr lang="en-US" dirty="0"/>
              <a:t>Master can only communicate during arranged “sniff” time slots</a:t>
            </a:r>
          </a:p>
        </p:txBody>
      </p:sp>
    </p:spTree>
    <p:extLst>
      <p:ext uri="{BB962C8B-B14F-4D97-AF65-F5344CB8AC3E}">
        <p14:creationId xmlns:p14="http://schemas.microsoft.com/office/powerpoint/2010/main" val="467368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Park Mode</a:t>
            </a:r>
          </a:p>
        </p:txBody>
      </p:sp>
      <p:sp>
        <p:nvSpPr>
          <p:cNvPr id="122883" name="Rectangle 3"/>
          <p:cNvSpPr>
            <a:spLocks noGrp="1" noChangeArrowheads="1"/>
          </p:cNvSpPr>
          <p:nvPr>
            <p:ph type="body" idx="1"/>
          </p:nvPr>
        </p:nvSpPr>
        <p:spPr/>
        <p:txBody>
          <a:bodyPr/>
          <a:lstStyle/>
          <a:p>
            <a:r>
              <a:rPr lang="en-US"/>
              <a:t>Parked unit gives up active member address and is assigned </a:t>
            </a:r>
          </a:p>
          <a:p>
            <a:pPr lvl="1"/>
            <a:r>
              <a:rPr lang="en-US"/>
              <a:t>8 bit Parked member address (PM_ADDR) – allows master to unpark slave</a:t>
            </a:r>
          </a:p>
          <a:p>
            <a:pPr lvl="1"/>
            <a:r>
              <a:rPr lang="en-US"/>
              <a:t>8 bit Access request address (AR_ADDR) – allows slave to ask master to unpark it</a:t>
            </a:r>
          </a:p>
          <a:p>
            <a:r>
              <a:rPr lang="en-US"/>
              <a:t>Unit stays synchronized to channel</a:t>
            </a:r>
          </a:p>
          <a:p>
            <a:r>
              <a:rPr lang="en-US"/>
              <a:t>Operates in very low-power sleep</a:t>
            </a:r>
          </a:p>
        </p:txBody>
      </p:sp>
    </p:spTree>
    <p:extLst>
      <p:ext uri="{BB962C8B-B14F-4D97-AF65-F5344CB8AC3E}">
        <p14:creationId xmlns:p14="http://schemas.microsoft.com/office/powerpoint/2010/main" val="5787397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Park Mode (cont.)</a:t>
            </a:r>
          </a:p>
        </p:txBody>
      </p:sp>
      <p:sp>
        <p:nvSpPr>
          <p:cNvPr id="123907" name="Rectangle 3"/>
          <p:cNvSpPr>
            <a:spLocks noGrp="1" noChangeArrowheads="1"/>
          </p:cNvSpPr>
          <p:nvPr>
            <p:ph type="body" idx="1"/>
          </p:nvPr>
        </p:nvSpPr>
        <p:spPr/>
        <p:txBody>
          <a:bodyPr/>
          <a:lstStyle/>
          <a:p>
            <a:pPr algn="just"/>
            <a:r>
              <a:rPr lang="en-US" dirty="0"/>
              <a:t>Provides the ability to connect more than 7 devices to a master (8 bit PM_ADDR allows 255 parked devices)</a:t>
            </a:r>
          </a:p>
          <a:p>
            <a:pPr algn="just"/>
            <a:r>
              <a:rPr lang="en-US" dirty="0"/>
              <a:t>Active and Parked slaves can be switched in and out to allow many connections to a single </a:t>
            </a:r>
            <a:r>
              <a:rPr lang="en-US" dirty="0" err="1"/>
              <a:t>piconet</a:t>
            </a:r>
            <a:endParaRPr lang="en-US" dirty="0"/>
          </a:p>
        </p:txBody>
      </p:sp>
    </p:spTree>
    <p:extLst>
      <p:ext uri="{BB962C8B-B14F-4D97-AF65-F5344CB8AC3E}">
        <p14:creationId xmlns:p14="http://schemas.microsoft.com/office/powerpoint/2010/main" val="670842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TW">
                <a:latin typeface="Times New Roman" charset="0"/>
              </a:rPr>
              <a:t>Bluetooth Security</a:t>
            </a:r>
          </a:p>
        </p:txBody>
      </p:sp>
      <p:sp>
        <p:nvSpPr>
          <p:cNvPr id="18435" name="Rectangle 3"/>
          <p:cNvSpPr>
            <a:spLocks noGrp="1" noChangeArrowheads="1"/>
          </p:cNvSpPr>
          <p:nvPr>
            <p:ph type="body" idx="1"/>
          </p:nvPr>
        </p:nvSpPr>
        <p:spPr/>
        <p:txBody>
          <a:bodyPr/>
          <a:lstStyle/>
          <a:p>
            <a:pPr eaLnBrk="1" hangingPunct="1">
              <a:lnSpc>
                <a:spcPct val="90000"/>
              </a:lnSpc>
            </a:pPr>
            <a:r>
              <a:rPr lang="en-US" altLang="zh-TW" sz="2800">
                <a:solidFill>
                  <a:srgbClr val="000000"/>
                </a:solidFill>
                <a:latin typeface="Times New Roman" charset="0"/>
              </a:rPr>
              <a:t>There are three modes of security for Bluetooth access between two devices.</a:t>
            </a:r>
            <a:r>
              <a:rPr lang="en-US" altLang="zh-TW" sz="2800">
                <a:latin typeface="Times New Roman" charset="0"/>
              </a:rPr>
              <a:t> </a:t>
            </a:r>
          </a:p>
          <a:p>
            <a:pPr lvl="1" eaLnBrk="1" hangingPunct="1">
              <a:lnSpc>
                <a:spcPct val="90000"/>
              </a:lnSpc>
            </a:pPr>
            <a:r>
              <a:rPr lang="en-US" altLang="zh-TW" sz="2000">
                <a:latin typeface="Times New Roman" charset="0"/>
              </a:rPr>
              <a:t>non-secure</a:t>
            </a:r>
          </a:p>
          <a:p>
            <a:pPr lvl="1" eaLnBrk="1" hangingPunct="1">
              <a:lnSpc>
                <a:spcPct val="90000"/>
              </a:lnSpc>
            </a:pPr>
            <a:r>
              <a:rPr lang="en-US" altLang="zh-TW" sz="2000">
                <a:latin typeface="Times New Roman" charset="0"/>
              </a:rPr>
              <a:t>service level enforced security</a:t>
            </a:r>
          </a:p>
          <a:p>
            <a:pPr lvl="1" eaLnBrk="1" hangingPunct="1">
              <a:lnSpc>
                <a:spcPct val="90000"/>
              </a:lnSpc>
            </a:pPr>
            <a:r>
              <a:rPr lang="en-US" altLang="zh-TW" sz="2000">
                <a:latin typeface="Times New Roman" charset="0"/>
              </a:rPr>
              <a:t>link level enforced security</a:t>
            </a:r>
            <a:r>
              <a:rPr lang="en-US" altLang="zh-TW" sz="2400">
                <a:latin typeface="Times New Roman" charset="0"/>
              </a:rPr>
              <a:t> </a:t>
            </a:r>
            <a:endParaRPr lang="en-US" altLang="zh-TW" sz="2000">
              <a:latin typeface="Times New Roman" charset="0"/>
            </a:endParaRPr>
          </a:p>
          <a:p>
            <a:pPr eaLnBrk="1" hangingPunct="1">
              <a:lnSpc>
                <a:spcPct val="90000"/>
              </a:lnSpc>
            </a:pPr>
            <a:r>
              <a:rPr lang="en-US" altLang="zh-TW" sz="2400">
                <a:latin typeface="Times New Roman" charset="0"/>
              </a:rPr>
              <a:t>Device security level</a:t>
            </a:r>
          </a:p>
          <a:p>
            <a:pPr lvl="1" eaLnBrk="1" hangingPunct="1">
              <a:lnSpc>
                <a:spcPct val="90000"/>
              </a:lnSpc>
            </a:pPr>
            <a:r>
              <a:rPr lang="en-US" altLang="zh-TW" sz="2000">
                <a:latin typeface="Times New Roman" charset="0"/>
              </a:rPr>
              <a:t>Trusted</a:t>
            </a:r>
          </a:p>
          <a:p>
            <a:pPr lvl="1" eaLnBrk="1" hangingPunct="1">
              <a:lnSpc>
                <a:spcPct val="90000"/>
              </a:lnSpc>
            </a:pPr>
            <a:r>
              <a:rPr lang="en-US" altLang="zh-TW" sz="2000">
                <a:latin typeface="Times New Roman" charset="0"/>
              </a:rPr>
              <a:t>untrusted</a:t>
            </a:r>
          </a:p>
          <a:p>
            <a:pPr eaLnBrk="1" hangingPunct="1">
              <a:lnSpc>
                <a:spcPct val="90000"/>
              </a:lnSpc>
            </a:pPr>
            <a:r>
              <a:rPr lang="en-US" altLang="zh-TW" sz="2400">
                <a:latin typeface="Times New Roman" charset="0"/>
              </a:rPr>
              <a:t>Service security level</a:t>
            </a:r>
          </a:p>
          <a:p>
            <a:pPr lvl="1" eaLnBrk="1" hangingPunct="1">
              <a:lnSpc>
                <a:spcPct val="90000"/>
              </a:lnSpc>
            </a:pPr>
            <a:r>
              <a:rPr lang="en-US" altLang="zh-TW" sz="2000">
                <a:latin typeface="Times New Roman" charset="0"/>
              </a:rPr>
              <a:t>Authorization and Authentication</a:t>
            </a:r>
          </a:p>
          <a:p>
            <a:pPr lvl="1" eaLnBrk="1" hangingPunct="1">
              <a:lnSpc>
                <a:spcPct val="90000"/>
              </a:lnSpc>
            </a:pPr>
            <a:r>
              <a:rPr lang="en-US" altLang="zh-TW" sz="2000">
                <a:latin typeface="Times New Roman" charset="0"/>
              </a:rPr>
              <a:t>Authentication only</a:t>
            </a:r>
          </a:p>
          <a:p>
            <a:pPr lvl="1" eaLnBrk="1" hangingPunct="1">
              <a:lnSpc>
                <a:spcPct val="90000"/>
              </a:lnSpc>
            </a:pPr>
            <a:r>
              <a:rPr lang="en-US" altLang="zh-TW" sz="2000">
                <a:latin typeface="Times New Roman" charset="0"/>
              </a:rPr>
              <a:t>Open to all </a:t>
            </a:r>
            <a:r>
              <a:rPr lang="en-US" altLang="zh-TW" sz="2000">
                <a:solidFill>
                  <a:srgbClr val="000000"/>
                </a:solidFill>
                <a:latin typeface="Times New Roman" charset="0"/>
              </a:rPr>
              <a:t>devices</a:t>
            </a:r>
            <a:r>
              <a:rPr lang="en-US" altLang="zh-TW" sz="2000">
                <a:latin typeface="Times New Roman" charset="0"/>
              </a:rPr>
              <a:t> </a:t>
            </a:r>
          </a:p>
        </p:txBody>
      </p:sp>
    </p:spTree>
    <p:extLst>
      <p:ext uri="{BB962C8B-B14F-4D97-AF65-F5344CB8AC3E}">
        <p14:creationId xmlns:p14="http://schemas.microsoft.com/office/powerpoint/2010/main" val="591814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pPr algn="just">
              <a:lnSpc>
                <a:spcPct val="90000"/>
              </a:lnSpc>
            </a:pPr>
            <a:r>
              <a:rPr lang="en-US" altLang="en-US" sz="2800" dirty="0">
                <a:latin typeface="Times New Roman" charset="0"/>
                <a:ea typeface="Times New Roman" charset="0"/>
                <a:cs typeface="Times New Roman" charset="0"/>
              </a:rPr>
              <a:t>Bluetooth is a global, RF-based (ISM band: 2.4 GHz), short-range, connectivity solution for portable, personal devices</a:t>
            </a:r>
          </a:p>
          <a:p>
            <a:pPr lvl="1">
              <a:lnSpc>
                <a:spcPct val="90000"/>
              </a:lnSpc>
            </a:pPr>
            <a:r>
              <a:rPr lang="en-US" altLang="en-US" sz="2000" dirty="0">
                <a:latin typeface="Times New Roman" charset="0"/>
                <a:ea typeface="Times New Roman" charset="0"/>
                <a:cs typeface="Times New Roman" charset="0"/>
              </a:rPr>
              <a:t>it is not just a radio, it is an end-to-end solution</a:t>
            </a:r>
            <a:endParaRPr lang="en-US" altLang="en-US" sz="2400" dirty="0">
              <a:latin typeface="Times New Roman" charset="0"/>
              <a:ea typeface="Times New Roman" charset="0"/>
              <a:cs typeface="Times New Roman" charset="0"/>
            </a:endParaRPr>
          </a:p>
          <a:p>
            <a:pPr>
              <a:lnSpc>
                <a:spcPct val="90000"/>
              </a:lnSpc>
            </a:pPr>
            <a:r>
              <a:rPr lang="en-US" altLang="en-US" sz="2800" dirty="0">
                <a:latin typeface="Times New Roman" charset="0"/>
                <a:ea typeface="Times New Roman" charset="0"/>
                <a:cs typeface="Times New Roman" charset="0"/>
              </a:rPr>
              <a:t>The Bluetooth spec comprises</a:t>
            </a:r>
          </a:p>
          <a:p>
            <a:pPr lvl="1">
              <a:lnSpc>
                <a:spcPct val="90000"/>
              </a:lnSpc>
            </a:pPr>
            <a:r>
              <a:rPr lang="en-US" altLang="en-US" sz="2000" dirty="0">
                <a:latin typeface="Times New Roman" charset="0"/>
                <a:ea typeface="Times New Roman" charset="0"/>
                <a:cs typeface="Times New Roman" charset="0"/>
              </a:rPr>
              <a:t>a HW &amp; SW protocol specification</a:t>
            </a:r>
          </a:p>
          <a:p>
            <a:pPr lvl="1">
              <a:lnSpc>
                <a:spcPct val="90000"/>
              </a:lnSpc>
            </a:pPr>
            <a:r>
              <a:rPr lang="en-US" altLang="en-US" sz="2000" dirty="0">
                <a:latin typeface="Times New Roman" charset="0"/>
                <a:ea typeface="Times New Roman" charset="0"/>
                <a:cs typeface="Times New Roman" charset="0"/>
              </a:rPr>
              <a:t>usage case scenario profiles and interoperability requirements</a:t>
            </a:r>
            <a:endParaRPr lang="en-US" altLang="en-US" sz="2400" dirty="0">
              <a:latin typeface="Times New Roman" charset="0"/>
              <a:ea typeface="Times New Roman" charset="0"/>
              <a:cs typeface="Times New Roman" charset="0"/>
            </a:endParaRPr>
          </a:p>
          <a:p>
            <a:pPr algn="just">
              <a:lnSpc>
                <a:spcPct val="90000"/>
              </a:lnSpc>
            </a:pPr>
            <a:r>
              <a:rPr lang="en-US" altLang="en-US" sz="2800" dirty="0">
                <a:latin typeface="Times New Roman" charset="0"/>
                <a:ea typeface="Times New Roman" charset="0"/>
                <a:cs typeface="Times New Roman" charset="0"/>
              </a:rPr>
              <a:t>IEEE 802.15.1 is working on standardizing the PHY and MAC layers in Bluetooth</a:t>
            </a:r>
          </a:p>
          <a:p>
            <a:pPr>
              <a:lnSpc>
                <a:spcPct val="90000"/>
              </a:lnSpc>
            </a:pPr>
            <a:r>
              <a:rPr lang="en-US" altLang="en-US" sz="2800" dirty="0">
                <a:latin typeface="Times New Roman" charset="0"/>
                <a:ea typeface="Times New Roman" charset="0"/>
                <a:cs typeface="Times New Roman" charset="0"/>
              </a:rPr>
              <a:t>More Info:</a:t>
            </a:r>
          </a:p>
          <a:p>
            <a:pPr lvl="1">
              <a:lnSpc>
                <a:spcPct val="90000"/>
              </a:lnSpc>
            </a:pPr>
            <a:r>
              <a:rPr lang="en-US" altLang="en-US" sz="2400" dirty="0">
                <a:latin typeface="Times New Roman" charset="0"/>
                <a:ea typeface="Times New Roman" charset="0"/>
                <a:cs typeface="Times New Roman" charset="0"/>
              </a:rPr>
              <a:t>http://</a:t>
            </a:r>
            <a:r>
              <a:rPr lang="en-US" altLang="en-US" sz="2400" dirty="0" err="1">
                <a:latin typeface="Times New Roman" charset="0"/>
                <a:ea typeface="Times New Roman" charset="0"/>
                <a:cs typeface="Times New Roman" charset="0"/>
              </a:rPr>
              <a:t>www.bluetooth.org</a:t>
            </a:r>
            <a:r>
              <a:rPr lang="en-US" altLang="en-US" sz="2400" dirty="0">
                <a:latin typeface="Times New Roman" charset="0"/>
                <a:ea typeface="Times New Roman" charset="0"/>
                <a:cs typeface="Times New Roman" charset="0"/>
              </a:rPr>
              <a:t> </a:t>
            </a:r>
          </a:p>
          <a:p>
            <a:pPr lvl="1">
              <a:lnSpc>
                <a:spcPct val="90000"/>
              </a:lnSpc>
            </a:pPr>
            <a:r>
              <a:rPr lang="en-US" altLang="en-US" sz="2400" dirty="0">
                <a:latin typeface="Times New Roman" charset="0"/>
                <a:ea typeface="Times New Roman" charset="0"/>
                <a:cs typeface="Times New Roman" charset="0"/>
              </a:rPr>
              <a:t>http://ieee802.org/15/pub/TG1.html</a:t>
            </a:r>
          </a:p>
          <a:p>
            <a:endParaRPr lang="en-US" dirty="0"/>
          </a:p>
        </p:txBody>
      </p:sp>
    </p:spTree>
    <p:extLst>
      <p:ext uri="{BB962C8B-B14F-4D97-AF65-F5344CB8AC3E}">
        <p14:creationId xmlns:p14="http://schemas.microsoft.com/office/powerpoint/2010/main" val="2012032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a:latin typeface="Times New Roman" charset="0"/>
              </a:rPr>
              <a:t>Bluetooth Security</a:t>
            </a:r>
          </a:p>
        </p:txBody>
      </p:sp>
      <p:sp>
        <p:nvSpPr>
          <p:cNvPr id="19459" name="Rectangle 3"/>
          <p:cNvSpPr>
            <a:spLocks noGrp="1" noChangeArrowheads="1"/>
          </p:cNvSpPr>
          <p:nvPr>
            <p:ph type="body" idx="1"/>
          </p:nvPr>
        </p:nvSpPr>
        <p:spPr/>
        <p:txBody>
          <a:bodyPr/>
          <a:lstStyle/>
          <a:p>
            <a:pPr eaLnBrk="1" hangingPunct="1"/>
            <a:r>
              <a:rPr lang="en-US" altLang="zh-TW" sz="2800">
                <a:latin typeface="Times New Roman" charset="0"/>
              </a:rPr>
              <a:t>The following are the three basic security services specified in the Bluetooth standard:</a:t>
            </a:r>
          </a:p>
          <a:p>
            <a:pPr lvl="1" eaLnBrk="1" hangingPunct="1"/>
            <a:r>
              <a:rPr lang="en-US" altLang="zh-TW" sz="2400" b="1">
                <a:latin typeface="Times New Roman" charset="0"/>
              </a:rPr>
              <a:t>Authentication</a:t>
            </a:r>
            <a:endParaRPr lang="en-US" altLang="zh-TW" sz="2400">
              <a:latin typeface="Times New Roman" charset="0"/>
            </a:endParaRPr>
          </a:p>
          <a:p>
            <a:pPr lvl="2" eaLnBrk="1" hangingPunct="1"/>
            <a:r>
              <a:rPr lang="en-US" altLang="zh-TW" sz="2000">
                <a:latin typeface="Times New Roman" charset="0"/>
              </a:rPr>
              <a:t>verifying the identity of communicating devices.  User authentication is not provided natively by Bluetooth.</a:t>
            </a:r>
          </a:p>
          <a:p>
            <a:pPr lvl="1" eaLnBrk="1" hangingPunct="1"/>
            <a:r>
              <a:rPr lang="en-US" altLang="zh-TW" sz="2400" b="1">
                <a:latin typeface="Times New Roman" charset="0"/>
              </a:rPr>
              <a:t>Confidentiality</a:t>
            </a:r>
            <a:endParaRPr lang="en-US" altLang="zh-TW" sz="2400">
              <a:latin typeface="Times New Roman" charset="0"/>
            </a:endParaRPr>
          </a:p>
          <a:p>
            <a:pPr lvl="2" eaLnBrk="1" hangingPunct="1"/>
            <a:r>
              <a:rPr lang="en-US" altLang="zh-TW" sz="2000">
                <a:latin typeface="Times New Roman" charset="0"/>
              </a:rPr>
              <a:t>preventing information compromise caused by eavesdropping by ensuring that only authorized devices can access and view data.</a:t>
            </a:r>
            <a:endParaRPr lang="en-US" altLang="zh-TW" sz="1800">
              <a:latin typeface="Times New Roman" charset="0"/>
            </a:endParaRPr>
          </a:p>
          <a:p>
            <a:pPr lvl="1" eaLnBrk="1" hangingPunct="1"/>
            <a:r>
              <a:rPr lang="en-US" altLang="zh-TW" sz="2400" b="1">
                <a:latin typeface="Times New Roman" charset="0"/>
              </a:rPr>
              <a:t>Authorization</a:t>
            </a:r>
            <a:endParaRPr lang="en-US" altLang="zh-TW" sz="2400">
              <a:latin typeface="Times New Roman" charset="0"/>
            </a:endParaRPr>
          </a:p>
          <a:p>
            <a:pPr lvl="2" eaLnBrk="1" hangingPunct="1"/>
            <a:r>
              <a:rPr lang="en-US" altLang="zh-TW" sz="2000">
                <a:latin typeface="Times New Roman" charset="0"/>
              </a:rPr>
              <a:t>allowing the control of resources by ensuring that a device is authorized to use a service before permitting it to do so.</a:t>
            </a:r>
          </a:p>
        </p:txBody>
      </p:sp>
    </p:spTree>
    <p:extLst>
      <p:ext uri="{BB962C8B-B14F-4D97-AF65-F5344CB8AC3E}">
        <p14:creationId xmlns:p14="http://schemas.microsoft.com/office/powerpoint/2010/main" val="17587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304800"/>
            <a:ext cx="7793037" cy="1143000"/>
          </a:xfrm>
        </p:spPr>
        <p:txBody>
          <a:bodyPr/>
          <a:lstStyle/>
          <a:p>
            <a:r>
              <a:rPr lang="en-US" dirty="0"/>
              <a:t>Security</a:t>
            </a:r>
          </a:p>
        </p:txBody>
      </p:sp>
      <p:sp>
        <p:nvSpPr>
          <p:cNvPr id="142340" name="Rectangle 4"/>
          <p:cNvSpPr>
            <a:spLocks noGrp="1" noChangeArrowheads="1"/>
          </p:cNvSpPr>
          <p:nvPr>
            <p:ph type="body" sz="half" idx="2"/>
          </p:nvPr>
        </p:nvSpPr>
        <p:spPr>
          <a:xfrm>
            <a:off x="5145088" y="1905000"/>
            <a:ext cx="3810000" cy="4572000"/>
          </a:xfrm>
        </p:spPr>
        <p:txBody>
          <a:bodyPr/>
          <a:lstStyle/>
          <a:p>
            <a:pPr>
              <a:lnSpc>
                <a:spcPct val="90000"/>
              </a:lnSpc>
            </a:pPr>
            <a:r>
              <a:rPr lang="en-US" sz="2000" b="1" dirty="0"/>
              <a:t>Authentication and encryption is provided at the Link Manager layer.</a:t>
            </a:r>
          </a:p>
          <a:p>
            <a:pPr>
              <a:lnSpc>
                <a:spcPct val="90000"/>
              </a:lnSpc>
            </a:pPr>
            <a:r>
              <a:rPr lang="en-US" sz="2000" b="1" dirty="0"/>
              <a:t>The PIN is translated into a 128 bit link key which is used for authentication.</a:t>
            </a:r>
          </a:p>
          <a:p>
            <a:pPr>
              <a:lnSpc>
                <a:spcPct val="90000"/>
              </a:lnSpc>
            </a:pPr>
            <a:r>
              <a:rPr lang="en-US" sz="2000" b="1" dirty="0"/>
              <a:t>After authentication the radios will settle on a suitable length encryption key to be used.</a:t>
            </a:r>
          </a:p>
          <a:p>
            <a:pPr>
              <a:lnSpc>
                <a:spcPct val="90000"/>
              </a:lnSpc>
            </a:pPr>
            <a:r>
              <a:rPr lang="en-US" sz="2000" b="1" dirty="0"/>
              <a:t>Bluetooth relies on PIN codes to establish trusted relationships between devices.</a:t>
            </a:r>
          </a:p>
          <a:p>
            <a:pPr>
              <a:lnSpc>
                <a:spcPct val="90000"/>
              </a:lnSpc>
            </a:pPr>
            <a:endParaRPr lang="en-US" sz="2000" b="1"/>
          </a:p>
          <a:p>
            <a:pPr>
              <a:lnSpc>
                <a:spcPct val="90000"/>
              </a:lnSpc>
            </a:pPr>
            <a:endParaRPr lang="en-US" sz="2000"/>
          </a:p>
        </p:txBody>
      </p:sp>
      <p:pic>
        <p:nvPicPr>
          <p:cNvPr id="142342" name="Picture 6" descr="C:\pictures\art_1_fig11.gif"/>
          <p:cNvPicPr>
            <a:picLocks noGrp="1" noChangeAspect="1" noChangeArrowheads="1"/>
          </p:cNvPicPr>
          <p:nvPr>
            <p:ph type="clipArt" sz="half" idx="1"/>
          </p:nvPr>
        </p:nvPicPr>
        <p:blipFill>
          <a:blip r:embed="rId2" cstate="print"/>
          <a:srcRect/>
          <a:stretch>
            <a:fillRect/>
          </a:stretch>
        </p:blipFill>
        <p:spPr>
          <a:xfrm>
            <a:off x="192088" y="1871133"/>
            <a:ext cx="4953000" cy="4087813"/>
          </a:xfrm>
          <a:noFill/>
          <a:ln/>
        </p:spPr>
      </p:pic>
    </p:spTree>
    <p:extLst>
      <p:ext uri="{BB962C8B-B14F-4D97-AF65-F5344CB8AC3E}">
        <p14:creationId xmlns:p14="http://schemas.microsoft.com/office/powerpoint/2010/main" val="1196986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tr-TR" altLang="en-US"/>
              <a:t>Products</a:t>
            </a:r>
            <a:endParaRPr lang="en-US" altLang="en-US"/>
          </a:p>
        </p:txBody>
      </p:sp>
      <p:sp>
        <p:nvSpPr>
          <p:cNvPr id="39939" name="Rectangle 3"/>
          <p:cNvSpPr>
            <a:spLocks noGrp="1" noChangeArrowheads="1"/>
          </p:cNvSpPr>
          <p:nvPr>
            <p:ph type="body" sz="half" idx="1"/>
          </p:nvPr>
        </p:nvSpPr>
        <p:spPr/>
        <p:txBody>
          <a:bodyPr/>
          <a:lstStyle/>
          <a:p>
            <a:r>
              <a:rPr lang="en-US" altLang="en-US" sz="2200"/>
              <a:t>Notebook PCs &amp; desktop computers</a:t>
            </a:r>
          </a:p>
          <a:p>
            <a:r>
              <a:rPr lang="en-US" altLang="en-US" sz="2200"/>
              <a:t>Printers</a:t>
            </a:r>
          </a:p>
          <a:p>
            <a:r>
              <a:rPr lang="en-US" altLang="en-US" sz="2200"/>
              <a:t>PDAs</a:t>
            </a:r>
          </a:p>
          <a:p>
            <a:r>
              <a:rPr lang="en-US" altLang="en-US" sz="2200"/>
              <a:t>Other handheld devices</a:t>
            </a:r>
          </a:p>
          <a:p>
            <a:r>
              <a:rPr lang="en-US" altLang="en-US" sz="2200"/>
              <a:t>Cell phones</a:t>
            </a:r>
          </a:p>
          <a:p>
            <a:r>
              <a:rPr lang="en-US" altLang="en-US" sz="2200"/>
              <a:t>Wireless periperals:</a:t>
            </a:r>
          </a:p>
          <a:p>
            <a:pPr lvl="1"/>
            <a:r>
              <a:rPr lang="en-US" altLang="en-US" sz="2000"/>
              <a:t>Headsets</a:t>
            </a:r>
          </a:p>
          <a:p>
            <a:pPr lvl="1"/>
            <a:r>
              <a:rPr lang="en-US" altLang="en-US" sz="2000"/>
              <a:t>Cameras</a:t>
            </a:r>
          </a:p>
          <a:p>
            <a:r>
              <a:rPr lang="en-US" altLang="en-US" sz="2200"/>
              <a:t>Access Points</a:t>
            </a:r>
          </a:p>
        </p:txBody>
      </p:sp>
      <p:sp>
        <p:nvSpPr>
          <p:cNvPr id="39943" name="Rectangle 7"/>
          <p:cNvSpPr>
            <a:spLocks noGrp="1" noChangeArrowheads="1"/>
          </p:cNvSpPr>
          <p:nvPr>
            <p:ph type="body" sz="half" idx="2"/>
          </p:nvPr>
        </p:nvSpPr>
        <p:spPr/>
        <p:txBody>
          <a:bodyPr/>
          <a:lstStyle/>
          <a:p>
            <a:r>
              <a:rPr lang="en-US" altLang="en-US" sz="2200" dirty="0"/>
              <a:t>CD Player</a:t>
            </a:r>
          </a:p>
          <a:p>
            <a:r>
              <a:rPr lang="en-US" altLang="en-US" sz="2200" dirty="0"/>
              <a:t>TV/VCR/DVD</a:t>
            </a:r>
          </a:p>
          <a:p>
            <a:r>
              <a:rPr lang="en-US" altLang="en-US" sz="2200" dirty="0"/>
              <a:t>Telephone Answering Devices</a:t>
            </a:r>
          </a:p>
          <a:p>
            <a:r>
              <a:rPr lang="en-US" altLang="en-US" sz="2200" dirty="0"/>
              <a:t>Cordless Phones</a:t>
            </a:r>
          </a:p>
          <a:p>
            <a:r>
              <a:rPr lang="en-US" altLang="en-US" sz="2200" dirty="0" smtClean="0"/>
              <a:t>Cars</a:t>
            </a:r>
          </a:p>
          <a:p>
            <a:r>
              <a:rPr lang="en-US" altLang="en-US" sz="2200" dirty="0" smtClean="0"/>
              <a:t>Hands free calls</a:t>
            </a:r>
            <a:endParaRPr lang="en-US" altLang="en-US" sz="2200" dirty="0"/>
          </a:p>
        </p:txBody>
      </p:sp>
      <p:sp>
        <p:nvSpPr>
          <p:cNvPr id="39940" name="Text Box 4"/>
          <p:cNvSpPr txBox="1">
            <a:spLocks noChangeArrowheads="1"/>
          </p:cNvSpPr>
          <p:nvPr/>
        </p:nvSpPr>
        <p:spPr bwMode="auto">
          <a:xfrm>
            <a:off x="4648200" y="1905000"/>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ltLang="en-US"/>
          </a:p>
        </p:txBody>
      </p:sp>
      <p:sp>
        <p:nvSpPr>
          <p:cNvPr id="39941" name="Text Box 5"/>
          <p:cNvSpPr txBox="1">
            <a:spLocks noChangeArrowheads="1"/>
          </p:cNvSpPr>
          <p:nvPr/>
        </p:nvSpPr>
        <p:spPr bwMode="auto">
          <a:xfrm>
            <a:off x="4648200" y="19812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ltLang="en-US"/>
          </a:p>
        </p:txBody>
      </p:sp>
    </p:spTree>
    <p:extLst>
      <p:ext uri="{BB962C8B-B14F-4D97-AF65-F5344CB8AC3E}">
        <p14:creationId xmlns:p14="http://schemas.microsoft.com/office/powerpoint/2010/main" val="68047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Connecting to Internet</a:t>
            </a:r>
          </a:p>
        </p:txBody>
      </p:sp>
      <p:sp>
        <p:nvSpPr>
          <p:cNvPr id="102403" name="Rectangle 3"/>
          <p:cNvSpPr>
            <a:spLocks noGrp="1" noChangeArrowheads="1"/>
          </p:cNvSpPr>
          <p:nvPr>
            <p:ph type="body" idx="1"/>
          </p:nvPr>
        </p:nvSpPr>
        <p:spPr/>
        <p:txBody>
          <a:bodyPr/>
          <a:lstStyle/>
          <a:p>
            <a:pPr>
              <a:lnSpc>
                <a:spcPct val="90000"/>
              </a:lnSpc>
            </a:pPr>
            <a:r>
              <a:rPr lang="en-US"/>
              <a:t>Being able to gain access to the Internet by using “Bluetooth access points”</a:t>
            </a:r>
          </a:p>
          <a:p>
            <a:pPr lvl="1">
              <a:lnSpc>
                <a:spcPct val="90000"/>
              </a:lnSpc>
            </a:pPr>
            <a:r>
              <a:rPr lang="en-US"/>
              <a:t>Access point is used as a gateway to the internet</a:t>
            </a:r>
          </a:p>
          <a:p>
            <a:pPr lvl="1">
              <a:lnSpc>
                <a:spcPct val="90000"/>
              </a:lnSpc>
            </a:pPr>
            <a:r>
              <a:rPr lang="en-US"/>
              <a:t>Both the access point and the device are Bluetooth-enabled</a:t>
            </a:r>
          </a:p>
          <a:p>
            <a:pPr lvl="1">
              <a:lnSpc>
                <a:spcPct val="90000"/>
              </a:lnSpc>
            </a:pPr>
            <a:r>
              <a:rPr lang="en-US"/>
              <a:t>An example of Service Discovery Protocol</a:t>
            </a:r>
          </a:p>
          <a:p>
            <a:pPr lvl="2">
              <a:lnSpc>
                <a:spcPct val="90000"/>
              </a:lnSpc>
            </a:pPr>
            <a:r>
              <a:rPr lang="en-US"/>
              <a:t>Access point provides a service to the device</a:t>
            </a:r>
          </a:p>
        </p:txBody>
      </p:sp>
    </p:spTree>
    <p:extLst>
      <p:ext uri="{BB962C8B-B14F-4D97-AF65-F5344CB8AC3E}">
        <p14:creationId xmlns:p14="http://schemas.microsoft.com/office/powerpoint/2010/main" val="1615770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b="1"/>
              <a:t>Bluetooth Specifications</a:t>
            </a:r>
          </a:p>
        </p:txBody>
      </p:sp>
      <p:sp>
        <p:nvSpPr>
          <p:cNvPr id="43011" name="Rectangle 3"/>
          <p:cNvSpPr>
            <a:spLocks noGrp="1" noChangeArrowheads="1"/>
          </p:cNvSpPr>
          <p:nvPr>
            <p:ph type="body" idx="1"/>
          </p:nvPr>
        </p:nvSpPr>
        <p:spPr/>
        <p:txBody>
          <a:bodyPr/>
          <a:lstStyle/>
          <a:p>
            <a:pPr>
              <a:lnSpc>
                <a:spcPct val="90000"/>
              </a:lnSpc>
            </a:pPr>
            <a:r>
              <a:rPr lang="en-US" dirty="0"/>
              <a:t>Things that you must have:</a:t>
            </a:r>
          </a:p>
          <a:p>
            <a:pPr lvl="1">
              <a:lnSpc>
                <a:spcPct val="90000"/>
              </a:lnSpc>
            </a:pPr>
            <a:r>
              <a:rPr lang="en-US" dirty="0"/>
              <a:t>Transceivers and Receivers that can send and receive data because they  use </a:t>
            </a:r>
            <a:r>
              <a:rPr lang="en-US" b="1" u="sng" dirty="0"/>
              <a:t>Radio Waves.</a:t>
            </a:r>
          </a:p>
          <a:p>
            <a:pPr lvl="1">
              <a:lnSpc>
                <a:spcPct val="90000"/>
              </a:lnSpc>
            </a:pPr>
            <a:r>
              <a:rPr lang="en-US" dirty="0"/>
              <a:t>MAC Address (Physical Address)</a:t>
            </a:r>
          </a:p>
          <a:p>
            <a:pPr lvl="2">
              <a:lnSpc>
                <a:spcPct val="90000"/>
              </a:lnSpc>
            </a:pPr>
            <a:r>
              <a:rPr lang="en-US" dirty="0"/>
              <a:t>Burnt on the NIC card by the manufacturer.</a:t>
            </a:r>
          </a:p>
          <a:p>
            <a:pPr lvl="1">
              <a:lnSpc>
                <a:spcPct val="90000"/>
              </a:lnSpc>
            </a:pPr>
            <a:r>
              <a:rPr lang="en-US" dirty="0"/>
              <a:t>PIN Number </a:t>
            </a:r>
          </a:p>
          <a:p>
            <a:pPr lvl="2">
              <a:lnSpc>
                <a:spcPct val="90000"/>
              </a:lnSpc>
            </a:pPr>
            <a:r>
              <a:rPr lang="en-US" dirty="0"/>
              <a:t>To identify the user using the device.</a:t>
            </a:r>
          </a:p>
          <a:p>
            <a:pPr lvl="1">
              <a:lnSpc>
                <a:spcPct val="90000"/>
              </a:lnSpc>
            </a:pPr>
            <a:r>
              <a:rPr lang="en-US" dirty="0"/>
              <a:t>A </a:t>
            </a:r>
            <a:r>
              <a:rPr lang="en-US" dirty="0" err="1"/>
              <a:t>Piconet</a:t>
            </a:r>
            <a:endParaRPr lang="en-US" dirty="0"/>
          </a:p>
          <a:p>
            <a:pPr lvl="1">
              <a:lnSpc>
                <a:spcPct val="90000"/>
              </a:lnSpc>
            </a:pPr>
            <a:r>
              <a:rPr lang="en-US" dirty="0"/>
              <a:t>A </a:t>
            </a:r>
            <a:r>
              <a:rPr lang="en-US" dirty="0" smtClean="0"/>
              <a:t>FHSS </a:t>
            </a:r>
            <a:r>
              <a:rPr lang="en-US" dirty="0"/>
              <a:t>protocol</a:t>
            </a:r>
          </a:p>
          <a:p>
            <a:pPr lvl="1">
              <a:lnSpc>
                <a:spcPct val="90000"/>
              </a:lnSpc>
            </a:pPr>
            <a:endParaRPr lang="en-US" b="1" u="sng" dirty="0"/>
          </a:p>
          <a:p>
            <a:pPr lvl="1">
              <a:lnSpc>
                <a:spcPct val="90000"/>
              </a:lnSpc>
            </a:pPr>
            <a:endParaRPr lang="en-US" dirty="0"/>
          </a:p>
          <a:p>
            <a:pPr lvl="1">
              <a:lnSpc>
                <a:spcPct val="90000"/>
              </a:lnSpc>
            </a:pPr>
            <a:endParaRPr lang="en-US" dirty="0"/>
          </a:p>
        </p:txBody>
      </p:sp>
    </p:spTree>
    <p:extLst>
      <p:ext uri="{BB962C8B-B14F-4D97-AF65-F5344CB8AC3E}">
        <p14:creationId xmlns:p14="http://schemas.microsoft.com/office/powerpoint/2010/main" val="18835304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a:grpSpLocks/>
          </p:cNvGrpSpPr>
          <p:nvPr/>
        </p:nvGrpSpPr>
        <p:grpSpPr bwMode="auto">
          <a:xfrm>
            <a:off x="6096000" y="1447800"/>
            <a:ext cx="2586038" cy="4267200"/>
            <a:chOff x="3936" y="719"/>
            <a:chExt cx="1533" cy="2688"/>
          </a:xfrm>
        </p:grpSpPr>
        <p:sp>
          <p:nvSpPr>
            <p:cNvPr id="64515" name="Oval 3"/>
            <p:cNvSpPr>
              <a:spLocks noChangeArrowheads="1"/>
            </p:cNvSpPr>
            <p:nvPr/>
          </p:nvSpPr>
          <p:spPr bwMode="auto">
            <a:xfrm rot="-16200000">
              <a:off x="3833" y="1772"/>
              <a:ext cx="1749" cy="1522"/>
            </a:xfrm>
            <a:prstGeom prst="ellipse">
              <a:avLst/>
            </a:prstGeom>
            <a:solidFill>
              <a:srgbClr val="F02EF0"/>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516" name="Oval 4"/>
            <p:cNvSpPr>
              <a:spLocks noChangeArrowheads="1"/>
            </p:cNvSpPr>
            <p:nvPr/>
          </p:nvSpPr>
          <p:spPr bwMode="auto">
            <a:xfrm rot="-16200000">
              <a:off x="3922" y="733"/>
              <a:ext cx="1549" cy="1522"/>
            </a:xfrm>
            <a:prstGeom prst="ellipse">
              <a:avLst/>
            </a:prstGeom>
            <a:solidFill>
              <a:schemeClr val="accent1">
                <a:alpha val="50000"/>
              </a:scheme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517" name="Line 5"/>
            <p:cNvSpPr>
              <a:spLocks noChangeShapeType="1"/>
            </p:cNvSpPr>
            <p:nvPr/>
          </p:nvSpPr>
          <p:spPr bwMode="auto">
            <a:xfrm rot="-16200000">
              <a:off x="4754" y="974"/>
              <a:ext cx="1" cy="319"/>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8" name="Line 6"/>
            <p:cNvSpPr>
              <a:spLocks noChangeShapeType="1"/>
            </p:cNvSpPr>
            <p:nvPr/>
          </p:nvSpPr>
          <p:spPr bwMode="auto">
            <a:xfrm rot="-16200000">
              <a:off x="4587" y="2755"/>
              <a:ext cx="181" cy="48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9" name="Line 7"/>
            <p:cNvSpPr>
              <a:spLocks noChangeShapeType="1"/>
            </p:cNvSpPr>
            <p:nvPr/>
          </p:nvSpPr>
          <p:spPr bwMode="auto">
            <a:xfrm rot="5400000" flipV="1">
              <a:off x="4164" y="2041"/>
              <a:ext cx="972" cy="585"/>
            </a:xfrm>
            <a:prstGeom prst="line">
              <a:avLst/>
            </a:prstGeom>
            <a:noFill/>
            <a:ln w="26988">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0" name="Line 8"/>
            <p:cNvSpPr>
              <a:spLocks noChangeShapeType="1"/>
            </p:cNvSpPr>
            <p:nvPr/>
          </p:nvSpPr>
          <p:spPr bwMode="auto">
            <a:xfrm rot="-16200000">
              <a:off x="4406" y="1184"/>
              <a:ext cx="524" cy="51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1" name="Line 9"/>
            <p:cNvSpPr>
              <a:spLocks noChangeShapeType="1"/>
            </p:cNvSpPr>
            <p:nvPr/>
          </p:nvSpPr>
          <p:spPr bwMode="auto">
            <a:xfrm rot="5400000" flipV="1">
              <a:off x="4830" y="1389"/>
              <a:ext cx="480" cy="12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2" name="Freeform 10"/>
            <p:cNvSpPr>
              <a:spLocks/>
            </p:cNvSpPr>
            <p:nvPr/>
          </p:nvSpPr>
          <p:spPr bwMode="auto">
            <a:xfrm rot="-16200000">
              <a:off x="4914" y="2801"/>
              <a:ext cx="159" cy="158"/>
            </a:xfrm>
            <a:custGeom>
              <a:avLst/>
              <a:gdLst>
                <a:gd name="T0" fmla="*/ 0 w 319"/>
                <a:gd name="T1" fmla="*/ 158 h 317"/>
                <a:gd name="T2" fmla="*/ 3 w 319"/>
                <a:gd name="T3" fmla="*/ 131 h 317"/>
                <a:gd name="T4" fmla="*/ 11 w 319"/>
                <a:gd name="T5" fmla="*/ 104 h 317"/>
                <a:gd name="T6" fmla="*/ 22 w 319"/>
                <a:gd name="T7" fmla="*/ 79 h 317"/>
                <a:gd name="T8" fmla="*/ 38 w 319"/>
                <a:gd name="T9" fmla="*/ 56 h 317"/>
                <a:gd name="T10" fmla="*/ 58 w 319"/>
                <a:gd name="T11" fmla="*/ 37 h 317"/>
                <a:gd name="T12" fmla="*/ 80 w 319"/>
                <a:gd name="T13" fmla="*/ 21 h 317"/>
                <a:gd name="T14" fmla="*/ 105 w 319"/>
                <a:gd name="T15" fmla="*/ 9 h 317"/>
                <a:gd name="T16" fmla="*/ 132 w 319"/>
                <a:gd name="T17" fmla="*/ 2 h 317"/>
                <a:gd name="T18" fmla="*/ 160 w 319"/>
                <a:gd name="T19" fmla="*/ 0 h 317"/>
                <a:gd name="T20" fmla="*/ 187 w 319"/>
                <a:gd name="T21" fmla="*/ 2 h 317"/>
                <a:gd name="T22" fmla="*/ 214 w 319"/>
                <a:gd name="T23" fmla="*/ 9 h 317"/>
                <a:gd name="T24" fmla="*/ 239 w 319"/>
                <a:gd name="T25" fmla="*/ 21 h 317"/>
                <a:gd name="T26" fmla="*/ 261 w 319"/>
                <a:gd name="T27" fmla="*/ 37 h 317"/>
                <a:gd name="T28" fmla="*/ 281 w 319"/>
                <a:gd name="T29" fmla="*/ 56 h 317"/>
                <a:gd name="T30" fmla="*/ 297 w 319"/>
                <a:gd name="T31" fmla="*/ 79 h 317"/>
                <a:gd name="T32" fmla="*/ 309 w 319"/>
                <a:gd name="T33" fmla="*/ 104 h 317"/>
                <a:gd name="T34" fmla="*/ 316 w 319"/>
                <a:gd name="T35" fmla="*/ 131 h 317"/>
                <a:gd name="T36" fmla="*/ 319 w 319"/>
                <a:gd name="T37" fmla="*/ 158 h 317"/>
                <a:gd name="T38" fmla="*/ 316 w 319"/>
                <a:gd name="T39" fmla="*/ 186 h 317"/>
                <a:gd name="T40" fmla="*/ 309 w 319"/>
                <a:gd name="T41" fmla="*/ 213 h 317"/>
                <a:gd name="T42" fmla="*/ 297 w 319"/>
                <a:gd name="T43" fmla="*/ 238 h 317"/>
                <a:gd name="T44" fmla="*/ 281 w 319"/>
                <a:gd name="T45" fmla="*/ 260 h 317"/>
                <a:gd name="T46" fmla="*/ 261 w 319"/>
                <a:gd name="T47" fmla="*/ 281 h 317"/>
                <a:gd name="T48" fmla="*/ 239 w 319"/>
                <a:gd name="T49" fmla="*/ 297 h 317"/>
                <a:gd name="T50" fmla="*/ 214 w 319"/>
                <a:gd name="T51" fmla="*/ 308 h 317"/>
                <a:gd name="T52" fmla="*/ 187 w 319"/>
                <a:gd name="T53" fmla="*/ 316 h 317"/>
                <a:gd name="T54" fmla="*/ 160 w 319"/>
                <a:gd name="T55" fmla="*/ 317 h 317"/>
                <a:gd name="T56" fmla="*/ 132 w 319"/>
                <a:gd name="T57" fmla="*/ 316 h 317"/>
                <a:gd name="T58" fmla="*/ 105 w 319"/>
                <a:gd name="T59" fmla="*/ 308 h 317"/>
                <a:gd name="T60" fmla="*/ 80 w 319"/>
                <a:gd name="T61" fmla="*/ 297 h 317"/>
                <a:gd name="T62" fmla="*/ 58 w 319"/>
                <a:gd name="T63" fmla="*/ 281 h 317"/>
                <a:gd name="T64" fmla="*/ 38 w 319"/>
                <a:gd name="T65" fmla="*/ 260 h 317"/>
                <a:gd name="T66" fmla="*/ 22 w 319"/>
                <a:gd name="T67" fmla="*/ 238 h 317"/>
                <a:gd name="T68" fmla="*/ 11 w 319"/>
                <a:gd name="T69" fmla="*/ 213 h 317"/>
                <a:gd name="T70" fmla="*/ 3 w 319"/>
                <a:gd name="T71" fmla="*/ 186 h 317"/>
                <a:gd name="T72" fmla="*/ 0 w 319"/>
                <a:gd name="T73" fmla="*/ 15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9" h="317">
                  <a:moveTo>
                    <a:pt x="0" y="158"/>
                  </a:moveTo>
                  <a:lnTo>
                    <a:pt x="3" y="131"/>
                  </a:lnTo>
                  <a:lnTo>
                    <a:pt x="11" y="104"/>
                  </a:lnTo>
                  <a:lnTo>
                    <a:pt x="22" y="79"/>
                  </a:lnTo>
                  <a:lnTo>
                    <a:pt x="38" y="56"/>
                  </a:lnTo>
                  <a:lnTo>
                    <a:pt x="58" y="37"/>
                  </a:lnTo>
                  <a:lnTo>
                    <a:pt x="80" y="21"/>
                  </a:lnTo>
                  <a:lnTo>
                    <a:pt x="105" y="9"/>
                  </a:lnTo>
                  <a:lnTo>
                    <a:pt x="132" y="2"/>
                  </a:lnTo>
                  <a:lnTo>
                    <a:pt x="160" y="0"/>
                  </a:lnTo>
                  <a:lnTo>
                    <a:pt x="187" y="2"/>
                  </a:lnTo>
                  <a:lnTo>
                    <a:pt x="214" y="9"/>
                  </a:lnTo>
                  <a:lnTo>
                    <a:pt x="239" y="21"/>
                  </a:lnTo>
                  <a:lnTo>
                    <a:pt x="261" y="37"/>
                  </a:lnTo>
                  <a:lnTo>
                    <a:pt x="281" y="56"/>
                  </a:lnTo>
                  <a:lnTo>
                    <a:pt x="297" y="79"/>
                  </a:lnTo>
                  <a:lnTo>
                    <a:pt x="309" y="104"/>
                  </a:lnTo>
                  <a:lnTo>
                    <a:pt x="316" y="131"/>
                  </a:lnTo>
                  <a:lnTo>
                    <a:pt x="319" y="158"/>
                  </a:lnTo>
                  <a:lnTo>
                    <a:pt x="316" y="186"/>
                  </a:lnTo>
                  <a:lnTo>
                    <a:pt x="309" y="213"/>
                  </a:lnTo>
                  <a:lnTo>
                    <a:pt x="297" y="238"/>
                  </a:lnTo>
                  <a:lnTo>
                    <a:pt x="281" y="260"/>
                  </a:lnTo>
                  <a:lnTo>
                    <a:pt x="261" y="281"/>
                  </a:lnTo>
                  <a:lnTo>
                    <a:pt x="239" y="297"/>
                  </a:lnTo>
                  <a:lnTo>
                    <a:pt x="214" y="308"/>
                  </a:lnTo>
                  <a:lnTo>
                    <a:pt x="187" y="316"/>
                  </a:lnTo>
                  <a:lnTo>
                    <a:pt x="160" y="317"/>
                  </a:lnTo>
                  <a:lnTo>
                    <a:pt x="132" y="316"/>
                  </a:lnTo>
                  <a:lnTo>
                    <a:pt x="105" y="308"/>
                  </a:lnTo>
                  <a:lnTo>
                    <a:pt x="80" y="297"/>
                  </a:lnTo>
                  <a:lnTo>
                    <a:pt x="58" y="281"/>
                  </a:lnTo>
                  <a:lnTo>
                    <a:pt x="38" y="260"/>
                  </a:lnTo>
                  <a:lnTo>
                    <a:pt x="22" y="238"/>
                  </a:lnTo>
                  <a:lnTo>
                    <a:pt x="11" y="213"/>
                  </a:lnTo>
                  <a:lnTo>
                    <a:pt x="3" y="186"/>
                  </a:lnTo>
                  <a:lnTo>
                    <a:pt x="0" y="158"/>
                  </a:lnTo>
                  <a:close/>
                </a:path>
              </a:pathLst>
            </a:custGeom>
            <a:solidFill>
              <a:srgbClr val="00FFFF"/>
            </a:solidFill>
            <a:ln w="6350">
              <a:solidFill>
                <a:srgbClr val="000000"/>
              </a:solidFill>
              <a:prstDash val="solid"/>
              <a:round/>
              <a:headEnd/>
              <a:tailEnd/>
            </a:ln>
          </p:spPr>
          <p:txBody>
            <a:bodyPr/>
            <a:lstStyle/>
            <a:p>
              <a:endParaRPr lang="en-US"/>
            </a:p>
          </p:txBody>
        </p:sp>
        <p:sp>
          <p:nvSpPr>
            <p:cNvPr id="64523" name="Rectangle 11"/>
            <p:cNvSpPr>
              <a:spLocks noChangeArrowheads="1"/>
            </p:cNvSpPr>
            <p:nvPr/>
          </p:nvSpPr>
          <p:spPr bwMode="auto">
            <a:xfrm rot="-21600000">
              <a:off x="4954" y="2822"/>
              <a:ext cx="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M</a:t>
              </a:r>
              <a:endParaRPr lang="en-US" altLang="en-US" sz="1200">
                <a:latin typeface="Arial" charset="0"/>
              </a:endParaRPr>
            </a:p>
          </p:txBody>
        </p:sp>
        <p:sp>
          <p:nvSpPr>
            <p:cNvPr id="64524" name="Freeform 12"/>
            <p:cNvSpPr>
              <a:spLocks/>
            </p:cNvSpPr>
            <p:nvPr/>
          </p:nvSpPr>
          <p:spPr bwMode="auto">
            <a:xfrm rot="-16200000">
              <a:off x="4914" y="1055"/>
              <a:ext cx="159" cy="158"/>
            </a:xfrm>
            <a:custGeom>
              <a:avLst/>
              <a:gdLst>
                <a:gd name="T0" fmla="*/ 0 w 317"/>
                <a:gd name="T1" fmla="*/ 158 h 317"/>
                <a:gd name="T2" fmla="*/ 3 w 317"/>
                <a:gd name="T3" fmla="*/ 131 h 317"/>
                <a:gd name="T4" fmla="*/ 10 w 317"/>
                <a:gd name="T5" fmla="*/ 104 h 317"/>
                <a:gd name="T6" fmla="*/ 22 w 317"/>
                <a:gd name="T7" fmla="*/ 79 h 317"/>
                <a:gd name="T8" fmla="*/ 38 w 317"/>
                <a:gd name="T9" fmla="*/ 56 h 317"/>
                <a:gd name="T10" fmla="*/ 57 w 317"/>
                <a:gd name="T11" fmla="*/ 37 h 317"/>
                <a:gd name="T12" fmla="*/ 79 w 317"/>
                <a:gd name="T13" fmla="*/ 21 h 317"/>
                <a:gd name="T14" fmla="*/ 105 w 317"/>
                <a:gd name="T15" fmla="*/ 9 h 317"/>
                <a:gd name="T16" fmla="*/ 132 w 317"/>
                <a:gd name="T17" fmla="*/ 2 h 317"/>
                <a:gd name="T18" fmla="*/ 159 w 317"/>
                <a:gd name="T19" fmla="*/ 0 h 317"/>
                <a:gd name="T20" fmla="*/ 187 w 317"/>
                <a:gd name="T21" fmla="*/ 2 h 317"/>
                <a:gd name="T22" fmla="*/ 214 w 317"/>
                <a:gd name="T23" fmla="*/ 9 h 317"/>
                <a:gd name="T24" fmla="*/ 238 w 317"/>
                <a:gd name="T25" fmla="*/ 21 h 317"/>
                <a:gd name="T26" fmla="*/ 261 w 317"/>
                <a:gd name="T27" fmla="*/ 37 h 317"/>
                <a:gd name="T28" fmla="*/ 281 w 317"/>
                <a:gd name="T29" fmla="*/ 56 h 317"/>
                <a:gd name="T30" fmla="*/ 296 w 317"/>
                <a:gd name="T31" fmla="*/ 79 h 317"/>
                <a:gd name="T32" fmla="*/ 308 w 317"/>
                <a:gd name="T33" fmla="*/ 104 h 317"/>
                <a:gd name="T34" fmla="*/ 315 w 317"/>
                <a:gd name="T35" fmla="*/ 131 h 317"/>
                <a:gd name="T36" fmla="*/ 317 w 317"/>
                <a:gd name="T37" fmla="*/ 158 h 317"/>
                <a:gd name="T38" fmla="*/ 315 w 317"/>
                <a:gd name="T39" fmla="*/ 186 h 317"/>
                <a:gd name="T40" fmla="*/ 308 w 317"/>
                <a:gd name="T41" fmla="*/ 213 h 317"/>
                <a:gd name="T42" fmla="*/ 296 w 317"/>
                <a:gd name="T43" fmla="*/ 238 h 317"/>
                <a:gd name="T44" fmla="*/ 281 w 317"/>
                <a:gd name="T45" fmla="*/ 260 h 317"/>
                <a:gd name="T46" fmla="*/ 261 w 317"/>
                <a:gd name="T47" fmla="*/ 281 h 317"/>
                <a:gd name="T48" fmla="*/ 238 w 317"/>
                <a:gd name="T49" fmla="*/ 297 h 317"/>
                <a:gd name="T50" fmla="*/ 214 w 317"/>
                <a:gd name="T51" fmla="*/ 308 h 317"/>
                <a:gd name="T52" fmla="*/ 187 w 317"/>
                <a:gd name="T53" fmla="*/ 316 h 317"/>
                <a:gd name="T54" fmla="*/ 159 w 317"/>
                <a:gd name="T55" fmla="*/ 317 h 317"/>
                <a:gd name="T56" fmla="*/ 132 w 317"/>
                <a:gd name="T57" fmla="*/ 316 h 317"/>
                <a:gd name="T58" fmla="*/ 105 w 317"/>
                <a:gd name="T59" fmla="*/ 308 h 317"/>
                <a:gd name="T60" fmla="*/ 79 w 317"/>
                <a:gd name="T61" fmla="*/ 297 h 317"/>
                <a:gd name="T62" fmla="*/ 57 w 317"/>
                <a:gd name="T63" fmla="*/ 281 h 317"/>
                <a:gd name="T64" fmla="*/ 38 w 317"/>
                <a:gd name="T65" fmla="*/ 260 h 317"/>
                <a:gd name="T66" fmla="*/ 22 w 317"/>
                <a:gd name="T67" fmla="*/ 238 h 317"/>
                <a:gd name="T68" fmla="*/ 10 w 317"/>
                <a:gd name="T69" fmla="*/ 213 h 317"/>
                <a:gd name="T70" fmla="*/ 3 w 317"/>
                <a:gd name="T71" fmla="*/ 186 h 317"/>
                <a:gd name="T72" fmla="*/ 0 w 317"/>
                <a:gd name="T73" fmla="*/ 15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7">
                  <a:moveTo>
                    <a:pt x="0" y="158"/>
                  </a:moveTo>
                  <a:lnTo>
                    <a:pt x="3" y="131"/>
                  </a:lnTo>
                  <a:lnTo>
                    <a:pt x="10" y="104"/>
                  </a:lnTo>
                  <a:lnTo>
                    <a:pt x="22" y="79"/>
                  </a:lnTo>
                  <a:lnTo>
                    <a:pt x="38" y="56"/>
                  </a:lnTo>
                  <a:lnTo>
                    <a:pt x="57" y="37"/>
                  </a:lnTo>
                  <a:lnTo>
                    <a:pt x="79" y="21"/>
                  </a:lnTo>
                  <a:lnTo>
                    <a:pt x="105" y="9"/>
                  </a:lnTo>
                  <a:lnTo>
                    <a:pt x="132" y="2"/>
                  </a:lnTo>
                  <a:lnTo>
                    <a:pt x="159" y="0"/>
                  </a:lnTo>
                  <a:lnTo>
                    <a:pt x="187" y="2"/>
                  </a:lnTo>
                  <a:lnTo>
                    <a:pt x="214" y="9"/>
                  </a:lnTo>
                  <a:lnTo>
                    <a:pt x="238" y="21"/>
                  </a:lnTo>
                  <a:lnTo>
                    <a:pt x="261" y="37"/>
                  </a:lnTo>
                  <a:lnTo>
                    <a:pt x="281" y="56"/>
                  </a:lnTo>
                  <a:lnTo>
                    <a:pt x="296" y="79"/>
                  </a:lnTo>
                  <a:lnTo>
                    <a:pt x="308" y="104"/>
                  </a:lnTo>
                  <a:lnTo>
                    <a:pt x="315" y="131"/>
                  </a:lnTo>
                  <a:lnTo>
                    <a:pt x="317" y="158"/>
                  </a:lnTo>
                  <a:lnTo>
                    <a:pt x="315" y="186"/>
                  </a:lnTo>
                  <a:lnTo>
                    <a:pt x="308" y="213"/>
                  </a:lnTo>
                  <a:lnTo>
                    <a:pt x="296" y="238"/>
                  </a:lnTo>
                  <a:lnTo>
                    <a:pt x="281" y="260"/>
                  </a:lnTo>
                  <a:lnTo>
                    <a:pt x="261" y="281"/>
                  </a:lnTo>
                  <a:lnTo>
                    <a:pt x="238" y="297"/>
                  </a:lnTo>
                  <a:lnTo>
                    <a:pt x="214" y="308"/>
                  </a:lnTo>
                  <a:lnTo>
                    <a:pt x="187" y="316"/>
                  </a:lnTo>
                  <a:lnTo>
                    <a:pt x="159" y="317"/>
                  </a:lnTo>
                  <a:lnTo>
                    <a:pt x="132" y="316"/>
                  </a:lnTo>
                  <a:lnTo>
                    <a:pt x="105" y="308"/>
                  </a:lnTo>
                  <a:lnTo>
                    <a:pt x="79" y="297"/>
                  </a:lnTo>
                  <a:lnTo>
                    <a:pt x="57" y="281"/>
                  </a:lnTo>
                  <a:lnTo>
                    <a:pt x="38" y="260"/>
                  </a:lnTo>
                  <a:lnTo>
                    <a:pt x="22" y="238"/>
                  </a:lnTo>
                  <a:lnTo>
                    <a:pt x="10" y="213"/>
                  </a:lnTo>
                  <a:lnTo>
                    <a:pt x="3" y="186"/>
                  </a:lnTo>
                  <a:lnTo>
                    <a:pt x="0" y="158"/>
                  </a:lnTo>
                  <a:close/>
                </a:path>
              </a:pathLst>
            </a:custGeom>
            <a:solidFill>
              <a:srgbClr val="00FFFF"/>
            </a:solidFill>
            <a:ln w="6350">
              <a:solidFill>
                <a:srgbClr val="000000"/>
              </a:solidFill>
              <a:prstDash val="solid"/>
              <a:round/>
              <a:headEnd/>
              <a:tailEnd/>
            </a:ln>
          </p:spPr>
          <p:txBody>
            <a:bodyPr/>
            <a:lstStyle/>
            <a:p>
              <a:endParaRPr lang="en-US"/>
            </a:p>
          </p:txBody>
        </p:sp>
        <p:sp>
          <p:nvSpPr>
            <p:cNvPr id="64525" name="Rectangle 13"/>
            <p:cNvSpPr>
              <a:spLocks noChangeArrowheads="1"/>
            </p:cNvSpPr>
            <p:nvPr/>
          </p:nvSpPr>
          <p:spPr bwMode="auto">
            <a:xfrm rot="-21600000">
              <a:off x="4953" y="1076"/>
              <a:ext cx="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M</a:t>
              </a:r>
              <a:endParaRPr lang="en-US" altLang="en-US" sz="1200">
                <a:latin typeface="Arial" charset="0"/>
              </a:endParaRPr>
            </a:p>
          </p:txBody>
        </p:sp>
        <p:sp>
          <p:nvSpPr>
            <p:cNvPr id="64526" name="Freeform 14"/>
            <p:cNvSpPr>
              <a:spLocks/>
            </p:cNvSpPr>
            <p:nvPr/>
          </p:nvSpPr>
          <p:spPr bwMode="auto">
            <a:xfrm rot="-16200000">
              <a:off x="5072" y="1689"/>
              <a:ext cx="159" cy="159"/>
            </a:xfrm>
            <a:custGeom>
              <a:avLst/>
              <a:gdLst>
                <a:gd name="T0" fmla="*/ 0 w 318"/>
                <a:gd name="T1" fmla="*/ 159 h 318"/>
                <a:gd name="T2" fmla="*/ 3 w 318"/>
                <a:gd name="T3" fmla="*/ 132 h 318"/>
                <a:gd name="T4" fmla="*/ 10 w 318"/>
                <a:gd name="T5" fmla="*/ 105 h 318"/>
                <a:gd name="T6" fmla="*/ 22 w 318"/>
                <a:gd name="T7" fmla="*/ 79 h 318"/>
                <a:gd name="T8" fmla="*/ 38 w 318"/>
                <a:gd name="T9" fmla="*/ 57 h 318"/>
                <a:gd name="T10" fmla="*/ 57 w 318"/>
                <a:gd name="T11" fmla="*/ 38 h 318"/>
                <a:gd name="T12" fmla="*/ 80 w 318"/>
                <a:gd name="T13" fmla="*/ 22 h 318"/>
                <a:gd name="T14" fmla="*/ 105 w 318"/>
                <a:gd name="T15" fmla="*/ 10 h 318"/>
                <a:gd name="T16" fmla="*/ 131 w 318"/>
                <a:gd name="T17" fmla="*/ 3 h 318"/>
                <a:gd name="T18" fmla="*/ 159 w 318"/>
                <a:gd name="T19" fmla="*/ 0 h 318"/>
                <a:gd name="T20" fmla="*/ 187 w 318"/>
                <a:gd name="T21" fmla="*/ 3 h 318"/>
                <a:gd name="T22" fmla="*/ 213 w 318"/>
                <a:gd name="T23" fmla="*/ 10 h 318"/>
                <a:gd name="T24" fmla="*/ 238 w 318"/>
                <a:gd name="T25" fmla="*/ 22 h 318"/>
                <a:gd name="T26" fmla="*/ 261 w 318"/>
                <a:gd name="T27" fmla="*/ 38 h 318"/>
                <a:gd name="T28" fmla="*/ 280 w 318"/>
                <a:gd name="T29" fmla="*/ 57 h 318"/>
                <a:gd name="T30" fmla="*/ 296 w 318"/>
                <a:gd name="T31" fmla="*/ 79 h 318"/>
                <a:gd name="T32" fmla="*/ 308 w 318"/>
                <a:gd name="T33" fmla="*/ 105 h 318"/>
                <a:gd name="T34" fmla="*/ 315 w 318"/>
                <a:gd name="T35" fmla="*/ 132 h 318"/>
                <a:gd name="T36" fmla="*/ 318 w 318"/>
                <a:gd name="T37" fmla="*/ 159 h 318"/>
                <a:gd name="T38" fmla="*/ 315 w 318"/>
                <a:gd name="T39" fmla="*/ 187 h 318"/>
                <a:gd name="T40" fmla="*/ 308 w 318"/>
                <a:gd name="T41" fmla="*/ 214 h 318"/>
                <a:gd name="T42" fmla="*/ 296 w 318"/>
                <a:gd name="T43" fmla="*/ 238 h 318"/>
                <a:gd name="T44" fmla="*/ 280 w 318"/>
                <a:gd name="T45" fmla="*/ 261 h 318"/>
                <a:gd name="T46" fmla="*/ 261 w 318"/>
                <a:gd name="T47" fmla="*/ 281 h 318"/>
                <a:gd name="T48" fmla="*/ 238 w 318"/>
                <a:gd name="T49" fmla="*/ 296 h 318"/>
                <a:gd name="T50" fmla="*/ 213 w 318"/>
                <a:gd name="T51" fmla="*/ 308 h 318"/>
                <a:gd name="T52" fmla="*/ 187 w 318"/>
                <a:gd name="T53" fmla="*/ 315 h 318"/>
                <a:gd name="T54" fmla="*/ 159 w 318"/>
                <a:gd name="T55" fmla="*/ 318 h 318"/>
                <a:gd name="T56" fmla="*/ 131 w 318"/>
                <a:gd name="T57" fmla="*/ 315 h 318"/>
                <a:gd name="T58" fmla="*/ 105 w 318"/>
                <a:gd name="T59" fmla="*/ 308 h 318"/>
                <a:gd name="T60" fmla="*/ 80 w 318"/>
                <a:gd name="T61" fmla="*/ 296 h 318"/>
                <a:gd name="T62" fmla="*/ 57 w 318"/>
                <a:gd name="T63" fmla="*/ 281 h 318"/>
                <a:gd name="T64" fmla="*/ 38 w 318"/>
                <a:gd name="T65" fmla="*/ 261 h 318"/>
                <a:gd name="T66" fmla="*/ 22 w 318"/>
                <a:gd name="T67" fmla="*/ 238 h 318"/>
                <a:gd name="T68" fmla="*/ 10 w 318"/>
                <a:gd name="T69" fmla="*/ 214 h 318"/>
                <a:gd name="T70" fmla="*/ 3 w 318"/>
                <a:gd name="T71" fmla="*/ 187 h 318"/>
                <a:gd name="T72" fmla="*/ 0 w 318"/>
                <a:gd name="T73" fmla="*/ 1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318">
                  <a:moveTo>
                    <a:pt x="0" y="159"/>
                  </a:moveTo>
                  <a:lnTo>
                    <a:pt x="3" y="132"/>
                  </a:lnTo>
                  <a:lnTo>
                    <a:pt x="10" y="105"/>
                  </a:lnTo>
                  <a:lnTo>
                    <a:pt x="22" y="79"/>
                  </a:lnTo>
                  <a:lnTo>
                    <a:pt x="38" y="57"/>
                  </a:lnTo>
                  <a:lnTo>
                    <a:pt x="57" y="38"/>
                  </a:lnTo>
                  <a:lnTo>
                    <a:pt x="80" y="22"/>
                  </a:lnTo>
                  <a:lnTo>
                    <a:pt x="105" y="10"/>
                  </a:lnTo>
                  <a:lnTo>
                    <a:pt x="131" y="3"/>
                  </a:lnTo>
                  <a:lnTo>
                    <a:pt x="159" y="0"/>
                  </a:lnTo>
                  <a:lnTo>
                    <a:pt x="187" y="3"/>
                  </a:lnTo>
                  <a:lnTo>
                    <a:pt x="213" y="10"/>
                  </a:lnTo>
                  <a:lnTo>
                    <a:pt x="238" y="22"/>
                  </a:lnTo>
                  <a:lnTo>
                    <a:pt x="261" y="38"/>
                  </a:lnTo>
                  <a:lnTo>
                    <a:pt x="280" y="57"/>
                  </a:lnTo>
                  <a:lnTo>
                    <a:pt x="296" y="79"/>
                  </a:lnTo>
                  <a:lnTo>
                    <a:pt x="308" y="105"/>
                  </a:lnTo>
                  <a:lnTo>
                    <a:pt x="315" y="132"/>
                  </a:lnTo>
                  <a:lnTo>
                    <a:pt x="318" y="159"/>
                  </a:lnTo>
                  <a:lnTo>
                    <a:pt x="315" y="187"/>
                  </a:lnTo>
                  <a:lnTo>
                    <a:pt x="308" y="214"/>
                  </a:lnTo>
                  <a:lnTo>
                    <a:pt x="296" y="238"/>
                  </a:lnTo>
                  <a:lnTo>
                    <a:pt x="280" y="261"/>
                  </a:lnTo>
                  <a:lnTo>
                    <a:pt x="261" y="281"/>
                  </a:lnTo>
                  <a:lnTo>
                    <a:pt x="238" y="296"/>
                  </a:lnTo>
                  <a:lnTo>
                    <a:pt x="213" y="308"/>
                  </a:lnTo>
                  <a:lnTo>
                    <a:pt x="187" y="315"/>
                  </a:lnTo>
                  <a:lnTo>
                    <a:pt x="159" y="318"/>
                  </a:lnTo>
                  <a:lnTo>
                    <a:pt x="131" y="315"/>
                  </a:lnTo>
                  <a:lnTo>
                    <a:pt x="105" y="308"/>
                  </a:lnTo>
                  <a:lnTo>
                    <a:pt x="80" y="296"/>
                  </a:lnTo>
                  <a:lnTo>
                    <a:pt x="57" y="281"/>
                  </a:lnTo>
                  <a:lnTo>
                    <a:pt x="38" y="261"/>
                  </a:lnTo>
                  <a:lnTo>
                    <a:pt x="22" y="238"/>
                  </a:lnTo>
                  <a:lnTo>
                    <a:pt x="10" y="214"/>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27" name="Rectangle 15"/>
            <p:cNvSpPr>
              <a:spLocks noChangeArrowheads="1"/>
            </p:cNvSpPr>
            <p:nvPr/>
          </p:nvSpPr>
          <p:spPr bwMode="auto">
            <a:xfrm rot="-21600000">
              <a:off x="5120" y="1711"/>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a:t>
              </a:r>
              <a:endParaRPr lang="en-US" altLang="en-US" sz="1200">
                <a:latin typeface="Arial" charset="0"/>
              </a:endParaRPr>
            </a:p>
          </p:txBody>
        </p:sp>
        <p:sp>
          <p:nvSpPr>
            <p:cNvPr id="64528" name="Freeform 16"/>
            <p:cNvSpPr>
              <a:spLocks/>
            </p:cNvSpPr>
            <p:nvPr/>
          </p:nvSpPr>
          <p:spPr bwMode="auto">
            <a:xfrm rot="-16200000">
              <a:off x="4278" y="1689"/>
              <a:ext cx="159" cy="159"/>
            </a:xfrm>
            <a:custGeom>
              <a:avLst/>
              <a:gdLst>
                <a:gd name="T0" fmla="*/ 0 w 318"/>
                <a:gd name="T1" fmla="*/ 159 h 318"/>
                <a:gd name="T2" fmla="*/ 3 w 318"/>
                <a:gd name="T3" fmla="*/ 132 h 318"/>
                <a:gd name="T4" fmla="*/ 10 w 318"/>
                <a:gd name="T5" fmla="*/ 105 h 318"/>
                <a:gd name="T6" fmla="*/ 22 w 318"/>
                <a:gd name="T7" fmla="*/ 80 h 318"/>
                <a:gd name="T8" fmla="*/ 38 w 318"/>
                <a:gd name="T9" fmla="*/ 57 h 318"/>
                <a:gd name="T10" fmla="*/ 57 w 318"/>
                <a:gd name="T11" fmla="*/ 38 h 318"/>
                <a:gd name="T12" fmla="*/ 80 w 318"/>
                <a:gd name="T13" fmla="*/ 22 h 318"/>
                <a:gd name="T14" fmla="*/ 105 w 318"/>
                <a:gd name="T15" fmla="*/ 10 h 318"/>
                <a:gd name="T16" fmla="*/ 131 w 318"/>
                <a:gd name="T17" fmla="*/ 3 h 318"/>
                <a:gd name="T18" fmla="*/ 159 w 318"/>
                <a:gd name="T19" fmla="*/ 0 h 318"/>
                <a:gd name="T20" fmla="*/ 187 w 318"/>
                <a:gd name="T21" fmla="*/ 3 h 318"/>
                <a:gd name="T22" fmla="*/ 213 w 318"/>
                <a:gd name="T23" fmla="*/ 10 h 318"/>
                <a:gd name="T24" fmla="*/ 238 w 318"/>
                <a:gd name="T25" fmla="*/ 22 h 318"/>
                <a:gd name="T26" fmla="*/ 261 w 318"/>
                <a:gd name="T27" fmla="*/ 38 h 318"/>
                <a:gd name="T28" fmla="*/ 280 w 318"/>
                <a:gd name="T29" fmla="*/ 57 h 318"/>
                <a:gd name="T30" fmla="*/ 296 w 318"/>
                <a:gd name="T31" fmla="*/ 80 h 318"/>
                <a:gd name="T32" fmla="*/ 308 w 318"/>
                <a:gd name="T33" fmla="*/ 105 h 318"/>
                <a:gd name="T34" fmla="*/ 315 w 318"/>
                <a:gd name="T35" fmla="*/ 132 h 318"/>
                <a:gd name="T36" fmla="*/ 318 w 318"/>
                <a:gd name="T37" fmla="*/ 159 h 318"/>
                <a:gd name="T38" fmla="*/ 315 w 318"/>
                <a:gd name="T39" fmla="*/ 187 h 318"/>
                <a:gd name="T40" fmla="*/ 308 w 318"/>
                <a:gd name="T41" fmla="*/ 214 h 318"/>
                <a:gd name="T42" fmla="*/ 296 w 318"/>
                <a:gd name="T43" fmla="*/ 239 h 318"/>
                <a:gd name="T44" fmla="*/ 280 w 318"/>
                <a:gd name="T45" fmla="*/ 261 h 318"/>
                <a:gd name="T46" fmla="*/ 261 w 318"/>
                <a:gd name="T47" fmla="*/ 282 h 318"/>
                <a:gd name="T48" fmla="*/ 238 w 318"/>
                <a:gd name="T49" fmla="*/ 296 h 318"/>
                <a:gd name="T50" fmla="*/ 213 w 318"/>
                <a:gd name="T51" fmla="*/ 308 h 318"/>
                <a:gd name="T52" fmla="*/ 187 w 318"/>
                <a:gd name="T53" fmla="*/ 317 h 318"/>
                <a:gd name="T54" fmla="*/ 159 w 318"/>
                <a:gd name="T55" fmla="*/ 318 h 318"/>
                <a:gd name="T56" fmla="*/ 131 w 318"/>
                <a:gd name="T57" fmla="*/ 317 h 318"/>
                <a:gd name="T58" fmla="*/ 105 w 318"/>
                <a:gd name="T59" fmla="*/ 308 h 318"/>
                <a:gd name="T60" fmla="*/ 80 w 318"/>
                <a:gd name="T61" fmla="*/ 296 h 318"/>
                <a:gd name="T62" fmla="*/ 57 w 318"/>
                <a:gd name="T63" fmla="*/ 282 h 318"/>
                <a:gd name="T64" fmla="*/ 38 w 318"/>
                <a:gd name="T65" fmla="*/ 261 h 318"/>
                <a:gd name="T66" fmla="*/ 22 w 318"/>
                <a:gd name="T67" fmla="*/ 239 h 318"/>
                <a:gd name="T68" fmla="*/ 10 w 318"/>
                <a:gd name="T69" fmla="*/ 214 h 318"/>
                <a:gd name="T70" fmla="*/ 3 w 318"/>
                <a:gd name="T71" fmla="*/ 187 h 318"/>
                <a:gd name="T72" fmla="*/ 0 w 318"/>
                <a:gd name="T73" fmla="*/ 1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318">
                  <a:moveTo>
                    <a:pt x="0" y="159"/>
                  </a:moveTo>
                  <a:lnTo>
                    <a:pt x="3" y="132"/>
                  </a:lnTo>
                  <a:lnTo>
                    <a:pt x="10" y="105"/>
                  </a:lnTo>
                  <a:lnTo>
                    <a:pt x="22" y="80"/>
                  </a:lnTo>
                  <a:lnTo>
                    <a:pt x="38" y="57"/>
                  </a:lnTo>
                  <a:lnTo>
                    <a:pt x="57" y="38"/>
                  </a:lnTo>
                  <a:lnTo>
                    <a:pt x="80" y="22"/>
                  </a:lnTo>
                  <a:lnTo>
                    <a:pt x="105" y="10"/>
                  </a:lnTo>
                  <a:lnTo>
                    <a:pt x="131" y="3"/>
                  </a:lnTo>
                  <a:lnTo>
                    <a:pt x="159" y="0"/>
                  </a:lnTo>
                  <a:lnTo>
                    <a:pt x="187" y="3"/>
                  </a:lnTo>
                  <a:lnTo>
                    <a:pt x="213" y="10"/>
                  </a:lnTo>
                  <a:lnTo>
                    <a:pt x="238" y="22"/>
                  </a:lnTo>
                  <a:lnTo>
                    <a:pt x="261" y="38"/>
                  </a:lnTo>
                  <a:lnTo>
                    <a:pt x="280" y="57"/>
                  </a:lnTo>
                  <a:lnTo>
                    <a:pt x="296" y="80"/>
                  </a:lnTo>
                  <a:lnTo>
                    <a:pt x="308" y="105"/>
                  </a:lnTo>
                  <a:lnTo>
                    <a:pt x="315" y="132"/>
                  </a:lnTo>
                  <a:lnTo>
                    <a:pt x="318" y="159"/>
                  </a:lnTo>
                  <a:lnTo>
                    <a:pt x="315" y="187"/>
                  </a:lnTo>
                  <a:lnTo>
                    <a:pt x="308" y="214"/>
                  </a:lnTo>
                  <a:lnTo>
                    <a:pt x="296" y="239"/>
                  </a:lnTo>
                  <a:lnTo>
                    <a:pt x="280" y="261"/>
                  </a:lnTo>
                  <a:lnTo>
                    <a:pt x="261" y="282"/>
                  </a:lnTo>
                  <a:lnTo>
                    <a:pt x="238" y="296"/>
                  </a:lnTo>
                  <a:lnTo>
                    <a:pt x="213" y="308"/>
                  </a:lnTo>
                  <a:lnTo>
                    <a:pt x="187" y="317"/>
                  </a:lnTo>
                  <a:lnTo>
                    <a:pt x="159" y="318"/>
                  </a:lnTo>
                  <a:lnTo>
                    <a:pt x="131" y="317"/>
                  </a:lnTo>
                  <a:lnTo>
                    <a:pt x="105" y="308"/>
                  </a:lnTo>
                  <a:lnTo>
                    <a:pt x="80" y="296"/>
                  </a:lnTo>
                  <a:lnTo>
                    <a:pt x="57" y="282"/>
                  </a:lnTo>
                  <a:lnTo>
                    <a:pt x="38" y="261"/>
                  </a:lnTo>
                  <a:lnTo>
                    <a:pt x="22" y="239"/>
                  </a:lnTo>
                  <a:lnTo>
                    <a:pt x="10" y="214"/>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29" name="Rectangle 17"/>
            <p:cNvSpPr>
              <a:spLocks noChangeArrowheads="1"/>
            </p:cNvSpPr>
            <p:nvPr/>
          </p:nvSpPr>
          <p:spPr bwMode="auto">
            <a:xfrm rot="-21600000">
              <a:off x="4308" y="1720"/>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a:t>
              </a:r>
              <a:endParaRPr lang="en-US" altLang="en-US" sz="1200">
                <a:latin typeface="Arial" charset="0"/>
              </a:endParaRPr>
            </a:p>
          </p:txBody>
        </p:sp>
        <p:sp>
          <p:nvSpPr>
            <p:cNvPr id="64530" name="Freeform 18"/>
            <p:cNvSpPr>
              <a:spLocks/>
            </p:cNvSpPr>
            <p:nvPr/>
          </p:nvSpPr>
          <p:spPr bwMode="auto">
            <a:xfrm rot="-16200000">
              <a:off x="4279" y="3038"/>
              <a:ext cx="158" cy="159"/>
            </a:xfrm>
            <a:custGeom>
              <a:avLst/>
              <a:gdLst>
                <a:gd name="T0" fmla="*/ 0 w 318"/>
                <a:gd name="T1" fmla="*/ 159 h 318"/>
                <a:gd name="T2" fmla="*/ 3 w 318"/>
                <a:gd name="T3" fmla="*/ 132 h 318"/>
                <a:gd name="T4" fmla="*/ 10 w 318"/>
                <a:gd name="T5" fmla="*/ 105 h 318"/>
                <a:gd name="T6" fmla="*/ 22 w 318"/>
                <a:gd name="T7" fmla="*/ 80 h 318"/>
                <a:gd name="T8" fmla="*/ 37 w 318"/>
                <a:gd name="T9" fmla="*/ 57 h 318"/>
                <a:gd name="T10" fmla="*/ 57 w 318"/>
                <a:gd name="T11" fmla="*/ 38 h 318"/>
                <a:gd name="T12" fmla="*/ 80 w 318"/>
                <a:gd name="T13" fmla="*/ 22 h 318"/>
                <a:gd name="T14" fmla="*/ 104 w 318"/>
                <a:gd name="T15" fmla="*/ 10 h 318"/>
                <a:gd name="T16" fmla="*/ 131 w 318"/>
                <a:gd name="T17" fmla="*/ 3 h 318"/>
                <a:gd name="T18" fmla="*/ 159 w 318"/>
                <a:gd name="T19" fmla="*/ 0 h 318"/>
                <a:gd name="T20" fmla="*/ 186 w 318"/>
                <a:gd name="T21" fmla="*/ 3 h 318"/>
                <a:gd name="T22" fmla="*/ 213 w 318"/>
                <a:gd name="T23" fmla="*/ 10 h 318"/>
                <a:gd name="T24" fmla="*/ 238 w 318"/>
                <a:gd name="T25" fmla="*/ 22 h 318"/>
                <a:gd name="T26" fmla="*/ 261 w 318"/>
                <a:gd name="T27" fmla="*/ 38 h 318"/>
                <a:gd name="T28" fmla="*/ 280 w 318"/>
                <a:gd name="T29" fmla="*/ 57 h 318"/>
                <a:gd name="T30" fmla="*/ 296 w 318"/>
                <a:gd name="T31" fmla="*/ 80 h 318"/>
                <a:gd name="T32" fmla="*/ 308 w 318"/>
                <a:gd name="T33" fmla="*/ 105 h 318"/>
                <a:gd name="T34" fmla="*/ 315 w 318"/>
                <a:gd name="T35" fmla="*/ 132 h 318"/>
                <a:gd name="T36" fmla="*/ 318 w 318"/>
                <a:gd name="T37" fmla="*/ 159 h 318"/>
                <a:gd name="T38" fmla="*/ 315 w 318"/>
                <a:gd name="T39" fmla="*/ 187 h 318"/>
                <a:gd name="T40" fmla="*/ 308 w 318"/>
                <a:gd name="T41" fmla="*/ 214 h 318"/>
                <a:gd name="T42" fmla="*/ 296 w 318"/>
                <a:gd name="T43" fmla="*/ 239 h 318"/>
                <a:gd name="T44" fmla="*/ 280 w 318"/>
                <a:gd name="T45" fmla="*/ 261 h 318"/>
                <a:gd name="T46" fmla="*/ 261 w 318"/>
                <a:gd name="T47" fmla="*/ 282 h 318"/>
                <a:gd name="T48" fmla="*/ 238 w 318"/>
                <a:gd name="T49" fmla="*/ 296 h 318"/>
                <a:gd name="T50" fmla="*/ 213 w 318"/>
                <a:gd name="T51" fmla="*/ 308 h 318"/>
                <a:gd name="T52" fmla="*/ 186 w 318"/>
                <a:gd name="T53" fmla="*/ 317 h 318"/>
                <a:gd name="T54" fmla="*/ 159 w 318"/>
                <a:gd name="T55" fmla="*/ 318 h 318"/>
                <a:gd name="T56" fmla="*/ 131 w 318"/>
                <a:gd name="T57" fmla="*/ 317 h 318"/>
                <a:gd name="T58" fmla="*/ 104 w 318"/>
                <a:gd name="T59" fmla="*/ 308 h 318"/>
                <a:gd name="T60" fmla="*/ 80 w 318"/>
                <a:gd name="T61" fmla="*/ 296 h 318"/>
                <a:gd name="T62" fmla="*/ 57 w 318"/>
                <a:gd name="T63" fmla="*/ 282 h 318"/>
                <a:gd name="T64" fmla="*/ 37 w 318"/>
                <a:gd name="T65" fmla="*/ 261 h 318"/>
                <a:gd name="T66" fmla="*/ 22 w 318"/>
                <a:gd name="T67" fmla="*/ 239 h 318"/>
                <a:gd name="T68" fmla="*/ 10 w 318"/>
                <a:gd name="T69" fmla="*/ 214 h 318"/>
                <a:gd name="T70" fmla="*/ 3 w 318"/>
                <a:gd name="T71" fmla="*/ 187 h 318"/>
                <a:gd name="T72" fmla="*/ 0 w 318"/>
                <a:gd name="T73" fmla="*/ 1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318">
                  <a:moveTo>
                    <a:pt x="0" y="159"/>
                  </a:moveTo>
                  <a:lnTo>
                    <a:pt x="3" y="132"/>
                  </a:lnTo>
                  <a:lnTo>
                    <a:pt x="10" y="105"/>
                  </a:lnTo>
                  <a:lnTo>
                    <a:pt x="22" y="80"/>
                  </a:lnTo>
                  <a:lnTo>
                    <a:pt x="37" y="57"/>
                  </a:lnTo>
                  <a:lnTo>
                    <a:pt x="57" y="38"/>
                  </a:lnTo>
                  <a:lnTo>
                    <a:pt x="80" y="22"/>
                  </a:lnTo>
                  <a:lnTo>
                    <a:pt x="104" y="10"/>
                  </a:lnTo>
                  <a:lnTo>
                    <a:pt x="131" y="3"/>
                  </a:lnTo>
                  <a:lnTo>
                    <a:pt x="159" y="0"/>
                  </a:lnTo>
                  <a:lnTo>
                    <a:pt x="186" y="3"/>
                  </a:lnTo>
                  <a:lnTo>
                    <a:pt x="213" y="10"/>
                  </a:lnTo>
                  <a:lnTo>
                    <a:pt x="238" y="22"/>
                  </a:lnTo>
                  <a:lnTo>
                    <a:pt x="261" y="38"/>
                  </a:lnTo>
                  <a:lnTo>
                    <a:pt x="280" y="57"/>
                  </a:lnTo>
                  <a:lnTo>
                    <a:pt x="296" y="80"/>
                  </a:lnTo>
                  <a:lnTo>
                    <a:pt x="308" y="105"/>
                  </a:lnTo>
                  <a:lnTo>
                    <a:pt x="315" y="132"/>
                  </a:lnTo>
                  <a:lnTo>
                    <a:pt x="318" y="159"/>
                  </a:lnTo>
                  <a:lnTo>
                    <a:pt x="315" y="187"/>
                  </a:lnTo>
                  <a:lnTo>
                    <a:pt x="308" y="214"/>
                  </a:lnTo>
                  <a:lnTo>
                    <a:pt x="296" y="239"/>
                  </a:lnTo>
                  <a:lnTo>
                    <a:pt x="280" y="261"/>
                  </a:lnTo>
                  <a:lnTo>
                    <a:pt x="261" y="282"/>
                  </a:lnTo>
                  <a:lnTo>
                    <a:pt x="238" y="296"/>
                  </a:lnTo>
                  <a:lnTo>
                    <a:pt x="213" y="308"/>
                  </a:lnTo>
                  <a:lnTo>
                    <a:pt x="186" y="317"/>
                  </a:lnTo>
                  <a:lnTo>
                    <a:pt x="159" y="318"/>
                  </a:lnTo>
                  <a:lnTo>
                    <a:pt x="131" y="317"/>
                  </a:lnTo>
                  <a:lnTo>
                    <a:pt x="104" y="308"/>
                  </a:lnTo>
                  <a:lnTo>
                    <a:pt x="80" y="296"/>
                  </a:lnTo>
                  <a:lnTo>
                    <a:pt x="57" y="282"/>
                  </a:lnTo>
                  <a:lnTo>
                    <a:pt x="37" y="261"/>
                  </a:lnTo>
                  <a:lnTo>
                    <a:pt x="22" y="239"/>
                  </a:lnTo>
                  <a:lnTo>
                    <a:pt x="10" y="214"/>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31" name="Rectangle 19"/>
            <p:cNvSpPr>
              <a:spLocks noChangeArrowheads="1"/>
            </p:cNvSpPr>
            <p:nvPr/>
          </p:nvSpPr>
          <p:spPr bwMode="auto">
            <a:xfrm rot="-21600000">
              <a:off x="4325" y="3061"/>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a:t>
              </a:r>
              <a:endParaRPr lang="en-US" altLang="en-US" sz="1200">
                <a:latin typeface="Arial" charset="0"/>
              </a:endParaRPr>
            </a:p>
          </p:txBody>
        </p:sp>
        <p:sp>
          <p:nvSpPr>
            <p:cNvPr id="64532" name="Freeform 20"/>
            <p:cNvSpPr>
              <a:spLocks/>
            </p:cNvSpPr>
            <p:nvPr/>
          </p:nvSpPr>
          <p:spPr bwMode="auto">
            <a:xfrm rot="-16200000">
              <a:off x="4437" y="1055"/>
              <a:ext cx="159" cy="158"/>
            </a:xfrm>
            <a:custGeom>
              <a:avLst/>
              <a:gdLst>
                <a:gd name="T0" fmla="*/ 0 w 317"/>
                <a:gd name="T1" fmla="*/ 159 h 317"/>
                <a:gd name="T2" fmla="*/ 3 w 317"/>
                <a:gd name="T3" fmla="*/ 131 h 317"/>
                <a:gd name="T4" fmla="*/ 10 w 317"/>
                <a:gd name="T5" fmla="*/ 105 h 317"/>
                <a:gd name="T6" fmla="*/ 22 w 317"/>
                <a:gd name="T7" fmla="*/ 79 h 317"/>
                <a:gd name="T8" fmla="*/ 38 w 317"/>
                <a:gd name="T9" fmla="*/ 57 h 317"/>
                <a:gd name="T10" fmla="*/ 57 w 317"/>
                <a:gd name="T11" fmla="*/ 38 h 317"/>
                <a:gd name="T12" fmla="*/ 79 w 317"/>
                <a:gd name="T13" fmla="*/ 22 h 317"/>
                <a:gd name="T14" fmla="*/ 105 w 317"/>
                <a:gd name="T15" fmla="*/ 10 h 317"/>
                <a:gd name="T16" fmla="*/ 132 w 317"/>
                <a:gd name="T17" fmla="*/ 3 h 317"/>
                <a:gd name="T18" fmla="*/ 159 w 317"/>
                <a:gd name="T19" fmla="*/ 0 h 317"/>
                <a:gd name="T20" fmla="*/ 187 w 317"/>
                <a:gd name="T21" fmla="*/ 3 h 317"/>
                <a:gd name="T22" fmla="*/ 214 w 317"/>
                <a:gd name="T23" fmla="*/ 10 h 317"/>
                <a:gd name="T24" fmla="*/ 238 w 317"/>
                <a:gd name="T25" fmla="*/ 22 h 317"/>
                <a:gd name="T26" fmla="*/ 261 w 317"/>
                <a:gd name="T27" fmla="*/ 38 h 317"/>
                <a:gd name="T28" fmla="*/ 281 w 317"/>
                <a:gd name="T29" fmla="*/ 57 h 317"/>
                <a:gd name="T30" fmla="*/ 296 w 317"/>
                <a:gd name="T31" fmla="*/ 79 h 317"/>
                <a:gd name="T32" fmla="*/ 308 w 317"/>
                <a:gd name="T33" fmla="*/ 105 h 317"/>
                <a:gd name="T34" fmla="*/ 315 w 317"/>
                <a:gd name="T35" fmla="*/ 131 h 317"/>
                <a:gd name="T36" fmla="*/ 317 w 317"/>
                <a:gd name="T37" fmla="*/ 159 h 317"/>
                <a:gd name="T38" fmla="*/ 315 w 317"/>
                <a:gd name="T39" fmla="*/ 187 h 317"/>
                <a:gd name="T40" fmla="*/ 308 w 317"/>
                <a:gd name="T41" fmla="*/ 213 h 317"/>
                <a:gd name="T42" fmla="*/ 296 w 317"/>
                <a:gd name="T43" fmla="*/ 238 h 317"/>
                <a:gd name="T44" fmla="*/ 281 w 317"/>
                <a:gd name="T45" fmla="*/ 261 h 317"/>
                <a:gd name="T46" fmla="*/ 261 w 317"/>
                <a:gd name="T47" fmla="*/ 280 h 317"/>
                <a:gd name="T48" fmla="*/ 238 w 317"/>
                <a:gd name="T49" fmla="*/ 296 h 317"/>
                <a:gd name="T50" fmla="*/ 214 w 317"/>
                <a:gd name="T51" fmla="*/ 308 h 317"/>
                <a:gd name="T52" fmla="*/ 187 w 317"/>
                <a:gd name="T53" fmla="*/ 315 h 317"/>
                <a:gd name="T54" fmla="*/ 159 w 317"/>
                <a:gd name="T55" fmla="*/ 317 h 317"/>
                <a:gd name="T56" fmla="*/ 132 w 317"/>
                <a:gd name="T57" fmla="*/ 315 h 317"/>
                <a:gd name="T58" fmla="*/ 105 w 317"/>
                <a:gd name="T59" fmla="*/ 308 h 317"/>
                <a:gd name="T60" fmla="*/ 79 w 317"/>
                <a:gd name="T61" fmla="*/ 296 h 317"/>
                <a:gd name="T62" fmla="*/ 57 w 317"/>
                <a:gd name="T63" fmla="*/ 280 h 317"/>
                <a:gd name="T64" fmla="*/ 38 w 317"/>
                <a:gd name="T65" fmla="*/ 261 h 317"/>
                <a:gd name="T66" fmla="*/ 22 w 317"/>
                <a:gd name="T67" fmla="*/ 238 h 317"/>
                <a:gd name="T68" fmla="*/ 10 w 317"/>
                <a:gd name="T69" fmla="*/ 213 h 317"/>
                <a:gd name="T70" fmla="*/ 3 w 317"/>
                <a:gd name="T71" fmla="*/ 187 h 317"/>
                <a:gd name="T72" fmla="*/ 0 w 317"/>
                <a:gd name="T73" fmla="*/ 1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7">
                  <a:moveTo>
                    <a:pt x="0" y="159"/>
                  </a:moveTo>
                  <a:lnTo>
                    <a:pt x="3" y="131"/>
                  </a:lnTo>
                  <a:lnTo>
                    <a:pt x="10" y="105"/>
                  </a:lnTo>
                  <a:lnTo>
                    <a:pt x="22" y="79"/>
                  </a:lnTo>
                  <a:lnTo>
                    <a:pt x="38" y="57"/>
                  </a:lnTo>
                  <a:lnTo>
                    <a:pt x="57" y="38"/>
                  </a:lnTo>
                  <a:lnTo>
                    <a:pt x="79" y="22"/>
                  </a:lnTo>
                  <a:lnTo>
                    <a:pt x="105" y="10"/>
                  </a:lnTo>
                  <a:lnTo>
                    <a:pt x="132" y="3"/>
                  </a:lnTo>
                  <a:lnTo>
                    <a:pt x="159" y="0"/>
                  </a:lnTo>
                  <a:lnTo>
                    <a:pt x="187" y="3"/>
                  </a:lnTo>
                  <a:lnTo>
                    <a:pt x="214" y="10"/>
                  </a:lnTo>
                  <a:lnTo>
                    <a:pt x="238" y="22"/>
                  </a:lnTo>
                  <a:lnTo>
                    <a:pt x="261" y="38"/>
                  </a:lnTo>
                  <a:lnTo>
                    <a:pt x="281" y="57"/>
                  </a:lnTo>
                  <a:lnTo>
                    <a:pt x="296" y="79"/>
                  </a:lnTo>
                  <a:lnTo>
                    <a:pt x="308" y="105"/>
                  </a:lnTo>
                  <a:lnTo>
                    <a:pt x="315" y="131"/>
                  </a:lnTo>
                  <a:lnTo>
                    <a:pt x="317" y="159"/>
                  </a:lnTo>
                  <a:lnTo>
                    <a:pt x="315" y="187"/>
                  </a:lnTo>
                  <a:lnTo>
                    <a:pt x="308" y="213"/>
                  </a:lnTo>
                  <a:lnTo>
                    <a:pt x="296" y="238"/>
                  </a:lnTo>
                  <a:lnTo>
                    <a:pt x="281" y="261"/>
                  </a:lnTo>
                  <a:lnTo>
                    <a:pt x="261" y="280"/>
                  </a:lnTo>
                  <a:lnTo>
                    <a:pt x="238" y="296"/>
                  </a:lnTo>
                  <a:lnTo>
                    <a:pt x="214" y="308"/>
                  </a:lnTo>
                  <a:lnTo>
                    <a:pt x="187" y="315"/>
                  </a:lnTo>
                  <a:lnTo>
                    <a:pt x="159" y="317"/>
                  </a:lnTo>
                  <a:lnTo>
                    <a:pt x="132" y="315"/>
                  </a:lnTo>
                  <a:lnTo>
                    <a:pt x="105" y="308"/>
                  </a:lnTo>
                  <a:lnTo>
                    <a:pt x="79" y="296"/>
                  </a:lnTo>
                  <a:lnTo>
                    <a:pt x="57" y="280"/>
                  </a:lnTo>
                  <a:lnTo>
                    <a:pt x="38" y="261"/>
                  </a:lnTo>
                  <a:lnTo>
                    <a:pt x="22" y="238"/>
                  </a:lnTo>
                  <a:lnTo>
                    <a:pt x="10" y="213"/>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33" name="Rectangle 21"/>
            <p:cNvSpPr>
              <a:spLocks noChangeArrowheads="1"/>
            </p:cNvSpPr>
            <p:nvPr/>
          </p:nvSpPr>
          <p:spPr bwMode="auto">
            <a:xfrm rot="-21600000">
              <a:off x="4484" y="1076"/>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a:t>
              </a:r>
              <a:endParaRPr lang="en-US" altLang="en-US" sz="1200">
                <a:latin typeface="Arial" charset="0"/>
              </a:endParaRPr>
            </a:p>
          </p:txBody>
        </p:sp>
        <p:sp>
          <p:nvSpPr>
            <p:cNvPr id="64534" name="Freeform 22"/>
            <p:cNvSpPr>
              <a:spLocks/>
            </p:cNvSpPr>
            <p:nvPr/>
          </p:nvSpPr>
          <p:spPr bwMode="auto">
            <a:xfrm rot="-16200000">
              <a:off x="4954" y="2355"/>
              <a:ext cx="158" cy="159"/>
            </a:xfrm>
            <a:custGeom>
              <a:avLst/>
              <a:gdLst>
                <a:gd name="T0" fmla="*/ 0 w 317"/>
                <a:gd name="T1" fmla="*/ 159 h 319"/>
                <a:gd name="T2" fmla="*/ 2 w 317"/>
                <a:gd name="T3" fmla="*/ 132 h 319"/>
                <a:gd name="T4" fmla="*/ 9 w 317"/>
                <a:gd name="T5" fmla="*/ 105 h 319"/>
                <a:gd name="T6" fmla="*/ 21 w 317"/>
                <a:gd name="T7" fmla="*/ 80 h 319"/>
                <a:gd name="T8" fmla="*/ 36 w 317"/>
                <a:gd name="T9" fmla="*/ 58 h 319"/>
                <a:gd name="T10" fmla="*/ 56 w 317"/>
                <a:gd name="T11" fmla="*/ 38 h 319"/>
                <a:gd name="T12" fmla="*/ 79 w 317"/>
                <a:gd name="T13" fmla="*/ 22 h 319"/>
                <a:gd name="T14" fmla="*/ 105 w 317"/>
                <a:gd name="T15" fmla="*/ 10 h 319"/>
                <a:gd name="T16" fmla="*/ 130 w 317"/>
                <a:gd name="T17" fmla="*/ 3 h 319"/>
                <a:gd name="T18" fmla="*/ 158 w 317"/>
                <a:gd name="T19" fmla="*/ 0 h 319"/>
                <a:gd name="T20" fmla="*/ 185 w 317"/>
                <a:gd name="T21" fmla="*/ 3 h 319"/>
                <a:gd name="T22" fmla="*/ 212 w 317"/>
                <a:gd name="T23" fmla="*/ 10 h 319"/>
                <a:gd name="T24" fmla="*/ 238 w 317"/>
                <a:gd name="T25" fmla="*/ 22 h 319"/>
                <a:gd name="T26" fmla="*/ 260 w 317"/>
                <a:gd name="T27" fmla="*/ 38 h 319"/>
                <a:gd name="T28" fmla="*/ 279 w 317"/>
                <a:gd name="T29" fmla="*/ 58 h 319"/>
                <a:gd name="T30" fmla="*/ 295 w 317"/>
                <a:gd name="T31" fmla="*/ 80 h 319"/>
                <a:gd name="T32" fmla="*/ 308 w 317"/>
                <a:gd name="T33" fmla="*/ 105 h 319"/>
                <a:gd name="T34" fmla="*/ 314 w 317"/>
                <a:gd name="T35" fmla="*/ 132 h 319"/>
                <a:gd name="T36" fmla="*/ 317 w 317"/>
                <a:gd name="T37" fmla="*/ 159 h 319"/>
                <a:gd name="T38" fmla="*/ 314 w 317"/>
                <a:gd name="T39" fmla="*/ 187 h 319"/>
                <a:gd name="T40" fmla="*/ 308 w 317"/>
                <a:gd name="T41" fmla="*/ 214 h 319"/>
                <a:gd name="T42" fmla="*/ 295 w 317"/>
                <a:gd name="T43" fmla="*/ 240 h 319"/>
                <a:gd name="T44" fmla="*/ 279 w 317"/>
                <a:gd name="T45" fmla="*/ 261 h 319"/>
                <a:gd name="T46" fmla="*/ 260 w 317"/>
                <a:gd name="T47" fmla="*/ 281 h 319"/>
                <a:gd name="T48" fmla="*/ 238 w 317"/>
                <a:gd name="T49" fmla="*/ 297 h 319"/>
                <a:gd name="T50" fmla="*/ 212 w 317"/>
                <a:gd name="T51" fmla="*/ 308 h 319"/>
                <a:gd name="T52" fmla="*/ 185 w 317"/>
                <a:gd name="T53" fmla="*/ 316 h 319"/>
                <a:gd name="T54" fmla="*/ 158 w 317"/>
                <a:gd name="T55" fmla="*/ 319 h 319"/>
                <a:gd name="T56" fmla="*/ 130 w 317"/>
                <a:gd name="T57" fmla="*/ 316 h 319"/>
                <a:gd name="T58" fmla="*/ 105 w 317"/>
                <a:gd name="T59" fmla="*/ 308 h 319"/>
                <a:gd name="T60" fmla="*/ 79 w 317"/>
                <a:gd name="T61" fmla="*/ 297 h 319"/>
                <a:gd name="T62" fmla="*/ 56 w 317"/>
                <a:gd name="T63" fmla="*/ 281 h 319"/>
                <a:gd name="T64" fmla="*/ 36 w 317"/>
                <a:gd name="T65" fmla="*/ 261 h 319"/>
                <a:gd name="T66" fmla="*/ 21 w 317"/>
                <a:gd name="T67" fmla="*/ 240 h 319"/>
                <a:gd name="T68" fmla="*/ 9 w 317"/>
                <a:gd name="T69" fmla="*/ 214 h 319"/>
                <a:gd name="T70" fmla="*/ 2 w 317"/>
                <a:gd name="T71" fmla="*/ 187 h 319"/>
                <a:gd name="T72" fmla="*/ 0 w 317"/>
                <a:gd name="T73" fmla="*/ 1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9">
                  <a:moveTo>
                    <a:pt x="0" y="159"/>
                  </a:moveTo>
                  <a:lnTo>
                    <a:pt x="2" y="132"/>
                  </a:lnTo>
                  <a:lnTo>
                    <a:pt x="9" y="105"/>
                  </a:lnTo>
                  <a:lnTo>
                    <a:pt x="21" y="80"/>
                  </a:lnTo>
                  <a:lnTo>
                    <a:pt x="36" y="58"/>
                  </a:lnTo>
                  <a:lnTo>
                    <a:pt x="56" y="38"/>
                  </a:lnTo>
                  <a:lnTo>
                    <a:pt x="79" y="22"/>
                  </a:lnTo>
                  <a:lnTo>
                    <a:pt x="105" y="10"/>
                  </a:lnTo>
                  <a:lnTo>
                    <a:pt x="130" y="3"/>
                  </a:lnTo>
                  <a:lnTo>
                    <a:pt x="158" y="0"/>
                  </a:lnTo>
                  <a:lnTo>
                    <a:pt x="185" y="3"/>
                  </a:lnTo>
                  <a:lnTo>
                    <a:pt x="212" y="10"/>
                  </a:lnTo>
                  <a:lnTo>
                    <a:pt x="238" y="22"/>
                  </a:lnTo>
                  <a:lnTo>
                    <a:pt x="260" y="38"/>
                  </a:lnTo>
                  <a:lnTo>
                    <a:pt x="279" y="58"/>
                  </a:lnTo>
                  <a:lnTo>
                    <a:pt x="295" y="80"/>
                  </a:lnTo>
                  <a:lnTo>
                    <a:pt x="308" y="105"/>
                  </a:lnTo>
                  <a:lnTo>
                    <a:pt x="314" y="132"/>
                  </a:lnTo>
                  <a:lnTo>
                    <a:pt x="317" y="159"/>
                  </a:lnTo>
                  <a:lnTo>
                    <a:pt x="314" y="187"/>
                  </a:lnTo>
                  <a:lnTo>
                    <a:pt x="308" y="214"/>
                  </a:lnTo>
                  <a:lnTo>
                    <a:pt x="295" y="240"/>
                  </a:lnTo>
                  <a:lnTo>
                    <a:pt x="279" y="261"/>
                  </a:lnTo>
                  <a:lnTo>
                    <a:pt x="260" y="281"/>
                  </a:lnTo>
                  <a:lnTo>
                    <a:pt x="238" y="297"/>
                  </a:lnTo>
                  <a:lnTo>
                    <a:pt x="212" y="308"/>
                  </a:lnTo>
                  <a:lnTo>
                    <a:pt x="185" y="316"/>
                  </a:lnTo>
                  <a:lnTo>
                    <a:pt x="158" y="319"/>
                  </a:lnTo>
                  <a:lnTo>
                    <a:pt x="130" y="316"/>
                  </a:lnTo>
                  <a:lnTo>
                    <a:pt x="105" y="308"/>
                  </a:lnTo>
                  <a:lnTo>
                    <a:pt x="79" y="297"/>
                  </a:lnTo>
                  <a:lnTo>
                    <a:pt x="56" y="281"/>
                  </a:lnTo>
                  <a:lnTo>
                    <a:pt x="36" y="261"/>
                  </a:lnTo>
                  <a:lnTo>
                    <a:pt x="21" y="240"/>
                  </a:lnTo>
                  <a:lnTo>
                    <a:pt x="9" y="214"/>
                  </a:lnTo>
                  <a:lnTo>
                    <a:pt x="2"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35" name="Rectangle 23"/>
            <p:cNvSpPr>
              <a:spLocks noChangeArrowheads="1"/>
            </p:cNvSpPr>
            <p:nvPr/>
          </p:nvSpPr>
          <p:spPr bwMode="auto">
            <a:xfrm rot="-21600000">
              <a:off x="5000" y="2378"/>
              <a:ext cx="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P</a:t>
              </a:r>
              <a:endParaRPr lang="en-US" altLang="en-US" sz="1200">
                <a:latin typeface="Arial" charset="0"/>
              </a:endParaRPr>
            </a:p>
          </p:txBody>
        </p:sp>
        <p:sp>
          <p:nvSpPr>
            <p:cNvPr id="64536" name="Freeform 24"/>
            <p:cNvSpPr>
              <a:spLocks/>
            </p:cNvSpPr>
            <p:nvPr/>
          </p:nvSpPr>
          <p:spPr bwMode="auto">
            <a:xfrm rot="-16200000">
              <a:off x="4707" y="1641"/>
              <a:ext cx="159" cy="160"/>
            </a:xfrm>
            <a:custGeom>
              <a:avLst/>
              <a:gdLst>
                <a:gd name="T0" fmla="*/ 0 w 317"/>
                <a:gd name="T1" fmla="*/ 160 h 319"/>
                <a:gd name="T2" fmla="*/ 3 w 317"/>
                <a:gd name="T3" fmla="*/ 132 h 319"/>
                <a:gd name="T4" fmla="*/ 9 w 317"/>
                <a:gd name="T5" fmla="*/ 105 h 319"/>
                <a:gd name="T6" fmla="*/ 21 w 317"/>
                <a:gd name="T7" fmla="*/ 81 h 319"/>
                <a:gd name="T8" fmla="*/ 36 w 317"/>
                <a:gd name="T9" fmla="*/ 58 h 319"/>
                <a:gd name="T10" fmla="*/ 56 w 317"/>
                <a:gd name="T11" fmla="*/ 38 h 319"/>
                <a:gd name="T12" fmla="*/ 79 w 317"/>
                <a:gd name="T13" fmla="*/ 22 h 319"/>
                <a:gd name="T14" fmla="*/ 105 w 317"/>
                <a:gd name="T15" fmla="*/ 11 h 319"/>
                <a:gd name="T16" fmla="*/ 130 w 317"/>
                <a:gd name="T17" fmla="*/ 3 h 319"/>
                <a:gd name="T18" fmla="*/ 159 w 317"/>
                <a:gd name="T19" fmla="*/ 0 h 319"/>
                <a:gd name="T20" fmla="*/ 185 w 317"/>
                <a:gd name="T21" fmla="*/ 3 h 319"/>
                <a:gd name="T22" fmla="*/ 212 w 317"/>
                <a:gd name="T23" fmla="*/ 11 h 319"/>
                <a:gd name="T24" fmla="*/ 238 w 317"/>
                <a:gd name="T25" fmla="*/ 22 h 319"/>
                <a:gd name="T26" fmla="*/ 261 w 317"/>
                <a:gd name="T27" fmla="*/ 38 h 319"/>
                <a:gd name="T28" fmla="*/ 279 w 317"/>
                <a:gd name="T29" fmla="*/ 58 h 319"/>
                <a:gd name="T30" fmla="*/ 296 w 317"/>
                <a:gd name="T31" fmla="*/ 81 h 319"/>
                <a:gd name="T32" fmla="*/ 308 w 317"/>
                <a:gd name="T33" fmla="*/ 105 h 319"/>
                <a:gd name="T34" fmla="*/ 314 w 317"/>
                <a:gd name="T35" fmla="*/ 132 h 319"/>
                <a:gd name="T36" fmla="*/ 317 w 317"/>
                <a:gd name="T37" fmla="*/ 160 h 319"/>
                <a:gd name="T38" fmla="*/ 314 w 317"/>
                <a:gd name="T39" fmla="*/ 187 h 319"/>
                <a:gd name="T40" fmla="*/ 308 w 317"/>
                <a:gd name="T41" fmla="*/ 214 h 319"/>
                <a:gd name="T42" fmla="*/ 296 w 317"/>
                <a:gd name="T43" fmla="*/ 240 h 319"/>
                <a:gd name="T44" fmla="*/ 279 w 317"/>
                <a:gd name="T45" fmla="*/ 263 h 319"/>
                <a:gd name="T46" fmla="*/ 261 w 317"/>
                <a:gd name="T47" fmla="*/ 282 h 319"/>
                <a:gd name="T48" fmla="*/ 238 w 317"/>
                <a:gd name="T49" fmla="*/ 298 h 319"/>
                <a:gd name="T50" fmla="*/ 212 w 317"/>
                <a:gd name="T51" fmla="*/ 310 h 319"/>
                <a:gd name="T52" fmla="*/ 185 w 317"/>
                <a:gd name="T53" fmla="*/ 316 h 319"/>
                <a:gd name="T54" fmla="*/ 159 w 317"/>
                <a:gd name="T55" fmla="*/ 319 h 319"/>
                <a:gd name="T56" fmla="*/ 130 w 317"/>
                <a:gd name="T57" fmla="*/ 316 h 319"/>
                <a:gd name="T58" fmla="*/ 105 w 317"/>
                <a:gd name="T59" fmla="*/ 310 h 319"/>
                <a:gd name="T60" fmla="*/ 79 w 317"/>
                <a:gd name="T61" fmla="*/ 298 h 319"/>
                <a:gd name="T62" fmla="*/ 56 w 317"/>
                <a:gd name="T63" fmla="*/ 282 h 319"/>
                <a:gd name="T64" fmla="*/ 36 w 317"/>
                <a:gd name="T65" fmla="*/ 263 h 319"/>
                <a:gd name="T66" fmla="*/ 21 w 317"/>
                <a:gd name="T67" fmla="*/ 240 h 319"/>
                <a:gd name="T68" fmla="*/ 9 w 317"/>
                <a:gd name="T69" fmla="*/ 214 h 319"/>
                <a:gd name="T70" fmla="*/ 3 w 317"/>
                <a:gd name="T71" fmla="*/ 187 h 319"/>
                <a:gd name="T72" fmla="*/ 0 w 317"/>
                <a:gd name="T73" fmla="*/ 16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9">
                  <a:moveTo>
                    <a:pt x="0" y="160"/>
                  </a:moveTo>
                  <a:lnTo>
                    <a:pt x="3" y="132"/>
                  </a:lnTo>
                  <a:lnTo>
                    <a:pt x="9" y="105"/>
                  </a:lnTo>
                  <a:lnTo>
                    <a:pt x="21" y="81"/>
                  </a:lnTo>
                  <a:lnTo>
                    <a:pt x="36" y="58"/>
                  </a:lnTo>
                  <a:lnTo>
                    <a:pt x="56" y="38"/>
                  </a:lnTo>
                  <a:lnTo>
                    <a:pt x="79" y="22"/>
                  </a:lnTo>
                  <a:lnTo>
                    <a:pt x="105" y="11"/>
                  </a:lnTo>
                  <a:lnTo>
                    <a:pt x="130" y="3"/>
                  </a:lnTo>
                  <a:lnTo>
                    <a:pt x="159" y="0"/>
                  </a:lnTo>
                  <a:lnTo>
                    <a:pt x="185" y="3"/>
                  </a:lnTo>
                  <a:lnTo>
                    <a:pt x="212" y="11"/>
                  </a:lnTo>
                  <a:lnTo>
                    <a:pt x="238" y="22"/>
                  </a:lnTo>
                  <a:lnTo>
                    <a:pt x="261" y="38"/>
                  </a:lnTo>
                  <a:lnTo>
                    <a:pt x="279" y="58"/>
                  </a:lnTo>
                  <a:lnTo>
                    <a:pt x="296" y="81"/>
                  </a:lnTo>
                  <a:lnTo>
                    <a:pt x="308" y="105"/>
                  </a:lnTo>
                  <a:lnTo>
                    <a:pt x="314" y="132"/>
                  </a:lnTo>
                  <a:lnTo>
                    <a:pt x="317" y="160"/>
                  </a:lnTo>
                  <a:lnTo>
                    <a:pt x="314" y="187"/>
                  </a:lnTo>
                  <a:lnTo>
                    <a:pt x="308" y="214"/>
                  </a:lnTo>
                  <a:lnTo>
                    <a:pt x="296" y="240"/>
                  </a:lnTo>
                  <a:lnTo>
                    <a:pt x="279" y="263"/>
                  </a:lnTo>
                  <a:lnTo>
                    <a:pt x="261" y="282"/>
                  </a:lnTo>
                  <a:lnTo>
                    <a:pt x="238" y="298"/>
                  </a:lnTo>
                  <a:lnTo>
                    <a:pt x="212" y="310"/>
                  </a:lnTo>
                  <a:lnTo>
                    <a:pt x="185" y="316"/>
                  </a:lnTo>
                  <a:lnTo>
                    <a:pt x="159" y="319"/>
                  </a:lnTo>
                  <a:lnTo>
                    <a:pt x="130" y="316"/>
                  </a:lnTo>
                  <a:lnTo>
                    <a:pt x="105" y="310"/>
                  </a:lnTo>
                  <a:lnTo>
                    <a:pt x="79" y="298"/>
                  </a:lnTo>
                  <a:lnTo>
                    <a:pt x="56" y="282"/>
                  </a:lnTo>
                  <a:lnTo>
                    <a:pt x="36" y="263"/>
                  </a:lnTo>
                  <a:lnTo>
                    <a:pt x="21" y="240"/>
                  </a:lnTo>
                  <a:lnTo>
                    <a:pt x="9" y="214"/>
                  </a:lnTo>
                  <a:lnTo>
                    <a:pt x="3" y="187"/>
                  </a:lnTo>
                  <a:lnTo>
                    <a:pt x="0" y="160"/>
                  </a:lnTo>
                  <a:close/>
                </a:path>
              </a:pathLst>
            </a:custGeom>
            <a:solidFill>
              <a:srgbClr val="00FFFF"/>
            </a:solidFill>
            <a:ln w="6350">
              <a:solidFill>
                <a:srgbClr val="000000"/>
              </a:solidFill>
              <a:prstDash val="solid"/>
              <a:round/>
              <a:headEnd/>
              <a:tailEnd/>
            </a:ln>
          </p:spPr>
          <p:txBody>
            <a:bodyPr/>
            <a:lstStyle/>
            <a:p>
              <a:endParaRPr lang="en-US"/>
            </a:p>
          </p:txBody>
        </p:sp>
        <p:sp>
          <p:nvSpPr>
            <p:cNvPr id="64537" name="Rectangle 25"/>
            <p:cNvSpPr>
              <a:spLocks noChangeArrowheads="1"/>
            </p:cNvSpPr>
            <p:nvPr/>
          </p:nvSpPr>
          <p:spPr bwMode="auto">
            <a:xfrm rot="-21600000">
              <a:off x="4735" y="1663"/>
              <a:ext cx="9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sb</a:t>
              </a:r>
              <a:endParaRPr lang="en-US" altLang="en-US" sz="1200">
                <a:latin typeface="Arial" charset="0"/>
              </a:endParaRPr>
            </a:p>
          </p:txBody>
        </p:sp>
        <p:sp>
          <p:nvSpPr>
            <p:cNvPr id="64538" name="Freeform 26"/>
            <p:cNvSpPr>
              <a:spLocks/>
            </p:cNvSpPr>
            <p:nvPr/>
          </p:nvSpPr>
          <p:spPr bwMode="auto">
            <a:xfrm rot="-16200000">
              <a:off x="4365" y="2554"/>
              <a:ext cx="159" cy="159"/>
            </a:xfrm>
            <a:custGeom>
              <a:avLst/>
              <a:gdLst>
                <a:gd name="T0" fmla="*/ 0 w 317"/>
                <a:gd name="T1" fmla="*/ 158 h 318"/>
                <a:gd name="T2" fmla="*/ 3 w 317"/>
                <a:gd name="T3" fmla="*/ 131 h 318"/>
                <a:gd name="T4" fmla="*/ 10 w 317"/>
                <a:gd name="T5" fmla="*/ 105 h 318"/>
                <a:gd name="T6" fmla="*/ 22 w 317"/>
                <a:gd name="T7" fmla="*/ 79 h 318"/>
                <a:gd name="T8" fmla="*/ 38 w 317"/>
                <a:gd name="T9" fmla="*/ 57 h 318"/>
                <a:gd name="T10" fmla="*/ 57 w 317"/>
                <a:gd name="T11" fmla="*/ 37 h 318"/>
                <a:gd name="T12" fmla="*/ 80 w 317"/>
                <a:gd name="T13" fmla="*/ 21 h 318"/>
                <a:gd name="T14" fmla="*/ 105 w 317"/>
                <a:gd name="T15" fmla="*/ 9 h 318"/>
                <a:gd name="T16" fmla="*/ 132 w 317"/>
                <a:gd name="T17" fmla="*/ 2 h 318"/>
                <a:gd name="T18" fmla="*/ 159 w 317"/>
                <a:gd name="T19" fmla="*/ 0 h 318"/>
                <a:gd name="T20" fmla="*/ 187 w 317"/>
                <a:gd name="T21" fmla="*/ 2 h 318"/>
                <a:gd name="T22" fmla="*/ 214 w 317"/>
                <a:gd name="T23" fmla="*/ 9 h 318"/>
                <a:gd name="T24" fmla="*/ 238 w 317"/>
                <a:gd name="T25" fmla="*/ 21 h 318"/>
                <a:gd name="T26" fmla="*/ 261 w 317"/>
                <a:gd name="T27" fmla="*/ 37 h 318"/>
                <a:gd name="T28" fmla="*/ 281 w 317"/>
                <a:gd name="T29" fmla="*/ 57 h 318"/>
                <a:gd name="T30" fmla="*/ 296 w 317"/>
                <a:gd name="T31" fmla="*/ 79 h 318"/>
                <a:gd name="T32" fmla="*/ 308 w 317"/>
                <a:gd name="T33" fmla="*/ 105 h 318"/>
                <a:gd name="T34" fmla="*/ 316 w 317"/>
                <a:gd name="T35" fmla="*/ 131 h 318"/>
                <a:gd name="T36" fmla="*/ 317 w 317"/>
                <a:gd name="T37" fmla="*/ 158 h 318"/>
                <a:gd name="T38" fmla="*/ 316 w 317"/>
                <a:gd name="T39" fmla="*/ 187 h 318"/>
                <a:gd name="T40" fmla="*/ 308 w 317"/>
                <a:gd name="T41" fmla="*/ 213 h 318"/>
                <a:gd name="T42" fmla="*/ 296 w 317"/>
                <a:gd name="T43" fmla="*/ 239 h 318"/>
                <a:gd name="T44" fmla="*/ 281 w 317"/>
                <a:gd name="T45" fmla="*/ 261 h 318"/>
                <a:gd name="T46" fmla="*/ 261 w 317"/>
                <a:gd name="T47" fmla="*/ 281 h 318"/>
                <a:gd name="T48" fmla="*/ 238 w 317"/>
                <a:gd name="T49" fmla="*/ 297 h 318"/>
                <a:gd name="T50" fmla="*/ 214 w 317"/>
                <a:gd name="T51" fmla="*/ 308 h 318"/>
                <a:gd name="T52" fmla="*/ 187 w 317"/>
                <a:gd name="T53" fmla="*/ 316 h 318"/>
                <a:gd name="T54" fmla="*/ 159 w 317"/>
                <a:gd name="T55" fmla="*/ 318 h 318"/>
                <a:gd name="T56" fmla="*/ 132 w 317"/>
                <a:gd name="T57" fmla="*/ 316 h 318"/>
                <a:gd name="T58" fmla="*/ 105 w 317"/>
                <a:gd name="T59" fmla="*/ 308 h 318"/>
                <a:gd name="T60" fmla="*/ 80 w 317"/>
                <a:gd name="T61" fmla="*/ 297 h 318"/>
                <a:gd name="T62" fmla="*/ 57 w 317"/>
                <a:gd name="T63" fmla="*/ 281 h 318"/>
                <a:gd name="T64" fmla="*/ 38 w 317"/>
                <a:gd name="T65" fmla="*/ 261 h 318"/>
                <a:gd name="T66" fmla="*/ 22 w 317"/>
                <a:gd name="T67" fmla="*/ 239 h 318"/>
                <a:gd name="T68" fmla="*/ 10 w 317"/>
                <a:gd name="T69" fmla="*/ 213 h 318"/>
                <a:gd name="T70" fmla="*/ 3 w 317"/>
                <a:gd name="T71" fmla="*/ 187 h 318"/>
                <a:gd name="T72" fmla="*/ 0 w 317"/>
                <a:gd name="T73" fmla="*/ 15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8">
                  <a:moveTo>
                    <a:pt x="0" y="158"/>
                  </a:moveTo>
                  <a:lnTo>
                    <a:pt x="3" y="131"/>
                  </a:lnTo>
                  <a:lnTo>
                    <a:pt x="10" y="105"/>
                  </a:lnTo>
                  <a:lnTo>
                    <a:pt x="22" y="79"/>
                  </a:lnTo>
                  <a:lnTo>
                    <a:pt x="38" y="57"/>
                  </a:lnTo>
                  <a:lnTo>
                    <a:pt x="57" y="37"/>
                  </a:lnTo>
                  <a:lnTo>
                    <a:pt x="80" y="21"/>
                  </a:lnTo>
                  <a:lnTo>
                    <a:pt x="105" y="9"/>
                  </a:lnTo>
                  <a:lnTo>
                    <a:pt x="132" y="2"/>
                  </a:lnTo>
                  <a:lnTo>
                    <a:pt x="159" y="0"/>
                  </a:lnTo>
                  <a:lnTo>
                    <a:pt x="187" y="2"/>
                  </a:lnTo>
                  <a:lnTo>
                    <a:pt x="214" y="9"/>
                  </a:lnTo>
                  <a:lnTo>
                    <a:pt x="238" y="21"/>
                  </a:lnTo>
                  <a:lnTo>
                    <a:pt x="261" y="37"/>
                  </a:lnTo>
                  <a:lnTo>
                    <a:pt x="281" y="57"/>
                  </a:lnTo>
                  <a:lnTo>
                    <a:pt x="296" y="79"/>
                  </a:lnTo>
                  <a:lnTo>
                    <a:pt x="308" y="105"/>
                  </a:lnTo>
                  <a:lnTo>
                    <a:pt x="316" y="131"/>
                  </a:lnTo>
                  <a:lnTo>
                    <a:pt x="317" y="158"/>
                  </a:lnTo>
                  <a:lnTo>
                    <a:pt x="316" y="187"/>
                  </a:lnTo>
                  <a:lnTo>
                    <a:pt x="308" y="213"/>
                  </a:lnTo>
                  <a:lnTo>
                    <a:pt x="296" y="239"/>
                  </a:lnTo>
                  <a:lnTo>
                    <a:pt x="281" y="261"/>
                  </a:lnTo>
                  <a:lnTo>
                    <a:pt x="261" y="281"/>
                  </a:lnTo>
                  <a:lnTo>
                    <a:pt x="238" y="297"/>
                  </a:lnTo>
                  <a:lnTo>
                    <a:pt x="214" y="308"/>
                  </a:lnTo>
                  <a:lnTo>
                    <a:pt x="187" y="316"/>
                  </a:lnTo>
                  <a:lnTo>
                    <a:pt x="159" y="318"/>
                  </a:lnTo>
                  <a:lnTo>
                    <a:pt x="132" y="316"/>
                  </a:lnTo>
                  <a:lnTo>
                    <a:pt x="105" y="308"/>
                  </a:lnTo>
                  <a:lnTo>
                    <a:pt x="80" y="297"/>
                  </a:lnTo>
                  <a:lnTo>
                    <a:pt x="57" y="281"/>
                  </a:lnTo>
                  <a:lnTo>
                    <a:pt x="38" y="261"/>
                  </a:lnTo>
                  <a:lnTo>
                    <a:pt x="22" y="239"/>
                  </a:lnTo>
                  <a:lnTo>
                    <a:pt x="10" y="213"/>
                  </a:lnTo>
                  <a:lnTo>
                    <a:pt x="3" y="187"/>
                  </a:lnTo>
                  <a:lnTo>
                    <a:pt x="0" y="158"/>
                  </a:lnTo>
                  <a:close/>
                </a:path>
              </a:pathLst>
            </a:custGeom>
            <a:solidFill>
              <a:srgbClr val="00FFFF"/>
            </a:solidFill>
            <a:ln w="6350">
              <a:solidFill>
                <a:srgbClr val="000000"/>
              </a:solidFill>
              <a:prstDash val="solid"/>
              <a:round/>
              <a:headEnd/>
              <a:tailEnd/>
            </a:ln>
          </p:spPr>
          <p:txBody>
            <a:bodyPr/>
            <a:lstStyle/>
            <a:p>
              <a:endParaRPr lang="en-US"/>
            </a:p>
          </p:txBody>
        </p:sp>
        <p:sp>
          <p:nvSpPr>
            <p:cNvPr id="64539" name="Rectangle 27"/>
            <p:cNvSpPr>
              <a:spLocks noChangeArrowheads="1"/>
            </p:cNvSpPr>
            <p:nvPr/>
          </p:nvSpPr>
          <p:spPr bwMode="auto">
            <a:xfrm rot="-21600000">
              <a:off x="4394" y="2576"/>
              <a:ext cx="9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sb</a:t>
              </a:r>
              <a:endParaRPr lang="en-US" altLang="en-US" sz="1200">
                <a:latin typeface="Arial" charset="0"/>
              </a:endParaRPr>
            </a:p>
          </p:txBody>
        </p:sp>
        <p:sp>
          <p:nvSpPr>
            <p:cNvPr id="64540" name="Freeform 28"/>
            <p:cNvSpPr>
              <a:spLocks/>
            </p:cNvSpPr>
            <p:nvPr/>
          </p:nvSpPr>
          <p:spPr bwMode="auto">
            <a:xfrm rot="-16200000">
              <a:off x="4700" y="2157"/>
              <a:ext cx="158" cy="160"/>
            </a:xfrm>
            <a:custGeom>
              <a:avLst/>
              <a:gdLst>
                <a:gd name="T0" fmla="*/ 0 w 317"/>
                <a:gd name="T1" fmla="*/ 158 h 318"/>
                <a:gd name="T2" fmla="*/ 2 w 317"/>
                <a:gd name="T3" fmla="*/ 131 h 318"/>
                <a:gd name="T4" fmla="*/ 10 w 317"/>
                <a:gd name="T5" fmla="*/ 104 h 318"/>
                <a:gd name="T6" fmla="*/ 20 w 317"/>
                <a:gd name="T7" fmla="*/ 79 h 318"/>
                <a:gd name="T8" fmla="*/ 36 w 317"/>
                <a:gd name="T9" fmla="*/ 56 h 318"/>
                <a:gd name="T10" fmla="*/ 57 w 317"/>
                <a:gd name="T11" fmla="*/ 37 h 318"/>
                <a:gd name="T12" fmla="*/ 80 w 317"/>
                <a:gd name="T13" fmla="*/ 21 h 318"/>
                <a:gd name="T14" fmla="*/ 104 w 317"/>
                <a:gd name="T15" fmla="*/ 9 h 318"/>
                <a:gd name="T16" fmla="*/ 131 w 317"/>
                <a:gd name="T17" fmla="*/ 2 h 318"/>
                <a:gd name="T18" fmla="*/ 159 w 317"/>
                <a:gd name="T19" fmla="*/ 0 h 318"/>
                <a:gd name="T20" fmla="*/ 186 w 317"/>
                <a:gd name="T21" fmla="*/ 2 h 318"/>
                <a:gd name="T22" fmla="*/ 213 w 317"/>
                <a:gd name="T23" fmla="*/ 9 h 318"/>
                <a:gd name="T24" fmla="*/ 238 w 317"/>
                <a:gd name="T25" fmla="*/ 21 h 318"/>
                <a:gd name="T26" fmla="*/ 261 w 317"/>
                <a:gd name="T27" fmla="*/ 37 h 318"/>
                <a:gd name="T28" fmla="*/ 280 w 317"/>
                <a:gd name="T29" fmla="*/ 56 h 318"/>
                <a:gd name="T30" fmla="*/ 296 w 317"/>
                <a:gd name="T31" fmla="*/ 79 h 318"/>
                <a:gd name="T32" fmla="*/ 308 w 317"/>
                <a:gd name="T33" fmla="*/ 104 h 318"/>
                <a:gd name="T34" fmla="*/ 315 w 317"/>
                <a:gd name="T35" fmla="*/ 131 h 318"/>
                <a:gd name="T36" fmla="*/ 317 w 317"/>
                <a:gd name="T37" fmla="*/ 158 h 318"/>
                <a:gd name="T38" fmla="*/ 315 w 317"/>
                <a:gd name="T39" fmla="*/ 187 h 318"/>
                <a:gd name="T40" fmla="*/ 308 w 317"/>
                <a:gd name="T41" fmla="*/ 213 h 318"/>
                <a:gd name="T42" fmla="*/ 296 w 317"/>
                <a:gd name="T43" fmla="*/ 238 h 318"/>
                <a:gd name="T44" fmla="*/ 280 w 317"/>
                <a:gd name="T45" fmla="*/ 260 h 318"/>
                <a:gd name="T46" fmla="*/ 261 w 317"/>
                <a:gd name="T47" fmla="*/ 281 h 318"/>
                <a:gd name="T48" fmla="*/ 238 w 317"/>
                <a:gd name="T49" fmla="*/ 297 h 318"/>
                <a:gd name="T50" fmla="*/ 213 w 317"/>
                <a:gd name="T51" fmla="*/ 308 h 318"/>
                <a:gd name="T52" fmla="*/ 186 w 317"/>
                <a:gd name="T53" fmla="*/ 316 h 318"/>
                <a:gd name="T54" fmla="*/ 159 w 317"/>
                <a:gd name="T55" fmla="*/ 318 h 318"/>
                <a:gd name="T56" fmla="*/ 131 w 317"/>
                <a:gd name="T57" fmla="*/ 316 h 318"/>
                <a:gd name="T58" fmla="*/ 104 w 317"/>
                <a:gd name="T59" fmla="*/ 308 h 318"/>
                <a:gd name="T60" fmla="*/ 80 w 317"/>
                <a:gd name="T61" fmla="*/ 297 h 318"/>
                <a:gd name="T62" fmla="*/ 57 w 317"/>
                <a:gd name="T63" fmla="*/ 281 h 318"/>
                <a:gd name="T64" fmla="*/ 36 w 317"/>
                <a:gd name="T65" fmla="*/ 260 h 318"/>
                <a:gd name="T66" fmla="*/ 20 w 317"/>
                <a:gd name="T67" fmla="*/ 238 h 318"/>
                <a:gd name="T68" fmla="*/ 10 w 317"/>
                <a:gd name="T69" fmla="*/ 213 h 318"/>
                <a:gd name="T70" fmla="*/ 2 w 317"/>
                <a:gd name="T71" fmla="*/ 187 h 318"/>
                <a:gd name="T72" fmla="*/ 0 w 317"/>
                <a:gd name="T73" fmla="*/ 15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8">
                  <a:moveTo>
                    <a:pt x="0" y="158"/>
                  </a:moveTo>
                  <a:lnTo>
                    <a:pt x="2" y="131"/>
                  </a:lnTo>
                  <a:lnTo>
                    <a:pt x="10" y="104"/>
                  </a:lnTo>
                  <a:lnTo>
                    <a:pt x="20" y="79"/>
                  </a:lnTo>
                  <a:lnTo>
                    <a:pt x="36" y="56"/>
                  </a:lnTo>
                  <a:lnTo>
                    <a:pt x="57" y="37"/>
                  </a:lnTo>
                  <a:lnTo>
                    <a:pt x="80" y="21"/>
                  </a:lnTo>
                  <a:lnTo>
                    <a:pt x="104" y="9"/>
                  </a:lnTo>
                  <a:lnTo>
                    <a:pt x="131" y="2"/>
                  </a:lnTo>
                  <a:lnTo>
                    <a:pt x="159" y="0"/>
                  </a:lnTo>
                  <a:lnTo>
                    <a:pt x="186" y="2"/>
                  </a:lnTo>
                  <a:lnTo>
                    <a:pt x="213" y="9"/>
                  </a:lnTo>
                  <a:lnTo>
                    <a:pt x="238" y="21"/>
                  </a:lnTo>
                  <a:lnTo>
                    <a:pt x="261" y="37"/>
                  </a:lnTo>
                  <a:lnTo>
                    <a:pt x="280" y="56"/>
                  </a:lnTo>
                  <a:lnTo>
                    <a:pt x="296" y="79"/>
                  </a:lnTo>
                  <a:lnTo>
                    <a:pt x="308" y="104"/>
                  </a:lnTo>
                  <a:lnTo>
                    <a:pt x="315" y="131"/>
                  </a:lnTo>
                  <a:lnTo>
                    <a:pt x="317" y="158"/>
                  </a:lnTo>
                  <a:lnTo>
                    <a:pt x="315" y="187"/>
                  </a:lnTo>
                  <a:lnTo>
                    <a:pt x="308" y="213"/>
                  </a:lnTo>
                  <a:lnTo>
                    <a:pt x="296" y="238"/>
                  </a:lnTo>
                  <a:lnTo>
                    <a:pt x="280" y="260"/>
                  </a:lnTo>
                  <a:lnTo>
                    <a:pt x="261" y="281"/>
                  </a:lnTo>
                  <a:lnTo>
                    <a:pt x="238" y="297"/>
                  </a:lnTo>
                  <a:lnTo>
                    <a:pt x="213" y="308"/>
                  </a:lnTo>
                  <a:lnTo>
                    <a:pt x="186" y="316"/>
                  </a:lnTo>
                  <a:lnTo>
                    <a:pt x="159" y="318"/>
                  </a:lnTo>
                  <a:lnTo>
                    <a:pt x="131" y="316"/>
                  </a:lnTo>
                  <a:lnTo>
                    <a:pt x="104" y="308"/>
                  </a:lnTo>
                  <a:lnTo>
                    <a:pt x="80" y="297"/>
                  </a:lnTo>
                  <a:lnTo>
                    <a:pt x="57" y="281"/>
                  </a:lnTo>
                  <a:lnTo>
                    <a:pt x="36" y="260"/>
                  </a:lnTo>
                  <a:lnTo>
                    <a:pt x="20" y="238"/>
                  </a:lnTo>
                  <a:lnTo>
                    <a:pt x="10" y="213"/>
                  </a:lnTo>
                  <a:lnTo>
                    <a:pt x="2" y="187"/>
                  </a:lnTo>
                  <a:lnTo>
                    <a:pt x="0" y="158"/>
                  </a:lnTo>
                  <a:close/>
                </a:path>
              </a:pathLst>
            </a:custGeom>
            <a:solidFill>
              <a:srgbClr val="00FFFF"/>
            </a:solidFill>
            <a:ln w="6350">
              <a:solidFill>
                <a:srgbClr val="000000"/>
              </a:solidFill>
              <a:prstDash val="solid"/>
              <a:round/>
              <a:headEnd/>
              <a:tailEnd/>
            </a:ln>
          </p:spPr>
          <p:txBody>
            <a:bodyPr/>
            <a:lstStyle/>
            <a:p>
              <a:endParaRPr lang="en-US"/>
            </a:p>
          </p:txBody>
        </p:sp>
        <p:sp>
          <p:nvSpPr>
            <p:cNvPr id="64541" name="Rectangle 29"/>
            <p:cNvSpPr>
              <a:spLocks noChangeArrowheads="1"/>
            </p:cNvSpPr>
            <p:nvPr/>
          </p:nvSpPr>
          <p:spPr bwMode="auto">
            <a:xfrm rot="-21600000">
              <a:off x="4747" y="2180"/>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P</a:t>
              </a:r>
              <a:endParaRPr lang="en-US" altLang="en-US" sz="1200">
                <a:latin typeface="Arial" charset="0"/>
              </a:endParaRPr>
            </a:p>
          </p:txBody>
        </p:sp>
        <p:sp>
          <p:nvSpPr>
            <p:cNvPr id="64542" name="Freeform 30"/>
            <p:cNvSpPr>
              <a:spLocks/>
            </p:cNvSpPr>
            <p:nvPr/>
          </p:nvSpPr>
          <p:spPr bwMode="auto">
            <a:xfrm rot="-16200000">
              <a:off x="4310" y="1285"/>
              <a:ext cx="159" cy="158"/>
            </a:xfrm>
            <a:custGeom>
              <a:avLst/>
              <a:gdLst>
                <a:gd name="T0" fmla="*/ 0 w 318"/>
                <a:gd name="T1" fmla="*/ 159 h 318"/>
                <a:gd name="T2" fmla="*/ 3 w 318"/>
                <a:gd name="T3" fmla="*/ 132 h 318"/>
                <a:gd name="T4" fmla="*/ 9 w 318"/>
                <a:gd name="T5" fmla="*/ 105 h 318"/>
                <a:gd name="T6" fmla="*/ 21 w 318"/>
                <a:gd name="T7" fmla="*/ 80 h 318"/>
                <a:gd name="T8" fmla="*/ 37 w 318"/>
                <a:gd name="T9" fmla="*/ 57 h 318"/>
                <a:gd name="T10" fmla="*/ 58 w 318"/>
                <a:gd name="T11" fmla="*/ 38 h 318"/>
                <a:gd name="T12" fmla="*/ 79 w 318"/>
                <a:gd name="T13" fmla="*/ 22 h 318"/>
                <a:gd name="T14" fmla="*/ 105 w 318"/>
                <a:gd name="T15" fmla="*/ 10 h 318"/>
                <a:gd name="T16" fmla="*/ 132 w 318"/>
                <a:gd name="T17" fmla="*/ 3 h 318"/>
                <a:gd name="T18" fmla="*/ 158 w 318"/>
                <a:gd name="T19" fmla="*/ 0 h 318"/>
                <a:gd name="T20" fmla="*/ 187 w 318"/>
                <a:gd name="T21" fmla="*/ 3 h 318"/>
                <a:gd name="T22" fmla="*/ 214 w 318"/>
                <a:gd name="T23" fmla="*/ 10 h 318"/>
                <a:gd name="T24" fmla="*/ 238 w 318"/>
                <a:gd name="T25" fmla="*/ 22 h 318"/>
                <a:gd name="T26" fmla="*/ 261 w 318"/>
                <a:gd name="T27" fmla="*/ 38 h 318"/>
                <a:gd name="T28" fmla="*/ 281 w 318"/>
                <a:gd name="T29" fmla="*/ 57 h 318"/>
                <a:gd name="T30" fmla="*/ 297 w 318"/>
                <a:gd name="T31" fmla="*/ 80 h 318"/>
                <a:gd name="T32" fmla="*/ 308 w 318"/>
                <a:gd name="T33" fmla="*/ 105 h 318"/>
                <a:gd name="T34" fmla="*/ 316 w 318"/>
                <a:gd name="T35" fmla="*/ 132 h 318"/>
                <a:gd name="T36" fmla="*/ 318 w 318"/>
                <a:gd name="T37" fmla="*/ 159 h 318"/>
                <a:gd name="T38" fmla="*/ 316 w 318"/>
                <a:gd name="T39" fmla="*/ 187 h 318"/>
                <a:gd name="T40" fmla="*/ 308 w 318"/>
                <a:gd name="T41" fmla="*/ 214 h 318"/>
                <a:gd name="T42" fmla="*/ 297 w 318"/>
                <a:gd name="T43" fmla="*/ 238 h 318"/>
                <a:gd name="T44" fmla="*/ 281 w 318"/>
                <a:gd name="T45" fmla="*/ 261 h 318"/>
                <a:gd name="T46" fmla="*/ 261 w 318"/>
                <a:gd name="T47" fmla="*/ 281 h 318"/>
                <a:gd name="T48" fmla="*/ 238 w 318"/>
                <a:gd name="T49" fmla="*/ 296 h 318"/>
                <a:gd name="T50" fmla="*/ 214 w 318"/>
                <a:gd name="T51" fmla="*/ 308 h 318"/>
                <a:gd name="T52" fmla="*/ 187 w 318"/>
                <a:gd name="T53" fmla="*/ 315 h 318"/>
                <a:gd name="T54" fmla="*/ 158 w 318"/>
                <a:gd name="T55" fmla="*/ 318 h 318"/>
                <a:gd name="T56" fmla="*/ 132 w 318"/>
                <a:gd name="T57" fmla="*/ 315 h 318"/>
                <a:gd name="T58" fmla="*/ 105 w 318"/>
                <a:gd name="T59" fmla="*/ 308 h 318"/>
                <a:gd name="T60" fmla="*/ 79 w 318"/>
                <a:gd name="T61" fmla="*/ 296 h 318"/>
                <a:gd name="T62" fmla="*/ 58 w 318"/>
                <a:gd name="T63" fmla="*/ 281 h 318"/>
                <a:gd name="T64" fmla="*/ 37 w 318"/>
                <a:gd name="T65" fmla="*/ 261 h 318"/>
                <a:gd name="T66" fmla="*/ 21 w 318"/>
                <a:gd name="T67" fmla="*/ 238 h 318"/>
                <a:gd name="T68" fmla="*/ 9 w 318"/>
                <a:gd name="T69" fmla="*/ 214 h 318"/>
                <a:gd name="T70" fmla="*/ 3 w 318"/>
                <a:gd name="T71" fmla="*/ 187 h 318"/>
                <a:gd name="T72" fmla="*/ 0 w 318"/>
                <a:gd name="T73" fmla="*/ 1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318">
                  <a:moveTo>
                    <a:pt x="0" y="159"/>
                  </a:moveTo>
                  <a:lnTo>
                    <a:pt x="3" y="132"/>
                  </a:lnTo>
                  <a:lnTo>
                    <a:pt x="9" y="105"/>
                  </a:lnTo>
                  <a:lnTo>
                    <a:pt x="21" y="80"/>
                  </a:lnTo>
                  <a:lnTo>
                    <a:pt x="37" y="57"/>
                  </a:lnTo>
                  <a:lnTo>
                    <a:pt x="58" y="38"/>
                  </a:lnTo>
                  <a:lnTo>
                    <a:pt x="79" y="22"/>
                  </a:lnTo>
                  <a:lnTo>
                    <a:pt x="105" y="10"/>
                  </a:lnTo>
                  <a:lnTo>
                    <a:pt x="132" y="3"/>
                  </a:lnTo>
                  <a:lnTo>
                    <a:pt x="158" y="0"/>
                  </a:lnTo>
                  <a:lnTo>
                    <a:pt x="187" y="3"/>
                  </a:lnTo>
                  <a:lnTo>
                    <a:pt x="214" y="10"/>
                  </a:lnTo>
                  <a:lnTo>
                    <a:pt x="238" y="22"/>
                  </a:lnTo>
                  <a:lnTo>
                    <a:pt x="261" y="38"/>
                  </a:lnTo>
                  <a:lnTo>
                    <a:pt x="281" y="57"/>
                  </a:lnTo>
                  <a:lnTo>
                    <a:pt x="297" y="80"/>
                  </a:lnTo>
                  <a:lnTo>
                    <a:pt x="308" y="105"/>
                  </a:lnTo>
                  <a:lnTo>
                    <a:pt x="316" y="132"/>
                  </a:lnTo>
                  <a:lnTo>
                    <a:pt x="318" y="159"/>
                  </a:lnTo>
                  <a:lnTo>
                    <a:pt x="316" y="187"/>
                  </a:lnTo>
                  <a:lnTo>
                    <a:pt x="308" y="214"/>
                  </a:lnTo>
                  <a:lnTo>
                    <a:pt x="297" y="238"/>
                  </a:lnTo>
                  <a:lnTo>
                    <a:pt x="281" y="261"/>
                  </a:lnTo>
                  <a:lnTo>
                    <a:pt x="261" y="281"/>
                  </a:lnTo>
                  <a:lnTo>
                    <a:pt x="238" y="296"/>
                  </a:lnTo>
                  <a:lnTo>
                    <a:pt x="214" y="308"/>
                  </a:lnTo>
                  <a:lnTo>
                    <a:pt x="187" y="315"/>
                  </a:lnTo>
                  <a:lnTo>
                    <a:pt x="158" y="318"/>
                  </a:lnTo>
                  <a:lnTo>
                    <a:pt x="132" y="315"/>
                  </a:lnTo>
                  <a:lnTo>
                    <a:pt x="105" y="308"/>
                  </a:lnTo>
                  <a:lnTo>
                    <a:pt x="79" y="296"/>
                  </a:lnTo>
                  <a:lnTo>
                    <a:pt x="58" y="281"/>
                  </a:lnTo>
                  <a:lnTo>
                    <a:pt x="37" y="261"/>
                  </a:lnTo>
                  <a:lnTo>
                    <a:pt x="21" y="238"/>
                  </a:lnTo>
                  <a:lnTo>
                    <a:pt x="9" y="214"/>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43" name="Rectangle 31"/>
            <p:cNvSpPr>
              <a:spLocks noChangeArrowheads="1"/>
            </p:cNvSpPr>
            <p:nvPr/>
          </p:nvSpPr>
          <p:spPr bwMode="auto">
            <a:xfrm rot="-21600000">
              <a:off x="4357" y="1315"/>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P</a:t>
              </a:r>
              <a:endParaRPr lang="en-US" altLang="en-US" sz="1200">
                <a:latin typeface="Arial" charset="0"/>
              </a:endParaRPr>
            </a:p>
          </p:txBody>
        </p:sp>
      </p:grpSp>
      <p:sp>
        <p:nvSpPr>
          <p:cNvPr id="64544" name="Rectangle 32"/>
          <p:cNvSpPr>
            <a:spLocks noGrp="1" noChangeArrowheads="1"/>
          </p:cNvSpPr>
          <p:nvPr>
            <p:ph type="title"/>
          </p:nvPr>
        </p:nvSpPr>
        <p:spPr/>
        <p:txBody>
          <a:bodyPr/>
          <a:lstStyle/>
          <a:p>
            <a:r>
              <a:rPr lang="en-US" altLang="en-US"/>
              <a:t>The Bluetooth network topology</a:t>
            </a:r>
          </a:p>
        </p:txBody>
      </p:sp>
      <p:sp>
        <p:nvSpPr>
          <p:cNvPr id="64545" name="Rectangle 33"/>
          <p:cNvSpPr>
            <a:spLocks noGrp="1" noChangeArrowheads="1"/>
          </p:cNvSpPr>
          <p:nvPr>
            <p:ph type="body" idx="1"/>
          </p:nvPr>
        </p:nvSpPr>
        <p:spPr>
          <a:xfrm>
            <a:off x="685800" y="1752600"/>
            <a:ext cx="5410200" cy="4800600"/>
          </a:xfrm>
        </p:spPr>
        <p:txBody>
          <a:bodyPr/>
          <a:lstStyle/>
          <a:p>
            <a:pPr>
              <a:lnSpc>
                <a:spcPct val="90000"/>
              </a:lnSpc>
            </a:pPr>
            <a:r>
              <a:rPr lang="en-US" altLang="en-US" dirty="0"/>
              <a:t>Radio designation</a:t>
            </a:r>
            <a:endParaRPr lang="en-US" altLang="en-US" sz="2800" dirty="0"/>
          </a:p>
          <a:p>
            <a:pPr lvl="1" algn="just">
              <a:lnSpc>
                <a:spcPct val="90000"/>
              </a:lnSpc>
            </a:pPr>
            <a:r>
              <a:rPr lang="en-US" altLang="en-US" sz="2000" dirty="0"/>
              <a:t>Connected radios can be master or slave</a:t>
            </a:r>
          </a:p>
          <a:p>
            <a:pPr lvl="1" algn="just">
              <a:lnSpc>
                <a:spcPct val="90000"/>
              </a:lnSpc>
            </a:pPr>
            <a:r>
              <a:rPr lang="en-US" altLang="en-US" sz="2000" dirty="0"/>
              <a:t>Radios are symmetric (same radio can be master or slave)</a:t>
            </a:r>
            <a:endParaRPr lang="en-US" altLang="en-US" sz="2400" dirty="0"/>
          </a:p>
          <a:p>
            <a:pPr>
              <a:lnSpc>
                <a:spcPct val="90000"/>
              </a:lnSpc>
            </a:pPr>
            <a:r>
              <a:rPr lang="en-US" altLang="en-US" dirty="0" err="1"/>
              <a:t>Piconet</a:t>
            </a:r>
            <a:endParaRPr lang="en-US" altLang="en-US" sz="2800" dirty="0"/>
          </a:p>
          <a:p>
            <a:pPr lvl="1" algn="just">
              <a:lnSpc>
                <a:spcPct val="90000"/>
              </a:lnSpc>
            </a:pPr>
            <a:r>
              <a:rPr lang="en-US" altLang="en-US" sz="2000" dirty="0"/>
              <a:t>Master can connect to 7 simultaneous or 200+ inactive (parked) slaves per </a:t>
            </a:r>
            <a:r>
              <a:rPr lang="en-US" altLang="en-US" sz="2000" dirty="0" err="1"/>
              <a:t>piconet</a:t>
            </a:r>
            <a:endParaRPr lang="en-US" altLang="en-US" sz="2000" dirty="0"/>
          </a:p>
          <a:p>
            <a:pPr lvl="1" algn="just">
              <a:lnSpc>
                <a:spcPct val="90000"/>
              </a:lnSpc>
            </a:pPr>
            <a:r>
              <a:rPr lang="en-US" altLang="en-US" sz="2000" dirty="0"/>
              <a:t>Each </a:t>
            </a:r>
            <a:r>
              <a:rPr lang="en-US" altLang="en-US" sz="2000" dirty="0" err="1"/>
              <a:t>piconet</a:t>
            </a:r>
            <a:r>
              <a:rPr lang="en-US" altLang="en-US" sz="2000" dirty="0"/>
              <a:t> has maximum capacity (1 </a:t>
            </a:r>
            <a:r>
              <a:rPr lang="en-US" altLang="en-US" sz="2000" dirty="0" err="1"/>
              <a:t>MSps</a:t>
            </a:r>
            <a:r>
              <a:rPr lang="en-US" altLang="en-US" sz="2000" dirty="0"/>
              <a:t>)</a:t>
            </a:r>
          </a:p>
          <a:p>
            <a:pPr lvl="1" algn="just">
              <a:lnSpc>
                <a:spcPct val="90000"/>
              </a:lnSpc>
            </a:pPr>
            <a:r>
              <a:rPr lang="en-US" altLang="en-US" sz="2000" dirty="0"/>
              <a:t>Unique hopping pattern/ID</a:t>
            </a:r>
            <a:r>
              <a:rPr lang="en-US" altLang="en-US" sz="2400" dirty="0"/>
              <a:t> </a:t>
            </a:r>
          </a:p>
          <a:p>
            <a:pPr>
              <a:lnSpc>
                <a:spcPct val="90000"/>
              </a:lnSpc>
            </a:pPr>
            <a:r>
              <a:rPr lang="en-US" altLang="en-US" dirty="0" err="1"/>
              <a:t>Scatternet</a:t>
            </a:r>
            <a:endParaRPr lang="en-US" altLang="en-US" sz="2400" dirty="0"/>
          </a:p>
          <a:p>
            <a:pPr lvl="1">
              <a:lnSpc>
                <a:spcPct val="90000"/>
              </a:lnSpc>
            </a:pPr>
            <a:r>
              <a:rPr lang="en-US" altLang="en-US" sz="2000" dirty="0" err="1"/>
              <a:t>Piconets</a:t>
            </a:r>
            <a:r>
              <a:rPr lang="en-US" altLang="en-US" sz="2000" dirty="0"/>
              <a:t> can coexist in time and space</a:t>
            </a:r>
            <a:endParaRPr lang="en-US" altLang="en-US" sz="1400" dirty="0"/>
          </a:p>
        </p:txBody>
      </p:sp>
    </p:spTree>
    <p:extLst>
      <p:ext uri="{BB962C8B-B14F-4D97-AF65-F5344CB8AC3E}">
        <p14:creationId xmlns:p14="http://schemas.microsoft.com/office/powerpoint/2010/main" val="59711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65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6548" name="Text Box 4"/>
          <p:cNvSpPr txBox="1">
            <a:spLocks noChangeArrowheads="1"/>
          </p:cNvSpPr>
          <p:nvPr/>
        </p:nvSpPr>
        <p:spPr bwMode="auto">
          <a:xfrm>
            <a:off x="304800" y="762000"/>
            <a:ext cx="966931" cy="400110"/>
          </a:xfrm>
          <a:prstGeom prst="rect">
            <a:avLst/>
          </a:prstGeom>
          <a:noFill/>
          <a:ln w="9525">
            <a:noFill/>
            <a:miter lim="800000"/>
            <a:headEnd/>
            <a:tailEnd/>
          </a:ln>
          <a:effectLst/>
        </p:spPr>
        <p:txBody>
          <a:bodyPr wrap="none">
            <a:spAutoFit/>
          </a:bodyPr>
          <a:lstStyle/>
          <a:p>
            <a:r>
              <a:rPr lang="en-US" sz="2000" i="1" dirty="0" err="1" smtClean="0">
                <a:latin typeface="Times New Roman" pitchFamily="18" charset="0"/>
              </a:rPr>
              <a:t>Piconet</a:t>
            </a:r>
            <a:endParaRPr lang="en-US" sz="2000" i="1" dirty="0">
              <a:latin typeface="Times New Roman" pitchFamily="18" charset="0"/>
            </a:endParaRPr>
          </a:p>
        </p:txBody>
      </p:sp>
      <p:sp>
        <p:nvSpPr>
          <p:cNvPr id="8765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6550" name="Picture 6"/>
          <p:cNvPicPr>
            <a:picLocks noChangeAspect="1" noChangeArrowheads="1"/>
          </p:cNvPicPr>
          <p:nvPr/>
        </p:nvPicPr>
        <p:blipFill>
          <a:blip r:embed="rId3" cstate="print"/>
          <a:srcRect/>
          <a:stretch>
            <a:fillRect/>
          </a:stretch>
        </p:blipFill>
        <p:spPr bwMode="auto">
          <a:xfrm>
            <a:off x="901700" y="1500188"/>
            <a:ext cx="7404100" cy="4443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2776</TotalTime>
  <Words>1997</Words>
  <Application>Microsoft Macintosh PowerPoint</Application>
  <PresentationFormat>On-screen Show (4:3)</PresentationFormat>
  <Paragraphs>307</Paragraphs>
  <Slides>41</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50" baseType="lpstr">
      <vt:lpstr>Calibri</vt:lpstr>
      <vt:lpstr>Courier New</vt:lpstr>
      <vt:lpstr>Times New Roman</vt:lpstr>
      <vt:lpstr>新細明體</vt:lpstr>
      <vt:lpstr>Arial</vt:lpstr>
      <vt:lpstr>Office Theme</vt:lpstr>
      <vt:lpstr>VISIO</vt:lpstr>
      <vt:lpstr>Clip</vt:lpstr>
      <vt:lpstr>CorelDRAW</vt:lpstr>
      <vt:lpstr>CSE/T/324A Computer Networks Topic 5- IEEE 802.15.1 Bluetooth</vt:lpstr>
      <vt:lpstr>Bluetooth</vt:lpstr>
      <vt:lpstr> Bluetooth Overview </vt:lpstr>
      <vt:lpstr>Summary</vt:lpstr>
      <vt:lpstr>Products</vt:lpstr>
      <vt:lpstr>Connecting to Internet</vt:lpstr>
      <vt:lpstr>Bluetooth Specifications</vt:lpstr>
      <vt:lpstr>The Bluetooth network topology</vt:lpstr>
      <vt:lpstr>PowerPoint Presentation</vt:lpstr>
      <vt:lpstr>PowerPoint Presentation</vt:lpstr>
      <vt:lpstr>Establishing Piconets</vt:lpstr>
      <vt:lpstr>Scatternets</vt:lpstr>
      <vt:lpstr> The Piconet</vt:lpstr>
      <vt:lpstr>Inter-connected Piconets  -  The Scatternet</vt:lpstr>
      <vt:lpstr>FHSS</vt:lpstr>
      <vt:lpstr>FHSS</vt:lpstr>
      <vt:lpstr>FHHS Example</vt:lpstr>
      <vt:lpstr>PowerPoint Presentation</vt:lpstr>
      <vt:lpstr>PowerPoint Presentation</vt:lpstr>
      <vt:lpstr>The Bluetooth protocols</vt:lpstr>
      <vt:lpstr>Core Protocols</vt:lpstr>
      <vt:lpstr>PowerPoint Presentation</vt:lpstr>
      <vt:lpstr>Access code</vt:lpstr>
      <vt:lpstr>Packet header: address, type</vt:lpstr>
      <vt:lpstr>Packet header: flow, ARQN</vt:lpstr>
      <vt:lpstr>Packet header: SEQN, HEC</vt:lpstr>
      <vt:lpstr>PowerPoint Presentation</vt:lpstr>
      <vt:lpstr>Baseband Layer</vt:lpstr>
      <vt:lpstr>SCO</vt:lpstr>
      <vt:lpstr>ACL</vt:lpstr>
      <vt:lpstr>Example data transmission</vt:lpstr>
      <vt:lpstr>Functional Overview</vt:lpstr>
      <vt:lpstr>Link Manager Operation</vt:lpstr>
      <vt:lpstr>Active Mode</vt:lpstr>
      <vt:lpstr>Hold Mode</vt:lpstr>
      <vt:lpstr>Sniff Mode</vt:lpstr>
      <vt:lpstr>Park Mode</vt:lpstr>
      <vt:lpstr>Park Mode (cont.)</vt:lpstr>
      <vt:lpstr>Bluetooth Security</vt:lpstr>
      <vt:lpstr>Bluetooth Security</vt:lpstr>
      <vt:lpstr>Security</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244</cp:revision>
  <dcterms:created xsi:type="dcterms:W3CDTF">2006-08-16T00:00:00Z</dcterms:created>
  <dcterms:modified xsi:type="dcterms:W3CDTF">2020-11-21T11:13:33Z</dcterms:modified>
</cp:coreProperties>
</file>