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97" r:id="rId3"/>
    <p:sldId id="307" r:id="rId4"/>
    <p:sldId id="298" r:id="rId5"/>
    <p:sldId id="308" r:id="rId6"/>
    <p:sldId id="309" r:id="rId7"/>
    <p:sldId id="299" r:id="rId8"/>
    <p:sldId id="300" r:id="rId9"/>
    <p:sldId id="257" r:id="rId10"/>
    <p:sldId id="258" r:id="rId11"/>
    <p:sldId id="259" r:id="rId12"/>
    <p:sldId id="303" r:id="rId13"/>
    <p:sldId id="260" r:id="rId14"/>
    <p:sldId id="310" r:id="rId15"/>
    <p:sldId id="261" r:id="rId16"/>
    <p:sldId id="304" r:id="rId17"/>
    <p:sldId id="262" r:id="rId18"/>
    <p:sldId id="305" r:id="rId19"/>
    <p:sldId id="306" r:id="rId20"/>
    <p:sldId id="311"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1" r:id="rId40"/>
    <p:sldId id="282" r:id="rId41"/>
    <p:sldId id="283" r:id="rId42"/>
    <p:sldId id="284" r:id="rId43"/>
    <p:sldId id="285" r:id="rId44"/>
    <p:sldId id="286" r:id="rId45"/>
    <p:sldId id="287" r:id="rId46"/>
    <p:sldId id="288" r:id="rId47"/>
    <p:sldId id="289" r:id="rId48"/>
    <p:sldId id="290" r:id="rId49"/>
    <p:sldId id="291" r:id="rId50"/>
    <p:sldId id="292"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D07592-00F8-45F1-8923-FEA1B3B1F480}" type="datetimeFigureOut">
              <a:rPr lang="en-US" smtClean="0"/>
              <a:pPr/>
              <a:t>26-Feb-18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F07A35-6987-400F-A1C3-5F3C0E2E70C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26-Feb-18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26-Feb-18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26-Feb-18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26-Feb-18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26-Feb-18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26-Feb-18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26-Feb-18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26-Feb-18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arbani.roy@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CSE/T/324A Computer Networks</a:t>
            </a:r>
            <a:br>
              <a:rPr lang="en-US" dirty="0" smtClean="0"/>
            </a:br>
            <a:r>
              <a:rPr lang="en-US" dirty="0" smtClean="0"/>
              <a:t>Topic 5- Network Layer</a:t>
            </a:r>
            <a:br>
              <a:rPr lang="en-US" dirty="0" smtClean="0"/>
            </a:br>
            <a:r>
              <a:rPr lang="en-US" dirty="0" smtClean="0"/>
              <a:t>Logical Addressing</a:t>
            </a:r>
            <a:endParaRPr lang="en-US" dirty="0"/>
          </a:p>
        </p:txBody>
      </p:sp>
      <p:sp>
        <p:nvSpPr>
          <p:cNvPr id="3" name="Subtitle 2"/>
          <p:cNvSpPr>
            <a:spLocks noGrp="1"/>
          </p:cNvSpPr>
          <p:nvPr>
            <p:ph type="subTitle" idx="1"/>
          </p:nvPr>
        </p:nvSpPr>
        <p:spPr>
          <a:xfrm>
            <a:off x="381000" y="4876800"/>
            <a:ext cx="6400800" cy="1219200"/>
          </a:xfrm>
        </p:spPr>
        <p:txBody>
          <a:bodyPr>
            <a:normAutofit fontScale="85000" lnSpcReduction="20000"/>
          </a:bodyPr>
          <a:lstStyle/>
          <a:p>
            <a:pPr algn="l"/>
            <a:r>
              <a:rPr lang="en-US" dirty="0" smtClean="0">
                <a:solidFill>
                  <a:schemeClr val="tx2"/>
                </a:solidFill>
              </a:rPr>
              <a:t>Dr. Sarbani Roy</a:t>
            </a:r>
          </a:p>
          <a:p>
            <a:pPr algn="l"/>
            <a:r>
              <a:rPr lang="en-US" sz="2000" dirty="0" smtClean="0">
                <a:solidFill>
                  <a:schemeClr val="tx2"/>
                </a:solidFill>
                <a:hlinkClick r:id="rId2"/>
              </a:rPr>
              <a:t>sarbani.roy@gmail.com</a:t>
            </a:r>
            <a:endParaRPr lang="en-US" sz="2000" dirty="0" smtClean="0">
              <a:solidFill>
                <a:schemeClr val="tx2"/>
              </a:solidFill>
            </a:endParaRPr>
          </a:p>
          <a:p>
            <a:pPr algn="l"/>
            <a:r>
              <a:rPr lang="en-US" sz="2000" dirty="0" smtClean="0">
                <a:solidFill>
                  <a:schemeClr val="tx2"/>
                </a:solidFill>
              </a:rPr>
              <a:t>Office: CC-5-7</a:t>
            </a:r>
          </a:p>
          <a:p>
            <a:pPr algn="l"/>
            <a:r>
              <a:rPr lang="en-US" sz="2000" dirty="0" smtClean="0">
                <a:solidFill>
                  <a:schemeClr val="tx2"/>
                </a:solidFill>
              </a:rPr>
              <a:t>Cell: 9051639328</a:t>
            </a:r>
            <a:endParaRPr lang="en-US" sz="2000" dirty="0">
              <a:solidFill>
                <a:schemeClr val="tx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hlink"/>
                </a:solidFill>
                <a:latin typeface="Times New Roman" pitchFamily="18" charset="0"/>
              </a:rPr>
              <a:t>IPv4 Address</a:t>
            </a:r>
            <a:endParaRPr lang="en-US" dirty="0"/>
          </a:p>
        </p:txBody>
      </p:sp>
      <p:sp>
        <p:nvSpPr>
          <p:cNvPr id="5" name="Content Placeholder 4"/>
          <p:cNvSpPr>
            <a:spLocks noGrp="1"/>
          </p:cNvSpPr>
          <p:nvPr>
            <p:ph idx="1"/>
          </p:nvPr>
        </p:nvSpPr>
        <p:spPr>
          <a:xfrm>
            <a:off x="228600" y="1600200"/>
            <a:ext cx="8686800" cy="4525963"/>
          </a:xfrm>
        </p:spPr>
        <p:txBody>
          <a:bodyPr>
            <a:normAutofit/>
          </a:bodyPr>
          <a:lstStyle/>
          <a:p>
            <a:pPr algn="just"/>
            <a:r>
              <a:rPr lang="en-US" dirty="0" smtClean="0">
                <a:latin typeface="Times New Roman" pitchFamily="18" charset="0"/>
              </a:rPr>
              <a:t>An </a:t>
            </a:r>
            <a:r>
              <a:rPr lang="en-US" dirty="0" smtClean="0">
                <a:solidFill>
                  <a:schemeClr val="hlink"/>
                </a:solidFill>
                <a:latin typeface="Times New Roman" pitchFamily="18" charset="0"/>
              </a:rPr>
              <a:t>IPv4 address</a:t>
            </a:r>
            <a:r>
              <a:rPr lang="en-US" dirty="0" smtClean="0">
                <a:latin typeface="Times New Roman" pitchFamily="18" charset="0"/>
              </a:rPr>
              <a:t> is a </a:t>
            </a:r>
            <a:r>
              <a:rPr lang="en-US" dirty="0" smtClean="0">
                <a:solidFill>
                  <a:schemeClr val="folHlink"/>
                </a:solidFill>
                <a:latin typeface="Times New Roman" pitchFamily="18" charset="0"/>
              </a:rPr>
              <a:t>32-bit</a:t>
            </a:r>
            <a:r>
              <a:rPr lang="en-US" dirty="0" smtClean="0">
                <a:latin typeface="Times New Roman" pitchFamily="18" charset="0"/>
              </a:rPr>
              <a:t> address that uniquely and universally defines the connection of a device (for example, a computer or a router) to the Internet.</a:t>
            </a:r>
          </a:p>
          <a:p>
            <a:pPr lvl="1"/>
            <a:r>
              <a:rPr lang="en-US" dirty="0" smtClean="0"/>
              <a:t>An IPv4 address is 32 bits long.</a:t>
            </a:r>
          </a:p>
          <a:p>
            <a:pPr lvl="1"/>
            <a:r>
              <a:rPr lang="en-US" dirty="0" smtClean="0"/>
              <a:t>The IPv4 addresses are unique and universal.</a:t>
            </a:r>
          </a:p>
          <a:p>
            <a:pPr lvl="1"/>
            <a:r>
              <a:rPr lang="en-US" dirty="0" smtClean="0"/>
              <a:t>The address space of IPv4 is 2</a:t>
            </a:r>
            <a:r>
              <a:rPr lang="en-US" baseline="30000" dirty="0" smtClean="0"/>
              <a:t>32</a:t>
            </a:r>
            <a:r>
              <a:rPr lang="en-US" dirty="0" smtClean="0"/>
              <a:t>  or  4,294,967,296.</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915400" cy="1143000"/>
          </a:xfrm>
        </p:spPr>
        <p:txBody>
          <a:bodyPr>
            <a:normAutofit fontScale="90000"/>
          </a:bodyPr>
          <a:lstStyle/>
          <a:p>
            <a:r>
              <a:rPr lang="en-US" sz="3600" dirty="0" smtClean="0">
                <a:latin typeface="Times New Roman" pitchFamily="18" charset="0"/>
              </a:rPr>
              <a:t/>
            </a:r>
            <a:br>
              <a:rPr lang="en-US" sz="3600" dirty="0" smtClean="0">
                <a:latin typeface="Times New Roman" pitchFamily="18" charset="0"/>
              </a:rPr>
            </a:br>
            <a:r>
              <a:rPr lang="en-US" sz="3600" dirty="0" smtClean="0">
                <a:latin typeface="Times New Roman" pitchFamily="18" charset="0"/>
              </a:rPr>
              <a:t>Dotted-decimal notation and binary notation for an IPv4 address</a:t>
            </a:r>
            <a:r>
              <a:rPr lang="en-US" i="1" dirty="0" smtClean="0">
                <a:latin typeface="Times New Roman" pitchFamily="18" charset="0"/>
              </a:rPr>
              <a:t/>
            </a:r>
            <a:br>
              <a:rPr lang="en-US" i="1" dirty="0" smtClean="0">
                <a:latin typeface="Times New Roman" pitchFamily="18" charset="0"/>
              </a:rPr>
            </a:br>
            <a:endParaRPr lang="en-US" dirty="0"/>
          </a:p>
        </p:txBody>
      </p:sp>
      <p:sp>
        <p:nvSpPr>
          <p:cNvPr id="3" name="Content Placeholder 2"/>
          <p:cNvSpPr>
            <a:spLocks noGrp="1"/>
          </p:cNvSpPr>
          <p:nvPr>
            <p:ph idx="1"/>
          </p:nvPr>
        </p:nvSpPr>
        <p:spPr/>
        <p:txBody>
          <a:bodyPr/>
          <a:lstStyle/>
          <a:p>
            <a:endParaRPr lang="en-US"/>
          </a:p>
        </p:txBody>
      </p:sp>
      <p:pic>
        <p:nvPicPr>
          <p:cNvPr id="4" name="Picture 8"/>
          <p:cNvPicPr>
            <a:picLocks noChangeAspect="1" noChangeArrowheads="1"/>
          </p:cNvPicPr>
          <p:nvPr/>
        </p:nvPicPr>
        <p:blipFill>
          <a:blip r:embed="rId2" cstate="print"/>
          <a:srcRect/>
          <a:stretch>
            <a:fillRect/>
          </a:stretch>
        </p:blipFill>
        <p:spPr bwMode="auto">
          <a:xfrm>
            <a:off x="746125" y="3162300"/>
            <a:ext cx="7650163" cy="17907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Classification</a:t>
            </a:r>
            <a:endParaRPr lang="en-US" dirty="0"/>
          </a:p>
        </p:txBody>
      </p:sp>
      <p:sp>
        <p:nvSpPr>
          <p:cNvPr id="3" name="Content Placeholder 2"/>
          <p:cNvSpPr>
            <a:spLocks noGrp="1"/>
          </p:cNvSpPr>
          <p:nvPr>
            <p:ph idx="1"/>
          </p:nvPr>
        </p:nvSpPr>
        <p:spPr/>
        <p:txBody>
          <a:bodyPr>
            <a:normAutofit fontScale="62500" lnSpcReduction="20000"/>
          </a:bodyPr>
          <a:lstStyle/>
          <a:p>
            <a:pPr algn="just"/>
            <a:r>
              <a:rPr lang="en-US" b="1" dirty="0" smtClean="0"/>
              <a:t>Large Networks :</a:t>
            </a:r>
            <a:r>
              <a:rPr lang="en-US" dirty="0" smtClean="0"/>
              <a:t> 8-bit network address and 24-bit host address. </a:t>
            </a:r>
            <a:r>
              <a:rPr lang="en-US" dirty="0" smtClean="0"/>
              <a:t>There are approximately 16 million hosts per network and a maximum of 126 ( 2^7 - 2 ) Class A networks can be defined. </a:t>
            </a:r>
            <a:endParaRPr lang="en-US" dirty="0" smtClean="0"/>
          </a:p>
          <a:p>
            <a:pPr lvl="1" algn="just"/>
            <a:r>
              <a:rPr lang="en-US" dirty="0" smtClean="0"/>
              <a:t>The calculation requires that 2 be subtracted because 0.0.0.0 is reserved for use as the default route and 127.0.0.0 be reserved for the loop back function. Moreover each Class A network can support a maximum of 16,777,214 (2^24 - 2) hosts per network. The host calculation requires that 2 be subtracted because all 0's are reserved to identify the network itself and all 1s are reserved for broadcast addresses. The reserved numbers may not be assigned to individual hosts.</a:t>
            </a:r>
          </a:p>
          <a:p>
            <a:pPr algn="just"/>
            <a:r>
              <a:rPr lang="en-US" b="1" dirty="0" smtClean="0"/>
              <a:t>Medium Networks :</a:t>
            </a:r>
            <a:r>
              <a:rPr lang="en-US" dirty="0" smtClean="0"/>
              <a:t> 16-bit network address and 16-bit host address. </a:t>
            </a:r>
            <a:r>
              <a:rPr lang="en-US" dirty="0" smtClean="0"/>
              <a:t>There are approximately 65000 hosts per network and a maximum of 16,384 (2^14) Class B networks can be defined with up to (2^16-2) hosts per network.</a:t>
            </a:r>
            <a:endParaRPr lang="en-US" dirty="0" smtClean="0"/>
          </a:p>
          <a:p>
            <a:pPr algn="just"/>
            <a:r>
              <a:rPr lang="en-US" b="1" dirty="0" smtClean="0"/>
              <a:t>Small networks :</a:t>
            </a:r>
            <a:r>
              <a:rPr lang="en-US" dirty="0" smtClean="0"/>
              <a:t> 24-bit network address and 8-bit host address. </a:t>
            </a:r>
            <a:r>
              <a:rPr lang="en-US" dirty="0" smtClean="0"/>
              <a:t>There are approximately 250 hosts per network.</a:t>
            </a:r>
          </a:p>
          <a:p>
            <a:pPr algn="just"/>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Classful</a:t>
            </a:r>
            <a:r>
              <a:rPr lang="en-US" dirty="0" smtClean="0"/>
              <a:t> addressing</a:t>
            </a:r>
            <a:endParaRPr lang="en-US" dirty="0"/>
          </a:p>
        </p:txBody>
      </p:sp>
      <p:sp>
        <p:nvSpPr>
          <p:cNvPr id="3" name="Content Placeholder 2"/>
          <p:cNvSpPr>
            <a:spLocks noGrp="1"/>
          </p:cNvSpPr>
          <p:nvPr>
            <p:ph idx="1"/>
          </p:nvPr>
        </p:nvSpPr>
        <p:spPr/>
        <p:txBody>
          <a:bodyPr/>
          <a:lstStyle/>
          <a:p>
            <a:pPr algn="just"/>
            <a:r>
              <a:rPr lang="en-US" dirty="0" smtClean="0"/>
              <a:t>In </a:t>
            </a:r>
            <a:r>
              <a:rPr lang="en-US" dirty="0" err="1" smtClean="0"/>
              <a:t>classful</a:t>
            </a:r>
            <a:r>
              <a:rPr lang="en-US" dirty="0" smtClean="0"/>
              <a:t> addressing, the address space is divided into five classes: A, B, C, D, and E</a:t>
            </a:r>
          </a:p>
          <a:p>
            <a:endParaRPr lang="en-US" dirty="0"/>
          </a:p>
        </p:txBody>
      </p:sp>
      <p:pic>
        <p:nvPicPr>
          <p:cNvPr id="4" name="Picture 6"/>
          <p:cNvPicPr>
            <a:picLocks noChangeAspect="1" noChangeArrowheads="1"/>
          </p:cNvPicPr>
          <p:nvPr/>
        </p:nvPicPr>
        <p:blipFill>
          <a:blip r:embed="rId2" cstate="print"/>
          <a:srcRect/>
          <a:stretch>
            <a:fillRect/>
          </a:stretch>
        </p:blipFill>
        <p:spPr bwMode="auto">
          <a:xfrm>
            <a:off x="304800" y="3429000"/>
            <a:ext cx="8226425" cy="2859088"/>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609600" y="865554"/>
            <a:ext cx="8084867" cy="5230446"/>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latin typeface="Times New Roman" pitchFamily="18" charset="0"/>
              </a:rPr>
              <a:t/>
            </a:r>
            <a:br>
              <a:rPr lang="en-US" sz="4000" dirty="0" smtClean="0">
                <a:latin typeface="Times New Roman" pitchFamily="18" charset="0"/>
              </a:rPr>
            </a:br>
            <a:r>
              <a:rPr lang="en-US" sz="4000" dirty="0" smtClean="0">
                <a:latin typeface="Times New Roman" pitchFamily="18" charset="0"/>
              </a:rPr>
              <a:t>Number of blocks and block size in </a:t>
            </a:r>
            <a:r>
              <a:rPr lang="en-US" sz="4000" dirty="0" err="1" smtClean="0">
                <a:latin typeface="Times New Roman" pitchFamily="18" charset="0"/>
              </a:rPr>
              <a:t>classful</a:t>
            </a:r>
            <a:r>
              <a:rPr lang="en-US" sz="4000" dirty="0" smtClean="0">
                <a:latin typeface="Times New Roman" pitchFamily="18" charset="0"/>
              </a:rPr>
              <a:t> IPv4 addressing</a:t>
            </a:r>
            <a:r>
              <a:rPr lang="en-US" i="1" dirty="0" smtClean="0">
                <a:latin typeface="Times New Roman" pitchFamily="18" charset="0"/>
              </a:rPr>
              <a:t/>
            </a:r>
            <a:br>
              <a:rPr lang="en-US" i="1" dirty="0" smtClean="0">
                <a:latin typeface="Times New Roman" pitchFamily="18" charset="0"/>
              </a:rPr>
            </a:br>
            <a:endParaRPr lang="en-US" dirty="0"/>
          </a:p>
        </p:txBody>
      </p:sp>
      <p:sp>
        <p:nvSpPr>
          <p:cNvPr id="3" name="Content Placeholder 2"/>
          <p:cNvSpPr>
            <a:spLocks noGrp="1"/>
          </p:cNvSpPr>
          <p:nvPr>
            <p:ph idx="1"/>
          </p:nvPr>
        </p:nvSpPr>
        <p:spPr/>
        <p:txBody>
          <a:bodyPr/>
          <a:lstStyle/>
          <a:p>
            <a:endParaRPr lang="en-US" dirty="0"/>
          </a:p>
        </p:txBody>
      </p:sp>
      <p:pic>
        <p:nvPicPr>
          <p:cNvPr id="4" name="Picture 4"/>
          <p:cNvPicPr>
            <a:picLocks noChangeAspect="1" noChangeArrowheads="1"/>
          </p:cNvPicPr>
          <p:nvPr/>
        </p:nvPicPr>
        <p:blipFill>
          <a:blip r:embed="rId2" cstate="print"/>
          <a:srcRect/>
          <a:stretch>
            <a:fillRect/>
          </a:stretch>
        </p:blipFill>
        <p:spPr bwMode="auto">
          <a:xfrm>
            <a:off x="508000" y="2293938"/>
            <a:ext cx="8026400" cy="2354262"/>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US" dirty="0" smtClean="0"/>
              <a:t>You might think that Large and Medium networks are sort of a waste as few corporations/organizations are large enough to have 65000 different hosts. </a:t>
            </a:r>
          </a:p>
          <a:p>
            <a:pPr lvl="1" algn="just"/>
            <a:r>
              <a:rPr lang="en-US" dirty="0" smtClean="0"/>
              <a:t>By the way, there are very few corporations in the world with even close to 65000 employees, and even in these corporations it is highly unlikely that each employee has his/her own computer connected to the network.</a:t>
            </a:r>
          </a:p>
          <a:p>
            <a:pPr algn="just"/>
            <a:r>
              <a:rPr lang="en-US" dirty="0" smtClean="0"/>
              <a:t> Well, if you think so, you're right. This decision seems to have been a mistake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US" sz="2800" dirty="0" smtClean="0"/>
              <a:t>In </a:t>
            </a:r>
            <a:r>
              <a:rPr lang="en-US" sz="2800" dirty="0" err="1" smtClean="0"/>
              <a:t>classful</a:t>
            </a:r>
            <a:r>
              <a:rPr lang="en-US" sz="2800" dirty="0" smtClean="0"/>
              <a:t> addressing, a large part of the available addresses were wasted.</a:t>
            </a:r>
          </a:p>
          <a:p>
            <a:pPr algn="just"/>
            <a:r>
              <a:rPr lang="en-US" sz="2800" dirty="0" smtClean="0">
                <a:latin typeface="Times New Roman" pitchFamily="18" charset="0"/>
              </a:rPr>
              <a:t>Default masks for </a:t>
            </a:r>
            <a:r>
              <a:rPr lang="en-US" sz="2800" dirty="0" err="1" smtClean="0">
                <a:latin typeface="Times New Roman" pitchFamily="18" charset="0"/>
              </a:rPr>
              <a:t>classful</a:t>
            </a:r>
            <a:r>
              <a:rPr lang="en-US" sz="2800" dirty="0" smtClean="0">
                <a:latin typeface="Times New Roman" pitchFamily="18" charset="0"/>
              </a:rPr>
              <a:t> addressing</a:t>
            </a:r>
          </a:p>
          <a:p>
            <a:pPr algn="just"/>
            <a:endParaRPr lang="en-US" sz="2800" dirty="0" smtClean="0">
              <a:latin typeface="Times New Roman" pitchFamily="18" charset="0"/>
            </a:endParaRPr>
          </a:p>
          <a:p>
            <a:pPr algn="just"/>
            <a:endParaRPr lang="en-US" sz="2800" dirty="0" smtClean="0">
              <a:latin typeface="Times New Roman" pitchFamily="18" charset="0"/>
            </a:endParaRPr>
          </a:p>
          <a:p>
            <a:pPr algn="just"/>
            <a:endParaRPr lang="en-US" sz="2800" dirty="0" smtClean="0">
              <a:latin typeface="Times New Roman" pitchFamily="18" charset="0"/>
            </a:endParaRPr>
          </a:p>
          <a:p>
            <a:pPr algn="just"/>
            <a:endParaRPr lang="en-US" sz="2800" dirty="0" smtClean="0">
              <a:latin typeface="Times New Roman" pitchFamily="18" charset="0"/>
            </a:endParaRPr>
          </a:p>
          <a:p>
            <a:pPr algn="just"/>
            <a:endParaRPr lang="en-US" sz="2800" dirty="0" smtClean="0">
              <a:latin typeface="Times New Roman" pitchFamily="18" charset="0"/>
            </a:endParaRPr>
          </a:p>
          <a:p>
            <a:pPr algn="just"/>
            <a:r>
              <a:rPr lang="en-US" sz="2800" dirty="0" err="1" smtClean="0"/>
              <a:t>Classful</a:t>
            </a:r>
            <a:r>
              <a:rPr lang="en-US" sz="2800" dirty="0" smtClean="0"/>
              <a:t> addressing, which is almost obsolete, is replaced with classless addressing.</a:t>
            </a:r>
          </a:p>
          <a:p>
            <a:endParaRPr lang="en-US" dirty="0"/>
          </a:p>
        </p:txBody>
      </p:sp>
      <p:pic>
        <p:nvPicPr>
          <p:cNvPr id="4" name="Picture 4"/>
          <p:cNvPicPr>
            <a:picLocks noChangeAspect="1" noChangeArrowheads="1"/>
          </p:cNvPicPr>
          <p:nvPr/>
        </p:nvPicPr>
        <p:blipFill>
          <a:blip r:embed="rId2" cstate="print"/>
          <a:srcRect/>
          <a:stretch>
            <a:fillRect/>
          </a:stretch>
        </p:blipFill>
        <p:spPr bwMode="auto">
          <a:xfrm>
            <a:off x="457200" y="3255963"/>
            <a:ext cx="8291512" cy="1620837"/>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Classless Internet addressing</a:t>
            </a:r>
            <a:endParaRPr lang="en-US" dirty="0"/>
          </a:p>
        </p:txBody>
      </p:sp>
      <p:sp>
        <p:nvSpPr>
          <p:cNvPr id="3" name="Content Placeholder 2"/>
          <p:cNvSpPr>
            <a:spLocks noGrp="1"/>
          </p:cNvSpPr>
          <p:nvPr>
            <p:ph idx="1"/>
          </p:nvPr>
        </p:nvSpPr>
        <p:spPr/>
        <p:txBody>
          <a:bodyPr/>
          <a:lstStyle/>
          <a:p>
            <a:pPr algn="just"/>
            <a:r>
              <a:rPr lang="en-US" dirty="0" smtClean="0"/>
              <a:t>In the early 1990s, the Internet moved away from a </a:t>
            </a:r>
            <a:r>
              <a:rPr lang="en-US" dirty="0" err="1" smtClean="0"/>
              <a:t>classful</a:t>
            </a:r>
            <a:r>
              <a:rPr lang="en-US" dirty="0" smtClean="0"/>
              <a:t> </a:t>
            </a:r>
            <a:r>
              <a:rPr lang="en-US" b="1" dirty="0" smtClean="0"/>
              <a:t>address</a:t>
            </a:r>
            <a:r>
              <a:rPr lang="en-US" dirty="0" smtClean="0"/>
              <a:t> space to a </a:t>
            </a:r>
            <a:r>
              <a:rPr lang="en-US" b="1" dirty="0" smtClean="0"/>
              <a:t>classless address</a:t>
            </a:r>
            <a:r>
              <a:rPr lang="en-US" dirty="0" smtClean="0"/>
              <a:t> space. </a:t>
            </a:r>
          </a:p>
          <a:p>
            <a:pPr algn="just"/>
            <a:r>
              <a:rPr lang="en-US" dirty="0" smtClean="0"/>
              <a:t>In other words, the number of bits used for the network portion of an IP </a:t>
            </a:r>
            <a:r>
              <a:rPr lang="en-US" b="1" dirty="0" smtClean="0"/>
              <a:t>address</a:t>
            </a:r>
            <a:r>
              <a:rPr lang="en-US" dirty="0" smtClean="0"/>
              <a:t> became variable instead of fixed. (The network portion of </a:t>
            </a:r>
            <a:r>
              <a:rPr lang="en-US" dirty="0" err="1" smtClean="0"/>
              <a:t>classful</a:t>
            </a:r>
            <a:r>
              <a:rPr lang="en-US" dirty="0" smtClean="0"/>
              <a:t> IP addresses is fixed.)</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Addresses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Broadcast Addresses…they are of two types :</a:t>
            </a:r>
          </a:p>
          <a:p>
            <a:pPr lvl="1" algn="just"/>
            <a:r>
              <a:rPr lang="en-US" dirty="0" smtClean="0"/>
              <a:t>Limited Broadcast : It consists of all 1's, i.e., the address is 255.255.255.255 . It is used </a:t>
            </a:r>
            <a:r>
              <a:rPr lang="en-US" i="1" dirty="0" smtClean="0">
                <a:solidFill>
                  <a:schemeClr val="tx2"/>
                </a:solidFill>
              </a:rPr>
              <a:t>only on the LAN, and not for any external network</a:t>
            </a:r>
            <a:r>
              <a:rPr lang="en-US" dirty="0" smtClean="0"/>
              <a:t>. </a:t>
            </a:r>
          </a:p>
          <a:p>
            <a:pPr lvl="1" algn="just"/>
            <a:r>
              <a:rPr lang="en-US" dirty="0" smtClean="0"/>
              <a:t>Directed Broadcast : It consists of the network number + all other bits as 1's. It reaches the router corresponding to the network number, and from there it broadcasts to all the nodes in the network. This method is a </a:t>
            </a:r>
            <a:r>
              <a:rPr lang="en-US" dirty="0" smtClean="0">
                <a:solidFill>
                  <a:srgbClr val="FF0000"/>
                </a:solidFill>
              </a:rPr>
              <a:t>major security problem</a:t>
            </a:r>
            <a:r>
              <a:rPr lang="en-US" dirty="0" smtClean="0"/>
              <a:t>, and is not used anymore. So now if we find that all the bits are 1 in the host no. field, then the packet is simply dropped. Therefore, now we can only do broadcast in our own network using Limited Broadcast.</a:t>
            </a:r>
          </a:p>
          <a:p>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Layer</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t>The network layer is concerned with </a:t>
            </a:r>
            <a:r>
              <a:rPr lang="en-US" b="1" i="1" dirty="0" smtClean="0">
                <a:solidFill>
                  <a:schemeClr val="tx2"/>
                </a:solidFill>
              </a:rPr>
              <a:t>getting packets from the source all the way to the destination</a:t>
            </a:r>
            <a:r>
              <a:rPr lang="en-US" dirty="0" smtClean="0"/>
              <a:t>. </a:t>
            </a:r>
          </a:p>
          <a:p>
            <a:pPr algn="just"/>
            <a:r>
              <a:rPr lang="en-US" dirty="0" smtClean="0"/>
              <a:t>The packets may require to make many hops at the intermediate routers while reaching the destination. This is the lowest layer that deals with </a:t>
            </a:r>
            <a:r>
              <a:rPr lang="en-US" b="1" dirty="0" smtClean="0">
                <a:solidFill>
                  <a:schemeClr val="tx2"/>
                </a:solidFill>
              </a:rPr>
              <a:t>end to end transmission</a:t>
            </a:r>
            <a:r>
              <a:rPr lang="en-US" dirty="0" smtClean="0"/>
              <a:t>.</a:t>
            </a:r>
          </a:p>
          <a:p>
            <a:pPr algn="just"/>
            <a:r>
              <a:rPr lang="en-US" dirty="0" smtClean="0"/>
              <a:t>In order to achieve its goals, the network layer must know about the </a:t>
            </a:r>
            <a:r>
              <a:rPr lang="en-US" b="1" dirty="0" smtClean="0">
                <a:solidFill>
                  <a:schemeClr val="tx2"/>
                </a:solidFill>
              </a:rPr>
              <a:t>topology </a:t>
            </a:r>
            <a:r>
              <a:rPr lang="en-US" dirty="0" smtClean="0"/>
              <a:t>of the communication network. </a:t>
            </a:r>
          </a:p>
          <a:p>
            <a:pPr algn="just"/>
            <a:r>
              <a:rPr lang="en-US" dirty="0" smtClean="0"/>
              <a:t>It must also take care to </a:t>
            </a:r>
            <a:r>
              <a:rPr lang="en-US" b="1" dirty="0" smtClean="0">
                <a:solidFill>
                  <a:schemeClr val="tx2"/>
                </a:solidFill>
              </a:rPr>
              <a:t>choose routes </a:t>
            </a:r>
            <a:r>
              <a:rPr lang="en-US" dirty="0" smtClean="0"/>
              <a:t>to avoid overloading of some of the communication lines while leaving others idle. </a:t>
            </a:r>
          </a:p>
          <a:p>
            <a:pPr algn="just"/>
            <a:r>
              <a:rPr lang="en-US" dirty="0" smtClean="0"/>
              <a:t>The </a:t>
            </a:r>
            <a:r>
              <a:rPr lang="en-US" b="1" dirty="0" smtClean="0">
                <a:solidFill>
                  <a:schemeClr val="tx2"/>
                </a:solidFill>
              </a:rPr>
              <a:t>network layer-transport layer interface </a:t>
            </a:r>
            <a:r>
              <a:rPr lang="en-US" dirty="0" smtClean="0"/>
              <a:t>frequently is the interface between the carrier and the customer, that is the boundary of the subnet. The functions of this layer include : </a:t>
            </a:r>
            <a:r>
              <a:rPr lang="en-US" b="1" i="1" dirty="0" smtClean="0">
                <a:solidFill>
                  <a:schemeClr val="tx2"/>
                </a:solidFill>
              </a:rPr>
              <a:t>Routing, Inter- networking, Congestion Control</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Addresses </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Network ID = 0</a:t>
            </a:r>
          </a:p>
          <a:p>
            <a:pPr lvl="1" algn="just"/>
            <a:r>
              <a:rPr lang="en-US" dirty="0" smtClean="0"/>
              <a:t>It means we are referring to this network and for local broadcast we make the host ID zero.</a:t>
            </a:r>
          </a:p>
          <a:p>
            <a:pPr algn="just"/>
            <a:r>
              <a:rPr lang="en-US" dirty="0" smtClean="0"/>
              <a:t>Host ID = 0 </a:t>
            </a:r>
          </a:p>
          <a:p>
            <a:pPr lvl="1" algn="just"/>
            <a:r>
              <a:rPr lang="en-US" dirty="0" smtClean="0"/>
              <a:t>This is used to refer to the entire network in the routing table.</a:t>
            </a:r>
          </a:p>
          <a:p>
            <a:pPr algn="just"/>
            <a:r>
              <a:rPr lang="en-US" dirty="0" smtClean="0"/>
              <a:t>Loop-back Address </a:t>
            </a:r>
          </a:p>
          <a:p>
            <a:pPr lvl="1" algn="just"/>
            <a:r>
              <a:rPr lang="en-US" dirty="0" smtClean="0"/>
              <a:t>Here we have addresses of the type 127.x.y.z It goes down way </a:t>
            </a:r>
            <a:r>
              <a:rPr lang="en-US" dirty="0" err="1" smtClean="0"/>
              <a:t>upto</a:t>
            </a:r>
            <a:r>
              <a:rPr lang="en-US" dirty="0" smtClean="0"/>
              <a:t> the IP layer and comes back to the application layer on the same host. This is used to test network applications before they are used commercially.</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rPr>
              <a:t>Small business that needs 16 addresses</a:t>
            </a:r>
            <a:endParaRPr lang="en-US" sz="3600" dirty="0"/>
          </a:p>
        </p:txBody>
      </p:sp>
      <p:sp>
        <p:nvSpPr>
          <p:cNvPr id="3" name="Content Placeholder 2"/>
          <p:cNvSpPr>
            <a:spLocks noGrp="1"/>
          </p:cNvSpPr>
          <p:nvPr>
            <p:ph idx="1"/>
          </p:nvPr>
        </p:nvSpPr>
        <p:spPr/>
        <p:txBody>
          <a:bodyPr>
            <a:normAutofit fontScale="85000" lnSpcReduction="10000"/>
          </a:bodyPr>
          <a:lstStyle/>
          <a:p>
            <a:endParaRPr lang="en-US" dirty="0" smtClean="0"/>
          </a:p>
          <a:p>
            <a:endParaRPr lang="en-US" dirty="0" smtClean="0"/>
          </a:p>
          <a:p>
            <a:endParaRPr lang="en-US" dirty="0" smtClean="0"/>
          </a:p>
          <a:p>
            <a:endParaRPr lang="en-US" dirty="0" smtClean="0"/>
          </a:p>
          <a:p>
            <a:pPr algn="just"/>
            <a:endParaRPr lang="en-US" sz="2600" dirty="0" smtClean="0">
              <a:latin typeface="Times New Roman" pitchFamily="18" charset="0"/>
            </a:endParaRPr>
          </a:p>
          <a:p>
            <a:pPr algn="just"/>
            <a:endParaRPr lang="en-US" sz="2600" dirty="0" smtClean="0">
              <a:latin typeface="Times New Roman" pitchFamily="18" charset="0"/>
            </a:endParaRPr>
          </a:p>
          <a:p>
            <a:pPr algn="just"/>
            <a:endParaRPr lang="en-US" sz="2600" dirty="0" smtClean="0">
              <a:latin typeface="Times New Roman" pitchFamily="18" charset="0"/>
            </a:endParaRPr>
          </a:p>
          <a:p>
            <a:pPr algn="just"/>
            <a:r>
              <a:rPr lang="en-US" sz="2600" dirty="0" smtClean="0">
                <a:latin typeface="Times New Roman" pitchFamily="18" charset="0"/>
              </a:rPr>
              <a:t>We can see that the restrictions are applied to this block. The addresses are contiguous. The number of addresses is a power of 2 (16 = 2</a:t>
            </a:r>
            <a:r>
              <a:rPr lang="en-US" sz="2600" baseline="30000" dirty="0" smtClean="0">
                <a:latin typeface="Times New Roman" pitchFamily="18" charset="0"/>
              </a:rPr>
              <a:t>4</a:t>
            </a:r>
            <a:r>
              <a:rPr lang="en-US" sz="2600" dirty="0" smtClean="0">
                <a:latin typeface="Times New Roman" pitchFamily="18" charset="0"/>
              </a:rPr>
              <a:t>), and the first address is divisible by 16. The first address, when converted to a decimal number, is 3,440,387,360, which when divided by 16 results in 215,024,210. </a:t>
            </a:r>
          </a:p>
          <a:p>
            <a:endParaRPr lang="en-US" dirty="0"/>
          </a:p>
        </p:txBody>
      </p:sp>
      <p:pic>
        <p:nvPicPr>
          <p:cNvPr id="4" name="Picture 6"/>
          <p:cNvPicPr>
            <a:picLocks noChangeAspect="1" noChangeArrowheads="1"/>
          </p:cNvPicPr>
          <p:nvPr/>
        </p:nvPicPr>
        <p:blipFill>
          <a:blip r:embed="rId2" cstate="print"/>
          <a:srcRect/>
          <a:stretch>
            <a:fillRect/>
          </a:stretch>
        </p:blipFill>
        <p:spPr bwMode="auto">
          <a:xfrm>
            <a:off x="304800" y="1981200"/>
            <a:ext cx="8235950" cy="2341563"/>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Mask</a:t>
            </a:r>
            <a:endParaRPr lang="en-US" dirty="0"/>
          </a:p>
        </p:txBody>
      </p:sp>
      <p:sp>
        <p:nvSpPr>
          <p:cNvPr id="3" name="Content Placeholder 2"/>
          <p:cNvSpPr>
            <a:spLocks noGrp="1"/>
          </p:cNvSpPr>
          <p:nvPr>
            <p:ph idx="1"/>
          </p:nvPr>
        </p:nvSpPr>
        <p:spPr/>
        <p:txBody>
          <a:bodyPr>
            <a:normAutofit/>
          </a:bodyPr>
          <a:lstStyle/>
          <a:p>
            <a:pPr algn="just"/>
            <a:r>
              <a:rPr lang="en-US" dirty="0" smtClean="0"/>
              <a:t>In IPv4 addressing, a block of </a:t>
            </a:r>
            <a:br>
              <a:rPr lang="en-US" dirty="0" smtClean="0"/>
            </a:br>
            <a:r>
              <a:rPr lang="en-US" dirty="0" smtClean="0"/>
              <a:t>addresses can be defined as </a:t>
            </a:r>
            <a:r>
              <a:rPr lang="en-US" dirty="0" err="1" smtClean="0"/>
              <a:t>x.y.z.t</a:t>
            </a:r>
            <a:r>
              <a:rPr lang="en-US" dirty="0" smtClean="0"/>
              <a:t> /</a:t>
            </a:r>
            <a:r>
              <a:rPr lang="en-US" i="1" dirty="0" smtClean="0"/>
              <a:t>n </a:t>
            </a:r>
            <a:r>
              <a:rPr lang="en-US" dirty="0" smtClean="0"/>
              <a:t>in which </a:t>
            </a:r>
            <a:r>
              <a:rPr lang="en-US" dirty="0" err="1" smtClean="0"/>
              <a:t>x.y.z.t</a:t>
            </a:r>
            <a:r>
              <a:rPr lang="en-US" dirty="0" smtClean="0"/>
              <a:t> defines one of the addresses and the /</a:t>
            </a:r>
            <a:r>
              <a:rPr lang="en-US" i="1" dirty="0" smtClean="0"/>
              <a:t>n</a:t>
            </a:r>
            <a:r>
              <a:rPr lang="en-US" dirty="0" smtClean="0"/>
              <a:t> defines the mask.</a:t>
            </a:r>
          </a:p>
          <a:p>
            <a:r>
              <a:rPr lang="en-US" dirty="0" smtClean="0"/>
              <a:t>The first address in the block can be found by setting the rightmost 32 − </a:t>
            </a:r>
            <a:r>
              <a:rPr lang="en-US" i="1" dirty="0" smtClean="0"/>
              <a:t>n</a:t>
            </a:r>
            <a:r>
              <a:rPr lang="en-US" dirty="0" smtClean="0"/>
              <a:t> bits to 0s.</a:t>
            </a:r>
          </a:p>
          <a:p>
            <a:r>
              <a:rPr lang="en-US" dirty="0" smtClean="0"/>
              <a:t>The last address in the block can be found by setting the rightmost  32 − n bits to 1s.</a:t>
            </a:r>
          </a:p>
          <a:p>
            <a:endParaRPr lang="en-US" dirty="0" smtClean="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rPr>
              <a:t>First address</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latin typeface="Times New Roman" pitchFamily="18" charset="0"/>
              </a:rPr>
              <a:t>A block of addresses is granted to a small organization. We know that one of the addresses is 205.16.37.39/28. What is the first address in the block?</a:t>
            </a:r>
          </a:p>
          <a:p>
            <a:pPr algn="just"/>
            <a:endParaRPr lang="en-US" dirty="0" smtClean="0">
              <a:latin typeface="Times New Roman" pitchFamily="18" charset="0"/>
            </a:endParaRPr>
          </a:p>
          <a:p>
            <a:pPr algn="just"/>
            <a:r>
              <a:rPr lang="en-US" dirty="0" smtClean="0">
                <a:solidFill>
                  <a:schemeClr val="hlink"/>
                </a:solidFill>
                <a:latin typeface="Times New Roman" pitchFamily="18" charset="0"/>
              </a:rPr>
              <a:t>Solution</a:t>
            </a:r>
          </a:p>
          <a:p>
            <a:pPr algn="ctr">
              <a:buNone/>
            </a:pPr>
            <a:r>
              <a:rPr lang="en-US" dirty="0" smtClean="0">
                <a:latin typeface="Times New Roman" pitchFamily="18" charset="0"/>
              </a:rPr>
              <a:t>The binary representation of the given address is</a:t>
            </a:r>
          </a:p>
          <a:p>
            <a:pPr algn="ctr">
              <a:buNone/>
            </a:pPr>
            <a:r>
              <a:rPr lang="en-US" dirty="0" smtClean="0">
                <a:solidFill>
                  <a:schemeClr val="folHlink"/>
                </a:solidFill>
                <a:latin typeface="Times New Roman" pitchFamily="18" charset="0"/>
              </a:rPr>
              <a:t>11001101   00010000   00100101   00100111</a:t>
            </a:r>
          </a:p>
          <a:p>
            <a:pPr algn="ctr">
              <a:buNone/>
            </a:pPr>
            <a:r>
              <a:rPr lang="en-US" dirty="0" smtClean="0">
                <a:latin typeface="Times New Roman" pitchFamily="18" charset="0"/>
              </a:rPr>
              <a:t>If we set 32−28 rightmost bits to 0, we get </a:t>
            </a:r>
          </a:p>
          <a:p>
            <a:pPr algn="ctr">
              <a:buNone/>
            </a:pPr>
            <a:r>
              <a:rPr lang="en-US" dirty="0" smtClean="0">
                <a:solidFill>
                  <a:schemeClr val="folHlink"/>
                </a:solidFill>
                <a:latin typeface="Times New Roman" pitchFamily="18" charset="0"/>
              </a:rPr>
              <a:t>11001101    00010000    00100101   0010000</a:t>
            </a:r>
            <a:r>
              <a:rPr lang="en-US" dirty="0" smtClean="0">
                <a:latin typeface="Times New Roman" pitchFamily="18" charset="0"/>
              </a:rPr>
              <a:t> </a:t>
            </a:r>
          </a:p>
          <a:p>
            <a:pPr algn="ctr">
              <a:buNone/>
            </a:pPr>
            <a:r>
              <a:rPr lang="en-US" dirty="0" smtClean="0">
                <a:latin typeface="Times New Roman" pitchFamily="18" charset="0"/>
              </a:rPr>
              <a:t>or </a:t>
            </a:r>
            <a:br>
              <a:rPr lang="en-US" dirty="0" smtClean="0">
                <a:latin typeface="Times New Roman" pitchFamily="18" charset="0"/>
              </a:rPr>
            </a:br>
            <a:r>
              <a:rPr lang="en-US" dirty="0" smtClean="0">
                <a:solidFill>
                  <a:schemeClr val="folHlink"/>
                </a:solidFill>
                <a:latin typeface="Times New Roman" pitchFamily="18" charset="0"/>
              </a:rPr>
              <a:t>205.16.37.32</a:t>
            </a:r>
            <a:r>
              <a:rPr lang="en-US" dirty="0" smtClean="0">
                <a:latin typeface="Times New Roman" pitchFamily="18" charset="0"/>
              </a:rPr>
              <a:t>. </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rPr>
              <a:t>Last address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latin typeface="Times New Roman" pitchFamily="18" charset="0"/>
              </a:rPr>
              <a:t>Find the last address for the block in 205.16.37.39/28.</a:t>
            </a:r>
          </a:p>
          <a:p>
            <a:pPr algn="just"/>
            <a:endParaRPr lang="en-US" dirty="0" smtClean="0">
              <a:latin typeface="Times New Roman" pitchFamily="18" charset="0"/>
            </a:endParaRPr>
          </a:p>
          <a:p>
            <a:r>
              <a:rPr lang="en-US" dirty="0" smtClean="0">
                <a:solidFill>
                  <a:schemeClr val="hlink"/>
                </a:solidFill>
                <a:latin typeface="Times New Roman" pitchFamily="18" charset="0"/>
              </a:rPr>
              <a:t>Solution</a:t>
            </a:r>
          </a:p>
          <a:p>
            <a:pPr>
              <a:buNone/>
            </a:pPr>
            <a:r>
              <a:rPr lang="en-US" dirty="0" smtClean="0">
                <a:latin typeface="Times New Roman" pitchFamily="18" charset="0"/>
              </a:rPr>
              <a:t>The binary representation of the given address is</a:t>
            </a:r>
          </a:p>
          <a:p>
            <a:pPr algn="ctr">
              <a:buNone/>
            </a:pPr>
            <a:r>
              <a:rPr lang="en-US" dirty="0" smtClean="0">
                <a:solidFill>
                  <a:schemeClr val="folHlink"/>
                </a:solidFill>
                <a:latin typeface="Times New Roman" pitchFamily="18" charset="0"/>
              </a:rPr>
              <a:t>11001101    00010000    00100101    00100111</a:t>
            </a:r>
          </a:p>
          <a:p>
            <a:pPr>
              <a:buNone/>
            </a:pPr>
            <a:r>
              <a:rPr lang="en-US" dirty="0" smtClean="0">
                <a:latin typeface="Times New Roman" pitchFamily="18" charset="0"/>
              </a:rPr>
              <a:t>If we set 32 − 28 rightmost bits to 1, we get </a:t>
            </a:r>
          </a:p>
          <a:p>
            <a:pPr algn="ctr">
              <a:buNone/>
            </a:pPr>
            <a:r>
              <a:rPr lang="en-US" dirty="0" smtClean="0">
                <a:solidFill>
                  <a:schemeClr val="folHlink"/>
                </a:solidFill>
                <a:latin typeface="Times New Roman" pitchFamily="18" charset="0"/>
              </a:rPr>
              <a:t>11001101 00010000 00100101 00101111</a:t>
            </a:r>
            <a:r>
              <a:rPr lang="en-US" dirty="0" smtClean="0">
                <a:latin typeface="Times New Roman" pitchFamily="18" charset="0"/>
              </a:rPr>
              <a:t> </a:t>
            </a:r>
          </a:p>
          <a:p>
            <a:pPr algn="ctr">
              <a:buNone/>
            </a:pPr>
            <a:r>
              <a:rPr lang="en-US" dirty="0" smtClean="0">
                <a:latin typeface="Times New Roman" pitchFamily="18" charset="0"/>
              </a:rPr>
              <a:t>or </a:t>
            </a:r>
          </a:p>
          <a:p>
            <a:pPr algn="ctr">
              <a:buNone/>
            </a:pPr>
            <a:r>
              <a:rPr lang="en-US" dirty="0" smtClean="0">
                <a:solidFill>
                  <a:schemeClr val="folHlink"/>
                </a:solidFill>
                <a:latin typeface="Times New Roman" pitchFamily="18" charset="0"/>
              </a:rPr>
              <a:t>205.16.37.47</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The number of addresses in the block can be found by using the formula 2</a:t>
            </a:r>
            <a:r>
              <a:rPr lang="en-US" baseline="30000" dirty="0" smtClean="0"/>
              <a:t>32−n</a:t>
            </a:r>
          </a:p>
          <a:p>
            <a:pPr algn="just"/>
            <a:r>
              <a:rPr lang="en-US" dirty="0" smtClean="0"/>
              <a:t>The value of n is 28, which means that number of addresses is </a:t>
            </a:r>
            <a:r>
              <a:rPr lang="en-US" dirty="0" smtClean="0"/>
              <a:t>2^ (32</a:t>
            </a:r>
            <a:r>
              <a:rPr lang="en-US" dirty="0" smtClean="0"/>
              <a:t>−</a:t>
            </a:r>
            <a:r>
              <a:rPr lang="en-US" dirty="0" smtClean="0"/>
              <a:t>28) </a:t>
            </a:r>
            <a:r>
              <a:rPr lang="en-US" dirty="0" smtClean="0"/>
              <a:t>or 16.</a:t>
            </a:r>
          </a:p>
          <a:p>
            <a:endParaRPr lang="en-US" dirty="0" smtClean="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r>
              <a:rPr lang="en-US" dirty="0" smtClean="0">
                <a:latin typeface="Times New Roman" pitchFamily="18" charset="0"/>
              </a:rPr>
              <a:t>Another way to find the first address, the last address, and the number of addresses is to represent the mask as a 32-bit binary (or 8-digit hexadecimal) number. This is particularly useful when we are writing a program to find these pieces of information. In </a:t>
            </a:r>
            <a:r>
              <a:rPr lang="en-US" dirty="0" smtClean="0">
                <a:latin typeface="Times New Roman" pitchFamily="18" charset="0"/>
              </a:rPr>
              <a:t>previous example the </a:t>
            </a:r>
            <a:r>
              <a:rPr lang="en-US" dirty="0" smtClean="0">
                <a:latin typeface="Times New Roman" pitchFamily="18" charset="0"/>
              </a:rPr>
              <a:t>/28 can be represented as </a:t>
            </a:r>
          </a:p>
          <a:p>
            <a:pPr algn="ctr">
              <a:buNone/>
            </a:pPr>
            <a:r>
              <a:rPr lang="en-US" dirty="0" smtClean="0">
                <a:solidFill>
                  <a:schemeClr val="folHlink"/>
                </a:solidFill>
                <a:latin typeface="Times New Roman" pitchFamily="18" charset="0"/>
              </a:rPr>
              <a:t>11111111  11111111  11111111  11110000</a:t>
            </a:r>
            <a:r>
              <a:rPr lang="en-US" dirty="0" smtClean="0">
                <a:latin typeface="Times New Roman" pitchFamily="18" charset="0"/>
              </a:rPr>
              <a:t> </a:t>
            </a:r>
          </a:p>
          <a:p>
            <a:pPr algn="just">
              <a:buNone/>
            </a:pPr>
            <a:r>
              <a:rPr lang="en-US" dirty="0" smtClean="0">
                <a:latin typeface="Times New Roman" pitchFamily="18" charset="0"/>
              </a:rPr>
              <a:t>(twenty-eight 1s and four 0s). </a:t>
            </a:r>
          </a:p>
          <a:p>
            <a:pPr algn="just"/>
            <a:endParaRPr lang="en-US" dirty="0" smtClean="0">
              <a:latin typeface="Times New Roman" pitchFamily="18" charset="0"/>
            </a:endParaRPr>
          </a:p>
          <a:p>
            <a:pPr algn="just"/>
            <a:r>
              <a:rPr lang="en-US" dirty="0" smtClean="0">
                <a:latin typeface="Times New Roman" pitchFamily="18" charset="0"/>
              </a:rPr>
              <a:t>Find</a:t>
            </a:r>
          </a:p>
          <a:p>
            <a:pPr lvl="1" algn="just">
              <a:buNone/>
            </a:pPr>
            <a:r>
              <a:rPr lang="en-US" dirty="0" smtClean="0">
                <a:solidFill>
                  <a:schemeClr val="hlink"/>
                </a:solidFill>
                <a:latin typeface="Times New Roman" pitchFamily="18" charset="0"/>
              </a:rPr>
              <a:t>a.</a:t>
            </a:r>
            <a:r>
              <a:rPr lang="en-US" dirty="0" smtClean="0">
                <a:latin typeface="Times New Roman" pitchFamily="18" charset="0"/>
              </a:rPr>
              <a:t> The first address</a:t>
            </a:r>
          </a:p>
          <a:p>
            <a:pPr lvl="1" algn="just">
              <a:buNone/>
            </a:pPr>
            <a:r>
              <a:rPr lang="en-US" dirty="0" smtClean="0">
                <a:solidFill>
                  <a:schemeClr val="hlink"/>
                </a:solidFill>
                <a:latin typeface="Times New Roman" pitchFamily="18" charset="0"/>
              </a:rPr>
              <a:t>b.</a:t>
            </a:r>
            <a:r>
              <a:rPr lang="en-US" dirty="0" smtClean="0">
                <a:latin typeface="Times New Roman" pitchFamily="18" charset="0"/>
              </a:rPr>
              <a:t> The last address</a:t>
            </a:r>
          </a:p>
          <a:p>
            <a:pPr lvl="1" algn="just">
              <a:buNone/>
            </a:pPr>
            <a:r>
              <a:rPr lang="en-US" dirty="0" smtClean="0">
                <a:solidFill>
                  <a:schemeClr val="hlink"/>
                </a:solidFill>
                <a:latin typeface="Times New Roman" pitchFamily="18" charset="0"/>
              </a:rPr>
              <a:t>c.</a:t>
            </a:r>
            <a:r>
              <a:rPr lang="en-US" dirty="0" smtClean="0">
                <a:latin typeface="Times New Roman" pitchFamily="18" charset="0"/>
              </a:rPr>
              <a:t> The number of addresses.</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solidFill>
                  <a:schemeClr val="hlink"/>
                </a:solidFill>
                <a:latin typeface="Times New Roman" pitchFamily="18" charset="0"/>
              </a:rPr>
              <a:t>Solution</a:t>
            </a:r>
            <a:br>
              <a:rPr lang="en-US" i="1" dirty="0" smtClean="0">
                <a:solidFill>
                  <a:schemeClr val="hlink"/>
                </a:solidFill>
                <a:latin typeface="Times New Roman" pitchFamily="18" charset="0"/>
              </a:rPr>
            </a:br>
            <a:endParaRPr lang="en-US" dirty="0"/>
          </a:p>
        </p:txBody>
      </p:sp>
      <p:sp>
        <p:nvSpPr>
          <p:cNvPr id="3" name="Content Placeholder 2"/>
          <p:cNvSpPr>
            <a:spLocks noGrp="1"/>
          </p:cNvSpPr>
          <p:nvPr>
            <p:ph idx="1"/>
          </p:nvPr>
        </p:nvSpPr>
        <p:spPr>
          <a:xfrm>
            <a:off x="228600" y="1600200"/>
            <a:ext cx="8458200" cy="4525963"/>
          </a:xfrm>
        </p:spPr>
        <p:txBody>
          <a:bodyPr/>
          <a:lstStyle/>
          <a:p>
            <a:pPr algn="just"/>
            <a:r>
              <a:rPr lang="en-US" dirty="0" smtClean="0">
                <a:latin typeface="Times New Roman" pitchFamily="18" charset="0"/>
              </a:rPr>
              <a:t>The first address can be found by </a:t>
            </a:r>
            <a:r>
              <a:rPr lang="en-US" dirty="0" err="1" smtClean="0">
                <a:latin typeface="Times New Roman" pitchFamily="18" charset="0"/>
              </a:rPr>
              <a:t>ANDing</a:t>
            </a:r>
            <a:r>
              <a:rPr lang="en-US" dirty="0" smtClean="0">
                <a:latin typeface="Times New Roman" pitchFamily="18" charset="0"/>
              </a:rPr>
              <a:t> the given addresses with the mask. </a:t>
            </a:r>
            <a:r>
              <a:rPr lang="en-US" dirty="0" err="1" smtClean="0">
                <a:latin typeface="Times New Roman" pitchFamily="18" charset="0"/>
              </a:rPr>
              <a:t>ANDing</a:t>
            </a:r>
            <a:r>
              <a:rPr lang="en-US" dirty="0" smtClean="0">
                <a:latin typeface="Times New Roman" pitchFamily="18" charset="0"/>
              </a:rPr>
              <a:t> here is done bit by bit. The result of </a:t>
            </a:r>
            <a:r>
              <a:rPr lang="en-US" dirty="0" err="1" smtClean="0">
                <a:latin typeface="Times New Roman" pitchFamily="18" charset="0"/>
              </a:rPr>
              <a:t>ANDing</a:t>
            </a:r>
            <a:r>
              <a:rPr lang="en-US" dirty="0" smtClean="0">
                <a:latin typeface="Times New Roman" pitchFamily="18" charset="0"/>
              </a:rPr>
              <a:t> 2 bits is 1 if both bits are 1s; the result is 0  otherwise.</a:t>
            </a:r>
          </a:p>
          <a:p>
            <a:endParaRPr lang="en-US" dirty="0"/>
          </a:p>
        </p:txBody>
      </p:sp>
      <p:pic>
        <p:nvPicPr>
          <p:cNvPr id="4" name="Picture 12"/>
          <p:cNvPicPr>
            <a:picLocks noChangeAspect="1" noChangeArrowheads="1"/>
          </p:cNvPicPr>
          <p:nvPr/>
        </p:nvPicPr>
        <p:blipFill>
          <a:blip r:embed="rId2" cstate="print"/>
          <a:srcRect/>
          <a:stretch>
            <a:fillRect/>
          </a:stretch>
        </p:blipFill>
        <p:spPr bwMode="auto">
          <a:xfrm>
            <a:off x="685800" y="4191000"/>
            <a:ext cx="8034337" cy="1323975"/>
          </a:xfrm>
          <a:prstGeom prst="rect">
            <a:avLst/>
          </a:prstGeom>
          <a:noFill/>
          <a:ln w="57150" cmpd="thickThin">
            <a:solidFill>
              <a:schemeClr val="folHlink"/>
            </a:solid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rPr>
              <a:t>The last address can be found by </a:t>
            </a:r>
            <a:r>
              <a:rPr lang="en-US" sz="2400" dirty="0" err="1" smtClean="0">
                <a:latin typeface="Times New Roman" pitchFamily="18" charset="0"/>
              </a:rPr>
              <a:t>ORing</a:t>
            </a:r>
            <a:r>
              <a:rPr lang="en-US" sz="2400" dirty="0" smtClean="0">
                <a:latin typeface="Times New Roman" pitchFamily="18" charset="0"/>
              </a:rPr>
              <a:t> the given addresses with the complement of the mask. </a:t>
            </a:r>
            <a:r>
              <a:rPr lang="en-US" sz="2400" dirty="0" err="1" smtClean="0">
                <a:latin typeface="Times New Roman" pitchFamily="18" charset="0"/>
              </a:rPr>
              <a:t>ORing</a:t>
            </a:r>
            <a:r>
              <a:rPr lang="en-US" sz="2400" dirty="0" smtClean="0">
                <a:latin typeface="Times New Roman" pitchFamily="18" charset="0"/>
              </a:rPr>
              <a:t>  here is done bit by bit. The result of </a:t>
            </a:r>
            <a:r>
              <a:rPr lang="en-US" sz="2400" dirty="0" err="1" smtClean="0">
                <a:latin typeface="Times New Roman" pitchFamily="18" charset="0"/>
              </a:rPr>
              <a:t>ORing</a:t>
            </a:r>
            <a:r>
              <a:rPr lang="en-US" sz="2400" dirty="0" smtClean="0">
                <a:latin typeface="Times New Roman" pitchFamily="18" charset="0"/>
              </a:rPr>
              <a:t> 2 bits is 0 if both bits are 0s; the result is 1 otherwise. The complement of a number is found by changing each 1 to 0 and each 0 to 1.</a:t>
            </a:r>
          </a:p>
          <a:p>
            <a:endParaRPr lang="en-US" dirty="0"/>
          </a:p>
        </p:txBody>
      </p:sp>
      <p:pic>
        <p:nvPicPr>
          <p:cNvPr id="4" name="Picture 12"/>
          <p:cNvPicPr>
            <a:picLocks noChangeAspect="1" noChangeArrowheads="1"/>
          </p:cNvPicPr>
          <p:nvPr/>
        </p:nvPicPr>
        <p:blipFill>
          <a:blip r:embed="rId2" cstate="print"/>
          <a:srcRect/>
          <a:stretch>
            <a:fillRect/>
          </a:stretch>
        </p:blipFill>
        <p:spPr bwMode="auto">
          <a:xfrm>
            <a:off x="228600" y="4086225"/>
            <a:ext cx="8702675" cy="1323975"/>
          </a:xfrm>
          <a:prstGeom prst="rect">
            <a:avLst/>
          </a:prstGeom>
          <a:noFill/>
          <a:ln w="57150" cmpd="thickThin">
            <a:solidFill>
              <a:schemeClr val="folHlink"/>
            </a:solid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latin typeface="Times New Roman" pitchFamily="18" charset="0"/>
              </a:rPr>
              <a:t>The number of addresses can be found by</a:t>
            </a:r>
            <a:br>
              <a:rPr lang="en-US" dirty="0" smtClean="0">
                <a:latin typeface="Times New Roman" pitchFamily="18" charset="0"/>
              </a:rPr>
            </a:br>
            <a:r>
              <a:rPr lang="en-US" dirty="0" smtClean="0">
                <a:latin typeface="Times New Roman" pitchFamily="18" charset="0"/>
              </a:rPr>
              <a:t>complementing the mask, interpreting it as a  decimal number, and adding 1 to it.</a:t>
            </a:r>
          </a:p>
          <a:p>
            <a:pPr algn="just"/>
            <a:endParaRPr lang="en-US" dirty="0"/>
          </a:p>
        </p:txBody>
      </p:sp>
      <p:pic>
        <p:nvPicPr>
          <p:cNvPr id="4" name="Picture 12"/>
          <p:cNvPicPr>
            <a:picLocks noChangeAspect="1" noChangeArrowheads="1"/>
          </p:cNvPicPr>
          <p:nvPr/>
        </p:nvPicPr>
        <p:blipFill>
          <a:blip r:embed="rId2" cstate="print"/>
          <a:srcRect/>
          <a:stretch>
            <a:fillRect/>
          </a:stretch>
        </p:blipFill>
        <p:spPr bwMode="auto">
          <a:xfrm>
            <a:off x="381000" y="4114800"/>
            <a:ext cx="8491537" cy="815975"/>
          </a:xfrm>
          <a:prstGeom prst="rect">
            <a:avLst/>
          </a:prstGeom>
          <a:noFill/>
          <a:ln w="57150" cmpd="thickThin">
            <a:solidFill>
              <a:schemeClr val="folHlink"/>
            </a:solid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 of Routing, Inter-Networking and Congestion</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rPr>
              <a:t>A network configuration for the block 205.16.37.32/28</a:t>
            </a:r>
            <a:endParaRPr lang="en-US" dirty="0"/>
          </a:p>
        </p:txBody>
      </p:sp>
      <p:sp>
        <p:nvSpPr>
          <p:cNvPr id="3" name="Content Placeholder 2"/>
          <p:cNvSpPr>
            <a:spLocks noGrp="1"/>
          </p:cNvSpPr>
          <p:nvPr>
            <p:ph idx="1"/>
          </p:nvPr>
        </p:nvSpPr>
        <p:spPr/>
        <p:txBody>
          <a:bodyPr/>
          <a:lstStyle/>
          <a:p>
            <a:endParaRPr lang="en-US"/>
          </a:p>
        </p:txBody>
      </p:sp>
      <p:pic>
        <p:nvPicPr>
          <p:cNvPr id="4" name="Picture 7"/>
          <p:cNvPicPr>
            <a:picLocks noChangeAspect="1" noChangeArrowheads="1"/>
          </p:cNvPicPr>
          <p:nvPr/>
        </p:nvPicPr>
        <p:blipFill>
          <a:blip r:embed="rId2" cstate="print"/>
          <a:srcRect/>
          <a:stretch>
            <a:fillRect/>
          </a:stretch>
        </p:blipFill>
        <p:spPr bwMode="auto">
          <a:xfrm>
            <a:off x="609600" y="2667000"/>
            <a:ext cx="8016875" cy="227965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The first address in a block is normally not assigned to any device; it is used as the network address that represents the organization to the rest of the world.</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dirty="0" smtClean="0">
                <a:latin typeface="Times New Roman" pitchFamily="18" charset="0"/>
              </a:rPr>
              <a:t/>
            </a:r>
            <a:br>
              <a:rPr lang="en-US" dirty="0" smtClean="0">
                <a:latin typeface="Times New Roman" pitchFamily="18" charset="0"/>
              </a:rPr>
            </a:br>
            <a:r>
              <a:rPr lang="en-US" dirty="0" smtClean="0">
                <a:latin typeface="Times New Roman" pitchFamily="18" charset="0"/>
              </a:rPr>
              <a:t>Two levels of hierarchy in an IPv4 address</a:t>
            </a:r>
            <a:r>
              <a:rPr lang="en-US" i="1" dirty="0" smtClean="0">
                <a:latin typeface="Times New Roman" pitchFamily="18" charset="0"/>
              </a:rPr>
              <a:t/>
            </a:r>
            <a:br>
              <a:rPr lang="en-US" i="1" dirty="0" smtClean="0">
                <a:latin typeface="Times New Roman" pitchFamily="18" charset="0"/>
              </a:rPr>
            </a:br>
            <a:endParaRPr lang="en-US" dirty="0"/>
          </a:p>
        </p:txBody>
      </p:sp>
      <p:sp>
        <p:nvSpPr>
          <p:cNvPr id="3" name="Content Placeholder 2"/>
          <p:cNvSpPr>
            <a:spLocks noGrp="1"/>
          </p:cNvSpPr>
          <p:nvPr>
            <p:ph idx="1"/>
          </p:nvPr>
        </p:nvSpPr>
        <p:spPr/>
        <p:txBody>
          <a:bodyPr/>
          <a:lstStyle/>
          <a:p>
            <a:endParaRPr lang="en-US"/>
          </a:p>
        </p:txBody>
      </p:sp>
      <p:pic>
        <p:nvPicPr>
          <p:cNvPr id="4" name="Picture 6"/>
          <p:cNvPicPr>
            <a:picLocks noChangeAspect="1" noChangeArrowheads="1"/>
          </p:cNvPicPr>
          <p:nvPr/>
        </p:nvPicPr>
        <p:blipFill>
          <a:blip r:embed="rId2" cstate="print"/>
          <a:srcRect/>
          <a:stretch>
            <a:fillRect/>
          </a:stretch>
        </p:blipFill>
        <p:spPr bwMode="auto">
          <a:xfrm>
            <a:off x="1752600" y="2286000"/>
            <a:ext cx="5400675" cy="2843213"/>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rPr>
              <a:t/>
            </a:r>
            <a:br>
              <a:rPr lang="en-US" dirty="0" smtClean="0">
                <a:latin typeface="Times New Roman" pitchFamily="18" charset="0"/>
              </a:rPr>
            </a:br>
            <a:r>
              <a:rPr lang="en-US" dirty="0" smtClean="0">
                <a:latin typeface="Times New Roman" pitchFamily="18" charset="0"/>
              </a:rPr>
              <a:t>A frame in a character-oriented protocol</a:t>
            </a:r>
            <a:r>
              <a:rPr lang="en-US" i="1" dirty="0" smtClean="0">
                <a:latin typeface="Times New Roman" pitchFamily="18" charset="0"/>
              </a:rPr>
              <a:t/>
            </a:r>
            <a:br>
              <a:rPr lang="en-US" i="1" dirty="0" smtClean="0">
                <a:latin typeface="Times New Roman" pitchFamily="18" charset="0"/>
              </a:rPr>
            </a:br>
            <a:endParaRPr lang="en-US" dirty="0"/>
          </a:p>
        </p:txBody>
      </p:sp>
      <p:sp>
        <p:nvSpPr>
          <p:cNvPr id="3" name="Content Placeholder 2"/>
          <p:cNvSpPr>
            <a:spLocks noGrp="1"/>
          </p:cNvSpPr>
          <p:nvPr>
            <p:ph idx="1"/>
          </p:nvPr>
        </p:nvSpPr>
        <p:spPr/>
        <p:txBody>
          <a:bodyPr/>
          <a:lstStyle/>
          <a:p>
            <a:endParaRPr lang="en-US"/>
          </a:p>
        </p:txBody>
      </p:sp>
      <p:pic>
        <p:nvPicPr>
          <p:cNvPr id="4" name="Picture 6"/>
          <p:cNvPicPr>
            <a:picLocks noChangeAspect="1" noChangeArrowheads="1"/>
          </p:cNvPicPr>
          <p:nvPr/>
        </p:nvPicPr>
        <p:blipFill>
          <a:blip r:embed="rId2" cstate="print"/>
          <a:srcRect/>
          <a:stretch>
            <a:fillRect/>
          </a:stretch>
        </p:blipFill>
        <p:spPr bwMode="auto">
          <a:xfrm>
            <a:off x="1169988" y="2470150"/>
            <a:ext cx="6804025" cy="19177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Each address in the block can be considered as a two-level hierarchical structure: </a:t>
            </a:r>
          </a:p>
          <a:p>
            <a:pPr lvl="1"/>
            <a:r>
              <a:rPr lang="en-US" dirty="0" smtClean="0"/>
              <a:t>the leftmost </a:t>
            </a:r>
            <a:r>
              <a:rPr lang="en-US" i="1" dirty="0" smtClean="0"/>
              <a:t>n</a:t>
            </a:r>
            <a:r>
              <a:rPr lang="en-US" dirty="0" smtClean="0"/>
              <a:t> bits (prefix) define the network;</a:t>
            </a:r>
          </a:p>
          <a:p>
            <a:pPr lvl="1"/>
            <a:r>
              <a:rPr lang="en-US" dirty="0" smtClean="0"/>
              <a:t>the rightmost 32 − n bits define the host.</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latin typeface="Times New Roman" pitchFamily="18" charset="0"/>
              </a:rPr>
              <a:t/>
            </a:r>
            <a:br>
              <a:rPr lang="en-US" sz="4000" dirty="0" smtClean="0">
                <a:latin typeface="Times New Roman" pitchFamily="18" charset="0"/>
              </a:rPr>
            </a:br>
            <a:r>
              <a:rPr lang="en-US" sz="4000" dirty="0" smtClean="0">
                <a:latin typeface="Times New Roman" pitchFamily="18" charset="0"/>
              </a:rPr>
              <a:t>Configuration and addresses in a </a:t>
            </a:r>
            <a:r>
              <a:rPr lang="en-US" sz="4000" dirty="0" err="1" smtClean="0">
                <a:latin typeface="Times New Roman" pitchFamily="18" charset="0"/>
              </a:rPr>
              <a:t>subnetted</a:t>
            </a:r>
            <a:r>
              <a:rPr lang="en-US" sz="4000" dirty="0" smtClean="0">
                <a:latin typeface="Times New Roman" pitchFamily="18" charset="0"/>
              </a:rPr>
              <a:t> network</a:t>
            </a:r>
            <a:r>
              <a:rPr lang="en-US" i="1" dirty="0" smtClean="0">
                <a:latin typeface="Times New Roman" pitchFamily="18" charset="0"/>
              </a:rPr>
              <a:t/>
            </a:r>
            <a:br>
              <a:rPr lang="en-US" i="1" dirty="0" smtClean="0">
                <a:latin typeface="Times New Roman" pitchFamily="18" charset="0"/>
              </a:rPr>
            </a:br>
            <a:endParaRPr lang="en-US" dirty="0"/>
          </a:p>
        </p:txBody>
      </p:sp>
      <p:sp>
        <p:nvSpPr>
          <p:cNvPr id="3" name="Content Placeholder 2"/>
          <p:cNvSpPr>
            <a:spLocks noGrp="1"/>
          </p:cNvSpPr>
          <p:nvPr>
            <p:ph idx="1"/>
          </p:nvPr>
        </p:nvSpPr>
        <p:spPr/>
        <p:txBody>
          <a:bodyPr/>
          <a:lstStyle/>
          <a:p>
            <a:endParaRPr lang="en-US"/>
          </a:p>
        </p:txBody>
      </p:sp>
      <p:pic>
        <p:nvPicPr>
          <p:cNvPr id="4" name="Picture 6"/>
          <p:cNvPicPr>
            <a:picLocks noChangeAspect="1" noChangeArrowheads="1"/>
          </p:cNvPicPr>
          <p:nvPr/>
        </p:nvPicPr>
        <p:blipFill>
          <a:blip r:embed="rId2" cstate="print"/>
          <a:srcRect/>
          <a:stretch>
            <a:fillRect/>
          </a:stretch>
        </p:blipFill>
        <p:spPr bwMode="auto">
          <a:xfrm>
            <a:off x="1600200" y="1905000"/>
            <a:ext cx="5438775" cy="4513262"/>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rPr>
              <a:t/>
            </a:r>
            <a:br>
              <a:rPr lang="en-US" dirty="0" smtClean="0">
                <a:latin typeface="Times New Roman" pitchFamily="18" charset="0"/>
              </a:rPr>
            </a:br>
            <a:r>
              <a:rPr lang="en-US" dirty="0" smtClean="0">
                <a:latin typeface="Times New Roman" pitchFamily="18" charset="0"/>
              </a:rPr>
              <a:t>Three-level hierarchy in an IPv4 address</a:t>
            </a:r>
            <a:r>
              <a:rPr lang="en-US" i="1" dirty="0" smtClean="0">
                <a:latin typeface="Times New Roman" pitchFamily="18" charset="0"/>
              </a:rPr>
              <a:t/>
            </a:r>
            <a:br>
              <a:rPr lang="en-US" i="1" dirty="0" smtClean="0">
                <a:latin typeface="Times New Roman" pitchFamily="18" charset="0"/>
              </a:rPr>
            </a:br>
            <a:endParaRPr lang="en-US" dirty="0"/>
          </a:p>
        </p:txBody>
      </p:sp>
      <p:sp>
        <p:nvSpPr>
          <p:cNvPr id="3" name="Content Placeholder 2"/>
          <p:cNvSpPr>
            <a:spLocks noGrp="1"/>
          </p:cNvSpPr>
          <p:nvPr>
            <p:ph idx="1"/>
          </p:nvPr>
        </p:nvSpPr>
        <p:spPr/>
        <p:txBody>
          <a:bodyPr/>
          <a:lstStyle/>
          <a:p>
            <a:endParaRPr lang="en-US"/>
          </a:p>
        </p:txBody>
      </p:sp>
      <p:pic>
        <p:nvPicPr>
          <p:cNvPr id="4" name="Picture 6"/>
          <p:cNvPicPr>
            <a:picLocks noChangeAspect="1" noChangeArrowheads="1"/>
          </p:cNvPicPr>
          <p:nvPr/>
        </p:nvPicPr>
        <p:blipFill>
          <a:blip r:embed="rId2" cstate="print"/>
          <a:srcRect/>
          <a:stretch>
            <a:fillRect/>
          </a:stretch>
        </p:blipFill>
        <p:spPr bwMode="auto">
          <a:xfrm>
            <a:off x="311150" y="2600325"/>
            <a:ext cx="8299450" cy="167005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latin typeface="Times New Roman" pitchFamily="18" charset="0"/>
              </a:rPr>
              <a:t>An ISP is granted a block of addresses starting with 190.100.0.0/16 (65,536 addresses). The ISP needs to distribute these addresses to three groups of customers as follows:</a:t>
            </a:r>
          </a:p>
          <a:p>
            <a:pPr algn="just">
              <a:buNone/>
            </a:pPr>
            <a:r>
              <a:rPr lang="en-US" dirty="0" smtClean="0">
                <a:solidFill>
                  <a:schemeClr val="hlink"/>
                </a:solidFill>
                <a:latin typeface="Times New Roman" pitchFamily="18" charset="0"/>
              </a:rPr>
              <a:t>a.</a:t>
            </a:r>
            <a:r>
              <a:rPr lang="en-US" dirty="0" smtClean="0">
                <a:latin typeface="Times New Roman" pitchFamily="18" charset="0"/>
              </a:rPr>
              <a:t> The first group has 64 customers; each needs 256</a:t>
            </a:r>
            <a:br>
              <a:rPr lang="en-US" dirty="0" smtClean="0">
                <a:latin typeface="Times New Roman" pitchFamily="18" charset="0"/>
              </a:rPr>
            </a:br>
            <a:r>
              <a:rPr lang="en-US" dirty="0" smtClean="0">
                <a:latin typeface="Times New Roman" pitchFamily="18" charset="0"/>
              </a:rPr>
              <a:t>     addresses.</a:t>
            </a:r>
          </a:p>
          <a:p>
            <a:pPr algn="just">
              <a:buNone/>
            </a:pPr>
            <a:r>
              <a:rPr lang="en-US" dirty="0" smtClean="0">
                <a:solidFill>
                  <a:schemeClr val="hlink"/>
                </a:solidFill>
                <a:latin typeface="Times New Roman" pitchFamily="18" charset="0"/>
              </a:rPr>
              <a:t>b.</a:t>
            </a:r>
            <a:r>
              <a:rPr lang="en-US" dirty="0" smtClean="0">
                <a:latin typeface="Times New Roman" pitchFamily="18" charset="0"/>
              </a:rPr>
              <a:t> The second group has 128 customers; each needs 128</a:t>
            </a:r>
            <a:br>
              <a:rPr lang="en-US" dirty="0" smtClean="0">
                <a:latin typeface="Times New Roman" pitchFamily="18" charset="0"/>
              </a:rPr>
            </a:br>
            <a:r>
              <a:rPr lang="en-US" dirty="0" smtClean="0">
                <a:latin typeface="Times New Roman" pitchFamily="18" charset="0"/>
              </a:rPr>
              <a:t>     addresses.</a:t>
            </a:r>
          </a:p>
          <a:p>
            <a:pPr algn="just">
              <a:buNone/>
            </a:pPr>
            <a:r>
              <a:rPr lang="en-US" dirty="0" smtClean="0">
                <a:solidFill>
                  <a:schemeClr val="hlink"/>
                </a:solidFill>
                <a:latin typeface="Times New Roman" pitchFamily="18" charset="0"/>
              </a:rPr>
              <a:t>c.</a:t>
            </a:r>
            <a:r>
              <a:rPr lang="en-US" dirty="0" smtClean="0">
                <a:latin typeface="Times New Roman" pitchFamily="18" charset="0"/>
              </a:rPr>
              <a:t> The third group has 128 customers; each needs 64</a:t>
            </a:r>
            <a:br>
              <a:rPr lang="en-US" dirty="0" smtClean="0">
                <a:latin typeface="Times New Roman" pitchFamily="18" charset="0"/>
              </a:rPr>
            </a:br>
            <a:r>
              <a:rPr lang="en-US" dirty="0" smtClean="0">
                <a:latin typeface="Times New Roman" pitchFamily="18" charset="0"/>
              </a:rPr>
              <a:t>     addresses.</a:t>
            </a:r>
          </a:p>
          <a:p>
            <a:pPr algn="just"/>
            <a:r>
              <a:rPr lang="en-US" dirty="0" smtClean="0">
                <a:latin typeface="Times New Roman" pitchFamily="18" charset="0"/>
              </a:rPr>
              <a:t>Design the </a:t>
            </a:r>
            <a:r>
              <a:rPr lang="en-US" dirty="0" err="1" smtClean="0">
                <a:latin typeface="Times New Roman" pitchFamily="18" charset="0"/>
              </a:rPr>
              <a:t>subblocks</a:t>
            </a:r>
            <a:r>
              <a:rPr lang="en-US" dirty="0" smtClean="0">
                <a:latin typeface="Times New Roman" pitchFamily="18" charset="0"/>
              </a:rPr>
              <a:t> and find out how many addresses are still available after these allocations.</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1</a:t>
            </a:r>
            <a:endParaRPr lang="en-US" dirty="0"/>
          </a:p>
        </p:txBody>
      </p:sp>
      <p:sp>
        <p:nvSpPr>
          <p:cNvPr id="3" name="Content Placeholder 2"/>
          <p:cNvSpPr>
            <a:spLocks noGrp="1"/>
          </p:cNvSpPr>
          <p:nvPr>
            <p:ph idx="1"/>
          </p:nvPr>
        </p:nvSpPr>
        <p:spPr/>
        <p:txBody>
          <a:bodyPr/>
          <a:lstStyle/>
          <a:p>
            <a:pPr algn="just"/>
            <a:r>
              <a:rPr lang="en-US" dirty="0" smtClean="0">
                <a:latin typeface="Times New Roman" pitchFamily="18" charset="0"/>
              </a:rPr>
              <a:t>For this group, each customer needs 256 addresses. This means that 8 (log2 256) bits are needed to define each host. The prefix length is then 32 − 8 = 24. The addresses are</a:t>
            </a:r>
          </a:p>
          <a:p>
            <a:endParaRPr lang="en-US" dirty="0"/>
          </a:p>
        </p:txBody>
      </p:sp>
      <p:pic>
        <p:nvPicPr>
          <p:cNvPr id="4" name="Picture 13"/>
          <p:cNvPicPr>
            <a:picLocks noChangeAspect="1" noChangeArrowheads="1"/>
          </p:cNvPicPr>
          <p:nvPr/>
        </p:nvPicPr>
        <p:blipFill>
          <a:blip r:embed="rId2" cstate="print"/>
          <a:srcRect/>
          <a:stretch>
            <a:fillRect/>
          </a:stretch>
        </p:blipFill>
        <p:spPr bwMode="auto">
          <a:xfrm>
            <a:off x="1120775" y="4343400"/>
            <a:ext cx="6902450" cy="1871663"/>
          </a:xfrm>
          <a:prstGeom prst="rect">
            <a:avLst/>
          </a:prstGeom>
          <a:noFill/>
          <a:ln w="57150" cmpd="thickThin">
            <a:solidFill>
              <a:schemeClr val="folHlink"/>
            </a:solid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2</a:t>
            </a:r>
            <a:endParaRPr lang="en-US" dirty="0"/>
          </a:p>
        </p:txBody>
      </p:sp>
      <p:sp>
        <p:nvSpPr>
          <p:cNvPr id="3" name="Content Placeholder 2"/>
          <p:cNvSpPr>
            <a:spLocks noGrp="1"/>
          </p:cNvSpPr>
          <p:nvPr>
            <p:ph idx="1"/>
          </p:nvPr>
        </p:nvSpPr>
        <p:spPr/>
        <p:txBody>
          <a:bodyPr/>
          <a:lstStyle/>
          <a:p>
            <a:pPr algn="just"/>
            <a:r>
              <a:rPr lang="en-US" dirty="0" smtClean="0">
                <a:latin typeface="Times New Roman" pitchFamily="18" charset="0"/>
              </a:rPr>
              <a:t>For this group, each customer needs 128 addresses. This means that 7 (log2 128) bits are needed to define each host. The prefix length is then 32 − 7 = 25. The addresses are</a:t>
            </a:r>
          </a:p>
          <a:p>
            <a:pPr algn="just"/>
            <a:endParaRPr lang="en-US" dirty="0"/>
          </a:p>
        </p:txBody>
      </p:sp>
      <p:pic>
        <p:nvPicPr>
          <p:cNvPr id="4" name="Picture 13"/>
          <p:cNvPicPr>
            <a:picLocks noChangeAspect="1" noChangeArrowheads="1"/>
          </p:cNvPicPr>
          <p:nvPr/>
        </p:nvPicPr>
        <p:blipFill>
          <a:blip r:embed="rId2" cstate="print"/>
          <a:srcRect/>
          <a:stretch>
            <a:fillRect/>
          </a:stretch>
        </p:blipFill>
        <p:spPr bwMode="auto">
          <a:xfrm>
            <a:off x="1143000" y="3962400"/>
            <a:ext cx="6723063" cy="1908175"/>
          </a:xfrm>
          <a:prstGeom prst="rect">
            <a:avLst/>
          </a:prstGeom>
          <a:noFill/>
          <a:ln w="57150" cmpd="thickThin">
            <a:solidFill>
              <a:schemeClr val="folHlink"/>
            </a:solid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The process of transferring packets received from the Data Link Layer of the source network to the Data Link Layer of the correct destination network is called routing. </a:t>
            </a:r>
          </a:p>
          <a:p>
            <a:pPr algn="just"/>
            <a:r>
              <a:rPr lang="en-US" dirty="0" smtClean="0"/>
              <a:t>Involves decision making at each intermediate node on where to send the packet next so that it eventually reaches its destination. </a:t>
            </a:r>
          </a:p>
          <a:p>
            <a:pPr lvl="1" algn="just"/>
            <a:r>
              <a:rPr lang="en-US" dirty="0" smtClean="0"/>
              <a:t>The node which makes this choice is called a router. </a:t>
            </a:r>
          </a:p>
          <a:p>
            <a:pPr algn="just"/>
            <a:r>
              <a:rPr lang="en-US" dirty="0" smtClean="0"/>
              <a:t>For routing we require some mode of </a:t>
            </a:r>
            <a:r>
              <a:rPr lang="en-US" b="1" dirty="0" smtClean="0">
                <a:solidFill>
                  <a:schemeClr val="tx2"/>
                </a:solidFill>
              </a:rPr>
              <a:t>addressing</a:t>
            </a:r>
            <a:r>
              <a:rPr lang="en-US" dirty="0" smtClean="0"/>
              <a:t> which is recognized by the Network Layer. This addressing is different from the MAC layer addressing.</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3</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sz="2400" dirty="0" smtClean="0">
                <a:latin typeface="Times New Roman" pitchFamily="18" charset="0"/>
              </a:rPr>
              <a:t>For this group, each customer needs 64 addresses. This means that 6 (log</a:t>
            </a:r>
            <a:r>
              <a:rPr lang="en-US" sz="2400" baseline="-16000" dirty="0" smtClean="0">
                <a:latin typeface="Times New Roman" pitchFamily="18" charset="0"/>
              </a:rPr>
              <a:t>2</a:t>
            </a:r>
            <a:r>
              <a:rPr lang="en-US" sz="2400" dirty="0" smtClean="0">
                <a:latin typeface="Times New Roman" pitchFamily="18" charset="0"/>
              </a:rPr>
              <a:t>64) bits are needed to each host. The prefix length is then 32 − 6 = 26. The addresses are</a:t>
            </a:r>
          </a:p>
          <a:p>
            <a:pPr algn="just"/>
            <a:endParaRPr lang="en-US" sz="2400" dirty="0" smtClean="0">
              <a:latin typeface="Times New Roman" pitchFamily="18" charset="0"/>
            </a:endParaRPr>
          </a:p>
          <a:p>
            <a:pPr algn="just"/>
            <a:endParaRPr lang="en-US" sz="2400" dirty="0" smtClean="0">
              <a:latin typeface="Times New Roman" pitchFamily="18" charset="0"/>
            </a:endParaRPr>
          </a:p>
          <a:p>
            <a:pPr algn="just"/>
            <a:endParaRPr lang="en-US" sz="2400" dirty="0" smtClean="0">
              <a:latin typeface="Times New Roman" pitchFamily="18" charset="0"/>
            </a:endParaRPr>
          </a:p>
          <a:p>
            <a:pPr algn="just"/>
            <a:endParaRPr lang="en-US" sz="2400" dirty="0" smtClean="0">
              <a:latin typeface="Times New Roman" pitchFamily="18" charset="0"/>
            </a:endParaRPr>
          </a:p>
          <a:p>
            <a:pPr algn="just"/>
            <a:endParaRPr lang="en-US" sz="2400" dirty="0" smtClean="0">
              <a:latin typeface="Times New Roman" pitchFamily="18" charset="0"/>
            </a:endParaRPr>
          </a:p>
          <a:p>
            <a:pPr algn="just"/>
            <a:endParaRPr lang="en-US" sz="2400" i="1" dirty="0" smtClean="0">
              <a:latin typeface="Times New Roman" pitchFamily="18" charset="0"/>
            </a:endParaRPr>
          </a:p>
          <a:p>
            <a:pPr algn="just"/>
            <a:r>
              <a:rPr lang="en-US" sz="2400" i="1" dirty="0" smtClean="0">
                <a:latin typeface="Times New Roman" pitchFamily="18" charset="0"/>
              </a:rPr>
              <a:t>Number of granted addresses to the ISP: 65,536</a:t>
            </a:r>
          </a:p>
          <a:p>
            <a:pPr algn="just"/>
            <a:r>
              <a:rPr lang="en-US" sz="2400" i="1" dirty="0" smtClean="0">
                <a:latin typeface="Times New Roman" pitchFamily="18" charset="0"/>
              </a:rPr>
              <a:t>Number of allocated addresses by the ISP: 40,960</a:t>
            </a:r>
          </a:p>
          <a:p>
            <a:pPr algn="just"/>
            <a:r>
              <a:rPr lang="en-US" sz="2400" i="1" dirty="0" smtClean="0">
                <a:latin typeface="Times New Roman" pitchFamily="18" charset="0"/>
              </a:rPr>
              <a:t>Number of available addresses: 24,576</a:t>
            </a:r>
          </a:p>
          <a:p>
            <a:pPr algn="just"/>
            <a:endParaRPr lang="en-US" sz="2400" dirty="0" smtClean="0">
              <a:latin typeface="Times New Roman" pitchFamily="18" charset="0"/>
            </a:endParaRPr>
          </a:p>
          <a:p>
            <a:endParaRPr lang="en-US" dirty="0"/>
          </a:p>
        </p:txBody>
      </p:sp>
      <p:pic>
        <p:nvPicPr>
          <p:cNvPr id="4" name="Picture 12"/>
          <p:cNvPicPr>
            <a:picLocks noChangeAspect="1" noChangeArrowheads="1"/>
          </p:cNvPicPr>
          <p:nvPr/>
        </p:nvPicPr>
        <p:blipFill>
          <a:blip r:embed="rId2" cstate="print"/>
          <a:srcRect/>
          <a:stretch>
            <a:fillRect/>
          </a:stretch>
        </p:blipFill>
        <p:spPr bwMode="auto">
          <a:xfrm>
            <a:off x="1066800" y="2819400"/>
            <a:ext cx="6831013" cy="1881187"/>
          </a:xfrm>
          <a:prstGeom prst="rect">
            <a:avLst/>
          </a:prstGeom>
          <a:noFill/>
          <a:ln w="57150" cmpd="thickThin">
            <a:solidFill>
              <a:schemeClr val="folHlink"/>
            </a:solid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7"/>
          <p:cNvPicPr>
            <a:picLocks noChangeAspect="1" noChangeArrowheads="1"/>
          </p:cNvPicPr>
          <p:nvPr/>
        </p:nvPicPr>
        <p:blipFill>
          <a:blip r:embed="rId2" cstate="print"/>
          <a:srcRect/>
          <a:stretch>
            <a:fillRect/>
          </a:stretch>
        </p:blipFill>
        <p:spPr bwMode="auto">
          <a:xfrm>
            <a:off x="182563" y="1524000"/>
            <a:ext cx="8428037" cy="4111625"/>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rPr>
              <a:t>Addresses for private networks</a:t>
            </a:r>
            <a:r>
              <a:rPr lang="en-US" i="1" dirty="0" smtClean="0">
                <a:latin typeface="Times New Roman" pitchFamily="18" charset="0"/>
              </a:rPr>
              <a:t/>
            </a:r>
            <a:br>
              <a:rPr lang="en-US" i="1" dirty="0" smtClean="0">
                <a:latin typeface="Times New Roman" pitchFamily="18" charset="0"/>
              </a:rPr>
            </a:br>
            <a:endParaRPr lang="en-US" dirty="0"/>
          </a:p>
        </p:txBody>
      </p:sp>
      <p:sp>
        <p:nvSpPr>
          <p:cNvPr id="3" name="Content Placeholder 2"/>
          <p:cNvSpPr>
            <a:spLocks noGrp="1"/>
          </p:cNvSpPr>
          <p:nvPr>
            <p:ph idx="1"/>
          </p:nvPr>
        </p:nvSpPr>
        <p:spPr/>
        <p:txBody>
          <a:bodyPr/>
          <a:lstStyle/>
          <a:p>
            <a:endParaRPr lang="en-US"/>
          </a:p>
        </p:txBody>
      </p:sp>
      <p:pic>
        <p:nvPicPr>
          <p:cNvPr id="4" name="Picture 4"/>
          <p:cNvPicPr>
            <a:picLocks noChangeAspect="1" noChangeArrowheads="1"/>
          </p:cNvPicPr>
          <p:nvPr/>
        </p:nvPicPr>
        <p:blipFill>
          <a:blip r:embed="rId2" cstate="print"/>
          <a:srcRect/>
          <a:stretch>
            <a:fillRect/>
          </a:stretch>
        </p:blipFill>
        <p:spPr bwMode="auto">
          <a:xfrm>
            <a:off x="1354138" y="2590800"/>
            <a:ext cx="6434137" cy="2133600"/>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NAT implementation</a:t>
            </a:r>
            <a:endParaRPr lang="en-US" dirty="0"/>
          </a:p>
        </p:txBody>
      </p:sp>
      <p:sp>
        <p:nvSpPr>
          <p:cNvPr id="3" name="Content Placeholder 2"/>
          <p:cNvSpPr>
            <a:spLocks noGrp="1"/>
          </p:cNvSpPr>
          <p:nvPr>
            <p:ph idx="1"/>
          </p:nvPr>
        </p:nvSpPr>
        <p:spPr/>
        <p:txBody>
          <a:bodyPr/>
          <a:lstStyle/>
          <a:p>
            <a:endParaRPr lang="en-US"/>
          </a:p>
        </p:txBody>
      </p:sp>
      <p:pic>
        <p:nvPicPr>
          <p:cNvPr id="4" name="Picture 6"/>
          <p:cNvPicPr>
            <a:picLocks noChangeAspect="1" noChangeArrowheads="1"/>
          </p:cNvPicPr>
          <p:nvPr/>
        </p:nvPicPr>
        <p:blipFill>
          <a:blip r:embed="rId2" cstate="print"/>
          <a:srcRect/>
          <a:stretch>
            <a:fillRect/>
          </a:stretch>
        </p:blipFill>
        <p:spPr bwMode="auto">
          <a:xfrm>
            <a:off x="152400" y="2117725"/>
            <a:ext cx="8729663" cy="2225675"/>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rPr>
              <a:t>Addresses in a NAT</a:t>
            </a:r>
            <a:br>
              <a:rPr lang="en-US" dirty="0" smtClean="0">
                <a:latin typeface="Times New Roman" pitchFamily="18" charset="0"/>
              </a:rPr>
            </a:br>
            <a:endParaRPr lang="en-US" dirty="0"/>
          </a:p>
        </p:txBody>
      </p:sp>
      <p:sp>
        <p:nvSpPr>
          <p:cNvPr id="3" name="Content Placeholder 2"/>
          <p:cNvSpPr>
            <a:spLocks noGrp="1"/>
          </p:cNvSpPr>
          <p:nvPr>
            <p:ph idx="1"/>
          </p:nvPr>
        </p:nvSpPr>
        <p:spPr/>
        <p:txBody>
          <a:bodyPr/>
          <a:lstStyle/>
          <a:p>
            <a:endParaRPr lang="en-US"/>
          </a:p>
        </p:txBody>
      </p:sp>
      <p:pic>
        <p:nvPicPr>
          <p:cNvPr id="4" name="Picture 6"/>
          <p:cNvPicPr>
            <a:picLocks noChangeAspect="1" noChangeArrowheads="1"/>
          </p:cNvPicPr>
          <p:nvPr/>
        </p:nvPicPr>
        <p:blipFill>
          <a:blip r:embed="rId2" cstate="print"/>
          <a:srcRect/>
          <a:stretch>
            <a:fillRect/>
          </a:stretch>
        </p:blipFill>
        <p:spPr bwMode="auto">
          <a:xfrm>
            <a:off x="76200" y="2162175"/>
            <a:ext cx="9013825" cy="2333625"/>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rPr>
              <a:t>NAT address translation</a:t>
            </a:r>
            <a:br>
              <a:rPr lang="en-US" dirty="0" smtClean="0">
                <a:latin typeface="Times New Roman" pitchFamily="18" charset="0"/>
              </a:rPr>
            </a:br>
            <a:endParaRPr lang="en-US" dirty="0"/>
          </a:p>
        </p:txBody>
      </p:sp>
      <p:sp>
        <p:nvSpPr>
          <p:cNvPr id="3" name="Content Placeholder 2"/>
          <p:cNvSpPr>
            <a:spLocks noGrp="1"/>
          </p:cNvSpPr>
          <p:nvPr>
            <p:ph idx="1"/>
          </p:nvPr>
        </p:nvSpPr>
        <p:spPr/>
        <p:txBody>
          <a:bodyPr/>
          <a:lstStyle/>
          <a:p>
            <a:endParaRPr lang="en-US"/>
          </a:p>
        </p:txBody>
      </p:sp>
      <p:pic>
        <p:nvPicPr>
          <p:cNvPr id="4" name="Picture 6"/>
          <p:cNvPicPr>
            <a:picLocks noChangeAspect="1" noChangeArrowheads="1"/>
          </p:cNvPicPr>
          <p:nvPr/>
        </p:nvPicPr>
        <p:blipFill>
          <a:blip r:embed="rId2" cstate="print"/>
          <a:srcRect/>
          <a:stretch>
            <a:fillRect/>
          </a:stretch>
        </p:blipFill>
        <p:spPr bwMode="auto">
          <a:xfrm>
            <a:off x="1416050" y="1363663"/>
            <a:ext cx="6051550" cy="4656137"/>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rPr>
              <a:t>Five-column translation table</a:t>
            </a:r>
            <a:endParaRPr lang="en-US" dirty="0"/>
          </a:p>
        </p:txBody>
      </p:sp>
      <p:sp>
        <p:nvSpPr>
          <p:cNvPr id="3" name="Content Placeholder 2"/>
          <p:cNvSpPr>
            <a:spLocks noGrp="1"/>
          </p:cNvSpPr>
          <p:nvPr>
            <p:ph idx="1"/>
          </p:nvPr>
        </p:nvSpPr>
        <p:spPr/>
        <p:txBody>
          <a:bodyPr/>
          <a:lstStyle/>
          <a:p>
            <a:endParaRPr lang="en-US"/>
          </a:p>
        </p:txBody>
      </p:sp>
      <p:pic>
        <p:nvPicPr>
          <p:cNvPr id="4" name="Picture 5"/>
          <p:cNvPicPr>
            <a:picLocks noChangeAspect="1" noChangeArrowheads="1"/>
          </p:cNvPicPr>
          <p:nvPr/>
        </p:nvPicPr>
        <p:blipFill>
          <a:blip r:embed="rId2" cstate="print"/>
          <a:srcRect/>
          <a:stretch>
            <a:fillRect/>
          </a:stretch>
        </p:blipFill>
        <p:spPr bwMode="auto">
          <a:xfrm>
            <a:off x="741363" y="2244725"/>
            <a:ext cx="7659687" cy="2366963"/>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rPr>
              <a:t>An ISP and NAT</a:t>
            </a:r>
            <a:endParaRPr lang="en-US" dirty="0"/>
          </a:p>
        </p:txBody>
      </p:sp>
      <p:sp>
        <p:nvSpPr>
          <p:cNvPr id="3" name="Content Placeholder 2"/>
          <p:cNvSpPr>
            <a:spLocks noGrp="1"/>
          </p:cNvSpPr>
          <p:nvPr>
            <p:ph idx="1"/>
          </p:nvPr>
        </p:nvSpPr>
        <p:spPr/>
        <p:txBody>
          <a:bodyPr/>
          <a:lstStyle/>
          <a:p>
            <a:endParaRPr lang="en-US"/>
          </a:p>
        </p:txBody>
      </p:sp>
      <p:pic>
        <p:nvPicPr>
          <p:cNvPr id="4" name="Picture 6"/>
          <p:cNvPicPr>
            <a:picLocks noChangeAspect="1" noChangeArrowheads="1"/>
          </p:cNvPicPr>
          <p:nvPr/>
        </p:nvPicPr>
        <p:blipFill>
          <a:blip r:embed="rId2" cstate="print"/>
          <a:srcRect/>
          <a:stretch>
            <a:fillRect/>
          </a:stretch>
        </p:blipFill>
        <p:spPr bwMode="auto">
          <a:xfrm>
            <a:off x="762000" y="1981200"/>
            <a:ext cx="7102475" cy="4092575"/>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IPv6 Addresses</a:t>
            </a:r>
            <a:endParaRPr lang="en-US" dirty="0"/>
          </a:p>
        </p:txBody>
      </p:sp>
      <p:sp>
        <p:nvSpPr>
          <p:cNvPr id="3" name="Content Placeholder 2"/>
          <p:cNvSpPr>
            <a:spLocks noGrp="1"/>
          </p:cNvSpPr>
          <p:nvPr>
            <p:ph idx="1"/>
          </p:nvPr>
        </p:nvSpPr>
        <p:spPr/>
        <p:txBody>
          <a:bodyPr/>
          <a:lstStyle/>
          <a:p>
            <a:pPr algn="just"/>
            <a:r>
              <a:rPr lang="en-US" dirty="0" smtClean="0">
                <a:latin typeface="Times New Roman" pitchFamily="18" charset="0"/>
              </a:rPr>
              <a:t>Despite all short-term solutions, address depletion is still a long-term problem for the Internet. This and other problems in the IP protocol itself have been the motivation for IPv6. </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An IPv6 address is 128 bits long.</a:t>
            </a:r>
          </a:p>
          <a:p>
            <a:endParaRPr lang="en-US" dirty="0"/>
          </a:p>
        </p:txBody>
      </p:sp>
      <p:pic>
        <p:nvPicPr>
          <p:cNvPr id="4" name="Picture 7"/>
          <p:cNvPicPr>
            <a:picLocks noChangeAspect="1" noChangeArrowheads="1"/>
          </p:cNvPicPr>
          <p:nvPr/>
        </p:nvPicPr>
        <p:blipFill>
          <a:blip r:embed="rId2" cstate="print"/>
          <a:srcRect/>
          <a:stretch>
            <a:fillRect/>
          </a:stretch>
        </p:blipFill>
        <p:spPr bwMode="auto">
          <a:xfrm>
            <a:off x="457200" y="2590800"/>
            <a:ext cx="7989888" cy="1754187"/>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Addressing Schemes</a:t>
            </a:r>
            <a:endParaRPr lang="en-US" dirty="0"/>
          </a:p>
        </p:txBody>
      </p:sp>
      <p:sp>
        <p:nvSpPr>
          <p:cNvPr id="3" name="Content Placeholder 2"/>
          <p:cNvSpPr>
            <a:spLocks noGrp="1"/>
          </p:cNvSpPr>
          <p:nvPr>
            <p:ph idx="1"/>
          </p:nvPr>
        </p:nvSpPr>
        <p:spPr/>
        <p:txBody>
          <a:bodyPr>
            <a:normAutofit fontScale="62500" lnSpcReduction="20000"/>
          </a:bodyPr>
          <a:lstStyle/>
          <a:p>
            <a:pPr algn="just"/>
            <a:r>
              <a:rPr lang="en-US" dirty="0" smtClean="0"/>
              <a:t>IP addresses are of 4 bytes and consist of : </a:t>
            </a:r>
          </a:p>
          <a:p>
            <a:pPr lvl="1" algn="just"/>
            <a:r>
              <a:rPr lang="en-US" dirty="0" smtClean="0"/>
              <a:t>The network address, followed by</a:t>
            </a:r>
          </a:p>
          <a:p>
            <a:pPr lvl="1" algn="just"/>
            <a:r>
              <a:rPr lang="en-US" dirty="0" smtClean="0"/>
              <a:t>The host address</a:t>
            </a:r>
          </a:p>
          <a:p>
            <a:pPr algn="just"/>
            <a:r>
              <a:rPr lang="en-US" dirty="0" smtClean="0"/>
              <a:t>The first part identifies a network on which the host resides and the second part identifies the particular host on the given network. </a:t>
            </a:r>
          </a:p>
          <a:p>
            <a:pPr algn="just"/>
            <a:r>
              <a:rPr lang="en-US" dirty="0" smtClean="0"/>
              <a:t>Some nodes which have more than one interface to a network must be assigned separate internet addresses for each interface. </a:t>
            </a:r>
          </a:p>
          <a:p>
            <a:pPr algn="just"/>
            <a:r>
              <a:rPr lang="en-US" dirty="0" smtClean="0"/>
              <a:t>This multi-layer addressing makes it easier to find and deliver data to the destination. </a:t>
            </a:r>
          </a:p>
          <a:p>
            <a:pPr algn="just"/>
            <a:r>
              <a:rPr lang="en-US" dirty="0" smtClean="0"/>
              <a:t>A fixed size for each of these would lead to wastage or under-usage that is either there will be too many network addresses and few hosts in each (which causes problems for routers who route based on the network address) or there will be very few network addresses and lots of hosts (which will be a waste for small network requirements). Thus, we do away with any notion of fixed sizes for the network and host addresses. </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rPr>
              <a:t>Abbreviated IPv6 addresses</a:t>
            </a:r>
            <a:endParaRPr lang="en-US" dirty="0"/>
          </a:p>
        </p:txBody>
      </p:sp>
      <p:sp>
        <p:nvSpPr>
          <p:cNvPr id="3" name="Content Placeholder 2"/>
          <p:cNvSpPr>
            <a:spLocks noGrp="1"/>
          </p:cNvSpPr>
          <p:nvPr>
            <p:ph idx="1"/>
          </p:nvPr>
        </p:nvSpPr>
        <p:spPr/>
        <p:txBody>
          <a:bodyPr/>
          <a:lstStyle/>
          <a:p>
            <a:endParaRPr lang="en-US"/>
          </a:p>
        </p:txBody>
      </p:sp>
      <p:pic>
        <p:nvPicPr>
          <p:cNvPr id="4" name="Picture 6"/>
          <p:cNvPicPr>
            <a:picLocks noChangeAspect="1" noChangeArrowheads="1"/>
          </p:cNvPicPr>
          <p:nvPr/>
        </p:nvPicPr>
        <p:blipFill>
          <a:blip r:embed="rId2" cstate="print"/>
          <a:srcRect/>
          <a:stretch>
            <a:fillRect/>
          </a:stretch>
        </p:blipFill>
        <p:spPr bwMode="auto">
          <a:xfrm>
            <a:off x="685800" y="1958975"/>
            <a:ext cx="7304088" cy="3287713"/>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Addresses</a:t>
            </a:r>
            <a:endParaRPr lang="en-US" dirty="0"/>
          </a:p>
        </p:txBody>
      </p:sp>
      <p:sp>
        <p:nvSpPr>
          <p:cNvPr id="6" name="Content Placeholder 5"/>
          <p:cNvSpPr>
            <a:spLocks noGrp="1"/>
          </p:cNvSpPr>
          <p:nvPr>
            <p:ph idx="1"/>
          </p:nvPr>
        </p:nvSpPr>
        <p:spPr/>
        <p:txBody>
          <a:bodyPr>
            <a:normAutofit fontScale="85000" lnSpcReduction="10000"/>
          </a:bodyPr>
          <a:lstStyle/>
          <a:p>
            <a:pPr algn="just"/>
            <a:r>
              <a:rPr lang="en-US" dirty="0" smtClean="0"/>
              <a:t>When surfing the web, web site addresses can be represented in two ways. </a:t>
            </a:r>
          </a:p>
          <a:p>
            <a:pPr lvl="1" algn="just"/>
            <a:r>
              <a:rPr lang="en-US" dirty="0" smtClean="0"/>
              <a:t>www.google.com —A uniform resource locator or URL. </a:t>
            </a:r>
          </a:p>
          <a:p>
            <a:pPr lvl="1" algn="just"/>
            <a:r>
              <a:rPr lang="en-US" dirty="0" smtClean="0"/>
              <a:t>74.125.224.72—An IP address. </a:t>
            </a:r>
          </a:p>
          <a:p>
            <a:pPr algn="just"/>
            <a:endParaRPr lang="en-US" dirty="0" smtClean="0"/>
          </a:p>
          <a:p>
            <a:pPr algn="just"/>
            <a:r>
              <a:rPr lang="en-US" dirty="0" smtClean="0"/>
              <a:t>The mnemonic name, google.com, is called a domain name, and is easier to remember than the numeric IP address. Whenever a domain name is entered into a web browser, the browser searches a database called a </a:t>
            </a:r>
            <a:r>
              <a:rPr lang="en-US" b="1" dirty="0" smtClean="0">
                <a:solidFill>
                  <a:schemeClr val="tx2"/>
                </a:solidFill>
              </a:rPr>
              <a:t>Domain Name Service </a:t>
            </a:r>
            <a:r>
              <a:rPr lang="en-US" dirty="0" smtClean="0"/>
              <a:t>that tells it how to convert the mnemonic name into the corresponding IP address.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Inter-networking</a:t>
            </a:r>
            <a:endParaRPr lang="en-US" dirty="0"/>
          </a:p>
        </p:txBody>
      </p:sp>
      <p:sp>
        <p:nvSpPr>
          <p:cNvPr id="3" name="Content Placeholder 2"/>
          <p:cNvSpPr>
            <a:spLocks noGrp="1"/>
          </p:cNvSpPr>
          <p:nvPr>
            <p:ph sz="half" idx="1"/>
          </p:nvPr>
        </p:nvSpPr>
        <p:spPr>
          <a:xfrm>
            <a:off x="152400" y="1600200"/>
            <a:ext cx="4114800" cy="4525963"/>
          </a:xfrm>
        </p:spPr>
        <p:txBody>
          <a:bodyPr>
            <a:normAutofit fontScale="92500" lnSpcReduction="10000"/>
          </a:bodyPr>
          <a:lstStyle/>
          <a:p>
            <a:pPr algn="just"/>
            <a:r>
              <a:rPr lang="en-US" sz="2200" dirty="0" smtClean="0"/>
              <a:t>The network layer is the same across all physical networks (such as Token-Ring and Ethernet). </a:t>
            </a:r>
          </a:p>
          <a:p>
            <a:pPr algn="just"/>
            <a:r>
              <a:rPr lang="en-US" sz="2200" dirty="0" smtClean="0"/>
              <a:t>Thus, if two physically different networks have to communicate, the packets that arrive at the Data Link Layer of the node which connects these two physically different networks, would be stripped of their headers and passed to the Network Layer.</a:t>
            </a:r>
          </a:p>
          <a:p>
            <a:pPr algn="just"/>
            <a:r>
              <a:rPr lang="en-US" sz="2200" dirty="0" smtClean="0"/>
              <a:t> The network layer would then pass this data to the Data Link Layer of the other physical network.</a:t>
            </a:r>
          </a:p>
          <a:p>
            <a:endParaRPr lang="en-US" dirty="0" smtClean="0"/>
          </a:p>
          <a:p>
            <a:endParaRPr lang="en-US" dirty="0"/>
          </a:p>
        </p:txBody>
      </p:sp>
      <p:sp>
        <p:nvSpPr>
          <p:cNvPr id="5" name="Content Placeholder 4"/>
          <p:cNvSpPr>
            <a:spLocks noGrp="1"/>
          </p:cNvSpPr>
          <p:nvPr>
            <p:ph sz="half" idx="2"/>
          </p:nvPr>
        </p:nvSpPr>
        <p:spPr/>
        <p:txBody>
          <a:bodyPr>
            <a:normAutofit fontScale="92500" lnSpcReduction="10000"/>
          </a:bodyPr>
          <a:lstStyle/>
          <a:p>
            <a:endParaRPr lang="en-US" dirty="0"/>
          </a:p>
        </p:txBody>
      </p:sp>
      <p:pic>
        <p:nvPicPr>
          <p:cNvPr id="4" name="Picture 9"/>
          <p:cNvPicPr>
            <a:picLocks noChangeAspect="1" noChangeArrowheads="1"/>
          </p:cNvPicPr>
          <p:nvPr/>
        </p:nvPicPr>
        <p:blipFill>
          <a:blip r:embed="rId2" cstate="print"/>
          <a:srcRect/>
          <a:stretch>
            <a:fillRect/>
          </a:stretch>
        </p:blipFill>
        <p:spPr>
          <a:xfrm>
            <a:off x="4191000" y="1981200"/>
            <a:ext cx="4953000" cy="3513874"/>
          </a:xfrm>
          <a:prstGeom prst="rect">
            <a:avLst/>
          </a:prstGeom>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Congestion Control</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t>If the incoming rate of the packets arriving at any router is more than the outgoing rate, then congestion is said to occur. </a:t>
            </a:r>
          </a:p>
          <a:p>
            <a:pPr algn="just"/>
            <a:r>
              <a:rPr lang="en-US" dirty="0" smtClean="0"/>
              <a:t>Congestion may be caused by many factors. </a:t>
            </a:r>
          </a:p>
          <a:p>
            <a:pPr lvl="1" algn="just"/>
            <a:r>
              <a:rPr lang="en-US" dirty="0" smtClean="0"/>
              <a:t>If suddenly, packets begin arriving on many input lines and all need the same output line, then a queue will build up. </a:t>
            </a:r>
          </a:p>
          <a:p>
            <a:pPr lvl="1" algn="just"/>
            <a:r>
              <a:rPr lang="en-US" dirty="0" smtClean="0"/>
              <a:t>If there is insufficient memory to hold all of them, packets will be lost. But even if routers have an infinite amount of memory, congestion gets worse, because by the time packets reach to the front of the queue, they have already timed out (repeatedly), and duplicates have been sent. </a:t>
            </a:r>
          </a:p>
          <a:p>
            <a:pPr lvl="1" algn="just"/>
            <a:r>
              <a:rPr lang="en-US" dirty="0" smtClean="0"/>
              <a:t>All these packets are dutifully forwarded to the next router, increasing the load all the way to the destination. </a:t>
            </a:r>
          </a:p>
          <a:p>
            <a:pPr lvl="1" algn="just"/>
            <a:r>
              <a:rPr lang="en-US" dirty="0" smtClean="0"/>
              <a:t>Another reason for congestion are slow processors. If the router's CPUs are slow at performing the bookkeeping tasks required of them, queues can build up, even though there is excess line capacity. Similarly, low-bandwidth lines can also cause congestion.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Logical addressing</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2683</TotalTime>
  <Words>1716</Words>
  <Application>Microsoft Office PowerPoint</Application>
  <PresentationFormat>On-screen Show (4:3)</PresentationFormat>
  <Paragraphs>168</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CSE/T/324A Computer Networks Topic 5- Network Layer Logical Addressing</vt:lpstr>
      <vt:lpstr>Network Layer</vt:lpstr>
      <vt:lpstr>Overview of Routing, Inter-Networking and Congestion</vt:lpstr>
      <vt:lpstr>Routing</vt:lpstr>
      <vt:lpstr>Addressing Schemes</vt:lpstr>
      <vt:lpstr>Addresses</vt:lpstr>
      <vt:lpstr>Inter-networking</vt:lpstr>
      <vt:lpstr>Congestion Control</vt:lpstr>
      <vt:lpstr>Logical addressing</vt:lpstr>
      <vt:lpstr>IPv4 Address</vt:lpstr>
      <vt:lpstr> Dotted-decimal notation and binary notation for an IPv4 address </vt:lpstr>
      <vt:lpstr>Network Classification</vt:lpstr>
      <vt:lpstr>Classful addressing</vt:lpstr>
      <vt:lpstr>Slide 14</vt:lpstr>
      <vt:lpstr> Number of blocks and block size in classful IPv4 addressing </vt:lpstr>
      <vt:lpstr>Slide 16</vt:lpstr>
      <vt:lpstr>Slide 17</vt:lpstr>
      <vt:lpstr>Classless Internet addressing</vt:lpstr>
      <vt:lpstr>Special Addresses </vt:lpstr>
      <vt:lpstr>Special Addresses </vt:lpstr>
      <vt:lpstr>Small business that needs 16 addresses</vt:lpstr>
      <vt:lpstr>Mask</vt:lpstr>
      <vt:lpstr>First address</vt:lpstr>
      <vt:lpstr>Last address</vt:lpstr>
      <vt:lpstr>Slide 25</vt:lpstr>
      <vt:lpstr>Slide 26</vt:lpstr>
      <vt:lpstr>Solution </vt:lpstr>
      <vt:lpstr>Slide 28</vt:lpstr>
      <vt:lpstr>Slide 29</vt:lpstr>
      <vt:lpstr>A network configuration for the block 205.16.37.32/28</vt:lpstr>
      <vt:lpstr>Slide 31</vt:lpstr>
      <vt:lpstr> Two levels of hierarchy in an IPv4 address </vt:lpstr>
      <vt:lpstr> A frame in a character-oriented protocol </vt:lpstr>
      <vt:lpstr>Slide 34</vt:lpstr>
      <vt:lpstr> Configuration and addresses in a subnetted network </vt:lpstr>
      <vt:lpstr> Three-level hierarchy in an IPv4 address </vt:lpstr>
      <vt:lpstr>Problem</vt:lpstr>
      <vt:lpstr>Group 1</vt:lpstr>
      <vt:lpstr>Group 2</vt:lpstr>
      <vt:lpstr>Group 3</vt:lpstr>
      <vt:lpstr>Slide 41</vt:lpstr>
      <vt:lpstr>Addresses for private networks </vt:lpstr>
      <vt:lpstr>A NAT implementation</vt:lpstr>
      <vt:lpstr>Addresses in a NAT </vt:lpstr>
      <vt:lpstr>NAT address translation </vt:lpstr>
      <vt:lpstr>Five-column translation table</vt:lpstr>
      <vt:lpstr>An ISP and NAT</vt:lpstr>
      <vt:lpstr>IPv6 Addresses</vt:lpstr>
      <vt:lpstr>Slide 49</vt:lpstr>
      <vt:lpstr>Abbreviated IPv6 addresses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Communication Lecture 1- Introduction</dc:title>
  <dc:creator>sarbani</dc:creator>
  <cp:lastModifiedBy>sarbani</cp:lastModifiedBy>
  <cp:revision>264</cp:revision>
  <dcterms:created xsi:type="dcterms:W3CDTF">2006-08-16T00:00:00Z</dcterms:created>
  <dcterms:modified xsi:type="dcterms:W3CDTF">2018-02-26T04:37:09Z</dcterms:modified>
</cp:coreProperties>
</file>