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312" r:id="rId12"/>
    <p:sldId id="313" r:id="rId13"/>
    <p:sldId id="266" r:id="rId14"/>
    <p:sldId id="315" r:id="rId15"/>
    <p:sldId id="314" r:id="rId16"/>
    <p:sldId id="317" r:id="rId17"/>
    <p:sldId id="318"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5" autoAdjust="0"/>
    <p:restoredTop sz="93164" autoAdjust="0"/>
  </p:normalViewPr>
  <p:slideViewPr>
    <p:cSldViewPr>
      <p:cViewPr varScale="1">
        <p:scale>
          <a:sx n="102" d="100"/>
          <a:sy n="102" d="100"/>
        </p:scale>
        <p:origin x="152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11211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6D9958C-A31A-406C-8547-745548C8B20A}" type="slidenum">
              <a:rPr lang="en-US"/>
              <a:pPr/>
              <a:t>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8218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09B677-0D15-42D2-B0A3-C1AF5EF14362}" type="slidenum">
              <a:rPr lang="en-US"/>
              <a:pPr/>
              <a:t>11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602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09B677-0D15-42D2-B0A3-C1AF5EF14362}" type="slidenum">
              <a:rPr lang="en-US"/>
              <a:pPr/>
              <a:t>12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1763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93AD611-7EB3-4D7B-BAB5-F3E4BD058474}" type="slidenum">
              <a:rPr lang="en-US"/>
              <a:pPr/>
              <a:t>13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704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93AD611-7EB3-4D7B-BAB5-F3E4BD058474}" type="slidenum">
              <a:rPr lang="en-US"/>
              <a:pPr/>
              <a:t>14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267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93AD611-7EB3-4D7B-BAB5-F3E4BD058474}"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004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7C31197-9E12-4169-9B5C-49CD5A48FF30}" type="slidenum">
              <a:rPr lang="en-US"/>
              <a:pPr/>
              <a:t>18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9376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0538571-B1B1-4B79-82F2-A973257B8C1E}" type="slidenum">
              <a:rPr lang="en-US"/>
              <a:pPr/>
              <a:t>19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411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0C8235-B6C9-4880-A550-B451892B845B}" type="slidenum">
              <a:rPr lang="en-US"/>
              <a:pPr/>
              <a:t>20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81389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6E74904-561D-49BF-B637-807AE3B788BD}" type="slidenum">
              <a:rPr lang="en-US"/>
              <a:pPr/>
              <a:t>21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267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CC640A7-F8EF-4FE7-A430-71CD8542DACD}" type="slidenum">
              <a:rPr lang="en-US"/>
              <a:pPr/>
              <a:t>22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5066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9DEE514-523B-4F4C-B6C8-BD9C3B4CE87F}" type="slidenum">
              <a:rPr lang="en-US"/>
              <a:pPr/>
              <a:t>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4312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6DA28F4-470A-4BA4-8AC0-CD3A5C22462D}" type="slidenum">
              <a:rPr lang="en-US"/>
              <a:pPr/>
              <a:t>23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4005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15944A-6675-4B59-8BCD-1D74DFAE13E5}" type="slidenum">
              <a:rPr lang="en-US"/>
              <a:pPr/>
              <a:t>24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3053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900D70D-A5AF-4A7A-B29B-55C1F2612049}" type="slidenum">
              <a:rPr lang="en-US"/>
              <a:pPr/>
              <a:t>25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3781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55D5551-01CA-4883-ADD1-799440736A94}" type="slidenum">
              <a:rPr lang="en-US"/>
              <a:pPr/>
              <a:t>26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717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333312F-539F-42C0-9F72-2F85092012B0}" type="slidenum">
              <a:rPr lang="en-US"/>
              <a:pPr/>
              <a:t>27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974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5AA23B5-9289-4CA6-A2E2-02875A7A0AE3}" type="slidenum">
              <a:rPr lang="en-US"/>
              <a:pPr/>
              <a:t>28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4161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CE2E4B0-B1A2-4E61-AD6F-648C95A2BBD5}" type="slidenum">
              <a:rPr lang="en-US"/>
              <a:pPr/>
              <a:t>29</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7422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3F364CC-BC85-4CCA-8CDC-434FEB3FA9FC}" type="slidenum">
              <a:rPr lang="en-US"/>
              <a:pPr/>
              <a:t>30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10762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4DC645F-D233-496D-B5E4-FE4D5485BFDE}" type="slidenum">
              <a:rPr lang="en-US"/>
              <a:pPr/>
              <a:t>31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3782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9FBBEC8-C11A-4FDF-865F-05F651307139}" type="slidenum">
              <a:rPr lang="en-US"/>
              <a:pPr/>
              <a:t>32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585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4BA9C63-D4D9-41AE-9813-AF54C4850B96}" type="slidenum">
              <a:rPr lang="en-US"/>
              <a:pPr/>
              <a:t>4</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8637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7803859-F5B4-44A1-B03F-D6B7E3C5F8D4}" type="slidenum">
              <a:rPr lang="en-US"/>
              <a:pPr/>
              <a:t>33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59592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46AAC12B-2286-4294-AFE0-959FD5E6E3AF}" type="slidenum">
              <a:rPr lang="en-US"/>
              <a:pPr/>
              <a:t>34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8456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B72FD95-F2B7-4D58-B12C-D51285821B90}" type="slidenum">
              <a:rPr lang="en-US"/>
              <a:pPr/>
              <a:t>35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7606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1C2B7F8-4CBA-441A-8C20-D922CC28F89E}" type="slidenum">
              <a:rPr lang="en-US"/>
              <a:pPr/>
              <a:t>36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0778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4BF5EAC-EC11-491A-8C96-9B315FF9B60F}" type="slidenum">
              <a:rPr lang="en-US"/>
              <a:pPr/>
              <a:t>37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0421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43D30FC-F0BB-44F8-93AA-32F5DA5275A0}" type="slidenum">
              <a:rPr lang="en-US"/>
              <a:pPr/>
              <a:t>38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25542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8461CB6-ED06-46B8-986C-2C72F8D846D8}" type="slidenum">
              <a:rPr lang="en-US"/>
              <a:pPr/>
              <a:t>39</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2280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48282B8-540A-48E6-91AB-E9660309CFB3}" type="slidenum">
              <a:rPr lang="en-US"/>
              <a:pPr/>
              <a:t>40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86972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1958523-3FD5-4E55-8BFD-CDD73654F32D}" type="slidenum">
              <a:rPr lang="en-US"/>
              <a:pPr/>
              <a:t>41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8729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DB367C6-F23E-4DA3-A19B-416E30F9E6B9}" type="slidenum">
              <a:rPr lang="en-US"/>
              <a:pPr/>
              <a:t>42</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207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8C7F9A5-7262-493F-9E4D-8FEF1FBE07CA}" type="slidenum">
              <a:rPr lang="en-US"/>
              <a:pPr/>
              <a:t>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6983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A80D64-94CB-4393-B8FC-BE838D1CC981}" type="slidenum">
              <a:rPr lang="en-US"/>
              <a:pPr/>
              <a:t>43</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9663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6812E85-C654-42B9-A024-1487D63945B0}" type="slidenum">
              <a:rPr lang="en-US"/>
              <a:pPr/>
              <a:t>44</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8134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82CD59-12BF-4860-9C18-A429C347C544}" type="slidenum">
              <a:rPr lang="en-US"/>
              <a:pPr/>
              <a:t>45</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09376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5E06F42-75DE-4089-AE96-8234CEB5920A}" type="slidenum">
              <a:rPr lang="en-US"/>
              <a:pPr/>
              <a:t>46</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173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CE58B0E-00C6-4D8C-B7C9-60C3F67A078A}" type="slidenum">
              <a:rPr lang="en-US"/>
              <a:pPr/>
              <a:t>47</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1662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D804ED6-F929-423F-BEBF-C580C7FCAEA6}" type="slidenum">
              <a:rPr lang="en-US"/>
              <a:pPr/>
              <a:t>48</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048846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F4201AF-F0E4-441E-9D48-8A46F5B2E274}" type="slidenum">
              <a:rPr lang="en-US"/>
              <a:pPr/>
              <a:t>49</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05452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7AD7955-F2AD-49C2-9F99-49D9D80D35D5}" type="slidenum">
              <a:rPr lang="en-US"/>
              <a:pPr/>
              <a:t>50</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37956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23C8C30-BDA9-4C04-907E-CC1FC42A5706}" type="slidenum">
              <a:rPr lang="en-US"/>
              <a:pPr/>
              <a:t>51</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383188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42628F89-B6DF-4B82-B1A2-44F7D3ECFB6F}" type="slidenum">
              <a:rPr lang="en-US"/>
              <a:pPr/>
              <a:t>52</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4088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E20B37B-6E76-4A60-98B1-FD1318A0C128}" type="slidenum">
              <a:rPr lang="en-US"/>
              <a:pPr/>
              <a:t>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1217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FE8F02E-25A9-453E-8246-9B7EFDEF494B}" type="slidenum">
              <a:rPr lang="en-US"/>
              <a:pPr/>
              <a:t>53</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121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1DF555D-4314-4B48-ACEF-BAFACD5E9AE9}" type="slidenum">
              <a:rPr lang="en-US"/>
              <a:pPr/>
              <a:t>54</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84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A3EDD7-8302-4267-A2A3-3D1311538FD6}" type="slidenum">
              <a:rPr lang="en-US"/>
              <a:pPr/>
              <a:t>55</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27117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230AF08-D49A-4924-B193-FEA6A8D4B3F2}" type="slidenum">
              <a:rPr lang="en-US"/>
              <a:pPr/>
              <a:t>56</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85285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4D6AE5F-E883-4DA8-B26A-EE2E4DE59AD7}" type="slidenum">
              <a:rPr lang="en-US"/>
              <a:pPr/>
              <a:t>57</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5964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2BA359A-02BE-4014-B6A7-D8723F364F34}" type="slidenum">
              <a:rPr lang="en-US"/>
              <a:pPr/>
              <a:t>58</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90060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327427-2D93-403A-BC16-1A5B2E69C2B4}" type="slidenum">
              <a:rPr lang="en-US"/>
              <a:pPr/>
              <a:t>59</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8962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D2B9237-CE65-4027-990C-69F5660BFD68}" type="slidenum">
              <a:rPr lang="en-US"/>
              <a:pPr/>
              <a:t>60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6422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64CD764-070A-4A4F-8213-DF405508A5DD}" type="slidenum">
              <a:rPr lang="en-US"/>
              <a:pPr/>
              <a:t>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343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39B56EE-A42B-421E-B33A-F85ACE6B7141}" type="slidenum">
              <a:rPr lang="en-US"/>
              <a:pPr/>
              <a:t>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48449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C9D615C-9D7C-4B5E-A3FB-AF953256BD73}" type="slidenum">
              <a:rPr lang="en-US"/>
              <a:pPr/>
              <a:t>9</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5626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09B677-0D15-42D2-B0A3-C1AF5EF14362}" type="slidenum">
              <a:rPr lang="en-US"/>
              <a:pPr/>
              <a:t>10</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042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164AB-E798-44B5-9351-00CD6DB95F11}" type="datetime1">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730BA-F7AD-4581-8DE5-239219475146}" type="datetime1">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6A773-018C-4CC1-A2B1-88380ACA6438}" type="datetime1">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71325-FD09-44D7-989C-BB72B8E93CA7}" type="datetime1">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81559-134D-4F0A-949F-669A1180D1BB}" type="datetime1">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3498D7-03B9-4E63-A99D-EABCD3A50D3B}" type="datetime1">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ABB64-67D5-4D6F-A250-CE3C52229A90}" type="datetime1">
              <a:rPr lang="en-US" smtClean="0"/>
              <a:pPr/>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69D54-1B19-4A25-BB38-F4240D60C0A2}" type="datetime1">
              <a:rPr lang="en-US" smtClean="0"/>
              <a:pPr/>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50518-DABB-4227-90EA-F6FF06979A1F}" type="datetime1">
              <a:rPr lang="en-US" smtClean="0"/>
              <a:pPr/>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541AF-DD94-445D-971E-CD750B3277C1}" type="datetime1">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BCB27-23CF-436F-AB0E-8372BE558CDC}" type="datetime1">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0AB06-9F05-4ED9-BFD8-60531AF94DC4}" type="datetime1">
              <a:rPr lang="en-US" smtClean="0"/>
              <a:pPr/>
              <a:t>12/9/20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3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4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4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CSE/T/324A Computer Networks</a:t>
            </a:r>
            <a:br>
              <a:rPr lang="en-US" dirty="0" smtClean="0"/>
            </a:br>
            <a:r>
              <a:rPr lang="en-US" dirty="0" smtClean="0"/>
              <a:t>Topic </a:t>
            </a:r>
            <a:r>
              <a:rPr lang="en-US" dirty="0" smtClean="0"/>
              <a:t>8- </a:t>
            </a:r>
            <a:r>
              <a:rPr lang="en-US" dirty="0" smtClean="0"/>
              <a:t>Network Layer</a:t>
            </a:r>
            <a:br>
              <a:rPr lang="en-US" dirty="0" smtClean="0"/>
            </a:br>
            <a:r>
              <a:rPr lang="en-US" dirty="0" smtClean="0"/>
              <a:t>Address Mapping,</a:t>
            </a:r>
            <a:br>
              <a:rPr lang="en-US" dirty="0" smtClean="0"/>
            </a:br>
            <a:r>
              <a:rPr lang="en-US" dirty="0" smtClean="0"/>
              <a:t>Error Reporting, </a:t>
            </a:r>
            <a:br>
              <a:rPr lang="en-US" dirty="0" smtClean="0"/>
            </a:br>
            <a:r>
              <a:rPr lang="en-US" dirty="0" smtClean="0"/>
              <a:t>and Multicasting</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a:t>
            </a:r>
            <a:r>
              <a:rPr lang="en-US" dirty="0" smtClean="0">
                <a:solidFill>
                  <a:schemeClr val="tx2"/>
                </a:solidFill>
              </a:rPr>
              <a:t>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131831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Proxy </a:t>
            </a:r>
            <a:r>
              <a:rPr lang="en-US" sz="2000" i="1" dirty="0">
                <a:latin typeface="Times New Roman" pitchFamily="18" charset="0"/>
              </a:rPr>
              <a:t>ARP</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2295" name="Picture 6"/>
          <p:cNvPicPr>
            <a:picLocks noChangeAspect="1" noChangeArrowheads="1"/>
          </p:cNvPicPr>
          <p:nvPr/>
        </p:nvPicPr>
        <p:blipFill>
          <a:blip r:embed="rId3" cstate="print"/>
          <a:srcRect/>
          <a:stretch>
            <a:fillRect/>
          </a:stretch>
        </p:blipFill>
        <p:spPr bwMode="auto">
          <a:xfrm>
            <a:off x="685800" y="2057400"/>
            <a:ext cx="7386638" cy="345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813043" cy="400110"/>
          </a:xfrm>
          <a:prstGeom prst="rect">
            <a:avLst/>
          </a:prstGeom>
          <a:noFill/>
          <a:ln w="9525">
            <a:noFill/>
            <a:miter lim="800000"/>
            <a:headEnd/>
            <a:tailEnd/>
          </a:ln>
        </p:spPr>
        <p:txBody>
          <a:bodyPr wrap="none">
            <a:spAutoFit/>
          </a:bodyPr>
          <a:lstStyle/>
          <a:p>
            <a:r>
              <a:rPr lang="en-US" sz="2000" i="1" dirty="0">
                <a:latin typeface="Times New Roman" pitchFamily="18" charset="0"/>
              </a:rPr>
              <a:t>R</a:t>
            </a:r>
            <a:r>
              <a:rPr lang="en-US" sz="2000" i="1" dirty="0" smtClean="0">
                <a:latin typeface="Times New Roman" pitchFamily="18" charset="0"/>
              </a:rPr>
              <a:t>ARP</a:t>
            </a:r>
            <a:endParaRPr lang="en-US" sz="2000" i="1" dirty="0">
              <a:latin typeface="Times New Roman" pitchFamily="18" charset="0"/>
            </a:endParaRP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3" name="Rectangle 2"/>
          <p:cNvSpPr/>
          <p:nvPr/>
        </p:nvSpPr>
        <p:spPr>
          <a:xfrm>
            <a:off x="272441" y="1581091"/>
            <a:ext cx="8077200" cy="1477328"/>
          </a:xfrm>
          <a:prstGeom prst="rect">
            <a:avLst/>
          </a:prstGeom>
        </p:spPr>
        <p:txBody>
          <a:bodyPr wrap="square">
            <a:spAutoFit/>
          </a:bodyPr>
          <a:lstStyle/>
          <a:p>
            <a:pPr marL="285750" indent="-285750" algn="just">
              <a:buFont typeface="Arial" charset="0"/>
              <a:buChar char="•"/>
            </a:pPr>
            <a:r>
              <a:rPr lang="en-US" dirty="0" smtClean="0">
                <a:solidFill>
                  <a:srgbClr val="000000"/>
                </a:solidFill>
                <a:latin typeface="Times" charset="0"/>
              </a:rPr>
              <a:t>Diskless </a:t>
            </a:r>
            <a:r>
              <a:rPr lang="en-US" dirty="0">
                <a:solidFill>
                  <a:srgbClr val="000000"/>
                </a:solidFill>
                <a:latin typeface="Times" charset="0"/>
              </a:rPr>
              <a:t>clients don't have a place to store there IP number.  </a:t>
            </a:r>
            <a:r>
              <a:rPr lang="en-US" dirty="0" smtClean="0">
                <a:solidFill>
                  <a:srgbClr val="000000"/>
                </a:solidFill>
                <a:latin typeface="Times" charset="0"/>
              </a:rPr>
              <a:t>RARP translates </a:t>
            </a:r>
            <a:r>
              <a:rPr lang="en-US" dirty="0">
                <a:solidFill>
                  <a:srgbClr val="000000"/>
                </a:solidFill>
                <a:latin typeface="Times" charset="0"/>
              </a:rPr>
              <a:t>machines addresses into IP </a:t>
            </a:r>
            <a:r>
              <a:rPr lang="en-US" dirty="0" smtClean="0">
                <a:solidFill>
                  <a:srgbClr val="000000"/>
                </a:solidFill>
                <a:latin typeface="Times" charset="0"/>
              </a:rPr>
              <a:t>numbers.</a:t>
            </a:r>
          </a:p>
          <a:p>
            <a:pPr marL="285750" indent="-285750" algn="just">
              <a:buFont typeface="Arial" charset="0"/>
              <a:buChar char="•"/>
            </a:pPr>
            <a:r>
              <a:rPr lang="en-US" dirty="0" smtClean="0">
                <a:solidFill>
                  <a:srgbClr val="000000"/>
                </a:solidFill>
                <a:latin typeface="Times" charset="0"/>
              </a:rPr>
              <a:t>The client </a:t>
            </a:r>
            <a:r>
              <a:rPr lang="en-US" dirty="0">
                <a:solidFill>
                  <a:srgbClr val="000000"/>
                </a:solidFill>
                <a:latin typeface="Times" charset="0"/>
              </a:rPr>
              <a:t>broadcasts a RARP packet with an </a:t>
            </a:r>
            <a:r>
              <a:rPr lang="en-US" dirty="0" smtClean="0">
                <a:solidFill>
                  <a:srgbClr val="000000"/>
                </a:solidFill>
                <a:latin typeface="Times" charset="0"/>
              </a:rPr>
              <a:t>Ethernet </a:t>
            </a:r>
            <a:r>
              <a:rPr lang="en-US" dirty="0">
                <a:solidFill>
                  <a:srgbClr val="000000"/>
                </a:solidFill>
                <a:latin typeface="Times" charset="0"/>
              </a:rPr>
              <a:t>broadcast address, and it's </a:t>
            </a:r>
            <a:r>
              <a:rPr lang="en-US" dirty="0" smtClean="0">
                <a:solidFill>
                  <a:srgbClr val="000000"/>
                </a:solidFill>
                <a:latin typeface="Times" charset="0"/>
              </a:rPr>
              <a:t>own </a:t>
            </a:r>
            <a:r>
              <a:rPr lang="en-US" dirty="0">
                <a:solidFill>
                  <a:srgbClr val="000000"/>
                </a:solidFill>
                <a:latin typeface="Times" charset="0"/>
              </a:rPr>
              <a:t>physical address in the data portion.  The server responds by telling the client it's IP address.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2416"/>
            <a:ext cx="4052173" cy="19558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759" y="3338868"/>
            <a:ext cx="3455882" cy="2502896"/>
          </a:xfrm>
          <a:prstGeom prst="rect">
            <a:avLst/>
          </a:prstGeom>
        </p:spPr>
      </p:pic>
    </p:spTree>
    <p:extLst>
      <p:ext uri="{BB962C8B-B14F-4D97-AF65-F5344CB8AC3E}">
        <p14:creationId xmlns:p14="http://schemas.microsoft.com/office/powerpoint/2010/main" val="209927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1219200" cy="400110"/>
          </a:xfrm>
          <a:prstGeom prst="rect">
            <a:avLst/>
          </a:prstGeom>
          <a:noFill/>
          <a:ln w="9525">
            <a:noFill/>
            <a:miter lim="800000"/>
            <a:headEnd/>
            <a:tailEnd/>
          </a:ln>
        </p:spPr>
        <p:txBody>
          <a:bodyPr wrap="square">
            <a:spAutoFit/>
          </a:bodyPr>
          <a:lstStyle/>
          <a:p>
            <a:r>
              <a:rPr lang="en-US" sz="2000" i="1" dirty="0" smtClean="0">
                <a:latin typeface="Times New Roman" pitchFamily="18" charset="0"/>
              </a:rPr>
              <a:t>BOOTP</a:t>
            </a:r>
            <a:endParaRPr lang="en-US" sz="2000" i="1" dirty="0">
              <a:latin typeface="Times New Roman" pitchFamily="18" charset="0"/>
            </a:endParaRP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5" name="Rectangle 4"/>
          <p:cNvSpPr/>
          <p:nvPr/>
        </p:nvSpPr>
        <p:spPr>
          <a:xfrm>
            <a:off x="304800" y="1571566"/>
            <a:ext cx="8610600" cy="3416320"/>
          </a:xfrm>
          <a:prstGeom prst="rect">
            <a:avLst/>
          </a:prstGeom>
        </p:spPr>
        <p:txBody>
          <a:bodyPr wrap="square">
            <a:spAutoFit/>
          </a:bodyPr>
          <a:lstStyle/>
          <a:p>
            <a:pPr marL="285750" indent="-285750">
              <a:buFont typeface="Arial" charset="0"/>
              <a:buChar char="•"/>
            </a:pPr>
            <a:r>
              <a:rPr lang="en-US" dirty="0" smtClean="0">
                <a:solidFill>
                  <a:srgbClr val="000000"/>
                </a:solidFill>
                <a:latin typeface="Times" charset="0"/>
              </a:rPr>
              <a:t>BOOTP </a:t>
            </a:r>
            <a:r>
              <a:rPr lang="en-US" dirty="0">
                <a:solidFill>
                  <a:srgbClr val="000000"/>
                </a:solidFill>
                <a:latin typeface="Times" charset="0"/>
              </a:rPr>
              <a:t>translates </a:t>
            </a:r>
            <a:r>
              <a:rPr lang="en-US" dirty="0" smtClean="0">
                <a:solidFill>
                  <a:srgbClr val="000000"/>
                </a:solidFill>
                <a:latin typeface="Times" charset="0"/>
              </a:rPr>
              <a:t>physical address into logical address</a:t>
            </a:r>
          </a:p>
          <a:p>
            <a:pPr marL="285750" indent="-285750">
              <a:buFont typeface="Arial" charset="0"/>
              <a:buChar char="•"/>
            </a:pPr>
            <a:r>
              <a:rPr lang="en-US" dirty="0" smtClean="0">
                <a:solidFill>
                  <a:srgbClr val="000000"/>
                </a:solidFill>
                <a:latin typeface="Times" charset="0"/>
              </a:rPr>
              <a:t>BOOTP uses IP packets</a:t>
            </a:r>
          </a:p>
          <a:p>
            <a:pPr marL="285750" indent="-285750">
              <a:buFont typeface="Arial" charset="0"/>
              <a:buChar char="•"/>
            </a:pPr>
            <a:r>
              <a:rPr lang="en-US" dirty="0" smtClean="0">
                <a:solidFill>
                  <a:srgbClr val="000000"/>
                </a:solidFill>
                <a:latin typeface="Times" charset="0"/>
              </a:rPr>
              <a:t>BOOTP is an application layer protocol</a:t>
            </a:r>
          </a:p>
          <a:p>
            <a:endParaRPr lang="en-US" dirty="0" smtClean="0">
              <a:solidFill>
                <a:srgbClr val="000000"/>
              </a:solidFill>
              <a:latin typeface="Times" charset="0"/>
            </a:endParaRPr>
          </a:p>
          <a:p>
            <a:r>
              <a:rPr lang="en-US" dirty="0" smtClean="0">
                <a:solidFill>
                  <a:srgbClr val="000000"/>
                </a:solidFill>
                <a:latin typeface="Times" charset="0"/>
              </a:rPr>
              <a:t>The </a:t>
            </a:r>
            <a:r>
              <a:rPr lang="en-US" dirty="0">
                <a:solidFill>
                  <a:srgbClr val="000000"/>
                </a:solidFill>
                <a:latin typeface="Times" charset="0"/>
              </a:rPr>
              <a:t>client broadcasts a BOOTP packet with source and destination IP broadcast addresses (all 1's), and it's own physical address in the data portion.  The server responds by telling the client it's actual IP address, and some other </a:t>
            </a:r>
            <a:r>
              <a:rPr lang="en-US" dirty="0" smtClean="0">
                <a:solidFill>
                  <a:srgbClr val="000000"/>
                </a:solidFill>
                <a:latin typeface="Times" charset="0"/>
              </a:rPr>
              <a:t>info.</a:t>
            </a:r>
            <a:r>
              <a:rPr lang="en-US" dirty="0">
                <a:solidFill>
                  <a:srgbClr val="000000"/>
                </a:solidFill>
                <a:latin typeface="Times" charset="0"/>
              </a:rPr>
              <a:t>  Note that the server must also send to a broadcast address, since there is no IP-&gt; physical address mapping in the server's ARP cache yet, and the client won't yet respond to ARP requests (since it does not yet recognize it's IP address).</a:t>
            </a:r>
          </a:p>
          <a:p>
            <a:r>
              <a:rPr lang="en-US" dirty="0"/>
              <a:t/>
            </a:r>
            <a:br>
              <a:rPr lang="en-US" dirty="0"/>
            </a:br>
            <a:endParaRPr lang="en-US" dirty="0"/>
          </a:p>
        </p:txBody>
      </p:sp>
    </p:spTree>
    <p:extLst>
      <p:ext uri="{BB962C8B-B14F-4D97-AF65-F5344CB8AC3E}">
        <p14:creationId xmlns:p14="http://schemas.microsoft.com/office/powerpoint/2010/main" val="140068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304800"/>
            <a:ext cx="6439904"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BOOTP </a:t>
            </a:r>
            <a:r>
              <a:rPr lang="en-US" sz="2000" i="1" dirty="0">
                <a:latin typeface="Times New Roman" pitchFamily="18" charset="0"/>
              </a:rPr>
              <a:t>client and server on the same and different networks</a:t>
            </a: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13319" name="Picture 6"/>
          <p:cNvPicPr>
            <a:picLocks noChangeAspect="1" noChangeArrowheads="1"/>
          </p:cNvPicPr>
          <p:nvPr/>
        </p:nvPicPr>
        <p:blipFill>
          <a:blip r:embed="rId3" cstate="print"/>
          <a:srcRect/>
          <a:stretch>
            <a:fillRect/>
          </a:stretch>
        </p:blipFill>
        <p:spPr bwMode="auto">
          <a:xfrm>
            <a:off x="1358900" y="1041400"/>
            <a:ext cx="6032500" cy="520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304800"/>
            <a:ext cx="88517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DHCP</a:t>
            </a:r>
            <a:endParaRPr lang="en-US" sz="2000" i="1" dirty="0">
              <a:latin typeface="Times New Roman" pitchFamily="18" charset="0"/>
            </a:endParaRP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sp>
        <p:nvSpPr>
          <p:cNvPr id="2" name="Rectangle 1"/>
          <p:cNvSpPr/>
          <p:nvPr/>
        </p:nvSpPr>
        <p:spPr>
          <a:xfrm>
            <a:off x="152400" y="1142941"/>
            <a:ext cx="8610600" cy="1200329"/>
          </a:xfrm>
          <a:prstGeom prst="rect">
            <a:avLst/>
          </a:prstGeom>
        </p:spPr>
        <p:txBody>
          <a:bodyPr wrap="square">
            <a:spAutoFit/>
          </a:bodyPr>
          <a:lstStyle/>
          <a:p>
            <a:pPr algn="just"/>
            <a:r>
              <a:rPr lang="en-US" dirty="0" smtClean="0">
                <a:solidFill>
                  <a:srgbClr val="000000"/>
                </a:solidFill>
                <a:latin typeface="Open Sans" charset="0"/>
              </a:rPr>
              <a:t>IP </a:t>
            </a:r>
            <a:r>
              <a:rPr lang="en-US" dirty="0">
                <a:solidFill>
                  <a:srgbClr val="000000"/>
                </a:solidFill>
                <a:latin typeface="Open Sans" charset="0"/>
              </a:rPr>
              <a:t>addresses can be configured </a:t>
            </a:r>
            <a:r>
              <a:rPr lang="en-US" b="1" dirty="0">
                <a:solidFill>
                  <a:srgbClr val="000000"/>
                </a:solidFill>
                <a:latin typeface="Open Sans" charset="0"/>
              </a:rPr>
              <a:t>statically</a:t>
            </a:r>
            <a:r>
              <a:rPr lang="en-US" dirty="0">
                <a:solidFill>
                  <a:srgbClr val="000000"/>
                </a:solidFill>
                <a:latin typeface="Open Sans" charset="0"/>
              </a:rPr>
              <a:t> or </a:t>
            </a:r>
            <a:r>
              <a:rPr lang="en-US" b="1" dirty="0">
                <a:solidFill>
                  <a:srgbClr val="000000"/>
                </a:solidFill>
                <a:latin typeface="Open Sans" charset="0"/>
              </a:rPr>
              <a:t>dynamically</a:t>
            </a:r>
            <a:r>
              <a:rPr lang="en-US" dirty="0">
                <a:solidFill>
                  <a:srgbClr val="000000"/>
                </a:solidFill>
                <a:latin typeface="Open Sans" charset="0"/>
              </a:rPr>
              <a:t>. Normally we configure static IP addresses on network devices like routers, switches, firewalls and servers while we dynamically assign IP addresses to computers, laptops, tablets, smartphones etc. The dynamic method uses </a:t>
            </a:r>
            <a:r>
              <a:rPr lang="en-US" b="1" dirty="0">
                <a:solidFill>
                  <a:srgbClr val="000000"/>
                </a:solidFill>
                <a:latin typeface="Open Sans" charset="0"/>
              </a:rPr>
              <a:t>DHCP (Dynamic Host Configuration Protocol</a:t>
            </a:r>
            <a:r>
              <a:rPr lang="en-US" b="1" dirty="0" smtClean="0">
                <a:solidFill>
                  <a:srgbClr val="000000"/>
                </a:solidFill>
                <a:latin typeface="Open Sans" charset="0"/>
              </a:rPr>
              <a:t>)</a:t>
            </a:r>
            <a:r>
              <a:rPr lang="en-US" dirty="0" smtClean="0">
                <a:solidFill>
                  <a:srgbClr val="000000"/>
                </a:solidFill>
                <a:latin typeface="Open Sans" charset="0"/>
              </a:rPr>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19844"/>
            <a:ext cx="2727779" cy="10534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7" y="3485305"/>
            <a:ext cx="3059775" cy="108669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472" y="4902200"/>
            <a:ext cx="2864107" cy="103635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2533947"/>
            <a:ext cx="3018847" cy="112365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8637" y="4173656"/>
            <a:ext cx="3200400" cy="1202909"/>
          </a:xfrm>
          <a:prstGeom prst="rect">
            <a:avLst/>
          </a:prstGeom>
        </p:spPr>
      </p:pic>
    </p:spTree>
    <p:extLst>
      <p:ext uri="{BB962C8B-B14F-4D97-AF65-F5344CB8AC3E}">
        <p14:creationId xmlns:p14="http://schemas.microsoft.com/office/powerpoint/2010/main" val="81375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304800"/>
            <a:ext cx="88517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DHCP</a:t>
            </a:r>
            <a:endParaRPr lang="en-US" sz="2000" i="1" dirty="0">
              <a:latin typeface="Times New Roman" pitchFamily="18" charset="0"/>
            </a:endParaRP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068" y="76200"/>
            <a:ext cx="7021744" cy="6858000"/>
          </a:xfrm>
          <a:prstGeom prst="rect">
            <a:avLst/>
          </a:prstGeom>
        </p:spPr>
      </p:pic>
      <p:sp>
        <p:nvSpPr>
          <p:cNvPr id="3" name="TextBox 2"/>
          <p:cNvSpPr txBox="1"/>
          <p:nvPr/>
        </p:nvSpPr>
        <p:spPr>
          <a:xfrm>
            <a:off x="1905000" y="6017179"/>
            <a:ext cx="2819400" cy="369332"/>
          </a:xfrm>
          <a:prstGeom prst="rect">
            <a:avLst/>
          </a:prstGeom>
          <a:noFill/>
        </p:spPr>
        <p:txBody>
          <a:bodyPr wrap="square" rtlCol="0">
            <a:spAutoFit/>
          </a:bodyPr>
          <a:lstStyle/>
          <a:p>
            <a:r>
              <a:rPr lang="en-US" dirty="0" smtClean="0">
                <a:solidFill>
                  <a:srgbClr val="FF0000"/>
                </a:solidFill>
              </a:rPr>
              <a:t>Address renewal timer </a:t>
            </a:r>
            <a:r>
              <a:rPr lang="en-US" dirty="0" smtClean="0">
                <a:solidFill>
                  <a:srgbClr val="FF0000"/>
                </a:solidFill>
                <a:sym typeface="Wingdings"/>
              </a:rPr>
              <a:t></a:t>
            </a:r>
            <a:endParaRPr lang="en-US" dirty="0">
              <a:solidFill>
                <a:srgbClr val="FF0000"/>
              </a:solidFill>
            </a:endParaRPr>
          </a:p>
        </p:txBody>
      </p:sp>
      <p:sp>
        <p:nvSpPr>
          <p:cNvPr id="9" name="TextBox 8"/>
          <p:cNvSpPr txBox="1"/>
          <p:nvPr/>
        </p:nvSpPr>
        <p:spPr>
          <a:xfrm>
            <a:off x="6324600" y="6017179"/>
            <a:ext cx="2819400" cy="369332"/>
          </a:xfrm>
          <a:prstGeom prst="rect">
            <a:avLst/>
          </a:prstGeom>
          <a:noFill/>
        </p:spPr>
        <p:txBody>
          <a:bodyPr wrap="square" rtlCol="0">
            <a:spAutoFit/>
          </a:bodyPr>
          <a:lstStyle/>
          <a:p>
            <a:r>
              <a:rPr lang="en-US" dirty="0" smtClean="0">
                <a:solidFill>
                  <a:srgbClr val="FF0000"/>
                </a:solidFill>
                <a:sym typeface="Wingdings"/>
              </a:rPr>
              <a:t> Server rebinding timer</a:t>
            </a:r>
            <a:endParaRPr lang="en-US" dirty="0">
              <a:solidFill>
                <a:srgbClr val="FF0000"/>
              </a:solidFill>
            </a:endParaRPr>
          </a:p>
        </p:txBody>
      </p:sp>
    </p:spTree>
    <p:extLst>
      <p:ext uri="{BB962C8B-B14F-4D97-AF65-F5344CB8AC3E}">
        <p14:creationId xmlns:p14="http://schemas.microsoft.com/office/powerpoint/2010/main" val="96542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700"/>
            <a:ext cx="9144000" cy="2250466"/>
          </a:xfrm>
          <a:prstGeom prst="rect">
            <a:avLst/>
          </a:prstGeom>
        </p:spPr>
      </p:pic>
    </p:spTree>
    <p:extLst>
      <p:ext uri="{BB962C8B-B14F-4D97-AF65-F5344CB8AC3E}">
        <p14:creationId xmlns:p14="http://schemas.microsoft.com/office/powerpoint/2010/main" val="1546609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6628190"/>
          </a:xfrm>
          <a:prstGeom prst="rect">
            <a:avLst/>
          </a:prstGeom>
        </p:spPr>
      </p:pic>
    </p:spTree>
    <p:extLst>
      <p:ext uri="{BB962C8B-B14F-4D97-AF65-F5344CB8AC3E}">
        <p14:creationId xmlns:p14="http://schemas.microsoft.com/office/powerpoint/2010/main" val="476881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748923"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ICMP</a:t>
            </a:r>
            <a:endParaRPr lang="en-US" dirty="0">
              <a:effectLst>
                <a:outerShdw blurRad="38100" dist="38100" dir="2700000" algn="tl">
                  <a:srgbClr val="C0C0C0"/>
                </a:outerShdw>
              </a:effectLst>
              <a:latin typeface="Times" pitchFamily="18" charset="0"/>
            </a:endParaRPr>
          </a:p>
        </p:txBody>
      </p:sp>
      <p:sp>
        <p:nvSpPr>
          <p:cNvPr id="1536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152400" y="14605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dirty="0">
                <a:latin typeface="Times New Roman" pitchFamily="18" charset="0"/>
              </a:rPr>
              <a:t>The IP protocol has no error-reporting or error-correcting mechanism. The IP protocol also lacks a mechanism for host and management queries. The </a:t>
            </a:r>
            <a:r>
              <a:rPr lang="en-US" sz="2800" dirty="0">
                <a:solidFill>
                  <a:schemeClr val="hlink"/>
                </a:solidFill>
                <a:latin typeface="Times New Roman" pitchFamily="18" charset="0"/>
              </a:rPr>
              <a:t>Internet Control Message Protocol (ICMP)</a:t>
            </a:r>
            <a:r>
              <a:rPr lang="en-US" sz="2800" dirty="0">
                <a:latin typeface="Times New Roman" pitchFamily="18" charset="0"/>
              </a:rPr>
              <a:t> has been designed to compensate for the above two deficiencies. It is a companion to the IP protocol.</a:t>
            </a:r>
          </a:p>
        </p:txBody>
      </p:sp>
      <p:sp>
        <p:nvSpPr>
          <p:cNvPr id="15367" name="Rectangle 6"/>
          <p:cNvSpPr>
            <a:spLocks noChangeArrowheads="1"/>
          </p:cNvSpPr>
          <p:nvPr/>
        </p:nvSpPr>
        <p:spPr bwMode="auto">
          <a:xfrm>
            <a:off x="152400" y="467995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Types of Messages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Message Format</a:t>
            </a:r>
            <a:br>
              <a:rPr lang="fr-FR" sz="2400">
                <a:solidFill>
                  <a:srgbClr val="0033CC"/>
                </a:solidFill>
                <a:latin typeface="Times New Roman" pitchFamily="18" charset="0"/>
              </a:rPr>
            </a:br>
            <a:r>
              <a:rPr lang="fr-FR" sz="2400">
                <a:solidFill>
                  <a:srgbClr val="0033CC"/>
                </a:solidFill>
                <a:latin typeface="Times New Roman" pitchFamily="18" charset="0"/>
              </a:rPr>
              <a:t>Error Reporting and </a:t>
            </a:r>
            <a:r>
              <a:rPr lang="en-US" sz="2400">
                <a:solidFill>
                  <a:srgbClr val="0033CC"/>
                </a:solidFill>
                <a:latin typeface="Times New Roman" pitchFamily="18" charset="0"/>
              </a:rPr>
              <a:t>Query</a:t>
            </a:r>
          </a:p>
          <a:p>
            <a:pPr>
              <a:buClr>
                <a:schemeClr val="tx1"/>
              </a:buClr>
              <a:buSzPct val="117000"/>
              <a:buFont typeface="Wingdings" pitchFamily="2" charset="2"/>
              <a:buNone/>
            </a:pPr>
            <a:r>
              <a:rPr lang="en-US" sz="2400">
                <a:solidFill>
                  <a:srgbClr val="0033CC"/>
                </a:solidFill>
                <a:latin typeface="Times New Roman" pitchFamily="18" charset="0"/>
              </a:rPr>
              <a:t>Debugging Tools</a:t>
            </a:r>
          </a:p>
        </p:txBody>
      </p:sp>
      <p:sp>
        <p:nvSpPr>
          <p:cNvPr id="858119" name="Text Box 7"/>
          <p:cNvSpPr txBox="1">
            <a:spLocks noChangeArrowheads="1"/>
          </p:cNvSpPr>
          <p:nvPr/>
        </p:nvSpPr>
        <p:spPr bwMode="auto">
          <a:xfrm>
            <a:off x="228600" y="4191000"/>
            <a:ext cx="2782237" cy="523220"/>
          </a:xfrm>
          <a:prstGeom prst="rect">
            <a:avLst/>
          </a:prstGeom>
          <a:noFill/>
          <a:ln w="76200" algn="ctr">
            <a:noFill/>
            <a:miter lim="800000"/>
            <a:headEnd/>
            <a:tailEnd/>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a:t>
            </a:r>
            <a:r>
              <a:rPr lang="en-US" sz="2800" i="1" u="sng" dirty="0" smtClean="0">
                <a:solidFill>
                  <a:schemeClr val="hlink"/>
                </a:solidFill>
                <a:effectLst>
                  <a:outerShdw blurRad="38100" dist="38100" dir="2700000" algn="tl">
                    <a:srgbClr val="C0C0C0"/>
                  </a:outerShdw>
                </a:effectLst>
                <a:latin typeface="Times New Roman" pitchFamily="18" charset="0"/>
              </a:rPr>
              <a:t>:</a:t>
            </a:r>
            <a:endParaRPr lang="en-US" sz="2800" i="1" u="sng" dirty="0">
              <a:solidFill>
                <a:schemeClr val="hlink"/>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Line 2"/>
          <p:cNvSpPr>
            <a:spLocks noChangeShapeType="1"/>
          </p:cNvSpPr>
          <p:nvPr/>
        </p:nvSpPr>
        <p:spPr bwMode="auto">
          <a:xfrm>
            <a:off x="152400" y="304800"/>
            <a:ext cx="8763000" cy="0"/>
          </a:xfrm>
          <a:prstGeom prst="line">
            <a:avLst/>
          </a:prstGeom>
          <a:noFill/>
          <a:ln w="76200">
            <a:solidFill>
              <a:schemeClr val="hlink"/>
            </a:solidFill>
            <a:round/>
            <a:headEnd/>
            <a:tailEnd/>
          </a:ln>
        </p:spPr>
        <p:txBody>
          <a:bodyPr/>
          <a:lstStyle/>
          <a:p>
            <a:endParaRPr lang="en-US"/>
          </a:p>
        </p:txBody>
      </p:sp>
      <p:sp>
        <p:nvSpPr>
          <p:cNvPr id="16388" name="Line 3"/>
          <p:cNvSpPr>
            <a:spLocks noChangeShapeType="1"/>
          </p:cNvSpPr>
          <p:nvPr/>
        </p:nvSpPr>
        <p:spPr bwMode="auto">
          <a:xfrm>
            <a:off x="152400" y="1143000"/>
            <a:ext cx="8763000" cy="0"/>
          </a:xfrm>
          <a:prstGeom prst="line">
            <a:avLst/>
          </a:prstGeom>
          <a:noFill/>
          <a:ln w="19050">
            <a:solidFill>
              <a:schemeClr val="hlink"/>
            </a:solidFill>
            <a:round/>
            <a:headEnd/>
            <a:tailEnd/>
          </a:ln>
        </p:spPr>
        <p:txBody>
          <a:bodyPr/>
          <a:lstStyle/>
          <a:p>
            <a:endParaRPr lang="en-US"/>
          </a:p>
        </p:txBody>
      </p:sp>
      <p:sp>
        <p:nvSpPr>
          <p:cNvPr id="16389" name="Text Box 4"/>
          <p:cNvSpPr txBox="1">
            <a:spLocks noChangeArrowheads="1"/>
          </p:cNvSpPr>
          <p:nvPr/>
        </p:nvSpPr>
        <p:spPr bwMode="auto">
          <a:xfrm>
            <a:off x="304800" y="533400"/>
            <a:ext cx="3753143"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General </a:t>
            </a:r>
            <a:r>
              <a:rPr lang="en-US" sz="2000" i="1" dirty="0">
                <a:latin typeface="Times New Roman" pitchFamily="18" charset="0"/>
              </a:rPr>
              <a:t>format of ICMP messages</a:t>
            </a:r>
          </a:p>
        </p:txBody>
      </p:sp>
      <p:sp>
        <p:nvSpPr>
          <p:cNvPr id="1639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6391" name="Picture 6"/>
          <p:cNvPicPr>
            <a:picLocks noChangeAspect="1" noChangeArrowheads="1"/>
          </p:cNvPicPr>
          <p:nvPr/>
        </p:nvPicPr>
        <p:blipFill>
          <a:blip r:embed="rId3" cstate="print"/>
          <a:srcRect/>
          <a:stretch>
            <a:fillRect/>
          </a:stretch>
        </p:blipFill>
        <p:spPr bwMode="auto">
          <a:xfrm>
            <a:off x="922338" y="2354263"/>
            <a:ext cx="7231062" cy="2370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2377639"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 </a:t>
            </a:r>
            <a:r>
              <a:rPr lang="en-US" dirty="0">
                <a:effectLst>
                  <a:outerShdw blurRad="38100" dist="38100" dir="2700000" algn="tl">
                    <a:srgbClr val="C0C0C0"/>
                  </a:outerShdw>
                </a:effectLst>
                <a:latin typeface="Times" pitchFamily="18" charset="0"/>
              </a:rPr>
              <a:t>ADDRESS MAPPING</a:t>
            </a:r>
          </a:p>
        </p:txBody>
      </p:sp>
      <p:sp>
        <p:nvSpPr>
          <p:cNvPr id="4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228600" y="16002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dirty="0">
                <a:latin typeface="Times New Roman" pitchFamily="18" charset="0"/>
              </a:rPr>
              <a:t>The delivery of a packet to a host or a router requires two levels of addressing: </a:t>
            </a:r>
            <a:r>
              <a:rPr lang="en-US" sz="2800" dirty="0">
                <a:solidFill>
                  <a:schemeClr val="hlink"/>
                </a:solidFill>
                <a:latin typeface="Times New Roman" pitchFamily="18" charset="0"/>
              </a:rPr>
              <a:t>logical</a:t>
            </a:r>
            <a:r>
              <a:rPr lang="en-US" sz="2800" dirty="0">
                <a:latin typeface="Times New Roman" pitchFamily="18" charset="0"/>
              </a:rPr>
              <a:t> and </a:t>
            </a:r>
            <a:r>
              <a:rPr lang="en-US" sz="2800" dirty="0">
                <a:solidFill>
                  <a:schemeClr val="hlink"/>
                </a:solidFill>
                <a:latin typeface="Times New Roman" pitchFamily="18" charset="0"/>
              </a:rPr>
              <a:t>physical</a:t>
            </a:r>
            <a:r>
              <a:rPr lang="en-US" sz="2800" dirty="0">
                <a:latin typeface="Times New Roman" pitchFamily="18" charset="0"/>
              </a:rPr>
              <a:t>. We need to be able to map a logical address to its corresponding</a:t>
            </a:r>
          </a:p>
          <a:p>
            <a:pPr algn="just" eaLnBrk="1" hangingPunct="1">
              <a:defRPr/>
            </a:pPr>
            <a:r>
              <a:rPr lang="en-US" sz="2800" dirty="0">
                <a:latin typeface="Times New Roman" pitchFamily="18" charset="0"/>
              </a:rPr>
              <a:t>physical address and vice versa. This can be done by using either static or dynamic mapping.</a:t>
            </a:r>
          </a:p>
        </p:txBody>
      </p:sp>
      <p:sp>
        <p:nvSpPr>
          <p:cNvPr id="4103" name="Rectangle 29"/>
          <p:cNvSpPr>
            <a:spLocks noChangeArrowheads="1"/>
          </p:cNvSpPr>
          <p:nvPr/>
        </p:nvSpPr>
        <p:spPr bwMode="auto">
          <a:xfrm>
            <a:off x="152400" y="4743450"/>
            <a:ext cx="88392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Mapping Logical to Physical Address</a:t>
            </a:r>
          </a:p>
          <a:p>
            <a:pPr>
              <a:buClr>
                <a:schemeClr val="tx1"/>
              </a:buClr>
              <a:buSzPct val="117000"/>
              <a:buFont typeface="Wingdings" pitchFamily="2" charset="2"/>
              <a:buNone/>
            </a:pPr>
            <a:r>
              <a:rPr lang="en-US" sz="2400" dirty="0">
                <a:solidFill>
                  <a:srgbClr val="0033CC"/>
                </a:solidFill>
                <a:latin typeface="Times New Roman" pitchFamily="18" charset="0"/>
              </a:rPr>
              <a:t>Mapping Physical to Logical Address</a:t>
            </a:r>
          </a:p>
        </p:txBody>
      </p:sp>
      <p:sp>
        <p:nvSpPr>
          <p:cNvPr id="565278" name="Text Box 30"/>
          <p:cNvSpPr txBox="1">
            <a:spLocks noChangeArrowheads="1"/>
          </p:cNvSpPr>
          <p:nvPr/>
        </p:nvSpPr>
        <p:spPr bwMode="auto">
          <a:xfrm>
            <a:off x="1205238" y="4267200"/>
            <a:ext cx="2782237" cy="523220"/>
          </a:xfrm>
          <a:prstGeom prst="rect">
            <a:avLst/>
          </a:prstGeom>
          <a:noFill/>
          <a:ln w="76200" algn="ctr">
            <a:noFill/>
            <a:miter lim="800000"/>
            <a:headEnd/>
            <a:tailEnd/>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a:t>
            </a:r>
            <a:r>
              <a:rPr lang="en-US" sz="2800" i="1" u="sng" dirty="0" smtClean="0">
                <a:solidFill>
                  <a:schemeClr val="hlink"/>
                </a:solidFill>
                <a:effectLst>
                  <a:outerShdw blurRad="38100" dist="38100" dir="2700000" algn="tl">
                    <a:srgbClr val="C0C0C0"/>
                  </a:outerShdw>
                </a:effectLst>
                <a:latin typeface="Times New Roman" pitchFamily="18" charset="0"/>
              </a:rPr>
              <a:t>:</a:t>
            </a:r>
            <a:endParaRPr lang="en-US" sz="2800" i="1" u="sng" dirty="0">
              <a:solidFill>
                <a:schemeClr val="hlink"/>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17419"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17420"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ICMP always reports error messages to the original source.</a:t>
            </a:r>
          </a:p>
        </p:txBody>
      </p:sp>
      <p:grpSp>
        <p:nvGrpSpPr>
          <p:cNvPr id="2" name="Group 12"/>
          <p:cNvGrpSpPr>
            <a:grpSpLocks/>
          </p:cNvGrpSpPr>
          <p:nvPr/>
        </p:nvGrpSpPr>
        <p:grpSpPr bwMode="auto">
          <a:xfrm>
            <a:off x="457200" y="1981200"/>
            <a:ext cx="1143000" cy="566738"/>
            <a:chOff x="1200" y="1248"/>
            <a:chExt cx="720" cy="357"/>
          </a:xfrm>
        </p:grpSpPr>
        <p:pic>
          <p:nvPicPr>
            <p:cNvPr id="17422"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1742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843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8437" name="Text Box 4"/>
          <p:cNvSpPr txBox="1">
            <a:spLocks noChangeArrowheads="1"/>
          </p:cNvSpPr>
          <p:nvPr/>
        </p:nvSpPr>
        <p:spPr bwMode="auto">
          <a:xfrm>
            <a:off x="304800" y="762000"/>
            <a:ext cx="2827954"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Error-reporting </a:t>
            </a:r>
            <a:r>
              <a:rPr lang="en-US" sz="2000" i="1" dirty="0">
                <a:latin typeface="Times New Roman" pitchFamily="18" charset="0"/>
              </a:rPr>
              <a:t>messages</a:t>
            </a:r>
          </a:p>
        </p:txBody>
      </p:sp>
      <p:sp>
        <p:nvSpPr>
          <p:cNvPr id="1843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8439" name="Picture 6"/>
          <p:cNvPicPr>
            <a:picLocks noChangeAspect="1" noChangeArrowheads="1"/>
          </p:cNvPicPr>
          <p:nvPr/>
        </p:nvPicPr>
        <p:blipFill>
          <a:blip r:embed="rId3" cstate="print"/>
          <a:srcRect/>
          <a:stretch>
            <a:fillRect/>
          </a:stretch>
        </p:blipFill>
        <p:spPr bwMode="auto">
          <a:xfrm>
            <a:off x="381000" y="2422525"/>
            <a:ext cx="7742238" cy="214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9466" name="Line 9"/>
          <p:cNvSpPr>
            <a:spLocks noChangeShapeType="1"/>
          </p:cNvSpPr>
          <p:nvPr/>
        </p:nvSpPr>
        <p:spPr bwMode="auto">
          <a:xfrm>
            <a:off x="457200" y="1687513"/>
            <a:ext cx="8153400" cy="0"/>
          </a:xfrm>
          <a:prstGeom prst="line">
            <a:avLst/>
          </a:prstGeom>
          <a:noFill/>
          <a:ln w="76200">
            <a:solidFill>
              <a:srgbClr val="009900"/>
            </a:solidFill>
            <a:round/>
            <a:headEnd/>
            <a:tailEnd/>
          </a:ln>
        </p:spPr>
        <p:txBody>
          <a:bodyPr/>
          <a:lstStyle/>
          <a:p>
            <a:endParaRPr lang="en-US"/>
          </a:p>
        </p:txBody>
      </p:sp>
      <p:sp>
        <p:nvSpPr>
          <p:cNvPr id="19467" name="Line 10"/>
          <p:cNvSpPr>
            <a:spLocks noChangeShapeType="1"/>
          </p:cNvSpPr>
          <p:nvPr/>
        </p:nvSpPr>
        <p:spPr bwMode="auto">
          <a:xfrm>
            <a:off x="458788" y="6096000"/>
            <a:ext cx="8153400" cy="0"/>
          </a:xfrm>
          <a:prstGeom prst="line">
            <a:avLst/>
          </a:prstGeom>
          <a:noFill/>
          <a:ln w="76200">
            <a:solidFill>
              <a:srgbClr val="009900"/>
            </a:solidFill>
            <a:round/>
            <a:headEnd/>
            <a:tailEnd/>
          </a:ln>
        </p:spPr>
        <p:txBody>
          <a:bodyPr/>
          <a:lstStyle/>
          <a:p>
            <a:endParaRPr lang="en-US"/>
          </a:p>
        </p:txBody>
      </p:sp>
      <p:sp>
        <p:nvSpPr>
          <p:cNvPr id="19468" name="Rectangle 11"/>
          <p:cNvSpPr>
            <a:spLocks noChangeArrowheads="1"/>
          </p:cNvSpPr>
          <p:nvPr/>
        </p:nvSpPr>
        <p:spPr bwMode="auto">
          <a:xfrm>
            <a:off x="495300" y="1779588"/>
            <a:ext cx="8077200" cy="4230687"/>
          </a:xfrm>
          <a:prstGeom prst="rect">
            <a:avLst/>
          </a:prstGeom>
          <a:solidFill>
            <a:srgbClr val="99FF33"/>
          </a:solidFill>
          <a:ln w="76200" algn="ctr">
            <a:noFill/>
            <a:miter lim="800000"/>
            <a:headEnd/>
            <a:tailEnd/>
          </a:ln>
        </p:spPr>
        <p:txBody>
          <a:bodyPr>
            <a:spAutoFit/>
          </a:bodyPr>
          <a:lstStyle/>
          <a:p>
            <a:pPr algn="ctr"/>
            <a:r>
              <a:rPr lang="en-US" sz="2800" dirty="0"/>
              <a:t>Important points about ICMP error messages</a:t>
            </a:r>
            <a:r>
              <a:rPr lang="en-US" dirty="0"/>
              <a:t>:</a:t>
            </a:r>
          </a:p>
          <a:p>
            <a:pPr algn="just"/>
            <a:r>
              <a:rPr lang="en-US" sz="2400" dirty="0">
                <a:solidFill>
                  <a:schemeClr val="hlink"/>
                </a:solidFill>
              </a:rPr>
              <a:t>❏</a:t>
            </a:r>
            <a:r>
              <a:rPr lang="en-US" sz="2400" dirty="0"/>
              <a:t> No ICMP error message will be generated in</a:t>
            </a:r>
            <a:br>
              <a:rPr lang="en-US" sz="2400" dirty="0"/>
            </a:br>
            <a:r>
              <a:rPr lang="en-US" sz="2400" dirty="0"/>
              <a:t>      response to a datagram carrying an ICMP error</a:t>
            </a:r>
            <a:br>
              <a:rPr lang="en-US" sz="2400" dirty="0"/>
            </a:br>
            <a:r>
              <a:rPr lang="en-US" sz="2400" dirty="0"/>
              <a:t>      message.</a:t>
            </a:r>
          </a:p>
          <a:p>
            <a:pPr algn="just"/>
            <a:r>
              <a:rPr lang="en-US" sz="2400" dirty="0">
                <a:solidFill>
                  <a:schemeClr val="hlink"/>
                </a:solidFill>
              </a:rPr>
              <a:t>❏</a:t>
            </a:r>
            <a:r>
              <a:rPr lang="en-US" sz="2400" dirty="0"/>
              <a:t> No ICMP error message will be generated for a</a:t>
            </a:r>
            <a:br>
              <a:rPr lang="en-US" sz="2400" dirty="0"/>
            </a:br>
            <a:r>
              <a:rPr lang="en-US" sz="2400" dirty="0"/>
              <a:t>     fragmented datagram that is not the first fragment.</a:t>
            </a:r>
          </a:p>
          <a:p>
            <a:pPr algn="just"/>
            <a:r>
              <a:rPr lang="en-US" sz="2400" dirty="0">
                <a:solidFill>
                  <a:schemeClr val="hlink"/>
                </a:solidFill>
              </a:rPr>
              <a:t>❏</a:t>
            </a:r>
            <a:r>
              <a:rPr lang="en-US" sz="2400" dirty="0"/>
              <a:t> No ICMP error message will be generated for a</a:t>
            </a:r>
            <a:br>
              <a:rPr lang="en-US" sz="2400" dirty="0"/>
            </a:br>
            <a:r>
              <a:rPr lang="en-US" sz="2400" dirty="0"/>
              <a:t>     datagram having a multicast address.</a:t>
            </a:r>
          </a:p>
          <a:p>
            <a:pPr algn="just"/>
            <a:r>
              <a:rPr lang="en-US" sz="2400" dirty="0">
                <a:solidFill>
                  <a:schemeClr val="hlink"/>
                </a:solidFill>
              </a:rPr>
              <a:t>❏</a:t>
            </a:r>
            <a:r>
              <a:rPr lang="en-US" sz="2400" dirty="0"/>
              <a:t> No ICMP error message will be generated for a</a:t>
            </a:r>
            <a:br>
              <a:rPr lang="en-US" sz="2400" dirty="0"/>
            </a:br>
            <a:r>
              <a:rPr lang="en-US" sz="2400" dirty="0"/>
              <a:t>     datagram having a special address such as</a:t>
            </a:r>
            <a:br>
              <a:rPr lang="en-US" sz="2400" dirty="0"/>
            </a:br>
            <a:r>
              <a:rPr lang="en-US" sz="2400" dirty="0"/>
              <a:t>     127.0.0.0 or 0.0.0.0.</a:t>
            </a:r>
          </a:p>
        </p:txBody>
      </p:sp>
      <p:grpSp>
        <p:nvGrpSpPr>
          <p:cNvPr id="2" name="Group 12"/>
          <p:cNvGrpSpPr>
            <a:grpSpLocks/>
          </p:cNvGrpSpPr>
          <p:nvPr/>
        </p:nvGrpSpPr>
        <p:grpSpPr bwMode="auto">
          <a:xfrm>
            <a:off x="457200" y="1033463"/>
            <a:ext cx="1143000" cy="566737"/>
            <a:chOff x="1200" y="1248"/>
            <a:chExt cx="720" cy="357"/>
          </a:xfrm>
        </p:grpSpPr>
        <p:pic>
          <p:nvPicPr>
            <p:cNvPr id="1947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1947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dirty="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048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0485" name="Text Box 4"/>
          <p:cNvSpPr txBox="1">
            <a:spLocks noChangeArrowheads="1"/>
          </p:cNvSpPr>
          <p:nvPr/>
        </p:nvSpPr>
        <p:spPr bwMode="auto">
          <a:xfrm>
            <a:off x="304800" y="762000"/>
            <a:ext cx="476136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Contents </a:t>
            </a:r>
            <a:r>
              <a:rPr lang="en-US" sz="2000" i="1" dirty="0">
                <a:latin typeface="Times New Roman" pitchFamily="18" charset="0"/>
              </a:rPr>
              <a:t>of data field for the error messages</a:t>
            </a: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0487" name="Picture 7"/>
          <p:cNvPicPr>
            <a:picLocks noChangeAspect="1" noChangeArrowheads="1"/>
          </p:cNvPicPr>
          <p:nvPr/>
        </p:nvPicPr>
        <p:blipFill>
          <a:blip r:embed="rId3" cstate="print"/>
          <a:srcRect/>
          <a:stretch>
            <a:fillRect/>
          </a:stretch>
        </p:blipFill>
        <p:spPr bwMode="auto">
          <a:xfrm>
            <a:off x="762000" y="2343150"/>
            <a:ext cx="66548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15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1509" name="Text Box 4"/>
          <p:cNvSpPr txBox="1">
            <a:spLocks noChangeArrowheads="1"/>
          </p:cNvSpPr>
          <p:nvPr/>
        </p:nvSpPr>
        <p:spPr bwMode="auto">
          <a:xfrm>
            <a:off x="304800" y="762000"/>
            <a:ext cx="2230226"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Redirection </a:t>
            </a:r>
            <a:r>
              <a:rPr lang="en-US" sz="2000" i="1" dirty="0">
                <a:latin typeface="Times New Roman" pitchFamily="18" charset="0"/>
              </a:rPr>
              <a:t>concept</a:t>
            </a:r>
          </a:p>
        </p:txBody>
      </p:sp>
      <p:sp>
        <p:nvSpPr>
          <p:cNvPr id="215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1511" name="Picture 6"/>
          <p:cNvPicPr>
            <a:picLocks noChangeAspect="1" noChangeArrowheads="1"/>
          </p:cNvPicPr>
          <p:nvPr/>
        </p:nvPicPr>
        <p:blipFill>
          <a:blip r:embed="rId3" cstate="print"/>
          <a:srcRect/>
          <a:stretch>
            <a:fillRect/>
          </a:stretch>
        </p:blipFill>
        <p:spPr bwMode="auto">
          <a:xfrm>
            <a:off x="304800" y="2419350"/>
            <a:ext cx="861060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2533" name="Text Box 4"/>
          <p:cNvSpPr txBox="1">
            <a:spLocks noChangeArrowheads="1"/>
          </p:cNvSpPr>
          <p:nvPr/>
        </p:nvSpPr>
        <p:spPr bwMode="auto">
          <a:xfrm>
            <a:off x="304800" y="762000"/>
            <a:ext cx="1858201"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Query </a:t>
            </a:r>
            <a:r>
              <a:rPr lang="en-US" sz="2000" i="1" dirty="0">
                <a:latin typeface="Times New Roman" pitchFamily="18" charset="0"/>
              </a:rPr>
              <a:t>messages</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2535" name="Picture 6"/>
          <p:cNvPicPr>
            <a:picLocks noChangeAspect="1" noChangeArrowheads="1"/>
          </p:cNvPicPr>
          <p:nvPr/>
        </p:nvPicPr>
        <p:blipFill>
          <a:blip r:embed="rId3" cstate="print"/>
          <a:srcRect/>
          <a:stretch>
            <a:fillRect/>
          </a:stretch>
        </p:blipFill>
        <p:spPr bwMode="auto">
          <a:xfrm>
            <a:off x="228600" y="2336800"/>
            <a:ext cx="8355013"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355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3557" name="Text Box 4"/>
          <p:cNvSpPr txBox="1">
            <a:spLocks noChangeArrowheads="1"/>
          </p:cNvSpPr>
          <p:nvPr/>
        </p:nvSpPr>
        <p:spPr bwMode="auto">
          <a:xfrm>
            <a:off x="304800" y="762000"/>
            <a:ext cx="4293355"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Encapsulation </a:t>
            </a:r>
            <a:r>
              <a:rPr lang="en-US" sz="2000" i="1" dirty="0">
                <a:latin typeface="Times New Roman" pitchFamily="18" charset="0"/>
              </a:rPr>
              <a:t>of ICMP query messages</a:t>
            </a:r>
          </a:p>
        </p:txBody>
      </p:sp>
      <p:sp>
        <p:nvSpPr>
          <p:cNvPr id="2355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3559" name="Picture 8"/>
          <p:cNvPicPr>
            <a:picLocks noChangeAspect="1" noChangeArrowheads="1"/>
          </p:cNvPicPr>
          <p:nvPr/>
        </p:nvPicPr>
        <p:blipFill>
          <a:blip r:embed="rId3" cstate="print"/>
          <a:srcRect/>
          <a:stretch>
            <a:fillRect/>
          </a:stretch>
        </p:blipFill>
        <p:spPr bwMode="auto">
          <a:xfrm>
            <a:off x="1790700" y="2420938"/>
            <a:ext cx="5562600"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4586" name="Rectangle 9"/>
          <p:cNvSpPr>
            <a:spLocks noChangeArrowheads="1"/>
          </p:cNvSpPr>
          <p:nvPr/>
        </p:nvSpPr>
        <p:spPr bwMode="auto">
          <a:xfrm>
            <a:off x="228600" y="1143000"/>
            <a:ext cx="8686800" cy="2654300"/>
          </a:xfrm>
          <a:prstGeom prst="rect">
            <a:avLst/>
          </a:prstGeom>
          <a:noFill/>
          <a:ln w="9525">
            <a:noFill/>
            <a:miter lim="800000"/>
            <a:headEnd/>
            <a:tailEnd/>
          </a:ln>
        </p:spPr>
        <p:txBody>
          <a:bodyPr>
            <a:spAutoFit/>
          </a:bodyPr>
          <a:lstStyle/>
          <a:p>
            <a:pPr algn="just"/>
            <a:r>
              <a:rPr lang="en-US" sz="2800" i="1" dirty="0">
                <a:latin typeface="Times New Roman" pitchFamily="18" charset="0"/>
              </a:rPr>
              <a:t>Figure </a:t>
            </a:r>
            <a:r>
              <a:rPr lang="en-US" sz="2800" i="1" dirty="0" smtClean="0">
                <a:latin typeface="Times New Roman" pitchFamily="18" charset="0"/>
              </a:rPr>
              <a:t>below </a:t>
            </a:r>
            <a:r>
              <a:rPr lang="en-US" sz="2800" i="1" dirty="0">
                <a:latin typeface="Times New Roman" pitchFamily="18" charset="0"/>
              </a:rPr>
              <a:t>shows an example of checksum calculation for a simple echo-request message. We randomly chose the identifier to be 1 and the sequence number to be 9. The message is divided into 16-bit (2-byte) words. The words are added and the sum is complemented. Now the sender can put this value in the checksum field.</a:t>
            </a:r>
          </a:p>
        </p:txBody>
      </p:sp>
      <p:sp>
        <p:nvSpPr>
          <p:cNvPr id="24587"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5605" name="Text Box 4"/>
          <p:cNvSpPr txBox="1">
            <a:spLocks noChangeArrowheads="1"/>
          </p:cNvSpPr>
          <p:nvPr/>
        </p:nvSpPr>
        <p:spPr bwMode="auto">
          <a:xfrm>
            <a:off x="304800" y="762000"/>
            <a:ext cx="3621504"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Example </a:t>
            </a:r>
            <a:r>
              <a:rPr lang="en-US" sz="2000" i="1" dirty="0">
                <a:latin typeface="Times New Roman" pitchFamily="18" charset="0"/>
              </a:rPr>
              <a:t>of checksum calculation</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5607" name="Picture 6"/>
          <p:cNvPicPr>
            <a:picLocks noChangeAspect="1" noChangeArrowheads="1"/>
          </p:cNvPicPr>
          <p:nvPr/>
        </p:nvPicPr>
        <p:blipFill>
          <a:blip r:embed="rId3" cstate="print"/>
          <a:srcRect/>
          <a:stretch>
            <a:fillRect/>
          </a:stretch>
        </p:blipFill>
        <p:spPr bwMode="auto">
          <a:xfrm>
            <a:off x="1751013" y="1752600"/>
            <a:ext cx="5657850" cy="374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6634" name="Rectangle 9"/>
          <p:cNvSpPr>
            <a:spLocks noChangeArrowheads="1"/>
          </p:cNvSpPr>
          <p:nvPr/>
        </p:nvSpPr>
        <p:spPr bwMode="auto">
          <a:xfrm>
            <a:off x="228600" y="909638"/>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We use the ping program to test the server fhda.edu. The result is shown on the next slide. The ping program sends messages with sequence numbers starting from 0. For each probe it gives us the RTT time. The TTL (time to live) field in the IP datagram that encapsulates an ICMP</a:t>
            </a:r>
          </a:p>
          <a:p>
            <a:pPr algn="just"/>
            <a:r>
              <a:rPr lang="en-US" sz="2800" i="1">
                <a:latin typeface="Times New Roman" pitchFamily="18" charset="0"/>
              </a:rPr>
              <a:t>message has been set to 62. At the beginning, ping defines the number of data bytes as 56 and the total number of bytes as 84. It is obvious that if we add 8 bytes of ICMP header and 20 bytes of IP header to 56, the result is 84. However, note that in each probe ping defines the number of bytes as 64. This is the total number of bytes in the ICMP packet (56 + 8).</a:t>
            </a:r>
          </a:p>
        </p:txBody>
      </p:sp>
      <p:sp>
        <p:nvSpPr>
          <p:cNvPr id="26635"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5124" name="Line 3"/>
          <p:cNvSpPr>
            <a:spLocks noChangeShapeType="1"/>
          </p:cNvSpPr>
          <p:nvPr/>
        </p:nvSpPr>
        <p:spPr bwMode="auto">
          <a:xfrm>
            <a:off x="152400" y="1066800"/>
            <a:ext cx="8763000" cy="0"/>
          </a:xfrm>
          <a:prstGeom prst="line">
            <a:avLst/>
          </a:prstGeom>
          <a:noFill/>
          <a:ln w="19050">
            <a:solidFill>
              <a:schemeClr val="hlink"/>
            </a:solidFill>
            <a:round/>
            <a:headEnd/>
            <a:tailEnd/>
          </a:ln>
        </p:spPr>
        <p:txBody>
          <a:bodyPr/>
          <a:lstStyle/>
          <a:p>
            <a:endParaRPr lang="en-US"/>
          </a:p>
        </p:txBody>
      </p:sp>
      <p:sp>
        <p:nvSpPr>
          <p:cNvPr id="5125" name="Text Box 4"/>
          <p:cNvSpPr txBox="1">
            <a:spLocks noChangeArrowheads="1"/>
          </p:cNvSpPr>
          <p:nvPr/>
        </p:nvSpPr>
        <p:spPr bwMode="auto">
          <a:xfrm>
            <a:off x="304800" y="457200"/>
            <a:ext cx="171091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ARP </a:t>
            </a:r>
            <a:r>
              <a:rPr lang="en-US" sz="2000" i="1" dirty="0">
                <a:latin typeface="Times New Roman" pitchFamily="18" charset="0"/>
              </a:rPr>
              <a:t>operation</a:t>
            </a: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127" name="Picture 7"/>
          <p:cNvPicPr>
            <a:picLocks noChangeAspect="1" noChangeArrowheads="1"/>
          </p:cNvPicPr>
          <p:nvPr/>
        </p:nvPicPr>
        <p:blipFill>
          <a:blip r:embed="rId3" cstate="print"/>
          <a:srcRect/>
          <a:stretch>
            <a:fillRect/>
          </a:stretch>
        </p:blipFill>
        <p:spPr bwMode="auto">
          <a:xfrm>
            <a:off x="1676400" y="1219200"/>
            <a:ext cx="5667375"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8"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pic>
        <p:nvPicPr>
          <p:cNvPr id="27659" name="Picture 11"/>
          <p:cNvPicPr>
            <a:picLocks noChangeAspect="1" noChangeArrowheads="1"/>
          </p:cNvPicPr>
          <p:nvPr/>
        </p:nvPicPr>
        <p:blipFill>
          <a:blip r:embed="rId3" cstate="print"/>
          <a:srcRect/>
          <a:stretch>
            <a:fillRect/>
          </a:stretch>
        </p:blipFill>
        <p:spPr bwMode="auto">
          <a:xfrm>
            <a:off x="304800" y="1143000"/>
            <a:ext cx="8418513" cy="5056188"/>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8677" name="Text Box 4"/>
          <p:cNvSpPr txBox="1">
            <a:spLocks noChangeArrowheads="1"/>
          </p:cNvSpPr>
          <p:nvPr/>
        </p:nvSpPr>
        <p:spPr bwMode="auto">
          <a:xfrm>
            <a:off x="304800" y="762000"/>
            <a:ext cx="3701911"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The </a:t>
            </a:r>
            <a:r>
              <a:rPr lang="en-US" sz="2000" i="1" dirty="0" err="1">
                <a:latin typeface="Times New Roman" pitchFamily="18" charset="0"/>
              </a:rPr>
              <a:t>traceroute</a:t>
            </a:r>
            <a:r>
              <a:rPr lang="en-US" sz="2000" i="1" dirty="0">
                <a:latin typeface="Times New Roman" pitchFamily="18" charset="0"/>
              </a:rPr>
              <a:t> program operation</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8679" name="Picture 6"/>
          <p:cNvPicPr>
            <a:picLocks noChangeAspect="1" noChangeArrowheads="1"/>
          </p:cNvPicPr>
          <p:nvPr/>
        </p:nvPicPr>
        <p:blipFill>
          <a:blip r:embed="rId3" cstate="print"/>
          <a:srcRect/>
          <a:stretch>
            <a:fillRect/>
          </a:stretch>
        </p:blipFill>
        <p:spPr bwMode="auto">
          <a:xfrm>
            <a:off x="457200" y="2085975"/>
            <a:ext cx="7805738" cy="3087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6" name="Rectangle 9"/>
          <p:cNvSpPr>
            <a:spLocks noChangeArrowheads="1"/>
          </p:cNvSpPr>
          <p:nvPr/>
        </p:nvSpPr>
        <p:spPr bwMode="auto">
          <a:xfrm>
            <a:off x="228600" y="990600"/>
            <a:ext cx="8686800" cy="1373188"/>
          </a:xfrm>
          <a:prstGeom prst="rect">
            <a:avLst/>
          </a:prstGeom>
          <a:noFill/>
          <a:ln w="9525">
            <a:noFill/>
            <a:miter lim="800000"/>
            <a:headEnd/>
            <a:tailEnd/>
          </a:ln>
        </p:spPr>
        <p:txBody>
          <a:bodyPr>
            <a:spAutoFit/>
          </a:bodyPr>
          <a:lstStyle/>
          <a:p>
            <a:r>
              <a:rPr lang="en-US" sz="2800" i="1">
                <a:latin typeface="Times New Roman" pitchFamily="18" charset="0"/>
              </a:rPr>
              <a:t>We use the traceroute program to find the route from the computer voyager.deanza.edu to the server fhda.edu. The following shows the result:</a:t>
            </a:r>
          </a:p>
        </p:txBody>
      </p:sp>
      <p:sp>
        <p:nvSpPr>
          <p:cNvPr id="29707"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pic>
        <p:nvPicPr>
          <p:cNvPr id="29708" name="Picture 12"/>
          <p:cNvPicPr>
            <a:picLocks noChangeAspect="1" noChangeArrowheads="1"/>
          </p:cNvPicPr>
          <p:nvPr/>
        </p:nvPicPr>
        <p:blipFill>
          <a:blip r:embed="rId3" cstate="print"/>
          <a:srcRect/>
          <a:stretch>
            <a:fillRect/>
          </a:stretch>
        </p:blipFill>
        <p:spPr bwMode="auto">
          <a:xfrm>
            <a:off x="304800" y="2498725"/>
            <a:ext cx="8382000" cy="1489075"/>
          </a:xfrm>
          <a:prstGeom prst="rect">
            <a:avLst/>
          </a:prstGeom>
          <a:noFill/>
          <a:ln w="57150" cmpd="thickThin">
            <a:solidFill>
              <a:schemeClr val="folHlink"/>
            </a:solidFill>
            <a:miter lim="800000"/>
            <a:headEnd/>
            <a:tailEnd/>
          </a:ln>
        </p:spPr>
      </p:pic>
      <p:sp>
        <p:nvSpPr>
          <p:cNvPr id="29709" name="Rectangle 13"/>
          <p:cNvSpPr>
            <a:spLocks noChangeArrowheads="1"/>
          </p:cNvSpPr>
          <p:nvPr/>
        </p:nvSpPr>
        <p:spPr bwMode="auto">
          <a:xfrm>
            <a:off x="228600" y="41910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The unnumbered line after the command shows that the destination is 153.18.8.1. The packet contains 38 bytes: 20 bytes of IP header, 8 bytes of UDP header, and 10 bytes of application data. The application data are used by traceroute to keep track of the packets.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30" name="Rectangle 9"/>
          <p:cNvSpPr>
            <a:spLocks noChangeArrowheads="1"/>
          </p:cNvSpPr>
          <p:nvPr/>
        </p:nvSpPr>
        <p:spPr bwMode="auto">
          <a:xfrm>
            <a:off x="228600" y="990600"/>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The first line shows the first router visited. The router is named Dcore.fhda.edu with IP address 153.18.31.254. The first round-trip time was 0.995 ms, the second was 0.899 ms, and the third was 0.878 ms. The second line shows the second router visited. The router is named Dbackup.fhda.edu with IP address 153.18.251.4. The three round-trip times are also shown. The third line shows the destination host. We know that this is the destination host because there are no more lines. The destination host is the server fhda.edu, but it is named tiptoe.fhda.edu with the IP address 153.18.8.1. The three round-trip times are also shown.</a:t>
            </a:r>
          </a:p>
        </p:txBody>
      </p:sp>
      <p:sp>
        <p:nvSpPr>
          <p:cNvPr id="30731"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4" name="Rectangle 9"/>
          <p:cNvSpPr>
            <a:spLocks noChangeArrowheads="1"/>
          </p:cNvSpPr>
          <p:nvPr/>
        </p:nvSpPr>
        <p:spPr bwMode="auto">
          <a:xfrm>
            <a:off x="228600" y="11430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In this example, we trace a longer route, the route to xerox.com (see next slide). Here there are 17 hops between source and destination. Note that some round-trip times look unusual. It could be that a router was too busy to process the packet immediately.</a:t>
            </a:r>
          </a:p>
        </p:txBody>
      </p:sp>
      <p:sp>
        <p:nvSpPr>
          <p:cNvPr id="31755"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8" name="Text Box 10"/>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pic>
        <p:nvPicPr>
          <p:cNvPr id="32779" name="Picture 11"/>
          <p:cNvPicPr>
            <a:picLocks noChangeAspect="1" noChangeArrowheads="1"/>
          </p:cNvPicPr>
          <p:nvPr/>
        </p:nvPicPr>
        <p:blipFill>
          <a:blip r:embed="rId3" cstate="print"/>
          <a:srcRect/>
          <a:stretch>
            <a:fillRect/>
          </a:stretch>
        </p:blipFill>
        <p:spPr bwMode="auto">
          <a:xfrm>
            <a:off x="228600" y="1617663"/>
            <a:ext cx="8729663" cy="3792537"/>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761747"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IGMP</a:t>
            </a:r>
            <a:endParaRPr lang="en-US" dirty="0">
              <a:effectLst>
                <a:outerShdw blurRad="38100" dist="38100" dir="2700000" algn="tl">
                  <a:srgbClr val="C0C0C0"/>
                </a:outerShdw>
              </a:effectLst>
              <a:latin typeface="Times" pitchFamily="18" charset="0"/>
            </a:endParaRPr>
          </a:p>
        </p:txBody>
      </p:sp>
      <p:sp>
        <p:nvSpPr>
          <p:cNvPr id="3379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59141" name="Rectangle 5"/>
          <p:cNvSpPr>
            <a:spLocks noChangeArrowheads="1"/>
          </p:cNvSpPr>
          <p:nvPr/>
        </p:nvSpPr>
        <p:spPr bwMode="auto">
          <a:xfrm>
            <a:off x="228600" y="15240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IP protocol can be involved in two types of communication: unicasting and multicasting. The Internet Group Management Protocol (IGMP) is one of the necessary, but not sufficient, protocols that is involved in multicasting. IGMP is a companion to the IP protocol.</a:t>
            </a:r>
          </a:p>
        </p:txBody>
      </p:sp>
      <p:sp>
        <p:nvSpPr>
          <p:cNvPr id="33799" name="Rectangle 6"/>
          <p:cNvSpPr>
            <a:spLocks noChangeArrowheads="1"/>
          </p:cNvSpPr>
          <p:nvPr/>
        </p:nvSpPr>
        <p:spPr bwMode="auto">
          <a:xfrm>
            <a:off x="152400" y="480060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Group Management</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IGMP Messages and IGMP Operation</a:t>
            </a:r>
          </a:p>
          <a:p>
            <a:pPr>
              <a:buClr>
                <a:schemeClr val="tx1"/>
              </a:buClr>
              <a:buSzPct val="117000"/>
              <a:buFont typeface="Wingdings" pitchFamily="2" charset="2"/>
              <a:buNone/>
            </a:pPr>
            <a:r>
              <a:rPr lang="en-US" sz="2400">
                <a:solidFill>
                  <a:srgbClr val="0033CC"/>
                </a:solidFill>
                <a:latin typeface="Times New Roman" pitchFamily="18" charset="0"/>
              </a:rPr>
              <a:t>Encapsulation</a:t>
            </a:r>
          </a:p>
          <a:p>
            <a:pPr>
              <a:buClr>
                <a:schemeClr val="tx1"/>
              </a:buClr>
              <a:buSzPct val="117000"/>
              <a:buFont typeface="Wingdings" pitchFamily="2" charset="2"/>
              <a:buNone/>
            </a:pPr>
            <a:r>
              <a:rPr lang="en-US" sz="2400">
                <a:solidFill>
                  <a:srgbClr val="0033CC"/>
                </a:solidFill>
                <a:latin typeface="Times New Roman" pitchFamily="18" charset="0"/>
              </a:rPr>
              <a:t>Netstat Utility</a:t>
            </a:r>
          </a:p>
        </p:txBody>
      </p:sp>
      <p:sp>
        <p:nvSpPr>
          <p:cNvPr id="859143" name="Text Box 7"/>
          <p:cNvSpPr txBox="1">
            <a:spLocks noChangeArrowheads="1"/>
          </p:cNvSpPr>
          <p:nvPr/>
        </p:nvSpPr>
        <p:spPr bwMode="auto">
          <a:xfrm>
            <a:off x="165100" y="42672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482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4821" name="Text Box 4"/>
          <p:cNvSpPr txBox="1">
            <a:spLocks noChangeArrowheads="1"/>
          </p:cNvSpPr>
          <p:nvPr/>
        </p:nvSpPr>
        <p:spPr bwMode="auto">
          <a:xfrm>
            <a:off x="304800" y="762000"/>
            <a:ext cx="2344103"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message types</a:t>
            </a:r>
          </a:p>
        </p:txBody>
      </p:sp>
      <p:sp>
        <p:nvSpPr>
          <p:cNvPr id="34822" name="Line 5"/>
          <p:cNvSpPr>
            <a:spLocks noChangeShapeType="1"/>
          </p:cNvSpPr>
          <p:nvPr/>
        </p:nvSpPr>
        <p:spPr bwMode="auto">
          <a:xfrm>
            <a:off x="152400" y="5791200"/>
            <a:ext cx="8763000" cy="0"/>
          </a:xfrm>
          <a:prstGeom prst="line">
            <a:avLst/>
          </a:prstGeom>
          <a:noFill/>
          <a:ln w="76200">
            <a:solidFill>
              <a:schemeClr val="hlink"/>
            </a:solidFill>
            <a:round/>
            <a:headEnd/>
            <a:tailEnd/>
          </a:ln>
        </p:spPr>
        <p:txBody>
          <a:bodyPr/>
          <a:lstStyle/>
          <a:p>
            <a:endParaRPr lang="en-US"/>
          </a:p>
        </p:txBody>
      </p:sp>
      <p:pic>
        <p:nvPicPr>
          <p:cNvPr id="34823" name="Picture 6"/>
          <p:cNvPicPr>
            <a:picLocks noChangeAspect="1" noChangeArrowheads="1"/>
          </p:cNvPicPr>
          <p:nvPr/>
        </p:nvPicPr>
        <p:blipFill>
          <a:blip r:embed="rId3" cstate="print"/>
          <a:srcRect/>
          <a:stretch>
            <a:fillRect/>
          </a:stretch>
        </p:blipFill>
        <p:spPr bwMode="auto">
          <a:xfrm>
            <a:off x="228600" y="2543175"/>
            <a:ext cx="8675688"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58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5845" name="Text Box 4"/>
          <p:cNvSpPr txBox="1">
            <a:spLocks noChangeArrowheads="1"/>
          </p:cNvSpPr>
          <p:nvPr/>
        </p:nvSpPr>
        <p:spPr bwMode="auto">
          <a:xfrm>
            <a:off x="304800" y="762000"/>
            <a:ext cx="250119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message format</a:t>
            </a:r>
          </a:p>
        </p:txBody>
      </p:sp>
      <p:sp>
        <p:nvSpPr>
          <p:cNvPr id="35846" name="Line 5"/>
          <p:cNvSpPr>
            <a:spLocks noChangeShapeType="1"/>
          </p:cNvSpPr>
          <p:nvPr/>
        </p:nvSpPr>
        <p:spPr bwMode="auto">
          <a:xfrm>
            <a:off x="152400" y="5867400"/>
            <a:ext cx="8763000" cy="0"/>
          </a:xfrm>
          <a:prstGeom prst="line">
            <a:avLst/>
          </a:prstGeom>
          <a:noFill/>
          <a:ln w="76200">
            <a:solidFill>
              <a:schemeClr val="hlink"/>
            </a:solidFill>
            <a:round/>
            <a:headEnd/>
            <a:tailEnd/>
          </a:ln>
        </p:spPr>
        <p:txBody>
          <a:bodyPr/>
          <a:lstStyle/>
          <a:p>
            <a:endParaRPr lang="en-US"/>
          </a:p>
        </p:txBody>
      </p:sp>
      <p:pic>
        <p:nvPicPr>
          <p:cNvPr id="35847" name="Picture 6"/>
          <p:cNvPicPr>
            <a:picLocks noChangeAspect="1" noChangeArrowheads="1"/>
          </p:cNvPicPr>
          <p:nvPr/>
        </p:nvPicPr>
        <p:blipFill>
          <a:blip r:embed="rId3" cstate="print"/>
          <a:srcRect/>
          <a:stretch>
            <a:fillRect/>
          </a:stretch>
        </p:blipFill>
        <p:spPr bwMode="auto">
          <a:xfrm>
            <a:off x="381000" y="2667000"/>
            <a:ext cx="8145463"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1760538" y="1676400"/>
            <a:ext cx="182954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type field</a:t>
            </a:r>
          </a:p>
        </p:txBody>
      </p:sp>
      <p:pic>
        <p:nvPicPr>
          <p:cNvPr id="36868" name="Picture 4"/>
          <p:cNvPicPr>
            <a:picLocks noChangeAspect="1" noChangeArrowheads="1"/>
          </p:cNvPicPr>
          <p:nvPr/>
        </p:nvPicPr>
        <p:blipFill>
          <a:blip r:embed="rId3" cstate="print"/>
          <a:srcRect/>
          <a:stretch>
            <a:fillRect/>
          </a:stretch>
        </p:blipFill>
        <p:spPr bwMode="auto">
          <a:xfrm>
            <a:off x="1516063" y="2192338"/>
            <a:ext cx="6110287" cy="1998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14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149" name="Text Box 4"/>
          <p:cNvSpPr txBox="1">
            <a:spLocks noChangeArrowheads="1"/>
          </p:cNvSpPr>
          <p:nvPr/>
        </p:nvSpPr>
        <p:spPr bwMode="auto">
          <a:xfrm>
            <a:off x="304800" y="762000"/>
            <a:ext cx="1383905"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ARP </a:t>
            </a:r>
            <a:r>
              <a:rPr lang="en-US" sz="2000" i="1" dirty="0">
                <a:latin typeface="Times New Roman" pitchFamily="18" charset="0"/>
              </a:rPr>
              <a:t>packet</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51" name="Picture 6"/>
          <p:cNvPicPr>
            <a:picLocks noChangeAspect="1" noChangeArrowheads="1"/>
          </p:cNvPicPr>
          <p:nvPr/>
        </p:nvPicPr>
        <p:blipFill>
          <a:blip r:embed="rId3" cstate="print"/>
          <a:srcRect/>
          <a:stretch>
            <a:fillRect/>
          </a:stretch>
        </p:blipFill>
        <p:spPr bwMode="auto">
          <a:xfrm>
            <a:off x="1431925" y="1539875"/>
            <a:ext cx="6188075" cy="447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78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7893" name="Text Box 4"/>
          <p:cNvSpPr txBox="1">
            <a:spLocks noChangeArrowheads="1"/>
          </p:cNvSpPr>
          <p:nvPr/>
        </p:nvSpPr>
        <p:spPr bwMode="auto">
          <a:xfrm>
            <a:off x="304800" y="762000"/>
            <a:ext cx="1880836"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IGMP </a:t>
            </a:r>
            <a:r>
              <a:rPr lang="en-US" sz="2000" i="1" dirty="0">
                <a:latin typeface="Times New Roman" pitchFamily="18" charset="0"/>
              </a:rPr>
              <a:t>operation</a:t>
            </a:r>
          </a:p>
        </p:txBody>
      </p:sp>
      <p:sp>
        <p:nvSpPr>
          <p:cNvPr id="378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7895" name="Picture 6"/>
          <p:cNvPicPr>
            <a:picLocks noChangeAspect="1" noChangeArrowheads="1"/>
          </p:cNvPicPr>
          <p:nvPr/>
        </p:nvPicPr>
        <p:blipFill>
          <a:blip r:embed="rId3" cstate="print"/>
          <a:srcRect/>
          <a:stretch>
            <a:fillRect/>
          </a:stretch>
        </p:blipFill>
        <p:spPr bwMode="auto">
          <a:xfrm>
            <a:off x="304800" y="1822450"/>
            <a:ext cx="8610600" cy="3779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8922"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38923"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38924"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In IGMP, a membership report is sent twice, one after the other.</a:t>
            </a:r>
          </a:p>
        </p:txBody>
      </p:sp>
      <p:grpSp>
        <p:nvGrpSpPr>
          <p:cNvPr id="2" name="Group 12"/>
          <p:cNvGrpSpPr>
            <a:grpSpLocks/>
          </p:cNvGrpSpPr>
          <p:nvPr/>
        </p:nvGrpSpPr>
        <p:grpSpPr bwMode="auto">
          <a:xfrm>
            <a:off x="457200" y="2057400"/>
            <a:ext cx="1143000" cy="566738"/>
            <a:chOff x="1200" y="1248"/>
            <a:chExt cx="720" cy="357"/>
          </a:xfrm>
        </p:grpSpPr>
        <p:pic>
          <p:nvPicPr>
            <p:cNvPr id="38926"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3892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994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39947"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3994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The general query message does not define a particular group.</a:t>
            </a:r>
          </a:p>
        </p:txBody>
      </p:sp>
      <p:grpSp>
        <p:nvGrpSpPr>
          <p:cNvPr id="2" name="Group 12"/>
          <p:cNvGrpSpPr>
            <a:grpSpLocks/>
          </p:cNvGrpSpPr>
          <p:nvPr/>
        </p:nvGrpSpPr>
        <p:grpSpPr bwMode="auto">
          <a:xfrm>
            <a:off x="457200" y="1981200"/>
            <a:ext cx="1143000" cy="566738"/>
            <a:chOff x="1200" y="1248"/>
            <a:chExt cx="720" cy="357"/>
          </a:xfrm>
        </p:grpSpPr>
        <p:pic>
          <p:nvPicPr>
            <p:cNvPr id="3995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3995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0970" name="Rectangle 9"/>
          <p:cNvSpPr>
            <a:spLocks noChangeArrowheads="1"/>
          </p:cNvSpPr>
          <p:nvPr/>
        </p:nvSpPr>
        <p:spPr bwMode="auto">
          <a:xfrm>
            <a:off x="228600" y="1143000"/>
            <a:ext cx="8686800" cy="2227263"/>
          </a:xfrm>
          <a:prstGeom prst="rect">
            <a:avLst/>
          </a:prstGeom>
          <a:noFill/>
          <a:ln w="9525">
            <a:noFill/>
            <a:miter lim="800000"/>
            <a:headEnd/>
            <a:tailEnd/>
          </a:ln>
        </p:spPr>
        <p:txBody>
          <a:bodyPr>
            <a:spAutoFit/>
          </a:bodyPr>
          <a:lstStyle/>
          <a:p>
            <a:pPr algn="just"/>
            <a:r>
              <a:rPr lang="en-US" sz="2800" i="1">
                <a:latin typeface="Times New Roman" pitchFamily="18" charset="0"/>
              </a:rPr>
              <a:t>Imagine there are three hosts in a network, as shown in Figure 21.19. A query message was received at time 0; the random delay time (in tenths of seconds) for each group is shown next to the group address. Show the sequence of report messages.</a:t>
            </a:r>
          </a:p>
        </p:txBody>
      </p:sp>
      <p:sp>
        <p:nvSpPr>
          <p:cNvPr id="40971"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
        <p:nvSpPr>
          <p:cNvPr id="40972" name="Rectangle 12"/>
          <p:cNvSpPr>
            <a:spLocks noChangeArrowheads="1"/>
          </p:cNvSpPr>
          <p:nvPr/>
        </p:nvSpPr>
        <p:spPr bwMode="auto">
          <a:xfrm>
            <a:off x="219075" y="3678238"/>
            <a:ext cx="8686800" cy="2654300"/>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The events occur in this sequence:</a:t>
            </a:r>
          </a:p>
          <a:p>
            <a:pPr algn="just"/>
            <a:r>
              <a:rPr lang="en-US" sz="2800" i="1">
                <a:solidFill>
                  <a:schemeClr val="hlink"/>
                </a:solidFill>
                <a:latin typeface="Times New Roman" pitchFamily="18" charset="0"/>
              </a:rPr>
              <a:t>a.</a:t>
            </a:r>
            <a:r>
              <a:rPr lang="en-US" sz="2800" i="1">
                <a:latin typeface="Times New Roman" pitchFamily="18" charset="0"/>
              </a:rPr>
              <a:t> </a:t>
            </a:r>
            <a:r>
              <a:rPr lang="en-US" sz="2800" i="1">
                <a:solidFill>
                  <a:schemeClr val="folHlink"/>
                </a:solidFill>
                <a:latin typeface="Times New Roman" pitchFamily="18" charset="0"/>
              </a:rPr>
              <a:t>Time 12:</a:t>
            </a:r>
            <a:r>
              <a:rPr lang="en-US" sz="2800" i="1">
                <a:latin typeface="Times New Roman" pitchFamily="18" charset="0"/>
              </a:rPr>
              <a:t> The timer for 228.42.0.0 in host A expires,</a:t>
            </a:r>
            <a:br>
              <a:rPr lang="en-US" sz="2800" i="1">
                <a:latin typeface="Times New Roman" pitchFamily="18" charset="0"/>
              </a:rPr>
            </a:br>
            <a:r>
              <a:rPr lang="en-US" sz="2800" i="1">
                <a:latin typeface="Times New Roman" pitchFamily="18" charset="0"/>
              </a:rPr>
              <a:t>     and a membership report is sent, which is received by</a:t>
            </a:r>
            <a:br>
              <a:rPr lang="en-US" sz="2800" i="1">
                <a:latin typeface="Times New Roman" pitchFamily="18" charset="0"/>
              </a:rPr>
            </a:br>
            <a:r>
              <a:rPr lang="en-US" sz="2800" i="1">
                <a:latin typeface="Times New Roman" pitchFamily="18" charset="0"/>
              </a:rPr>
              <a:t>     the router and every host including host B which</a:t>
            </a:r>
            <a:br>
              <a:rPr lang="en-US" sz="2800" i="1">
                <a:latin typeface="Times New Roman" pitchFamily="18" charset="0"/>
              </a:rPr>
            </a:br>
            <a:r>
              <a:rPr lang="en-US" sz="2800" i="1">
                <a:latin typeface="Times New Roman" pitchFamily="18" charset="0"/>
              </a:rPr>
              <a:t>     cancels its timer for 228.42.0.0.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1994"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sp>
        <p:nvSpPr>
          <p:cNvPr id="41995" name="Rectangle 11"/>
          <p:cNvSpPr>
            <a:spLocks noChangeArrowheads="1"/>
          </p:cNvSpPr>
          <p:nvPr/>
        </p:nvSpPr>
        <p:spPr bwMode="auto">
          <a:xfrm>
            <a:off x="228600" y="1019175"/>
            <a:ext cx="8915400" cy="1800225"/>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b.</a:t>
            </a:r>
            <a:r>
              <a:rPr lang="en-US" sz="2800" i="1">
                <a:latin typeface="Times New Roman" pitchFamily="18" charset="0"/>
              </a:rPr>
              <a:t> </a:t>
            </a:r>
            <a:r>
              <a:rPr lang="en-US" sz="2800" i="1">
                <a:solidFill>
                  <a:schemeClr val="folHlink"/>
                </a:solidFill>
                <a:latin typeface="Times New Roman" pitchFamily="18" charset="0"/>
              </a:rPr>
              <a:t>Time 30:</a:t>
            </a:r>
            <a:r>
              <a:rPr lang="en-US" sz="2800" i="1">
                <a:latin typeface="Times New Roman" pitchFamily="18" charset="0"/>
              </a:rPr>
              <a:t> The timer for 225.14.0.0 in host A expires, and</a:t>
            </a:r>
            <a:br>
              <a:rPr lang="en-US" sz="2800" i="1">
                <a:latin typeface="Times New Roman" pitchFamily="18" charset="0"/>
              </a:rPr>
            </a:br>
            <a:r>
              <a:rPr lang="en-US" sz="2800" i="1">
                <a:latin typeface="Times New Roman" pitchFamily="18" charset="0"/>
              </a:rPr>
              <a:t>    a membership report is sent which is received by the</a:t>
            </a:r>
            <a:br>
              <a:rPr lang="en-US" sz="2800" i="1">
                <a:latin typeface="Times New Roman" pitchFamily="18" charset="0"/>
              </a:rPr>
            </a:br>
            <a:r>
              <a:rPr lang="en-US" sz="2800" i="1">
                <a:latin typeface="Times New Roman" pitchFamily="18" charset="0"/>
              </a:rPr>
              <a:t>    router and every host including host C which cancels its</a:t>
            </a:r>
            <a:br>
              <a:rPr lang="en-US" sz="2800" i="1">
                <a:latin typeface="Times New Roman" pitchFamily="18" charset="0"/>
              </a:rPr>
            </a:br>
            <a:r>
              <a:rPr lang="en-US" sz="2800" i="1">
                <a:latin typeface="Times New Roman" pitchFamily="18" charset="0"/>
              </a:rPr>
              <a:t>    timer for 225.14.0.0.</a:t>
            </a:r>
          </a:p>
        </p:txBody>
      </p:sp>
      <p:sp>
        <p:nvSpPr>
          <p:cNvPr id="41996" name="Rectangle 12"/>
          <p:cNvSpPr>
            <a:spLocks noChangeArrowheads="1"/>
          </p:cNvSpPr>
          <p:nvPr/>
        </p:nvSpPr>
        <p:spPr bwMode="auto">
          <a:xfrm>
            <a:off x="228600" y="2971800"/>
            <a:ext cx="8686800" cy="1373188"/>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c.</a:t>
            </a:r>
            <a:r>
              <a:rPr lang="en-US" sz="2800" i="1">
                <a:latin typeface="Times New Roman" pitchFamily="18" charset="0"/>
              </a:rPr>
              <a:t> </a:t>
            </a:r>
            <a:r>
              <a:rPr lang="en-US" sz="2800" i="1">
                <a:solidFill>
                  <a:schemeClr val="folHlink"/>
                </a:solidFill>
                <a:latin typeface="Times New Roman" pitchFamily="18" charset="0"/>
              </a:rPr>
              <a:t>Time 50:</a:t>
            </a:r>
            <a:r>
              <a:rPr lang="en-US" sz="2800" i="1">
                <a:latin typeface="Times New Roman" pitchFamily="18" charset="0"/>
              </a:rPr>
              <a:t> The timer for 238.71.0.0 in host B expires,</a:t>
            </a:r>
            <a:br>
              <a:rPr lang="en-US" sz="2800" i="1">
                <a:latin typeface="Times New Roman" pitchFamily="18" charset="0"/>
              </a:rPr>
            </a:br>
            <a:r>
              <a:rPr lang="en-US" sz="2800" i="1">
                <a:latin typeface="Times New Roman" pitchFamily="18" charset="0"/>
              </a:rPr>
              <a:t>     and a membership report is sent, which is received by</a:t>
            </a:r>
            <a:br>
              <a:rPr lang="en-US" sz="2800" i="1">
                <a:latin typeface="Times New Roman" pitchFamily="18" charset="0"/>
              </a:rPr>
            </a:br>
            <a:r>
              <a:rPr lang="en-US" sz="2800" i="1">
                <a:latin typeface="Times New Roman" pitchFamily="18" charset="0"/>
              </a:rPr>
              <a:t>     the router and every host.</a:t>
            </a:r>
          </a:p>
        </p:txBody>
      </p:sp>
      <p:sp>
        <p:nvSpPr>
          <p:cNvPr id="41997" name="Rectangle 13"/>
          <p:cNvSpPr>
            <a:spLocks noChangeArrowheads="1"/>
          </p:cNvSpPr>
          <p:nvPr/>
        </p:nvSpPr>
        <p:spPr bwMode="auto">
          <a:xfrm>
            <a:off x="228600" y="4495800"/>
            <a:ext cx="8686800" cy="1800225"/>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d.</a:t>
            </a:r>
            <a:r>
              <a:rPr lang="en-US" sz="2800" i="1">
                <a:latin typeface="Times New Roman" pitchFamily="18" charset="0"/>
              </a:rPr>
              <a:t> </a:t>
            </a:r>
            <a:r>
              <a:rPr lang="en-US" sz="2800" i="1">
                <a:solidFill>
                  <a:schemeClr val="folHlink"/>
                </a:solidFill>
                <a:latin typeface="Times New Roman" pitchFamily="18" charset="0"/>
              </a:rPr>
              <a:t>Time 70:</a:t>
            </a:r>
            <a:r>
              <a:rPr lang="en-US" sz="2800" i="1">
                <a:latin typeface="Times New Roman" pitchFamily="18" charset="0"/>
              </a:rPr>
              <a:t> The timer for 230.43.0.0 in host C expires,</a:t>
            </a:r>
            <a:br>
              <a:rPr lang="en-US" sz="2800" i="1">
                <a:latin typeface="Times New Roman" pitchFamily="18" charset="0"/>
              </a:rPr>
            </a:br>
            <a:r>
              <a:rPr lang="en-US" sz="2800" i="1">
                <a:latin typeface="Times New Roman" pitchFamily="18" charset="0"/>
              </a:rPr>
              <a:t>     and a membership report is sent, which is received by</a:t>
            </a:r>
            <a:br>
              <a:rPr lang="en-US" sz="2800" i="1">
                <a:latin typeface="Times New Roman" pitchFamily="18" charset="0"/>
              </a:rPr>
            </a:br>
            <a:r>
              <a:rPr lang="en-US" sz="2800" i="1">
                <a:latin typeface="Times New Roman" pitchFamily="18" charset="0"/>
              </a:rPr>
              <a:t>     the router and every host including host A which</a:t>
            </a:r>
            <a:br>
              <a:rPr lang="en-US" sz="2800" i="1">
                <a:latin typeface="Times New Roman" pitchFamily="18" charset="0"/>
              </a:rPr>
            </a:br>
            <a:r>
              <a:rPr lang="en-US" sz="2800" i="1">
                <a:latin typeface="Times New Roman" pitchFamily="18" charset="0"/>
              </a:rPr>
              <a:t>     cancels its timer for 230.43.0.0.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301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3013" name="Text Box 4"/>
          <p:cNvSpPr txBox="1">
            <a:spLocks noChangeArrowheads="1"/>
          </p:cNvSpPr>
          <p:nvPr/>
        </p:nvSpPr>
        <p:spPr bwMode="auto">
          <a:xfrm>
            <a:off x="304800" y="762000"/>
            <a:ext cx="1146468"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Example </a:t>
            </a:r>
            <a:endParaRPr lang="en-US" sz="2000" i="1" dirty="0">
              <a:latin typeface="Times New Roman" pitchFamily="18" charset="0"/>
            </a:endParaRPr>
          </a:p>
        </p:txBody>
      </p:sp>
      <p:sp>
        <p:nvSpPr>
          <p:cNvPr id="4301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3015" name="Picture 6"/>
          <p:cNvPicPr>
            <a:picLocks noChangeAspect="1" noChangeArrowheads="1"/>
          </p:cNvPicPr>
          <p:nvPr/>
        </p:nvPicPr>
        <p:blipFill>
          <a:blip r:embed="rId3" cstate="print"/>
          <a:srcRect/>
          <a:stretch>
            <a:fillRect/>
          </a:stretch>
        </p:blipFill>
        <p:spPr bwMode="auto">
          <a:xfrm>
            <a:off x="871538" y="2185988"/>
            <a:ext cx="7148512" cy="2719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403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4037" name="Text Box 4"/>
          <p:cNvSpPr txBox="1">
            <a:spLocks noChangeArrowheads="1"/>
          </p:cNvSpPr>
          <p:nvPr/>
        </p:nvSpPr>
        <p:spPr bwMode="auto">
          <a:xfrm>
            <a:off x="304800" y="762000"/>
            <a:ext cx="3360407"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Encapsulation </a:t>
            </a:r>
            <a:r>
              <a:rPr lang="en-US" sz="2000" i="1" dirty="0">
                <a:latin typeface="Times New Roman" pitchFamily="18" charset="0"/>
              </a:rPr>
              <a:t>of IGMP packet</a:t>
            </a:r>
          </a:p>
        </p:txBody>
      </p:sp>
      <p:sp>
        <p:nvSpPr>
          <p:cNvPr id="4403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4039" name="Picture 7"/>
          <p:cNvPicPr>
            <a:picLocks noChangeAspect="1" noChangeArrowheads="1"/>
          </p:cNvPicPr>
          <p:nvPr/>
        </p:nvPicPr>
        <p:blipFill>
          <a:blip r:embed="rId3" cstate="print"/>
          <a:srcRect/>
          <a:stretch>
            <a:fillRect/>
          </a:stretch>
        </p:blipFill>
        <p:spPr bwMode="auto">
          <a:xfrm>
            <a:off x="525463" y="2036763"/>
            <a:ext cx="7285037" cy="3144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506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45067" name="Line 10"/>
          <p:cNvSpPr>
            <a:spLocks noChangeShapeType="1"/>
          </p:cNvSpPr>
          <p:nvPr/>
        </p:nvSpPr>
        <p:spPr bwMode="auto">
          <a:xfrm>
            <a:off x="458788" y="3962400"/>
            <a:ext cx="8153400" cy="0"/>
          </a:xfrm>
          <a:prstGeom prst="line">
            <a:avLst/>
          </a:prstGeom>
          <a:noFill/>
          <a:ln w="76200">
            <a:solidFill>
              <a:srgbClr val="009900"/>
            </a:solidFill>
            <a:round/>
            <a:headEnd/>
            <a:tailEnd/>
          </a:ln>
        </p:spPr>
        <p:txBody>
          <a:bodyPr/>
          <a:lstStyle/>
          <a:p>
            <a:endParaRPr lang="en-US"/>
          </a:p>
        </p:txBody>
      </p:sp>
      <p:sp>
        <p:nvSpPr>
          <p:cNvPr id="4506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The IP packet that carries an IGMP packet has a value of 1 in its TTL field.</a:t>
            </a:r>
          </a:p>
        </p:txBody>
      </p:sp>
      <p:grpSp>
        <p:nvGrpSpPr>
          <p:cNvPr id="2" name="Group 12"/>
          <p:cNvGrpSpPr>
            <a:grpSpLocks/>
          </p:cNvGrpSpPr>
          <p:nvPr/>
        </p:nvGrpSpPr>
        <p:grpSpPr bwMode="auto">
          <a:xfrm>
            <a:off x="457200" y="1981200"/>
            <a:ext cx="1143000" cy="566738"/>
            <a:chOff x="1200" y="1248"/>
            <a:chExt cx="720" cy="357"/>
          </a:xfrm>
        </p:grpSpPr>
        <p:pic>
          <p:nvPicPr>
            <p:cNvPr id="4507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4507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838200" y="1905000"/>
            <a:ext cx="2744982"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Destination </a:t>
            </a:r>
            <a:r>
              <a:rPr lang="en-US" sz="2000" i="1" dirty="0">
                <a:latin typeface="Times New Roman" pitchFamily="18" charset="0"/>
              </a:rPr>
              <a:t>IP addresses</a:t>
            </a:r>
          </a:p>
        </p:txBody>
      </p:sp>
      <p:pic>
        <p:nvPicPr>
          <p:cNvPr id="46084" name="Picture 4"/>
          <p:cNvPicPr>
            <a:picLocks noChangeAspect="1" noChangeArrowheads="1"/>
          </p:cNvPicPr>
          <p:nvPr/>
        </p:nvPicPr>
        <p:blipFill>
          <a:blip r:embed="rId3" cstate="print"/>
          <a:srcRect/>
          <a:stretch>
            <a:fillRect/>
          </a:stretch>
        </p:blipFill>
        <p:spPr bwMode="auto">
          <a:xfrm>
            <a:off x="635000" y="2389188"/>
            <a:ext cx="7874000" cy="207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71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7109" name="Text Box 4"/>
          <p:cNvSpPr txBox="1">
            <a:spLocks noChangeArrowheads="1"/>
          </p:cNvSpPr>
          <p:nvPr/>
        </p:nvSpPr>
        <p:spPr bwMode="auto">
          <a:xfrm>
            <a:off x="304800" y="762000"/>
            <a:ext cx="491205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Mapping </a:t>
            </a:r>
            <a:r>
              <a:rPr lang="en-US" sz="2000" i="1" dirty="0">
                <a:latin typeface="Times New Roman" pitchFamily="18" charset="0"/>
              </a:rPr>
              <a:t>class D to Ethernet physical address</a:t>
            </a:r>
          </a:p>
        </p:txBody>
      </p:sp>
      <p:sp>
        <p:nvSpPr>
          <p:cNvPr id="471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7111" name="Picture 6"/>
          <p:cNvPicPr>
            <a:picLocks noChangeAspect="1" noChangeArrowheads="1"/>
          </p:cNvPicPr>
          <p:nvPr/>
        </p:nvPicPr>
        <p:blipFill>
          <a:blip r:embed="rId3" cstate="print"/>
          <a:srcRect/>
          <a:stretch>
            <a:fillRect/>
          </a:stretch>
        </p:blipFill>
        <p:spPr bwMode="auto">
          <a:xfrm>
            <a:off x="461963" y="2259013"/>
            <a:ext cx="7843837"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717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7173" name="Text Box 4"/>
          <p:cNvSpPr txBox="1">
            <a:spLocks noChangeArrowheads="1"/>
          </p:cNvSpPr>
          <p:nvPr/>
        </p:nvSpPr>
        <p:spPr bwMode="auto">
          <a:xfrm>
            <a:off x="304800" y="762000"/>
            <a:ext cx="3185872"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Encapsulation </a:t>
            </a:r>
            <a:r>
              <a:rPr lang="en-US" sz="2000" i="1" dirty="0">
                <a:latin typeface="Times New Roman" pitchFamily="18" charset="0"/>
              </a:rPr>
              <a:t>of ARP packet</a:t>
            </a: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7175" name="Picture 6"/>
          <p:cNvPicPr>
            <a:picLocks noChangeAspect="1" noChangeArrowheads="1"/>
          </p:cNvPicPr>
          <p:nvPr/>
        </p:nvPicPr>
        <p:blipFill>
          <a:blip r:embed="rId3" cstate="print"/>
          <a:srcRect/>
          <a:stretch>
            <a:fillRect/>
          </a:stretch>
        </p:blipFill>
        <p:spPr bwMode="auto">
          <a:xfrm>
            <a:off x="228600" y="2514600"/>
            <a:ext cx="8007350" cy="1712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813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4813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US"/>
          </a:p>
        </p:txBody>
      </p:sp>
      <p:sp>
        <p:nvSpPr>
          <p:cNvPr id="4814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An Ethernet multicast physical address is in the range</a:t>
            </a:r>
          </a:p>
          <a:p>
            <a:pPr algn="ctr"/>
            <a:r>
              <a:rPr lang="en-US"/>
              <a:t>01:00:5E:00:00:00 to 01:00:5E:7F:FF:FF.</a:t>
            </a:r>
          </a:p>
        </p:txBody>
      </p:sp>
      <p:grpSp>
        <p:nvGrpSpPr>
          <p:cNvPr id="2" name="Group 12"/>
          <p:cNvGrpSpPr>
            <a:grpSpLocks/>
          </p:cNvGrpSpPr>
          <p:nvPr/>
        </p:nvGrpSpPr>
        <p:grpSpPr bwMode="auto">
          <a:xfrm>
            <a:off x="457200" y="1981200"/>
            <a:ext cx="1143000" cy="566738"/>
            <a:chOff x="1200" y="1248"/>
            <a:chExt cx="720" cy="357"/>
          </a:xfrm>
        </p:grpSpPr>
        <p:pic>
          <p:nvPicPr>
            <p:cNvPr id="48142"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4814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49162" name="Rectangle 9"/>
          <p:cNvSpPr>
            <a:spLocks noChangeArrowheads="1"/>
          </p:cNvSpPr>
          <p:nvPr/>
        </p:nvSpPr>
        <p:spPr bwMode="auto">
          <a:xfrm>
            <a:off x="228600" y="1143000"/>
            <a:ext cx="8686800" cy="946150"/>
          </a:xfrm>
          <a:prstGeom prst="rect">
            <a:avLst/>
          </a:prstGeom>
          <a:noFill/>
          <a:ln w="9525">
            <a:noFill/>
            <a:miter lim="800000"/>
            <a:headEnd/>
            <a:tailEnd/>
          </a:ln>
        </p:spPr>
        <p:txBody>
          <a:bodyPr>
            <a:spAutoFit/>
          </a:bodyPr>
          <a:lstStyle/>
          <a:p>
            <a:pPr algn="just"/>
            <a:r>
              <a:rPr lang="en-US" sz="2800" i="1">
                <a:latin typeface="Times New Roman" pitchFamily="18" charset="0"/>
              </a:rPr>
              <a:t>Change the multicast IP address 230.43.14.7 to an Ethernet multicast physical address.</a:t>
            </a:r>
          </a:p>
        </p:txBody>
      </p:sp>
      <p:sp>
        <p:nvSpPr>
          <p:cNvPr id="49163" name="Rectangle 10"/>
          <p:cNvSpPr>
            <a:spLocks noChangeArrowheads="1"/>
          </p:cNvSpPr>
          <p:nvPr/>
        </p:nvSpPr>
        <p:spPr bwMode="auto">
          <a:xfrm>
            <a:off x="228600" y="2514600"/>
            <a:ext cx="8686800" cy="3090863"/>
          </a:xfrm>
          <a:prstGeom prst="rect">
            <a:avLst/>
          </a:prstGeom>
          <a:noFill/>
          <a:ln w="9525">
            <a:solidFill>
              <a:schemeClr val="folHlink"/>
            </a:solidFill>
            <a:miter lim="800000"/>
            <a:headEnd/>
            <a:tailEnd/>
          </a:ln>
        </p:spPr>
        <p:txBody>
          <a:bodyPr>
            <a:spAutoFit/>
          </a:bodyPr>
          <a:lstStyle/>
          <a:p>
            <a:r>
              <a:rPr lang="en-US" sz="2800" i="1">
                <a:solidFill>
                  <a:schemeClr val="hlink"/>
                </a:solidFill>
                <a:latin typeface="Times New Roman" pitchFamily="18" charset="0"/>
              </a:rPr>
              <a:t>Solution</a:t>
            </a:r>
          </a:p>
          <a:p>
            <a:r>
              <a:rPr lang="en-US" sz="2800" i="1">
                <a:latin typeface="Times New Roman" pitchFamily="18" charset="0"/>
              </a:rPr>
              <a:t>We can do this in two steps:</a:t>
            </a:r>
          </a:p>
          <a:p>
            <a:r>
              <a:rPr lang="en-US" sz="2800" i="1">
                <a:solidFill>
                  <a:schemeClr val="hlink"/>
                </a:solidFill>
                <a:latin typeface="Times New Roman" pitchFamily="18" charset="0"/>
              </a:rPr>
              <a:t>a.</a:t>
            </a:r>
            <a:r>
              <a:rPr lang="en-US" sz="2800" i="1">
                <a:latin typeface="Times New Roman" pitchFamily="18" charset="0"/>
              </a:rPr>
              <a:t> We write the rightmost 23 bits of the IP address in</a:t>
            </a:r>
            <a:br>
              <a:rPr lang="en-US" sz="2800" i="1">
                <a:latin typeface="Times New Roman" pitchFamily="18" charset="0"/>
              </a:rPr>
            </a:br>
            <a:r>
              <a:rPr lang="en-US" sz="2800" i="1">
                <a:latin typeface="Times New Roman" pitchFamily="18" charset="0"/>
              </a:rPr>
              <a:t>    hexadecimal. This can be done by changing the</a:t>
            </a:r>
            <a:br>
              <a:rPr lang="en-US" sz="2800" i="1">
                <a:latin typeface="Times New Roman" pitchFamily="18" charset="0"/>
              </a:rPr>
            </a:br>
            <a:r>
              <a:rPr lang="en-US" sz="2800" i="1">
                <a:latin typeface="Times New Roman" pitchFamily="18" charset="0"/>
              </a:rPr>
              <a:t>    rightmost 3 bytes to hexadecimal and then subtracting</a:t>
            </a:r>
            <a:br>
              <a:rPr lang="en-US" sz="2800" i="1">
                <a:latin typeface="Times New Roman" pitchFamily="18" charset="0"/>
              </a:rPr>
            </a:br>
            <a:r>
              <a:rPr lang="en-US" sz="2800" i="1">
                <a:latin typeface="Times New Roman" pitchFamily="18" charset="0"/>
              </a:rPr>
              <a:t>    8 from the leftmost digit if it is greater than or equal to</a:t>
            </a:r>
            <a:br>
              <a:rPr lang="en-US" sz="2800" i="1">
                <a:latin typeface="Times New Roman" pitchFamily="18" charset="0"/>
              </a:rPr>
            </a:br>
            <a:r>
              <a:rPr lang="en-US" sz="2800" i="1">
                <a:latin typeface="Times New Roman" pitchFamily="18" charset="0"/>
              </a:rPr>
              <a:t>    8. In our example, the result is 2B:0E:07.</a:t>
            </a:r>
          </a:p>
        </p:txBody>
      </p:sp>
      <p:sp>
        <p:nvSpPr>
          <p:cNvPr id="49164"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0186" name="Rectangle 10"/>
          <p:cNvSpPr>
            <a:spLocks noChangeArrowheads="1"/>
          </p:cNvSpPr>
          <p:nvPr/>
        </p:nvSpPr>
        <p:spPr bwMode="auto">
          <a:xfrm>
            <a:off x="228600" y="1371600"/>
            <a:ext cx="8686800" cy="1373188"/>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b.</a:t>
            </a:r>
            <a:r>
              <a:rPr lang="en-US" sz="2800" i="1">
                <a:latin typeface="Times New Roman" pitchFamily="18" charset="0"/>
              </a:rPr>
              <a:t> We add the result of part a to the starting Ethernet</a:t>
            </a:r>
            <a:br>
              <a:rPr lang="en-US" sz="2800" i="1">
                <a:latin typeface="Times New Roman" pitchFamily="18" charset="0"/>
              </a:rPr>
            </a:br>
            <a:r>
              <a:rPr lang="en-US" sz="2800" i="1">
                <a:latin typeface="Times New Roman" pitchFamily="18" charset="0"/>
              </a:rPr>
              <a:t>    multicast address, which is 01:00:5E:00:00:00. The</a:t>
            </a:r>
            <a:br>
              <a:rPr lang="en-US" sz="2800" i="1">
                <a:latin typeface="Times New Roman" pitchFamily="18" charset="0"/>
              </a:rPr>
            </a:br>
            <a:r>
              <a:rPr lang="en-US" sz="2800" i="1">
                <a:latin typeface="Times New Roman" pitchFamily="18" charset="0"/>
              </a:rPr>
              <a:t>    result is</a:t>
            </a:r>
          </a:p>
        </p:txBody>
      </p:sp>
      <p:sp>
        <p:nvSpPr>
          <p:cNvPr id="50187" name="Text Box 11"/>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pic>
        <p:nvPicPr>
          <p:cNvPr id="50188" name="Picture 12"/>
          <p:cNvPicPr>
            <a:picLocks noChangeAspect="1" noChangeArrowheads="1"/>
          </p:cNvPicPr>
          <p:nvPr/>
        </p:nvPicPr>
        <p:blipFill>
          <a:blip r:embed="rId3" cstate="print"/>
          <a:srcRect/>
          <a:stretch>
            <a:fillRect/>
          </a:stretch>
        </p:blipFill>
        <p:spPr bwMode="auto">
          <a:xfrm>
            <a:off x="2254250" y="3073400"/>
            <a:ext cx="4635500" cy="711200"/>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1210" name="Rectangle 9"/>
          <p:cNvSpPr>
            <a:spLocks noChangeArrowheads="1"/>
          </p:cNvSpPr>
          <p:nvPr/>
        </p:nvSpPr>
        <p:spPr bwMode="auto">
          <a:xfrm>
            <a:off x="228600" y="1143000"/>
            <a:ext cx="8686800" cy="946150"/>
          </a:xfrm>
          <a:prstGeom prst="rect">
            <a:avLst/>
          </a:prstGeom>
          <a:noFill/>
          <a:ln w="9525">
            <a:noFill/>
            <a:miter lim="800000"/>
            <a:headEnd/>
            <a:tailEnd/>
          </a:ln>
        </p:spPr>
        <p:txBody>
          <a:bodyPr>
            <a:spAutoFit/>
          </a:bodyPr>
          <a:lstStyle/>
          <a:p>
            <a:pPr algn="just"/>
            <a:r>
              <a:rPr lang="en-US" sz="2800" i="1">
                <a:latin typeface="Times New Roman" pitchFamily="18" charset="0"/>
              </a:rPr>
              <a:t>Change the multicast IP address 238.212.24.9 to an Ethernet multicast address.</a:t>
            </a:r>
          </a:p>
        </p:txBody>
      </p:sp>
      <p:sp>
        <p:nvSpPr>
          <p:cNvPr id="51211" name="Rectangle 10"/>
          <p:cNvSpPr>
            <a:spLocks noChangeArrowheads="1"/>
          </p:cNvSpPr>
          <p:nvPr/>
        </p:nvSpPr>
        <p:spPr bwMode="auto">
          <a:xfrm>
            <a:off x="228600" y="2133600"/>
            <a:ext cx="8686800" cy="1800225"/>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Solution</a:t>
            </a:r>
            <a:endParaRPr lang="en-US" sz="2800" i="1">
              <a:latin typeface="Times New Roman" pitchFamily="18" charset="0"/>
            </a:endParaRPr>
          </a:p>
          <a:p>
            <a:r>
              <a:rPr lang="en-US" sz="2800" i="1">
                <a:solidFill>
                  <a:schemeClr val="hlink"/>
                </a:solidFill>
                <a:latin typeface="Times New Roman" pitchFamily="18" charset="0"/>
              </a:rPr>
              <a:t>a.</a:t>
            </a:r>
            <a:r>
              <a:rPr lang="en-US" sz="2800" i="1">
                <a:latin typeface="Times New Roman" pitchFamily="18" charset="0"/>
              </a:rPr>
              <a:t> The rightmost 3 bytes in hexadecimal is D4:18:09. We</a:t>
            </a:r>
            <a:br>
              <a:rPr lang="en-US" sz="2800" i="1">
                <a:latin typeface="Times New Roman" pitchFamily="18" charset="0"/>
              </a:rPr>
            </a:br>
            <a:r>
              <a:rPr lang="en-US" sz="2800" i="1">
                <a:latin typeface="Times New Roman" pitchFamily="18" charset="0"/>
              </a:rPr>
              <a:t>     need to subtract 8 from the leftmost digit, resulting in</a:t>
            </a:r>
            <a:br>
              <a:rPr lang="en-US" sz="2800" i="1">
                <a:latin typeface="Times New Roman" pitchFamily="18" charset="0"/>
              </a:rPr>
            </a:br>
            <a:r>
              <a:rPr lang="en-US" sz="2800" i="1">
                <a:latin typeface="Times New Roman" pitchFamily="18" charset="0"/>
              </a:rPr>
              <a:t>     </a:t>
            </a:r>
            <a:r>
              <a:rPr lang="en-US" sz="2800" i="1">
                <a:solidFill>
                  <a:schemeClr val="folHlink"/>
                </a:solidFill>
                <a:latin typeface="Times New Roman" pitchFamily="18" charset="0"/>
              </a:rPr>
              <a:t>54:18:09</a:t>
            </a:r>
            <a:r>
              <a:rPr lang="en-US" sz="2800" i="1">
                <a:latin typeface="Times New Roman" pitchFamily="18" charset="0"/>
              </a:rPr>
              <a:t>.</a:t>
            </a:r>
          </a:p>
        </p:txBody>
      </p:sp>
      <p:sp>
        <p:nvSpPr>
          <p:cNvPr id="51212"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
        <p:nvSpPr>
          <p:cNvPr id="51213" name="Rectangle 12"/>
          <p:cNvSpPr>
            <a:spLocks noChangeArrowheads="1"/>
          </p:cNvSpPr>
          <p:nvPr/>
        </p:nvSpPr>
        <p:spPr bwMode="auto">
          <a:xfrm>
            <a:off x="228600" y="4113213"/>
            <a:ext cx="8686800" cy="946150"/>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b.</a:t>
            </a:r>
            <a:r>
              <a:rPr lang="en-US" sz="2800" i="1">
                <a:latin typeface="Times New Roman" pitchFamily="18" charset="0"/>
              </a:rPr>
              <a:t> We add the result of part a to the Ethernet multicast</a:t>
            </a:r>
            <a:br>
              <a:rPr lang="en-US" sz="2800" i="1">
                <a:latin typeface="Times New Roman" pitchFamily="18" charset="0"/>
              </a:rPr>
            </a:br>
            <a:r>
              <a:rPr lang="en-US" sz="2800" i="1">
                <a:latin typeface="Times New Roman" pitchFamily="18" charset="0"/>
              </a:rPr>
              <a:t>     starting address. The result is</a:t>
            </a:r>
          </a:p>
        </p:txBody>
      </p:sp>
      <p:pic>
        <p:nvPicPr>
          <p:cNvPr id="51214" name="Picture 13"/>
          <p:cNvPicPr>
            <a:picLocks noChangeAspect="1" noChangeArrowheads="1"/>
          </p:cNvPicPr>
          <p:nvPr/>
        </p:nvPicPr>
        <p:blipFill>
          <a:blip r:embed="rId3" cstate="print"/>
          <a:srcRect/>
          <a:stretch>
            <a:fillRect/>
          </a:stretch>
        </p:blipFill>
        <p:spPr bwMode="auto">
          <a:xfrm>
            <a:off x="2398713" y="5348288"/>
            <a:ext cx="4346575" cy="747712"/>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222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2229" name="Text Box 4"/>
          <p:cNvSpPr txBox="1">
            <a:spLocks noChangeArrowheads="1"/>
          </p:cNvSpPr>
          <p:nvPr/>
        </p:nvSpPr>
        <p:spPr bwMode="auto">
          <a:xfrm>
            <a:off x="304800" y="762000"/>
            <a:ext cx="1209242"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Tunneling</a:t>
            </a:r>
            <a:endParaRPr lang="en-US" sz="2000" i="1" dirty="0">
              <a:latin typeface="Times New Roman" pitchFamily="18" charset="0"/>
            </a:endParaRPr>
          </a:p>
        </p:txBody>
      </p:sp>
      <p:sp>
        <p:nvSpPr>
          <p:cNvPr id="522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2231" name="Picture 6"/>
          <p:cNvPicPr>
            <a:picLocks noChangeAspect="1" noChangeArrowheads="1"/>
          </p:cNvPicPr>
          <p:nvPr/>
        </p:nvPicPr>
        <p:blipFill>
          <a:blip r:embed="rId3" cstate="print"/>
          <a:srcRect/>
          <a:stretch>
            <a:fillRect/>
          </a:stretch>
        </p:blipFill>
        <p:spPr bwMode="auto">
          <a:xfrm>
            <a:off x="441325" y="2459038"/>
            <a:ext cx="8016875" cy="2493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3258" name="Rectangle 9"/>
          <p:cNvSpPr>
            <a:spLocks noChangeArrowheads="1"/>
          </p:cNvSpPr>
          <p:nvPr/>
        </p:nvSpPr>
        <p:spPr bwMode="auto">
          <a:xfrm>
            <a:off x="228600" y="1143000"/>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We use netstat (see next slide) with three options: -n, -r, and -a. The -n option gives the numeric versions of IP addresses, the -r option gives the routing table, and the -a option gives all addresses (unicast and multicast). Note that we show only the fields relative to our discussion. “Gateway” defines the router, “Iface” defines the interface. </a:t>
            </a:r>
          </a:p>
          <a:p>
            <a:pPr algn="just"/>
            <a:endParaRPr lang="en-US" sz="2800" i="1">
              <a:latin typeface="Times New Roman" pitchFamily="18" charset="0"/>
            </a:endParaRPr>
          </a:p>
          <a:p>
            <a:pPr algn="just"/>
            <a:r>
              <a:rPr lang="en-US" sz="2800" i="1">
                <a:latin typeface="Times New Roman" pitchFamily="18" charset="0"/>
              </a:rPr>
              <a:t>Note that the multicast address is shown in color. Any packet with a multicast address from 224.0.0.0 to 239.255.255.255 is masked and delivered to the Ethernet interface.</a:t>
            </a:r>
          </a:p>
        </p:txBody>
      </p:sp>
      <p:sp>
        <p:nvSpPr>
          <p:cNvPr id="53259"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54282" name="Text Box 10"/>
          <p:cNvSpPr txBox="1">
            <a:spLocks noChangeArrowheads="1"/>
          </p:cNvSpPr>
          <p:nvPr/>
        </p:nvSpPr>
        <p:spPr bwMode="auto">
          <a:xfrm>
            <a:off x="1143000" y="0"/>
            <a:ext cx="2114681" cy="369332"/>
          </a:xfrm>
          <a:prstGeom prst="rect">
            <a:avLst/>
          </a:prstGeom>
          <a:noFill/>
          <a:ln w="9525">
            <a:noFill/>
            <a:miter lim="800000"/>
            <a:headEnd/>
            <a:tailEnd/>
          </a:ln>
        </p:spPr>
        <p:txBody>
          <a:bodyPr wrap="none">
            <a:spAutoFit/>
          </a:bodyPr>
          <a:lstStyle/>
          <a:p>
            <a:r>
              <a:rPr lang="en-US" i="1" dirty="0">
                <a:solidFill>
                  <a:schemeClr val="hlink"/>
                </a:solidFill>
                <a:latin typeface="Times New Roman" pitchFamily="18" charset="0"/>
              </a:rPr>
              <a:t>Example </a:t>
            </a:r>
            <a:r>
              <a:rPr lang="en-US" i="1" dirty="0" smtClean="0">
                <a:solidFill>
                  <a:schemeClr val="hlink"/>
                </a:solidFill>
                <a:latin typeface="Times New Roman" pitchFamily="18" charset="0"/>
              </a:rPr>
              <a:t>(</a:t>
            </a:r>
            <a:r>
              <a:rPr lang="en-US" i="1" dirty="0">
                <a:solidFill>
                  <a:schemeClr val="hlink"/>
                </a:solidFill>
                <a:latin typeface="Times New Roman" pitchFamily="18" charset="0"/>
              </a:rPr>
              <a:t>continued)</a:t>
            </a:r>
          </a:p>
        </p:txBody>
      </p:sp>
      <p:pic>
        <p:nvPicPr>
          <p:cNvPr id="54283" name="Picture 11"/>
          <p:cNvPicPr>
            <a:picLocks noChangeAspect="1" noChangeArrowheads="1"/>
          </p:cNvPicPr>
          <p:nvPr/>
        </p:nvPicPr>
        <p:blipFill>
          <a:blip r:embed="rId3" cstate="print"/>
          <a:srcRect/>
          <a:stretch>
            <a:fillRect/>
          </a:stretch>
        </p:blipFill>
        <p:spPr bwMode="auto">
          <a:xfrm>
            <a:off x="185738" y="1635125"/>
            <a:ext cx="8729662" cy="2327275"/>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60163" name="Text Box 3"/>
          <p:cNvSpPr txBox="1">
            <a:spLocks noChangeArrowheads="1"/>
          </p:cNvSpPr>
          <p:nvPr/>
        </p:nvSpPr>
        <p:spPr bwMode="auto">
          <a:xfrm>
            <a:off x="228600" y="406400"/>
            <a:ext cx="979755" cy="369332"/>
          </a:xfrm>
          <a:prstGeom prst="rect">
            <a:avLst/>
          </a:prstGeom>
          <a:noFill/>
          <a:ln w="9525">
            <a:noFill/>
            <a:miter lim="800000"/>
            <a:headEnd/>
            <a:tailEnd/>
          </a:ln>
          <a:effectLst/>
        </p:spPr>
        <p:txBody>
          <a:bodyPr wrap="none">
            <a:spAutoFit/>
          </a:bodyPr>
          <a:lstStyle/>
          <a:p>
            <a:pPr>
              <a:defRPr/>
            </a:pPr>
            <a:r>
              <a:rPr lang="en-US" dirty="0" smtClean="0">
                <a:effectLst>
                  <a:outerShdw blurRad="38100" dist="38100" dir="2700000" algn="tl">
                    <a:srgbClr val="C0C0C0"/>
                  </a:outerShdw>
                </a:effectLst>
                <a:latin typeface="Times" pitchFamily="18" charset="0"/>
              </a:rPr>
              <a:t>ICMPv6</a:t>
            </a:r>
            <a:endParaRPr lang="en-US" dirty="0">
              <a:effectLst>
                <a:outerShdw blurRad="38100" dist="38100" dir="2700000" algn="tl">
                  <a:srgbClr val="C0C0C0"/>
                </a:outerShdw>
              </a:effectLst>
              <a:latin typeface="Times" pitchFamily="18" charset="0"/>
            </a:endParaRPr>
          </a:p>
        </p:txBody>
      </p:sp>
      <p:sp>
        <p:nvSpPr>
          <p:cNvPr id="553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0165" name="Rectangle 5"/>
          <p:cNvSpPr>
            <a:spLocks noChangeArrowheads="1"/>
          </p:cNvSpPr>
          <p:nvPr/>
        </p:nvSpPr>
        <p:spPr bwMode="auto">
          <a:xfrm>
            <a:off x="152400" y="1400175"/>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We discussed </a:t>
            </a:r>
            <a:r>
              <a:rPr lang="en-US" sz="2800" i="1" dirty="0" smtClean="0">
                <a:effectLst>
                  <a:outerShdw blurRad="38100" dist="38100" dir="2700000" algn="tl">
                    <a:srgbClr val="C0C0C0"/>
                  </a:outerShdw>
                </a:effectLst>
                <a:latin typeface="Times New Roman" pitchFamily="18" charset="0"/>
              </a:rPr>
              <a:t>IPv6. </a:t>
            </a:r>
            <a:r>
              <a:rPr lang="en-US" sz="2800" i="1" dirty="0">
                <a:effectLst>
                  <a:outerShdw blurRad="38100" dist="38100" dir="2700000" algn="tl">
                    <a:srgbClr val="C0C0C0"/>
                  </a:outerShdw>
                </a:effectLst>
                <a:latin typeface="Times New Roman" pitchFamily="18" charset="0"/>
              </a:rPr>
              <a:t>Another protocol that has been modified in version 6 of the TCP/IP protocol suite is ICMP (ICMPv6). This new version follows the same strategy and purposes of version 4.</a:t>
            </a:r>
          </a:p>
        </p:txBody>
      </p:sp>
      <p:sp>
        <p:nvSpPr>
          <p:cNvPr id="55303" name="Rectangle 6"/>
          <p:cNvSpPr>
            <a:spLocks noChangeArrowheads="1"/>
          </p:cNvSpPr>
          <p:nvPr/>
        </p:nvSpPr>
        <p:spPr bwMode="auto">
          <a:xfrm>
            <a:off x="152400" y="4679950"/>
            <a:ext cx="67056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Error Reporting</a:t>
            </a:r>
          </a:p>
          <a:p>
            <a:pPr>
              <a:buClr>
                <a:schemeClr val="tx1"/>
              </a:buClr>
              <a:buSzPct val="117000"/>
              <a:buFont typeface="Wingdings" pitchFamily="2" charset="2"/>
              <a:buNone/>
            </a:pPr>
            <a:r>
              <a:rPr lang="fr-FR" sz="2400">
                <a:solidFill>
                  <a:srgbClr val="0033CC"/>
                </a:solidFill>
                <a:latin typeface="Times New Roman" pitchFamily="18" charset="0"/>
              </a:rPr>
              <a:t>Query</a:t>
            </a:r>
            <a:endParaRPr lang="en-US" sz="2400">
              <a:solidFill>
                <a:srgbClr val="0033CC"/>
              </a:solidFill>
              <a:latin typeface="Times New Roman" pitchFamily="18" charset="0"/>
            </a:endParaRPr>
          </a:p>
        </p:txBody>
      </p:sp>
      <p:sp>
        <p:nvSpPr>
          <p:cNvPr id="860167"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63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6325" name="Text Box 4"/>
          <p:cNvSpPr txBox="1">
            <a:spLocks noChangeArrowheads="1"/>
          </p:cNvSpPr>
          <p:nvPr/>
        </p:nvSpPr>
        <p:spPr bwMode="auto">
          <a:xfrm>
            <a:off x="304800" y="762000"/>
            <a:ext cx="602600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of network layers in version 4 and version 6</a:t>
            </a:r>
          </a:p>
        </p:txBody>
      </p:sp>
      <p:sp>
        <p:nvSpPr>
          <p:cNvPr id="563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6327" name="Picture 6"/>
          <p:cNvPicPr>
            <a:picLocks noChangeAspect="1" noChangeArrowheads="1"/>
          </p:cNvPicPr>
          <p:nvPr/>
        </p:nvPicPr>
        <p:blipFill>
          <a:blip r:embed="rId3" cstate="print"/>
          <a:srcRect/>
          <a:stretch>
            <a:fillRect/>
          </a:stretch>
        </p:blipFill>
        <p:spPr bwMode="auto">
          <a:xfrm>
            <a:off x="228600" y="3152775"/>
            <a:ext cx="8601075"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457200" y="1752600"/>
            <a:ext cx="6957289"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of error-reporting messages in ICMPv4 and ICMPv6</a:t>
            </a:r>
          </a:p>
        </p:txBody>
      </p:sp>
      <p:pic>
        <p:nvPicPr>
          <p:cNvPr id="57348" name="Picture 4"/>
          <p:cNvPicPr>
            <a:picLocks noChangeAspect="1" noChangeArrowheads="1"/>
          </p:cNvPicPr>
          <p:nvPr/>
        </p:nvPicPr>
        <p:blipFill>
          <a:blip r:embed="rId3" cstate="print"/>
          <a:srcRect/>
          <a:stretch>
            <a:fillRect/>
          </a:stretch>
        </p:blipFill>
        <p:spPr bwMode="auto">
          <a:xfrm>
            <a:off x="381000" y="2233613"/>
            <a:ext cx="8382000" cy="3100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8196" name="Line 3"/>
          <p:cNvSpPr>
            <a:spLocks noChangeShapeType="1"/>
          </p:cNvSpPr>
          <p:nvPr/>
        </p:nvSpPr>
        <p:spPr bwMode="auto">
          <a:xfrm>
            <a:off x="152400" y="685800"/>
            <a:ext cx="8763000" cy="0"/>
          </a:xfrm>
          <a:prstGeom prst="line">
            <a:avLst/>
          </a:prstGeom>
          <a:noFill/>
          <a:ln w="19050">
            <a:solidFill>
              <a:schemeClr val="hlink"/>
            </a:solidFill>
            <a:round/>
            <a:headEnd/>
            <a:tailEnd/>
          </a:ln>
        </p:spPr>
        <p:txBody>
          <a:bodyPr/>
          <a:lstStyle/>
          <a:p>
            <a:endParaRPr lang="en-US"/>
          </a:p>
        </p:txBody>
      </p:sp>
      <p:sp>
        <p:nvSpPr>
          <p:cNvPr id="8197" name="Text Box 4"/>
          <p:cNvSpPr txBox="1">
            <a:spLocks noChangeArrowheads="1"/>
          </p:cNvSpPr>
          <p:nvPr/>
        </p:nvSpPr>
        <p:spPr bwMode="auto">
          <a:xfrm>
            <a:off x="304800" y="152400"/>
            <a:ext cx="2465931"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Four </a:t>
            </a:r>
            <a:r>
              <a:rPr lang="en-US" sz="2000" i="1" dirty="0">
                <a:latin typeface="Times New Roman" pitchFamily="18" charset="0"/>
              </a:rPr>
              <a:t>cases using ARP</a:t>
            </a:r>
          </a:p>
        </p:txBody>
      </p:sp>
      <p:sp>
        <p:nvSpPr>
          <p:cNvPr id="819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8199" name="Picture 6"/>
          <p:cNvPicPr>
            <a:picLocks noChangeAspect="1" noChangeArrowheads="1"/>
          </p:cNvPicPr>
          <p:nvPr/>
        </p:nvPicPr>
        <p:blipFill>
          <a:blip r:embed="rId3" cstate="print"/>
          <a:srcRect/>
          <a:stretch>
            <a:fillRect/>
          </a:stretch>
        </p:blipFill>
        <p:spPr bwMode="auto">
          <a:xfrm>
            <a:off x="1285875" y="838200"/>
            <a:ext cx="6334125" cy="5414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762000" y="1676400"/>
            <a:ext cx="5973110"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Comparison </a:t>
            </a:r>
            <a:r>
              <a:rPr lang="en-US" sz="2000" i="1" dirty="0">
                <a:latin typeface="Times New Roman" pitchFamily="18" charset="0"/>
              </a:rPr>
              <a:t>of query messages in ICMPv4 and ICMPv6</a:t>
            </a:r>
          </a:p>
        </p:txBody>
      </p:sp>
      <p:pic>
        <p:nvPicPr>
          <p:cNvPr id="58372" name="Picture 4"/>
          <p:cNvPicPr>
            <a:picLocks noChangeAspect="1" noChangeArrowheads="1"/>
          </p:cNvPicPr>
          <p:nvPr/>
        </p:nvPicPr>
        <p:blipFill>
          <a:blip r:embed="rId3" cstate="print"/>
          <a:srcRect/>
          <a:stretch>
            <a:fillRect/>
          </a:stretch>
        </p:blipFill>
        <p:spPr bwMode="auto">
          <a:xfrm>
            <a:off x="544513" y="2168525"/>
            <a:ext cx="8054975" cy="354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922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9227" name="Line 10"/>
          <p:cNvSpPr>
            <a:spLocks noChangeShapeType="1"/>
          </p:cNvSpPr>
          <p:nvPr/>
        </p:nvSpPr>
        <p:spPr bwMode="auto">
          <a:xfrm>
            <a:off x="458788" y="3962400"/>
            <a:ext cx="8153400" cy="0"/>
          </a:xfrm>
          <a:prstGeom prst="line">
            <a:avLst/>
          </a:prstGeom>
          <a:noFill/>
          <a:ln w="76200">
            <a:solidFill>
              <a:srgbClr val="009900"/>
            </a:solidFill>
            <a:round/>
            <a:headEnd/>
            <a:tailEnd/>
          </a:ln>
        </p:spPr>
        <p:txBody>
          <a:bodyPr/>
          <a:lstStyle/>
          <a:p>
            <a:endParaRPr lang="en-US"/>
          </a:p>
        </p:txBody>
      </p:sp>
      <p:sp>
        <p:nvSpPr>
          <p:cNvPr id="922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An ARP request is broadcast;</a:t>
            </a:r>
            <a:br>
              <a:rPr lang="en-US"/>
            </a:br>
            <a:r>
              <a:rPr lang="en-US"/>
              <a:t>an ARP reply is unicast.</a:t>
            </a:r>
          </a:p>
        </p:txBody>
      </p:sp>
      <p:grpSp>
        <p:nvGrpSpPr>
          <p:cNvPr id="2" name="Group 12"/>
          <p:cNvGrpSpPr>
            <a:grpSpLocks/>
          </p:cNvGrpSpPr>
          <p:nvPr/>
        </p:nvGrpSpPr>
        <p:grpSpPr bwMode="auto">
          <a:xfrm>
            <a:off x="457200" y="1981200"/>
            <a:ext cx="1143000" cy="566738"/>
            <a:chOff x="1200" y="1248"/>
            <a:chExt cx="720" cy="357"/>
          </a:xfrm>
        </p:grpSpPr>
        <p:pic>
          <p:nvPicPr>
            <p:cNvPr id="9230"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p:spPr>
        </p:pic>
        <p:sp>
          <p:nvSpPr>
            <p:cNvPr id="923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50" name="Rectangle 9"/>
          <p:cNvSpPr>
            <a:spLocks noChangeArrowheads="1"/>
          </p:cNvSpPr>
          <p:nvPr/>
        </p:nvSpPr>
        <p:spPr bwMode="auto">
          <a:xfrm>
            <a:off x="228600" y="927100"/>
            <a:ext cx="8686800" cy="2654300"/>
          </a:xfrm>
          <a:prstGeom prst="rect">
            <a:avLst/>
          </a:prstGeom>
          <a:noFill/>
          <a:ln w="9525">
            <a:noFill/>
            <a:miter lim="800000"/>
            <a:headEnd/>
            <a:tailEnd/>
          </a:ln>
        </p:spPr>
        <p:txBody>
          <a:bodyPr>
            <a:spAutoFit/>
          </a:bodyPr>
          <a:lstStyle/>
          <a:p>
            <a:pPr algn="just"/>
            <a:r>
              <a:rPr lang="en-US" sz="2800" i="1">
                <a:latin typeface="Times New Roman"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10251" name="Rectangle 10"/>
          <p:cNvSpPr>
            <a:spLocks noChangeArrowheads="1"/>
          </p:cNvSpPr>
          <p:nvPr/>
        </p:nvSpPr>
        <p:spPr bwMode="auto">
          <a:xfrm>
            <a:off x="228600" y="3810000"/>
            <a:ext cx="8686800" cy="2654300"/>
          </a:xfrm>
          <a:prstGeom prst="rect">
            <a:avLst/>
          </a:prstGeom>
          <a:noFill/>
          <a:ln w="9525">
            <a:noFill/>
            <a:miter lim="800000"/>
            <a:headEnd/>
            <a:tailEnd/>
          </a:ln>
        </p:spPr>
        <p:txBody>
          <a:bodyPr>
            <a:spAutoFit/>
          </a:bodyPr>
          <a:lstStyle/>
          <a:p>
            <a:pPr algn="just"/>
            <a:r>
              <a:rPr lang="en-US" sz="2800" i="1" dirty="0">
                <a:solidFill>
                  <a:schemeClr val="hlink"/>
                </a:solidFill>
                <a:latin typeface="Times New Roman" pitchFamily="18" charset="0"/>
              </a:rPr>
              <a:t>Solution</a:t>
            </a:r>
          </a:p>
          <a:p>
            <a:pPr algn="just"/>
            <a:r>
              <a:rPr lang="en-US" sz="2800" i="1" dirty="0">
                <a:latin typeface="Times New Roman"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10252" name="Text Box 11"/>
          <p:cNvSpPr txBox="1">
            <a:spLocks noChangeArrowheads="1"/>
          </p:cNvSpPr>
          <p:nvPr/>
        </p:nvSpPr>
        <p:spPr bwMode="auto">
          <a:xfrm>
            <a:off x="1143000" y="0"/>
            <a:ext cx="992579" cy="369332"/>
          </a:xfrm>
          <a:prstGeom prst="rect">
            <a:avLst/>
          </a:prstGeom>
          <a:noFill/>
          <a:ln w="9525">
            <a:noFill/>
            <a:miter lim="800000"/>
            <a:headEnd/>
            <a:tailEnd/>
          </a:ln>
        </p:spPr>
        <p:txBody>
          <a:bodyPr wrap="none">
            <a:spAutoFit/>
          </a:bodyPr>
          <a:lstStyle/>
          <a:p>
            <a:r>
              <a:rPr lang="en-US" i="1" dirty="0" smtClean="0">
                <a:solidFill>
                  <a:schemeClr val="hlink"/>
                </a:solidFill>
                <a:latin typeface="Times New Roman" pitchFamily="18" charset="0"/>
              </a:rPr>
              <a:t>Example</a:t>
            </a:r>
            <a:endParaRPr lang="en-US" i="1"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126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1269" name="Text Box 4"/>
          <p:cNvSpPr txBox="1">
            <a:spLocks noChangeArrowheads="1"/>
          </p:cNvSpPr>
          <p:nvPr/>
        </p:nvSpPr>
        <p:spPr bwMode="auto">
          <a:xfrm>
            <a:off x="304800" y="762000"/>
            <a:ext cx="3894656" cy="400110"/>
          </a:xfrm>
          <a:prstGeom prst="rect">
            <a:avLst/>
          </a:prstGeom>
          <a:noFill/>
          <a:ln w="9525">
            <a:noFill/>
            <a:miter lim="800000"/>
            <a:headEnd/>
            <a:tailEnd/>
          </a:ln>
        </p:spPr>
        <p:txBody>
          <a:bodyPr wrap="none">
            <a:spAutoFit/>
          </a:bodyPr>
          <a:lstStyle/>
          <a:p>
            <a:r>
              <a:rPr lang="en-US" sz="2000" i="1" dirty="0" smtClean="0">
                <a:latin typeface="Times New Roman" pitchFamily="18" charset="0"/>
              </a:rPr>
              <a:t>Example: </a:t>
            </a:r>
            <a:r>
              <a:rPr lang="en-US" sz="2000" i="1" dirty="0">
                <a:latin typeface="Times New Roman" pitchFamily="18" charset="0"/>
              </a:rPr>
              <a:t>an ARP request and reply</a:t>
            </a: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1271" name="Picture 7"/>
          <p:cNvPicPr>
            <a:picLocks noChangeAspect="1" noChangeArrowheads="1"/>
          </p:cNvPicPr>
          <p:nvPr/>
        </p:nvPicPr>
        <p:blipFill>
          <a:blip r:embed="rId3" cstate="print"/>
          <a:srcRect/>
          <a:stretch>
            <a:fillRect/>
          </a:stretch>
        </p:blipFill>
        <p:spPr bwMode="auto">
          <a:xfrm>
            <a:off x="752475" y="1757363"/>
            <a:ext cx="7477125" cy="426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10215</TotalTime>
  <Words>1483</Words>
  <Application>Microsoft Macintosh PowerPoint</Application>
  <PresentationFormat>On-screen Show (4:3)</PresentationFormat>
  <Paragraphs>189</Paragraphs>
  <Slides>60</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Calibri</vt:lpstr>
      <vt:lpstr>Open Sans</vt:lpstr>
      <vt:lpstr>Tahoma</vt:lpstr>
      <vt:lpstr>Times</vt:lpstr>
      <vt:lpstr>Times New Roman</vt:lpstr>
      <vt:lpstr>Wingdings</vt:lpstr>
      <vt:lpstr>Arial</vt:lpstr>
      <vt:lpstr>Office Theme</vt:lpstr>
      <vt:lpstr>CSE/T/324A Computer Networks Topic 8- Network Layer Address Mapping, Error Reporting,  and Multicasting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307</cp:revision>
  <dcterms:created xsi:type="dcterms:W3CDTF">2006-08-16T00:00:00Z</dcterms:created>
  <dcterms:modified xsi:type="dcterms:W3CDTF">2020-12-14T07:27:44Z</dcterms:modified>
</cp:coreProperties>
</file>