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9"/>
  </p:notesMasterIdLst>
  <p:sldIdLst>
    <p:sldId id="256" r:id="rId2"/>
    <p:sldId id="257" r:id="rId3"/>
    <p:sldId id="259" r:id="rId4"/>
    <p:sldId id="262" r:id="rId5"/>
    <p:sldId id="263" r:id="rId6"/>
    <p:sldId id="264" r:id="rId7"/>
    <p:sldId id="265" r:id="rId8"/>
    <p:sldId id="266" r:id="rId9"/>
    <p:sldId id="267" r:id="rId10"/>
    <p:sldId id="268" r:id="rId11"/>
    <p:sldId id="269" r:id="rId12"/>
    <p:sldId id="270" r:id="rId13"/>
    <p:sldId id="277" r:id="rId14"/>
    <p:sldId id="271" r:id="rId15"/>
    <p:sldId id="272" r:id="rId16"/>
    <p:sldId id="273" r:id="rId17"/>
    <p:sldId id="275" r:id="rId18"/>
    <p:sldId id="345" r:id="rId19"/>
    <p:sldId id="276" r:id="rId20"/>
    <p:sldId id="280" r:id="rId21"/>
    <p:sldId id="278" r:id="rId22"/>
    <p:sldId id="279" r:id="rId23"/>
    <p:sldId id="349" r:id="rId24"/>
    <p:sldId id="346" r:id="rId25"/>
    <p:sldId id="281" r:id="rId26"/>
    <p:sldId id="282" r:id="rId27"/>
    <p:sldId id="347" r:id="rId28"/>
    <p:sldId id="351" r:id="rId29"/>
    <p:sldId id="354" r:id="rId30"/>
    <p:sldId id="355" r:id="rId31"/>
    <p:sldId id="283" r:id="rId32"/>
    <p:sldId id="285" r:id="rId33"/>
    <p:sldId id="350" r:id="rId34"/>
    <p:sldId id="286" r:id="rId35"/>
    <p:sldId id="290" r:id="rId36"/>
    <p:sldId id="287" r:id="rId37"/>
    <p:sldId id="288" r:id="rId38"/>
    <p:sldId id="352" r:id="rId39"/>
    <p:sldId id="353" r:id="rId40"/>
    <p:sldId id="369" r:id="rId41"/>
    <p:sldId id="370" r:id="rId42"/>
    <p:sldId id="291" r:id="rId43"/>
    <p:sldId id="289" r:id="rId44"/>
    <p:sldId id="292" r:id="rId45"/>
    <p:sldId id="293" r:id="rId46"/>
    <p:sldId id="294" r:id="rId47"/>
    <p:sldId id="295" r:id="rId48"/>
    <p:sldId id="296" r:id="rId49"/>
    <p:sldId id="297" r:id="rId50"/>
    <p:sldId id="371" r:id="rId51"/>
    <p:sldId id="372" r:id="rId52"/>
    <p:sldId id="373" r:id="rId53"/>
    <p:sldId id="374" r:id="rId54"/>
    <p:sldId id="375" r:id="rId55"/>
    <p:sldId id="376" r:id="rId56"/>
    <p:sldId id="377" r:id="rId57"/>
    <p:sldId id="378" r:id="rId58"/>
    <p:sldId id="379" r:id="rId59"/>
    <p:sldId id="301" r:id="rId60"/>
    <p:sldId id="298" r:id="rId61"/>
    <p:sldId id="299" r:id="rId62"/>
    <p:sldId id="300" r:id="rId63"/>
    <p:sldId id="302" r:id="rId64"/>
    <p:sldId id="303" r:id="rId65"/>
    <p:sldId id="304" r:id="rId66"/>
    <p:sldId id="305" r:id="rId67"/>
    <p:sldId id="307" r:id="rId68"/>
    <p:sldId id="308" r:id="rId69"/>
    <p:sldId id="309" r:id="rId70"/>
    <p:sldId id="310" r:id="rId71"/>
    <p:sldId id="311" r:id="rId72"/>
    <p:sldId id="312" r:id="rId73"/>
    <p:sldId id="313" r:id="rId74"/>
    <p:sldId id="314" r:id="rId75"/>
    <p:sldId id="315" r:id="rId76"/>
    <p:sldId id="316" r:id="rId77"/>
    <p:sldId id="317" r:id="rId78"/>
    <p:sldId id="318" r:id="rId79"/>
    <p:sldId id="319" r:id="rId80"/>
    <p:sldId id="320" r:id="rId81"/>
    <p:sldId id="321" r:id="rId82"/>
    <p:sldId id="366" r:id="rId83"/>
    <p:sldId id="306" r:id="rId84"/>
    <p:sldId id="322" r:id="rId85"/>
    <p:sldId id="323" r:id="rId86"/>
    <p:sldId id="324" r:id="rId87"/>
    <p:sldId id="325" r:id="rId88"/>
    <p:sldId id="326" r:id="rId89"/>
    <p:sldId id="357" r:id="rId90"/>
    <p:sldId id="358" r:id="rId91"/>
    <p:sldId id="359" r:id="rId92"/>
    <p:sldId id="367" r:id="rId93"/>
    <p:sldId id="368" r:id="rId94"/>
    <p:sldId id="360" r:id="rId95"/>
    <p:sldId id="361" r:id="rId96"/>
    <p:sldId id="362" r:id="rId97"/>
    <p:sldId id="363" r:id="rId98"/>
    <p:sldId id="364" r:id="rId99"/>
    <p:sldId id="365" r:id="rId100"/>
    <p:sldId id="327" r:id="rId101"/>
    <p:sldId id="328" r:id="rId102"/>
    <p:sldId id="329" r:id="rId103"/>
    <p:sldId id="330" r:id="rId104"/>
    <p:sldId id="331" r:id="rId105"/>
    <p:sldId id="332" r:id="rId106"/>
    <p:sldId id="333" r:id="rId107"/>
    <p:sldId id="334" r:id="rId108"/>
    <p:sldId id="335" r:id="rId109"/>
    <p:sldId id="336" r:id="rId110"/>
    <p:sldId id="337" r:id="rId111"/>
    <p:sldId id="338" r:id="rId112"/>
    <p:sldId id="339" r:id="rId113"/>
    <p:sldId id="340" r:id="rId114"/>
    <p:sldId id="341" r:id="rId115"/>
    <p:sldId id="342" r:id="rId116"/>
    <p:sldId id="343" r:id="rId117"/>
    <p:sldId id="344" r:id="rId1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96" autoAdjust="0"/>
    <p:restoredTop sz="94700"/>
  </p:normalViewPr>
  <p:slideViewPr>
    <p:cSldViewPr>
      <p:cViewPr varScale="1">
        <p:scale>
          <a:sx n="104" d="100"/>
          <a:sy n="104" d="100"/>
        </p:scale>
        <p:origin x="1616" y="2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84"/>
    </p:cViewPr>
  </p:sorter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presProps" Target="presProps.xml"/><Relationship Id="rId121" Type="http://schemas.openxmlformats.org/officeDocument/2006/relationships/viewProps" Target="viewProps.xml"/><Relationship Id="rId122" Type="http://schemas.openxmlformats.org/officeDocument/2006/relationships/theme" Target="theme/theme1.xml"/><Relationship Id="rId12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notesMaster" Target="notesMasters/notesMaster1.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D07592-00F8-45F1-8923-FEA1B3B1F480}" type="datetimeFigureOut">
              <a:rPr lang="en-US" smtClean="0"/>
              <a:pPr/>
              <a:t>10/13/20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F07A35-6987-400F-A1C3-5F3C0E2E70C9}" type="slidenum">
              <a:rPr lang="en-US" smtClean="0"/>
              <a:pPr/>
              <a:t>‹#›</a:t>
            </a:fld>
            <a:endParaRPr lang="en-US"/>
          </a:p>
        </p:txBody>
      </p:sp>
    </p:spTree>
    <p:extLst>
      <p:ext uri="{BB962C8B-B14F-4D97-AF65-F5344CB8AC3E}">
        <p14:creationId xmlns:p14="http://schemas.microsoft.com/office/powerpoint/2010/main" val="892351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5508E1-2660-4A62-A69E-84C4CE8B34B1}" type="slidenum">
              <a:rPr lang="en-US"/>
              <a:pPr/>
              <a:t>75</a:t>
            </a:fld>
            <a:endParaRPr lang="en-US"/>
          </a:p>
        </p:txBody>
      </p:sp>
      <p:sp>
        <p:nvSpPr>
          <p:cNvPr id="1917954" name="Rectangle 2"/>
          <p:cNvSpPr>
            <a:spLocks noGrp="1" noRot="1" noChangeAspect="1" noChangeArrowheads="1" noTextEdit="1"/>
          </p:cNvSpPr>
          <p:nvPr>
            <p:ph type="sldImg"/>
          </p:nvPr>
        </p:nvSpPr>
        <p:spPr>
          <a:xfrm>
            <a:off x="1096963" y="652463"/>
            <a:ext cx="4630737" cy="3475037"/>
          </a:xfrm>
          <a:ln/>
        </p:spPr>
      </p:sp>
      <p:sp>
        <p:nvSpPr>
          <p:cNvPr id="1917955" name="Rectangle 3"/>
          <p:cNvSpPr>
            <a:spLocks noGrp="1" noChangeArrowheads="1"/>
          </p:cNvSpPr>
          <p:nvPr>
            <p:ph type="body" idx="1"/>
          </p:nvPr>
        </p:nvSpPr>
        <p:spPr>
          <a:xfrm>
            <a:off x="909638" y="4344988"/>
            <a:ext cx="5008562" cy="4125912"/>
          </a:xfrm>
        </p:spPr>
        <p:txBody>
          <a:bodyPr/>
          <a:lstStyle/>
          <a:p>
            <a:endParaRPr lang="en-US"/>
          </a:p>
        </p:txBody>
      </p:sp>
    </p:spTree>
    <p:extLst>
      <p:ext uri="{BB962C8B-B14F-4D97-AF65-F5344CB8AC3E}">
        <p14:creationId xmlns:p14="http://schemas.microsoft.com/office/powerpoint/2010/main" val="529537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10/13/20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sarbani.roy@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2.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4.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5.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6.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7.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8.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0.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2.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3.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7.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0.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5.png"/></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56.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57.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8.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9.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0.png"/><Relationship Id="rId3" Type="http://schemas.openxmlformats.org/officeDocument/2006/relationships/image" Target="../media/image6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CSE/T/324A Computer Networks</a:t>
            </a:r>
            <a:br>
              <a:rPr lang="en-US" dirty="0" smtClean="0"/>
            </a:br>
            <a:r>
              <a:rPr lang="en-US" dirty="0" smtClean="0"/>
              <a:t>Topic 2- Multiple Access Protocols</a:t>
            </a:r>
            <a:endParaRPr lang="en-US" dirty="0"/>
          </a:p>
        </p:txBody>
      </p:sp>
      <p:sp>
        <p:nvSpPr>
          <p:cNvPr id="3" name="Subtitle 2"/>
          <p:cNvSpPr>
            <a:spLocks noGrp="1"/>
          </p:cNvSpPr>
          <p:nvPr>
            <p:ph type="subTitle" idx="1"/>
          </p:nvPr>
        </p:nvSpPr>
        <p:spPr>
          <a:xfrm>
            <a:off x="381000" y="4876800"/>
            <a:ext cx="6400800" cy="1219200"/>
          </a:xfrm>
        </p:spPr>
        <p:txBody>
          <a:bodyPr>
            <a:normAutofit fontScale="85000" lnSpcReduction="20000"/>
          </a:bodyPr>
          <a:lstStyle/>
          <a:p>
            <a:pPr algn="l"/>
            <a:r>
              <a:rPr lang="en-US" dirty="0" smtClean="0">
                <a:solidFill>
                  <a:schemeClr val="tx2"/>
                </a:solidFill>
              </a:rPr>
              <a:t>Dr. Sarbani Roy</a:t>
            </a:r>
          </a:p>
          <a:p>
            <a:pPr algn="l"/>
            <a:r>
              <a:rPr lang="en-US" sz="2000" dirty="0" smtClean="0">
                <a:solidFill>
                  <a:schemeClr val="tx2"/>
                </a:solidFill>
                <a:hlinkClick r:id="rId2"/>
              </a:rPr>
              <a:t>sarbani.roy@gmail.com</a:t>
            </a:r>
            <a:endParaRPr lang="en-US" sz="2000" dirty="0" smtClean="0">
              <a:solidFill>
                <a:schemeClr val="tx2"/>
              </a:solidFill>
            </a:endParaRPr>
          </a:p>
          <a:p>
            <a:pPr algn="l"/>
            <a:r>
              <a:rPr lang="en-US" sz="2000" dirty="0" smtClean="0">
                <a:solidFill>
                  <a:schemeClr val="tx2"/>
                </a:solidFill>
              </a:rPr>
              <a:t>Office: CC-5-7</a:t>
            </a:r>
          </a:p>
          <a:p>
            <a:pPr algn="l"/>
            <a:r>
              <a:rPr lang="en-US" sz="2000" dirty="0" smtClean="0">
                <a:solidFill>
                  <a:schemeClr val="tx2"/>
                </a:solidFill>
              </a:rPr>
              <a:t>Cell: 9051639328</a:t>
            </a:r>
            <a:endParaRPr lang="en-US" sz="2000"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839200" cy="1143000"/>
          </a:xfrm>
        </p:spPr>
        <p:txBody>
          <a:bodyPr>
            <a:normAutofit fontScale="90000"/>
          </a:bodyPr>
          <a:lstStyle/>
          <a:p>
            <a:pPr algn="l"/>
            <a:r>
              <a:rPr lang="en-US" dirty="0" smtClean="0">
                <a:latin typeface="Times New Roman" pitchFamily="18" charset="0"/>
                <a:cs typeface="Times New Roman" pitchFamily="18" charset="0"/>
              </a:rPr>
              <a:t>Random Access (or contention) Protocols</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lstStyle/>
          <a:p>
            <a:pPr algn="just">
              <a:lnSpc>
                <a:spcPct val="80000"/>
              </a:lnSpc>
            </a:pPr>
            <a:r>
              <a:rPr lang="en-US" dirty="0" smtClean="0">
                <a:latin typeface="Times New Roman" pitchFamily="18" charset="0"/>
                <a:cs typeface="Times New Roman" pitchFamily="18" charset="0"/>
              </a:rPr>
              <a:t>No station is superior to another station and none is assigned the control over another.</a:t>
            </a:r>
          </a:p>
          <a:p>
            <a:pPr algn="just">
              <a:lnSpc>
                <a:spcPct val="80000"/>
              </a:lnSpc>
            </a:pPr>
            <a:endParaRPr lang="en-US" dirty="0" smtClean="0">
              <a:latin typeface="Times New Roman" pitchFamily="18" charset="0"/>
              <a:cs typeface="Times New Roman" pitchFamily="18" charset="0"/>
            </a:endParaRPr>
          </a:p>
          <a:p>
            <a:pPr algn="just">
              <a:lnSpc>
                <a:spcPct val="80000"/>
              </a:lnSpc>
            </a:pPr>
            <a:r>
              <a:rPr lang="en-US" dirty="0" smtClean="0">
                <a:latin typeface="Times New Roman" pitchFamily="18" charset="0"/>
                <a:cs typeface="Times New Roman" pitchFamily="18" charset="0"/>
              </a:rPr>
              <a:t>A station with a frame to be transmitted </a:t>
            </a:r>
            <a:r>
              <a:rPr lang="en-US" b="1" dirty="0" smtClean="0">
                <a:latin typeface="Times New Roman" pitchFamily="18" charset="0"/>
                <a:cs typeface="Times New Roman" pitchFamily="18" charset="0"/>
              </a:rPr>
              <a:t>can use the link directly based </a:t>
            </a:r>
            <a:r>
              <a:rPr lang="en-US" dirty="0" smtClean="0">
                <a:latin typeface="Times New Roman" pitchFamily="18" charset="0"/>
                <a:cs typeface="Times New Roman" pitchFamily="18" charset="0"/>
              </a:rPr>
              <a:t>on a procedure defined by the protocol to make a decision on whether or not to send. </a:t>
            </a:r>
          </a:p>
          <a:p>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Controlled Access</a:t>
            </a:r>
            <a:endParaRPr lang="en-US" dirty="0"/>
          </a:p>
        </p:txBody>
      </p:sp>
      <p:sp>
        <p:nvSpPr>
          <p:cNvPr id="3" name="Content Placeholder 2"/>
          <p:cNvSpPr>
            <a:spLocks noGrp="1"/>
          </p:cNvSpPr>
          <p:nvPr>
            <p:ph idx="1"/>
          </p:nvPr>
        </p:nvSpPr>
        <p:spPr/>
        <p:txBody>
          <a:bodyPr/>
          <a:lstStyle/>
          <a:p>
            <a:pPr algn="just"/>
            <a:r>
              <a:rPr lang="en-US" dirty="0" smtClean="0"/>
              <a:t>In </a:t>
            </a:r>
            <a:r>
              <a:rPr lang="en-US" dirty="0" smtClean="0">
                <a:solidFill>
                  <a:schemeClr val="hlink"/>
                </a:solidFill>
              </a:rPr>
              <a:t>controlled access</a:t>
            </a:r>
            <a:r>
              <a:rPr lang="en-US" dirty="0" smtClean="0"/>
              <a:t>, the stations consult one another to find which station has the right to send. A station cannot send unless it has been authorized by other stations. We discuss three popular controlled-access methods.</a:t>
            </a:r>
          </a:p>
          <a:p>
            <a:pPr lvl="1" algn="just"/>
            <a:r>
              <a:rPr lang="en-US" dirty="0" smtClean="0">
                <a:solidFill>
                  <a:srgbClr val="0033CC"/>
                </a:solidFill>
              </a:rPr>
              <a:t>Reservation </a:t>
            </a:r>
          </a:p>
          <a:p>
            <a:pPr lvl="1" algn="just"/>
            <a:r>
              <a:rPr lang="fr-FR" dirty="0" smtClean="0">
                <a:solidFill>
                  <a:srgbClr val="0033CC"/>
                </a:solidFill>
              </a:rPr>
              <a:t>Polling </a:t>
            </a:r>
          </a:p>
          <a:p>
            <a:pPr lvl="1" algn="just"/>
            <a:r>
              <a:rPr lang="en-US" dirty="0" smtClean="0">
                <a:solidFill>
                  <a:srgbClr val="0033CC"/>
                </a:solidFill>
              </a:rPr>
              <a:t>Token Passing</a:t>
            </a:r>
          </a:p>
          <a:p>
            <a:pPr lvl="1" algn="just"/>
            <a:endParaRPr lang="en-US" dirty="0" smtClean="0"/>
          </a:p>
          <a:p>
            <a:pPr algn="just"/>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Reservation</a:t>
            </a:r>
            <a:endParaRPr lang="en-US" dirty="0"/>
          </a:p>
        </p:txBody>
      </p:sp>
      <p:sp>
        <p:nvSpPr>
          <p:cNvPr id="3" name="Content Placeholder 2"/>
          <p:cNvSpPr>
            <a:spLocks noGrp="1"/>
          </p:cNvSpPr>
          <p:nvPr>
            <p:ph idx="1"/>
          </p:nvPr>
        </p:nvSpPr>
        <p:spPr/>
        <p:txBody>
          <a:bodyPr>
            <a:normAutofit/>
          </a:bodyPr>
          <a:lstStyle/>
          <a:p>
            <a:pPr algn="just"/>
            <a:r>
              <a:rPr lang="en-US" sz="2000" dirty="0" smtClean="0"/>
              <a:t>In reservation method, a station needs to make a reservation before sending data. Time is divided into intervals. In each interval, a reservation frame precedes the data frames sent in that interval.</a:t>
            </a:r>
          </a:p>
          <a:p>
            <a:pPr algn="just"/>
            <a:r>
              <a:rPr lang="en-US" sz="2000" dirty="0" smtClean="0"/>
              <a:t>If there are N stations in the system, there are exactly N reservation </a:t>
            </a:r>
            <a:r>
              <a:rPr lang="en-US" sz="2000" dirty="0" err="1" smtClean="0"/>
              <a:t>minislots</a:t>
            </a:r>
            <a:r>
              <a:rPr lang="en-US" sz="2000" dirty="0" smtClean="0"/>
              <a:t> in the reservation frame. Each </a:t>
            </a:r>
            <a:r>
              <a:rPr lang="en-US" sz="2000" dirty="0" err="1" smtClean="0"/>
              <a:t>minislot</a:t>
            </a:r>
            <a:r>
              <a:rPr lang="en-US" sz="2000" dirty="0" smtClean="0"/>
              <a:t> belongs to a station. When a station needs to send a data frame, it makes a reservation in its own </a:t>
            </a:r>
            <a:r>
              <a:rPr lang="en-US" sz="2000" dirty="0" err="1" smtClean="0"/>
              <a:t>minislot</a:t>
            </a:r>
            <a:r>
              <a:rPr lang="en-US" sz="2000" dirty="0" smtClean="0"/>
              <a:t>. The station that have made reservations can send their data frames after the reservation frame.</a:t>
            </a:r>
            <a:endParaRPr lang="en-US" sz="2000" dirty="0"/>
          </a:p>
        </p:txBody>
      </p:sp>
      <p:pic>
        <p:nvPicPr>
          <p:cNvPr id="4" name="Picture 7"/>
          <p:cNvPicPr>
            <a:picLocks noChangeAspect="1" noChangeArrowheads="1"/>
          </p:cNvPicPr>
          <p:nvPr/>
        </p:nvPicPr>
        <p:blipFill>
          <a:blip r:embed="rId2" cstate="print"/>
          <a:srcRect/>
          <a:stretch>
            <a:fillRect/>
          </a:stretch>
        </p:blipFill>
        <p:spPr bwMode="auto">
          <a:xfrm>
            <a:off x="533400" y="4572000"/>
            <a:ext cx="7861300" cy="1828800"/>
          </a:xfrm>
          <a:prstGeom prst="rect">
            <a:avLst/>
          </a:prstGeom>
          <a:noFill/>
          <a:ln w="9525">
            <a:noFill/>
            <a:miter lim="800000"/>
            <a:headEnd/>
            <a:tailEnd/>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Polling</a:t>
            </a:r>
            <a:endParaRPr lang="en-US" dirty="0"/>
          </a:p>
        </p:txBody>
      </p:sp>
      <p:sp>
        <p:nvSpPr>
          <p:cNvPr id="3" name="Content Placeholder 2"/>
          <p:cNvSpPr>
            <a:spLocks noGrp="1"/>
          </p:cNvSpPr>
          <p:nvPr>
            <p:ph idx="1"/>
          </p:nvPr>
        </p:nvSpPr>
        <p:spPr>
          <a:xfrm>
            <a:off x="457200" y="838200"/>
            <a:ext cx="8229600" cy="5287963"/>
          </a:xfrm>
        </p:spPr>
        <p:txBody>
          <a:bodyPr>
            <a:normAutofit/>
          </a:bodyPr>
          <a:lstStyle/>
          <a:p>
            <a:pPr algn="just"/>
            <a:r>
              <a:rPr lang="en-US" sz="2000" dirty="0" smtClean="0"/>
              <a:t>Polling work with topologies in which one device is designated as a primary station and the other devices are secondary stations.</a:t>
            </a:r>
          </a:p>
          <a:p>
            <a:pPr algn="just"/>
            <a:r>
              <a:rPr lang="en-US" sz="2000" dirty="0" smtClean="0"/>
              <a:t>All data exchanges must be made through the primary device; the primary device controls the link, therefore, it is always  the initiator of a session.</a:t>
            </a:r>
          </a:p>
          <a:p>
            <a:pPr algn="just"/>
            <a:r>
              <a:rPr lang="en-US" sz="2000" dirty="0" smtClean="0">
                <a:solidFill>
                  <a:srgbClr val="0000FF"/>
                </a:solidFill>
              </a:rPr>
              <a:t>Poll:</a:t>
            </a:r>
            <a:r>
              <a:rPr lang="en-US" sz="2000" dirty="0" smtClean="0"/>
              <a:t> If the primary wants to receive data, it asks the secondary nodes if they have anything to send.</a:t>
            </a:r>
          </a:p>
          <a:p>
            <a:pPr algn="just"/>
            <a:r>
              <a:rPr lang="en-US" sz="2000" dirty="0" smtClean="0">
                <a:solidFill>
                  <a:srgbClr val="0000FF"/>
                </a:solidFill>
              </a:rPr>
              <a:t>Select: </a:t>
            </a:r>
            <a:r>
              <a:rPr lang="en-US" sz="2000" dirty="0" smtClean="0"/>
              <a:t>If the primary wants to send data, it tells the secondary nodes to get ready to receive.</a:t>
            </a:r>
            <a:endParaRPr lang="en-US" sz="2000" dirty="0" smtClean="0">
              <a:solidFill>
                <a:srgbClr val="0000FF"/>
              </a:solidFill>
            </a:endParaRPr>
          </a:p>
          <a:p>
            <a:pPr algn="just"/>
            <a:endParaRPr lang="en-US" sz="2000" dirty="0"/>
          </a:p>
        </p:txBody>
      </p:sp>
      <p:pic>
        <p:nvPicPr>
          <p:cNvPr id="4" name="Picture 7"/>
          <p:cNvPicPr>
            <a:picLocks noChangeAspect="1" noChangeArrowheads="1"/>
          </p:cNvPicPr>
          <p:nvPr/>
        </p:nvPicPr>
        <p:blipFill>
          <a:blip r:embed="rId2" cstate="print"/>
          <a:srcRect/>
          <a:stretch>
            <a:fillRect/>
          </a:stretch>
        </p:blipFill>
        <p:spPr bwMode="auto">
          <a:xfrm>
            <a:off x="304800" y="3779838"/>
            <a:ext cx="8483600" cy="3078162"/>
          </a:xfrm>
          <a:prstGeom prst="rect">
            <a:avLst/>
          </a:prstGeom>
          <a:noFill/>
          <a:ln w="9525">
            <a:noFill/>
            <a:miter lim="800000"/>
            <a:headEnd/>
            <a:tailEnd/>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 passing</a:t>
            </a:r>
            <a:endParaRPr lang="en-US" dirty="0"/>
          </a:p>
        </p:txBody>
      </p:sp>
      <p:sp>
        <p:nvSpPr>
          <p:cNvPr id="3" name="Content Placeholder 2"/>
          <p:cNvSpPr>
            <a:spLocks noGrp="1"/>
          </p:cNvSpPr>
          <p:nvPr>
            <p:ph idx="1"/>
          </p:nvPr>
        </p:nvSpPr>
        <p:spPr/>
        <p:txBody>
          <a:bodyPr>
            <a:normAutofit/>
          </a:bodyPr>
          <a:lstStyle/>
          <a:p>
            <a:r>
              <a:rPr lang="en-US" sz="2000" dirty="0" smtClean="0"/>
              <a:t>In the token passing method, the station in a network are organized in a logical ring.</a:t>
            </a:r>
          </a:p>
          <a:p>
            <a:r>
              <a:rPr lang="en-US" sz="2000" dirty="0" smtClean="0"/>
              <a:t>A special packet called a token circulates through the ring. The possession of the token gives the station the right to access the channel and send its data.</a:t>
            </a:r>
          </a:p>
          <a:p>
            <a:r>
              <a:rPr lang="en-US" sz="2000" dirty="0" smtClean="0"/>
              <a:t>Token management is needed for this access method.</a:t>
            </a:r>
            <a:endParaRPr lang="en-US" sz="2000" dirty="0"/>
          </a:p>
        </p:txBody>
      </p:sp>
      <p:pic>
        <p:nvPicPr>
          <p:cNvPr id="4" name="Picture 7"/>
          <p:cNvPicPr>
            <a:picLocks noChangeAspect="1" noChangeArrowheads="1"/>
          </p:cNvPicPr>
          <p:nvPr/>
        </p:nvPicPr>
        <p:blipFill>
          <a:blip r:embed="rId2" cstate="print"/>
          <a:srcRect/>
          <a:stretch>
            <a:fillRect/>
          </a:stretch>
        </p:blipFill>
        <p:spPr bwMode="auto">
          <a:xfrm>
            <a:off x="2362200" y="3657600"/>
            <a:ext cx="4283075" cy="3036637"/>
          </a:xfrm>
          <a:prstGeom prst="rect">
            <a:avLst/>
          </a:prstGeom>
          <a:noFill/>
          <a:ln w="9525">
            <a:noFill/>
            <a:miter lim="800000"/>
            <a:headEnd/>
            <a:tailEnd/>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Channelization</a:t>
            </a:r>
            <a:endParaRPr lang="en-US" dirty="0"/>
          </a:p>
        </p:txBody>
      </p:sp>
      <p:sp>
        <p:nvSpPr>
          <p:cNvPr id="3" name="Content Placeholder 2"/>
          <p:cNvSpPr>
            <a:spLocks noGrp="1"/>
          </p:cNvSpPr>
          <p:nvPr>
            <p:ph idx="1"/>
          </p:nvPr>
        </p:nvSpPr>
        <p:spPr/>
        <p:txBody>
          <a:bodyPr/>
          <a:lstStyle/>
          <a:p>
            <a:pPr algn="just"/>
            <a:r>
              <a:rPr lang="en-US" dirty="0" smtClean="0">
                <a:solidFill>
                  <a:schemeClr val="hlink"/>
                </a:solidFill>
              </a:rPr>
              <a:t>Channelization</a:t>
            </a:r>
            <a:r>
              <a:rPr lang="en-US" dirty="0" smtClean="0"/>
              <a:t> is a multiple-access method in which the available bandwidth of a link is shared in time, frequency, or through code, between different stations. In this section, we discuss three channelization protocols.</a:t>
            </a:r>
          </a:p>
          <a:p>
            <a:pPr lvl="1">
              <a:buClr>
                <a:schemeClr val="tx1"/>
              </a:buClr>
              <a:buSzPct val="117000"/>
            </a:pPr>
            <a:r>
              <a:rPr lang="en-US" dirty="0" smtClean="0">
                <a:solidFill>
                  <a:srgbClr val="0033CC"/>
                </a:solidFill>
              </a:rPr>
              <a:t>Frequency-Division Multiple Access (FDMA)</a:t>
            </a:r>
          </a:p>
          <a:p>
            <a:pPr lvl="1">
              <a:buClr>
                <a:schemeClr val="tx1"/>
              </a:buClr>
              <a:buSzPct val="117000"/>
            </a:pPr>
            <a:r>
              <a:rPr lang="fr-FR" dirty="0" smtClean="0">
                <a:solidFill>
                  <a:srgbClr val="0033CC"/>
                </a:solidFill>
              </a:rPr>
              <a:t>Time-Division Multiple Access (TDMA)</a:t>
            </a:r>
          </a:p>
          <a:p>
            <a:pPr lvl="1">
              <a:buClr>
                <a:schemeClr val="tx1"/>
              </a:buClr>
              <a:buSzPct val="117000"/>
            </a:pPr>
            <a:r>
              <a:rPr lang="fr-FR" dirty="0" smtClean="0">
                <a:solidFill>
                  <a:srgbClr val="0033CC"/>
                </a:solidFill>
              </a:rPr>
              <a:t>Code-Division Multiple Access (CDMA)</a:t>
            </a:r>
            <a:endParaRPr lang="en-US" dirty="0" smtClean="0">
              <a:solidFill>
                <a:srgbClr val="0033CC"/>
              </a:solidFill>
            </a:endParaRPr>
          </a:p>
          <a:p>
            <a:pPr algn="just"/>
            <a:endParaRPr lang="en-US" dirty="0" smtClean="0"/>
          </a:p>
          <a:p>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FDMA</a:t>
            </a:r>
            <a:endParaRPr lang="en-US" dirty="0"/>
          </a:p>
        </p:txBody>
      </p:sp>
      <p:sp>
        <p:nvSpPr>
          <p:cNvPr id="5" name="Content Placeholder 4"/>
          <p:cNvSpPr>
            <a:spLocks noGrp="1"/>
          </p:cNvSpPr>
          <p:nvPr>
            <p:ph sz="half" idx="1"/>
          </p:nvPr>
        </p:nvSpPr>
        <p:spPr>
          <a:xfrm>
            <a:off x="152400" y="1676400"/>
            <a:ext cx="3352800" cy="4525963"/>
          </a:xfrm>
        </p:spPr>
        <p:txBody>
          <a:bodyPr>
            <a:normAutofit lnSpcReduction="10000"/>
          </a:bodyPr>
          <a:lstStyle/>
          <a:p>
            <a:pPr algn="just"/>
            <a:r>
              <a:rPr lang="en-US" sz="2000" dirty="0" smtClean="0"/>
              <a:t>In FDMA, the available bandwidth is divided into frequency bands.</a:t>
            </a:r>
          </a:p>
          <a:p>
            <a:pPr algn="just"/>
            <a:r>
              <a:rPr lang="en-US" sz="2000" dirty="0" smtClean="0"/>
              <a:t>Each station is allocated a band to send its data.</a:t>
            </a:r>
          </a:p>
          <a:p>
            <a:pPr algn="just"/>
            <a:r>
              <a:rPr lang="en-US" sz="2000" dirty="0" smtClean="0"/>
              <a:t>Each station uses a </a:t>
            </a:r>
            <a:r>
              <a:rPr lang="en-US" sz="2000" dirty="0" err="1" smtClean="0"/>
              <a:t>bandpass</a:t>
            </a:r>
            <a:r>
              <a:rPr lang="en-US" sz="2000" dirty="0" smtClean="0"/>
              <a:t> filter to confine the transmitter frequencies.</a:t>
            </a:r>
          </a:p>
          <a:p>
            <a:pPr algn="just"/>
            <a:r>
              <a:rPr lang="en-US" sz="2000" dirty="0" smtClean="0"/>
              <a:t>To prevent station interferences, the allocated bands are separated from one another by small guard bands.</a:t>
            </a:r>
            <a:endParaRPr lang="en-US" sz="2000" dirty="0"/>
          </a:p>
        </p:txBody>
      </p:sp>
      <p:sp>
        <p:nvSpPr>
          <p:cNvPr id="6" name="Content Placeholder 5"/>
          <p:cNvSpPr>
            <a:spLocks noGrp="1"/>
          </p:cNvSpPr>
          <p:nvPr>
            <p:ph sz="half" idx="2"/>
          </p:nvPr>
        </p:nvSpPr>
        <p:spPr/>
        <p:txBody>
          <a:bodyPr>
            <a:normAutofit lnSpcReduction="10000"/>
          </a:bodyPr>
          <a:lstStyle/>
          <a:p>
            <a:endParaRPr lang="en-US" dirty="0"/>
          </a:p>
        </p:txBody>
      </p:sp>
      <p:pic>
        <p:nvPicPr>
          <p:cNvPr id="4" name="Picture 9"/>
          <p:cNvPicPr>
            <a:picLocks noChangeAspect="1" noChangeArrowheads="1"/>
          </p:cNvPicPr>
          <p:nvPr/>
        </p:nvPicPr>
        <p:blipFill>
          <a:blip r:embed="rId2" cstate="print"/>
          <a:srcRect/>
          <a:stretch>
            <a:fillRect/>
          </a:stretch>
        </p:blipFill>
        <p:spPr bwMode="auto">
          <a:xfrm>
            <a:off x="3583320" y="1752600"/>
            <a:ext cx="5509442" cy="3657600"/>
          </a:xfrm>
          <a:prstGeom prst="rect">
            <a:avLst/>
          </a:prstGeom>
          <a:noFill/>
          <a:ln w="9525">
            <a:noFill/>
            <a:miter lim="800000"/>
            <a:headEnd/>
            <a:tailEnd/>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TDMA</a:t>
            </a:r>
            <a:endParaRPr lang="en-US" dirty="0"/>
          </a:p>
        </p:txBody>
      </p:sp>
      <p:sp>
        <p:nvSpPr>
          <p:cNvPr id="3" name="Content Placeholder 2"/>
          <p:cNvSpPr>
            <a:spLocks noGrp="1"/>
          </p:cNvSpPr>
          <p:nvPr>
            <p:ph sz="half" idx="1"/>
          </p:nvPr>
        </p:nvSpPr>
        <p:spPr>
          <a:xfrm>
            <a:off x="457200" y="1600200"/>
            <a:ext cx="3581400" cy="4525963"/>
          </a:xfrm>
        </p:spPr>
        <p:txBody>
          <a:bodyPr>
            <a:normAutofit lnSpcReduction="10000"/>
          </a:bodyPr>
          <a:lstStyle/>
          <a:p>
            <a:pPr algn="just"/>
            <a:r>
              <a:rPr lang="en-US" sz="2000" dirty="0" smtClean="0"/>
              <a:t>In TDMA, the bandwidth is just one channel that is timeshared between different stations.</a:t>
            </a:r>
          </a:p>
          <a:p>
            <a:pPr algn="just"/>
            <a:r>
              <a:rPr lang="en-US" sz="2000" dirty="0" smtClean="0"/>
              <a:t>The main problem with TDMA lies in achieving synchronization between the different stations.</a:t>
            </a:r>
          </a:p>
          <a:p>
            <a:pPr algn="just"/>
            <a:r>
              <a:rPr lang="en-US" sz="2000" dirty="0" smtClean="0"/>
              <a:t>Each node needs to know the beginning of its slot and the location of its slot.</a:t>
            </a:r>
          </a:p>
          <a:p>
            <a:pPr algn="just"/>
            <a:r>
              <a:rPr lang="en-US" sz="2000" dirty="0" smtClean="0"/>
              <a:t>This may be difficult  because of propagation delays if the stations are spread over a large area.</a:t>
            </a:r>
            <a:endParaRPr lang="en-US" sz="2000" dirty="0"/>
          </a:p>
        </p:txBody>
      </p:sp>
      <p:sp>
        <p:nvSpPr>
          <p:cNvPr id="4" name="Content Placeholder 3"/>
          <p:cNvSpPr>
            <a:spLocks noGrp="1"/>
          </p:cNvSpPr>
          <p:nvPr>
            <p:ph sz="half" idx="2"/>
          </p:nvPr>
        </p:nvSpPr>
        <p:spPr/>
        <p:txBody>
          <a:bodyPr>
            <a:normAutofit lnSpcReduction="10000"/>
          </a:bodyPr>
          <a:lstStyle/>
          <a:p>
            <a:endParaRPr lang="en-US"/>
          </a:p>
        </p:txBody>
      </p:sp>
      <p:pic>
        <p:nvPicPr>
          <p:cNvPr id="5" name="Picture 7"/>
          <p:cNvPicPr>
            <a:picLocks noChangeAspect="1" noChangeArrowheads="1"/>
          </p:cNvPicPr>
          <p:nvPr/>
        </p:nvPicPr>
        <p:blipFill>
          <a:blip r:embed="rId2" cstate="print"/>
          <a:srcRect/>
          <a:stretch>
            <a:fillRect/>
          </a:stretch>
        </p:blipFill>
        <p:spPr bwMode="auto">
          <a:xfrm>
            <a:off x="4114800" y="1928813"/>
            <a:ext cx="5026119" cy="3328987"/>
          </a:xfrm>
          <a:prstGeom prst="rect">
            <a:avLst/>
          </a:prstGeom>
          <a:noFill/>
          <a:ln w="9525">
            <a:noFill/>
            <a:miter lim="800000"/>
            <a:headEnd/>
            <a:tailEnd/>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CDMA</a:t>
            </a:r>
            <a:endParaRPr lang="en-US" dirty="0"/>
          </a:p>
        </p:txBody>
      </p:sp>
      <p:sp>
        <p:nvSpPr>
          <p:cNvPr id="3" name="Content Placeholder 2"/>
          <p:cNvSpPr>
            <a:spLocks noGrp="1"/>
          </p:cNvSpPr>
          <p:nvPr>
            <p:ph sz="half" idx="1"/>
          </p:nvPr>
        </p:nvSpPr>
        <p:spPr/>
        <p:txBody>
          <a:bodyPr>
            <a:normAutofit/>
          </a:bodyPr>
          <a:lstStyle/>
          <a:p>
            <a:pPr algn="just"/>
            <a:r>
              <a:rPr lang="en-US" sz="2000" dirty="0" smtClean="0"/>
              <a:t>CDMA was conceived several decades ago..with advancement on electronic technology recently implemented .</a:t>
            </a:r>
          </a:p>
          <a:p>
            <a:pPr algn="just"/>
            <a:r>
              <a:rPr lang="en-US" sz="2000" dirty="0" smtClean="0"/>
              <a:t>In CDMA, one channel carries all transmissions simultaneously.</a:t>
            </a:r>
          </a:p>
          <a:p>
            <a:pPr algn="just"/>
            <a:endParaRPr lang="en-US" sz="2000" dirty="0"/>
          </a:p>
        </p:txBody>
      </p:sp>
      <p:sp>
        <p:nvSpPr>
          <p:cNvPr id="4" name="Content Placeholder 3"/>
          <p:cNvSpPr>
            <a:spLocks noGrp="1"/>
          </p:cNvSpPr>
          <p:nvPr>
            <p:ph sz="half" idx="2"/>
          </p:nvPr>
        </p:nvSpPr>
        <p:spPr/>
        <p:txBody>
          <a:bodyPr/>
          <a:lstStyle/>
          <a:p>
            <a:endParaRPr lang="en-US"/>
          </a:p>
        </p:txBody>
      </p:sp>
      <p:pic>
        <p:nvPicPr>
          <p:cNvPr id="5" name="Picture 7"/>
          <p:cNvPicPr>
            <a:picLocks noChangeAspect="1" noChangeArrowheads="1"/>
          </p:cNvPicPr>
          <p:nvPr/>
        </p:nvPicPr>
        <p:blipFill>
          <a:blip r:embed="rId2" cstate="print"/>
          <a:srcRect/>
          <a:stretch>
            <a:fillRect/>
          </a:stretch>
        </p:blipFill>
        <p:spPr bwMode="auto">
          <a:xfrm>
            <a:off x="4510420" y="2328863"/>
            <a:ext cx="4557380" cy="2700337"/>
          </a:xfrm>
          <a:prstGeom prst="rect">
            <a:avLst/>
          </a:prstGeom>
          <a:noFill/>
          <a:ln w="9525">
            <a:noFill/>
            <a:miter lim="800000"/>
            <a:headEnd/>
            <a:tailEnd/>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Chip sequences</a:t>
            </a:r>
            <a:br>
              <a:rPr lang="en-US" dirty="0" smtClean="0"/>
            </a:br>
            <a:endParaRPr lang="en-US" dirty="0"/>
          </a:p>
        </p:txBody>
      </p:sp>
      <p:sp>
        <p:nvSpPr>
          <p:cNvPr id="6" name="Content Placeholder 5"/>
          <p:cNvSpPr>
            <a:spLocks noGrp="1"/>
          </p:cNvSpPr>
          <p:nvPr>
            <p:ph idx="1"/>
          </p:nvPr>
        </p:nvSpPr>
        <p:spPr/>
        <p:txBody>
          <a:bodyPr/>
          <a:lstStyle/>
          <a:p>
            <a:endParaRPr lang="en-US"/>
          </a:p>
        </p:txBody>
      </p:sp>
      <p:pic>
        <p:nvPicPr>
          <p:cNvPr id="7" name="Picture 7"/>
          <p:cNvPicPr>
            <a:picLocks noChangeAspect="1" noChangeArrowheads="1"/>
          </p:cNvPicPr>
          <p:nvPr/>
        </p:nvPicPr>
        <p:blipFill>
          <a:blip r:embed="rId2" cstate="print"/>
          <a:srcRect/>
          <a:stretch>
            <a:fillRect/>
          </a:stretch>
        </p:blipFill>
        <p:spPr bwMode="auto">
          <a:xfrm>
            <a:off x="152400" y="2870200"/>
            <a:ext cx="8775700" cy="863600"/>
          </a:xfrm>
          <a:prstGeom prst="rect">
            <a:avLst/>
          </a:prstGeom>
          <a:noFill/>
          <a:ln w="9525">
            <a:noFill/>
            <a:miter lim="800000"/>
            <a:headEnd/>
            <a:tailEnd/>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representation in CDMA</a:t>
            </a:r>
            <a:br>
              <a:rPr lang="en-US" dirty="0" smtClean="0"/>
            </a:br>
            <a:endParaRPr lang="en-US" dirty="0"/>
          </a:p>
        </p:txBody>
      </p:sp>
      <p:sp>
        <p:nvSpPr>
          <p:cNvPr id="3" name="Content Placeholder 2"/>
          <p:cNvSpPr>
            <a:spLocks noGrp="1"/>
          </p:cNvSpPr>
          <p:nvPr>
            <p:ph idx="1"/>
          </p:nvPr>
        </p:nvSpPr>
        <p:spPr/>
        <p:txBody>
          <a:bodyPr/>
          <a:lstStyle/>
          <a:p>
            <a:endParaRPr lang="en-US"/>
          </a:p>
        </p:txBody>
      </p:sp>
      <p:pic>
        <p:nvPicPr>
          <p:cNvPr id="4" name="Picture 7"/>
          <p:cNvPicPr>
            <a:picLocks noChangeAspect="1" noChangeArrowheads="1"/>
          </p:cNvPicPr>
          <p:nvPr/>
        </p:nvPicPr>
        <p:blipFill>
          <a:blip r:embed="rId2" cstate="print"/>
          <a:srcRect/>
          <a:stretch>
            <a:fillRect/>
          </a:stretch>
        </p:blipFill>
        <p:spPr bwMode="auto">
          <a:xfrm>
            <a:off x="484188" y="3016250"/>
            <a:ext cx="8126412" cy="7175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Protocols</a:t>
            </a:r>
            <a:endParaRPr lang="en-US" dirty="0"/>
          </a:p>
        </p:txBody>
      </p:sp>
      <p:sp>
        <p:nvSpPr>
          <p:cNvPr id="3" name="Content Placeholder 2"/>
          <p:cNvSpPr>
            <a:spLocks noGrp="1"/>
          </p:cNvSpPr>
          <p:nvPr>
            <p:ph idx="1"/>
          </p:nvPr>
        </p:nvSpPr>
        <p:spPr/>
        <p:txBody>
          <a:bodyPr/>
          <a:lstStyle/>
          <a:p>
            <a:pPr marL="514350" indent="-514350">
              <a:buClr>
                <a:schemeClr val="tx1"/>
              </a:buClr>
              <a:buSzPct val="117000"/>
            </a:pPr>
            <a:r>
              <a:rPr lang="en-US" dirty="0" smtClean="0">
                <a:solidFill>
                  <a:srgbClr val="0033CC"/>
                </a:solidFill>
              </a:rPr>
              <a:t>ALOHA </a:t>
            </a:r>
          </a:p>
          <a:p>
            <a:pPr marL="514350" indent="-514350">
              <a:buClr>
                <a:schemeClr val="tx1"/>
              </a:buClr>
              <a:buSzPct val="117000"/>
            </a:pPr>
            <a:r>
              <a:rPr lang="en-US" dirty="0" smtClean="0">
                <a:solidFill>
                  <a:srgbClr val="0033CC"/>
                </a:solidFill>
              </a:rPr>
              <a:t>Carrier Sense Multiple Access (CSMA)</a:t>
            </a:r>
          </a:p>
          <a:p>
            <a:pPr marL="514350" indent="-514350">
              <a:buClr>
                <a:schemeClr val="tx1"/>
              </a:buClr>
              <a:buSzPct val="117000"/>
            </a:pPr>
            <a:r>
              <a:rPr lang="en-US" dirty="0" smtClean="0">
                <a:solidFill>
                  <a:srgbClr val="0033CC"/>
                </a:solidFill>
              </a:rPr>
              <a:t>Carrier Sense Multiple Access with Collision Detection (CSMA/CD)</a:t>
            </a:r>
          </a:p>
          <a:p>
            <a:pPr marL="514350" indent="-514350">
              <a:buClr>
                <a:schemeClr val="tx1"/>
              </a:buClr>
              <a:buSzPct val="117000"/>
            </a:pPr>
            <a:r>
              <a:rPr lang="en-US" dirty="0" smtClean="0">
                <a:solidFill>
                  <a:srgbClr val="0033CC"/>
                </a:solidFill>
              </a:rPr>
              <a:t>Carrier Sense Multiple Access with Collision Avoidance (CSMA/CA)</a:t>
            </a:r>
          </a:p>
          <a:p>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Sharing channel in CDMA</a:t>
            </a:r>
            <a:br>
              <a:rPr lang="en-US" dirty="0" smtClean="0"/>
            </a:br>
            <a:endParaRPr lang="en-US" dirty="0"/>
          </a:p>
        </p:txBody>
      </p:sp>
      <p:sp>
        <p:nvSpPr>
          <p:cNvPr id="3" name="Content Placeholder 2"/>
          <p:cNvSpPr>
            <a:spLocks noGrp="1"/>
          </p:cNvSpPr>
          <p:nvPr>
            <p:ph idx="1"/>
          </p:nvPr>
        </p:nvSpPr>
        <p:spPr/>
        <p:txBody>
          <a:bodyPr/>
          <a:lstStyle/>
          <a:p>
            <a:endParaRPr lang="en-US"/>
          </a:p>
        </p:txBody>
      </p:sp>
      <p:pic>
        <p:nvPicPr>
          <p:cNvPr id="4" name="Picture 7"/>
          <p:cNvPicPr>
            <a:picLocks noChangeAspect="1" noChangeArrowheads="1"/>
          </p:cNvPicPr>
          <p:nvPr/>
        </p:nvPicPr>
        <p:blipFill>
          <a:blip r:embed="rId2" cstate="print"/>
          <a:srcRect/>
          <a:stretch>
            <a:fillRect/>
          </a:stretch>
        </p:blipFill>
        <p:spPr bwMode="auto">
          <a:xfrm>
            <a:off x="185738" y="1524000"/>
            <a:ext cx="8729662" cy="4495800"/>
          </a:xfrm>
          <a:prstGeom prst="rect">
            <a:avLst/>
          </a:prstGeom>
          <a:noFill/>
          <a:ln w="9525">
            <a:noFill/>
            <a:miter lim="800000"/>
            <a:headEnd/>
            <a:tailEnd/>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Digital signal created by four stations in CDMA</a:t>
            </a:r>
            <a:br>
              <a:rPr lang="en-US" dirty="0" smtClean="0"/>
            </a:br>
            <a:endParaRPr lang="en-US" dirty="0"/>
          </a:p>
        </p:txBody>
      </p:sp>
      <p:sp>
        <p:nvSpPr>
          <p:cNvPr id="3" name="Content Placeholder 2"/>
          <p:cNvSpPr>
            <a:spLocks noGrp="1"/>
          </p:cNvSpPr>
          <p:nvPr>
            <p:ph idx="1"/>
          </p:nvPr>
        </p:nvSpPr>
        <p:spPr/>
        <p:txBody>
          <a:bodyPr/>
          <a:lstStyle/>
          <a:p>
            <a:endParaRPr lang="en-US"/>
          </a:p>
        </p:txBody>
      </p:sp>
      <p:pic>
        <p:nvPicPr>
          <p:cNvPr id="4" name="Picture 7"/>
          <p:cNvPicPr>
            <a:picLocks noChangeAspect="1" noChangeArrowheads="1"/>
          </p:cNvPicPr>
          <p:nvPr/>
        </p:nvPicPr>
        <p:blipFill>
          <a:blip r:embed="rId2" cstate="print"/>
          <a:srcRect/>
          <a:stretch>
            <a:fillRect/>
          </a:stretch>
        </p:blipFill>
        <p:spPr bwMode="auto">
          <a:xfrm>
            <a:off x="279400" y="1552575"/>
            <a:ext cx="8026400" cy="4238625"/>
          </a:xfrm>
          <a:prstGeom prst="rect">
            <a:avLst/>
          </a:prstGeom>
          <a:noFill/>
          <a:ln w="9525">
            <a:noFill/>
            <a:miter lim="800000"/>
            <a:headEnd/>
            <a:tailEnd/>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Decoding of the composite signal for one in CDMA</a:t>
            </a:r>
            <a:br>
              <a:rPr lang="en-US" dirty="0" smtClean="0"/>
            </a:br>
            <a:endParaRPr lang="en-US" dirty="0"/>
          </a:p>
        </p:txBody>
      </p:sp>
      <p:sp>
        <p:nvSpPr>
          <p:cNvPr id="3" name="Content Placeholder 2"/>
          <p:cNvSpPr>
            <a:spLocks noGrp="1"/>
          </p:cNvSpPr>
          <p:nvPr>
            <p:ph idx="1"/>
          </p:nvPr>
        </p:nvSpPr>
        <p:spPr/>
        <p:txBody>
          <a:bodyPr/>
          <a:lstStyle/>
          <a:p>
            <a:endParaRPr lang="en-US"/>
          </a:p>
        </p:txBody>
      </p:sp>
      <p:pic>
        <p:nvPicPr>
          <p:cNvPr id="4" name="Picture 7"/>
          <p:cNvPicPr>
            <a:picLocks noChangeAspect="1" noChangeArrowheads="1"/>
          </p:cNvPicPr>
          <p:nvPr/>
        </p:nvPicPr>
        <p:blipFill>
          <a:blip r:embed="rId2" cstate="print"/>
          <a:srcRect/>
          <a:stretch>
            <a:fillRect/>
          </a:stretch>
        </p:blipFill>
        <p:spPr bwMode="auto">
          <a:xfrm>
            <a:off x="719138" y="1301750"/>
            <a:ext cx="7358062" cy="4337050"/>
          </a:xfrm>
          <a:prstGeom prst="rect">
            <a:avLst/>
          </a:prstGeom>
          <a:noFill/>
          <a:ln w="9525">
            <a:noFill/>
            <a:miter lim="800000"/>
            <a:headEnd/>
            <a:tailEnd/>
          </a:ln>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General rule and examples of creating Walsh tables</a:t>
            </a:r>
            <a:br>
              <a:rPr lang="en-US" dirty="0" smtClean="0"/>
            </a:br>
            <a:endParaRPr lang="en-US" dirty="0"/>
          </a:p>
        </p:txBody>
      </p:sp>
      <p:sp>
        <p:nvSpPr>
          <p:cNvPr id="3" name="Content Placeholder 2"/>
          <p:cNvSpPr>
            <a:spLocks noGrp="1"/>
          </p:cNvSpPr>
          <p:nvPr>
            <p:ph idx="1"/>
          </p:nvPr>
        </p:nvSpPr>
        <p:spPr/>
        <p:txBody>
          <a:bodyPr/>
          <a:lstStyle/>
          <a:p>
            <a:endParaRPr lang="en-US"/>
          </a:p>
        </p:txBody>
      </p:sp>
      <p:pic>
        <p:nvPicPr>
          <p:cNvPr id="4" name="Picture 7"/>
          <p:cNvPicPr>
            <a:picLocks noChangeAspect="1" noChangeArrowheads="1"/>
          </p:cNvPicPr>
          <p:nvPr/>
        </p:nvPicPr>
        <p:blipFill>
          <a:blip r:embed="rId2" cstate="print"/>
          <a:srcRect/>
          <a:stretch>
            <a:fillRect/>
          </a:stretch>
        </p:blipFill>
        <p:spPr bwMode="auto">
          <a:xfrm>
            <a:off x="1174750" y="1417638"/>
            <a:ext cx="5988050" cy="4525962"/>
          </a:xfrm>
          <a:prstGeom prst="rect">
            <a:avLst/>
          </a:prstGeom>
          <a:noFill/>
          <a:ln w="9525">
            <a:noFill/>
            <a:miter lim="800000"/>
            <a:headEnd/>
            <a:tailEnd/>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latin typeface="Arial" charset="0"/>
              </a:rPr>
              <a:t>The number of sequences in a Walsh table needs to be N = 2</a:t>
            </a:r>
            <a:r>
              <a:rPr lang="en-US" baseline="30000" dirty="0" smtClean="0">
                <a:latin typeface="Arial" charset="0"/>
              </a:rPr>
              <a:t>m</a:t>
            </a:r>
            <a:r>
              <a:rPr lang="en-US" dirty="0" smtClean="0">
                <a:latin typeface="Arial" charset="0"/>
              </a:rPr>
              <a:t>.</a:t>
            </a:r>
          </a:p>
          <a:p>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Find the chips for a network with</a:t>
            </a:r>
          </a:p>
          <a:p>
            <a:pPr algn="just"/>
            <a:r>
              <a:rPr lang="en-US" dirty="0" smtClean="0">
                <a:solidFill>
                  <a:schemeClr val="hlink"/>
                </a:solidFill>
              </a:rPr>
              <a:t>a.</a:t>
            </a:r>
            <a:r>
              <a:rPr lang="en-US" dirty="0" smtClean="0"/>
              <a:t> Two stations           </a:t>
            </a:r>
            <a:r>
              <a:rPr lang="en-US" dirty="0" smtClean="0">
                <a:solidFill>
                  <a:schemeClr val="hlink"/>
                </a:solidFill>
              </a:rPr>
              <a:t>b.</a:t>
            </a:r>
            <a:r>
              <a:rPr lang="en-US" dirty="0" smtClean="0"/>
              <a:t> Four stations</a:t>
            </a:r>
          </a:p>
          <a:p>
            <a:pPr>
              <a:buNone/>
            </a:pPr>
            <a:r>
              <a:rPr lang="en-US" dirty="0" smtClean="0">
                <a:solidFill>
                  <a:schemeClr val="hlink"/>
                </a:solidFill>
              </a:rPr>
              <a:t>Solution</a:t>
            </a:r>
          </a:p>
          <a:p>
            <a:pPr>
              <a:buNone/>
            </a:pPr>
            <a:r>
              <a:rPr lang="en-US" dirty="0" smtClean="0"/>
              <a:t>We can use the rows of W2 and W4 in Figure 12.29:</a:t>
            </a:r>
          </a:p>
          <a:p>
            <a:pPr>
              <a:buNone/>
            </a:pPr>
            <a:r>
              <a:rPr lang="en-US" dirty="0" smtClean="0">
                <a:solidFill>
                  <a:schemeClr val="hlink"/>
                </a:solidFill>
              </a:rPr>
              <a:t>a.</a:t>
            </a:r>
            <a:r>
              <a:rPr lang="en-US" dirty="0" smtClean="0"/>
              <a:t> For a two-station network, we have </a:t>
            </a:r>
            <a:br>
              <a:rPr lang="en-US" dirty="0" smtClean="0"/>
            </a:br>
            <a:r>
              <a:rPr lang="en-US" dirty="0" smtClean="0"/>
              <a:t>                           [+1 +1] and [+1 −1].</a:t>
            </a:r>
          </a:p>
          <a:p>
            <a:pPr>
              <a:buNone/>
            </a:pPr>
            <a:endParaRPr lang="en-US" dirty="0" smtClean="0"/>
          </a:p>
          <a:p>
            <a:pPr>
              <a:buNone/>
            </a:pPr>
            <a:r>
              <a:rPr lang="en-US" dirty="0" smtClean="0">
                <a:solidFill>
                  <a:schemeClr val="hlink"/>
                </a:solidFill>
              </a:rPr>
              <a:t>b</a:t>
            </a:r>
            <a:r>
              <a:rPr lang="en-US" dirty="0" smtClean="0"/>
              <a:t>. For a four-station network we have </a:t>
            </a:r>
            <a:br>
              <a:rPr lang="en-US" dirty="0" smtClean="0"/>
            </a:br>
            <a:r>
              <a:rPr lang="en-US" dirty="0" smtClean="0"/>
              <a:t>                       [+1 +1 +1 +1], [+1 −1 +1 −1], </a:t>
            </a:r>
            <a:br>
              <a:rPr lang="en-US" dirty="0" smtClean="0"/>
            </a:br>
            <a:r>
              <a:rPr lang="en-US" dirty="0" smtClean="0"/>
              <a:t>                 [+1 +1 −1 −1],  and   [+1 −1 −1 +1].</a:t>
            </a:r>
          </a:p>
          <a:p>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What is the number of sequences if we have 90 stations in our network?</a:t>
            </a:r>
          </a:p>
          <a:p>
            <a:pPr algn="just">
              <a:buNone/>
            </a:pPr>
            <a:r>
              <a:rPr lang="en-US" dirty="0" smtClean="0">
                <a:solidFill>
                  <a:schemeClr val="hlink"/>
                </a:solidFill>
              </a:rPr>
              <a:t>Solution</a:t>
            </a:r>
          </a:p>
          <a:p>
            <a:pPr algn="just">
              <a:buNone/>
            </a:pPr>
            <a:r>
              <a:rPr lang="en-US" dirty="0" smtClean="0"/>
              <a:t>The number of sequences needs to be 2</a:t>
            </a:r>
            <a:r>
              <a:rPr lang="en-US" baseline="30000" dirty="0" smtClean="0"/>
              <a:t>m</a:t>
            </a:r>
            <a:r>
              <a:rPr lang="en-US" dirty="0" smtClean="0"/>
              <a:t>. We need to choose m = 7 and N = 2</a:t>
            </a:r>
            <a:r>
              <a:rPr lang="en-US" baseline="30000" dirty="0" smtClean="0"/>
              <a:t>7</a:t>
            </a:r>
            <a:r>
              <a:rPr lang="en-US" dirty="0" smtClean="0"/>
              <a:t> or 128. We can then use 90 </a:t>
            </a:r>
            <a:br>
              <a:rPr lang="en-US" dirty="0" smtClean="0"/>
            </a:br>
            <a:r>
              <a:rPr lang="en-US" dirty="0" smtClean="0"/>
              <a:t>of the sequences as the chips.</a:t>
            </a:r>
          </a:p>
          <a:p>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Picture 12"/>
          <p:cNvPicPr>
            <a:picLocks noGrp="1" noChangeAspect="1" noChangeArrowheads="1"/>
          </p:cNvPicPr>
          <p:nvPr>
            <p:ph idx="1"/>
          </p:nvPr>
        </p:nvPicPr>
        <p:blipFill>
          <a:blip r:embed="rId2" cstate="print"/>
          <a:srcRect/>
          <a:stretch>
            <a:fillRect/>
          </a:stretch>
        </p:blipFill>
        <p:spPr bwMode="auto">
          <a:xfrm>
            <a:off x="1371600" y="2209800"/>
            <a:ext cx="6338047" cy="1497106"/>
          </a:xfrm>
          <a:prstGeom prst="rect">
            <a:avLst/>
          </a:prstGeom>
          <a:noFill/>
          <a:ln w="57150" cmpd="thickThin">
            <a:solidFill>
              <a:schemeClr val="folHlink"/>
            </a:solidFill>
            <a:miter lim="800000"/>
            <a:headEnd/>
            <a:tailEnd/>
          </a:ln>
        </p:spPr>
      </p:pic>
      <p:sp>
        <p:nvSpPr>
          <p:cNvPr id="5" name="Rectangle 4"/>
          <p:cNvSpPr/>
          <p:nvPr/>
        </p:nvSpPr>
        <p:spPr>
          <a:xfrm>
            <a:off x="1461397" y="5410200"/>
            <a:ext cx="5622950" cy="461665"/>
          </a:xfrm>
          <a:prstGeom prst="rect">
            <a:avLst/>
          </a:prstGeom>
        </p:spPr>
        <p:txBody>
          <a:bodyPr wrap="none">
            <a:spAutoFit/>
          </a:bodyPr>
          <a:lstStyle/>
          <a:p>
            <a:pPr algn="just"/>
            <a:r>
              <a:rPr lang="en-US" sz="2400" dirty="0" smtClean="0"/>
              <a:t>When we divide the result by N, we get d1 .</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Frames in a pure ALOHA network</a:t>
            </a:r>
            <a:endParaRPr lang="en-US" dirty="0"/>
          </a:p>
        </p:txBody>
      </p:sp>
      <p:sp>
        <p:nvSpPr>
          <p:cNvPr id="3" name="Content Placeholder 2"/>
          <p:cNvSpPr>
            <a:spLocks noGrp="1"/>
          </p:cNvSpPr>
          <p:nvPr>
            <p:ph idx="1"/>
          </p:nvPr>
        </p:nvSpPr>
        <p:spPr/>
        <p:txBody>
          <a:bodyPr/>
          <a:lstStyle/>
          <a:p>
            <a:endParaRPr lang="en-US" dirty="0"/>
          </a:p>
        </p:txBody>
      </p:sp>
      <p:pic>
        <p:nvPicPr>
          <p:cNvPr id="4" name="Picture 7"/>
          <p:cNvPicPr>
            <a:picLocks noChangeAspect="1" noChangeArrowheads="1"/>
          </p:cNvPicPr>
          <p:nvPr/>
        </p:nvPicPr>
        <p:blipFill>
          <a:blip r:embed="rId2" cstate="print"/>
          <a:srcRect/>
          <a:stretch>
            <a:fillRect/>
          </a:stretch>
        </p:blipFill>
        <p:spPr bwMode="auto">
          <a:xfrm>
            <a:off x="219075" y="1600200"/>
            <a:ext cx="8620125" cy="4060825"/>
          </a:xfrm>
          <a:prstGeom prst="rect">
            <a:avLst/>
          </a:prstGeom>
          <a:noFill/>
          <a:ln w="9525">
            <a:noFill/>
            <a:miter lim="800000"/>
            <a:headEnd/>
            <a:tailEnd/>
          </a:ln>
          <a:effectLst/>
        </p:spPr>
      </p:pic>
      <p:sp>
        <p:nvSpPr>
          <p:cNvPr id="5" name="Rectangle 4"/>
          <p:cNvSpPr/>
          <p:nvPr/>
        </p:nvSpPr>
        <p:spPr>
          <a:xfrm>
            <a:off x="2438400" y="5756831"/>
            <a:ext cx="3535070" cy="369332"/>
          </a:xfrm>
          <a:prstGeom prst="rect">
            <a:avLst/>
          </a:prstGeom>
        </p:spPr>
        <p:txBody>
          <a:bodyPr wrap="none">
            <a:spAutoFit/>
          </a:bodyPr>
          <a:lstStyle/>
          <a:p>
            <a:pPr marL="514350" indent="-514350">
              <a:buClr>
                <a:schemeClr val="tx1"/>
              </a:buClr>
              <a:buSzPct val="117000"/>
            </a:pPr>
            <a:r>
              <a:rPr lang="en-US">
                <a:solidFill>
                  <a:srgbClr val="0033CC"/>
                </a:solidFill>
              </a:rPr>
              <a:t>(Additive Links On-line Hawaii Area)</a:t>
            </a:r>
            <a:endParaRPr lang="fr-FR" dirty="0">
              <a:solidFill>
                <a:srgbClr val="0033CC"/>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Pure ALOHA Protocol</a:t>
            </a:r>
            <a:endParaRPr lang="en-US" dirty="0"/>
          </a:p>
        </p:txBody>
      </p:sp>
      <p:sp>
        <p:nvSpPr>
          <p:cNvPr id="3" name="Content Placeholder 2"/>
          <p:cNvSpPr>
            <a:spLocks noGrp="1"/>
          </p:cNvSpPr>
          <p:nvPr>
            <p:ph idx="1"/>
          </p:nvPr>
        </p:nvSpPr>
        <p:spPr>
          <a:xfrm>
            <a:off x="457200" y="1600200"/>
            <a:ext cx="8229600" cy="4876800"/>
          </a:xfrm>
        </p:spPr>
        <p:txBody>
          <a:bodyPr>
            <a:normAutofit fontScale="55000" lnSpcReduction="20000"/>
          </a:bodyPr>
          <a:lstStyle/>
          <a:p>
            <a:pPr algn="just"/>
            <a:r>
              <a:rPr lang="en-US" sz="4000" dirty="0" smtClean="0"/>
              <a:t>If you have data to send, send the data</a:t>
            </a:r>
          </a:p>
          <a:p>
            <a:pPr algn="just"/>
            <a:r>
              <a:rPr lang="en-US" sz="4000" dirty="0" smtClean="0"/>
              <a:t>If, while you are transmitting data, you receive any data from another station, there has been a message collision. All transmitting stations will need to try resending "later".</a:t>
            </a:r>
          </a:p>
          <a:p>
            <a:pPr algn="just"/>
            <a:r>
              <a:rPr lang="en-US" sz="4000" dirty="0" smtClean="0"/>
              <a:t>Note that the first step implies that Pure ALOHA does not check whether the channel is busy before transmitting. </a:t>
            </a:r>
          </a:p>
          <a:p>
            <a:pPr algn="just"/>
            <a:r>
              <a:rPr lang="en-US" sz="4000" dirty="0" smtClean="0"/>
              <a:t>Since collisions can occur and data may have to be sent again, ALOHA cannot use 100% of the capacity of the communications channel. </a:t>
            </a:r>
          </a:p>
          <a:p>
            <a:pPr algn="just"/>
            <a:r>
              <a:rPr lang="en-US" sz="4000" dirty="0" smtClean="0"/>
              <a:t>How long a station waits until it transmits, and the likelihood a collision occurs are interrelated, and both affect how efficiently the channel can be used. </a:t>
            </a:r>
          </a:p>
          <a:p>
            <a:pPr algn="just"/>
            <a:r>
              <a:rPr lang="en-US" sz="4000" dirty="0" smtClean="0"/>
              <a:t>This means that the concept of "transmit later" is a critical aspect: the quality of the </a:t>
            </a:r>
            <a:r>
              <a:rPr lang="en-US" sz="4000" dirty="0" err="1" smtClean="0"/>
              <a:t>backoff</a:t>
            </a:r>
            <a:r>
              <a:rPr lang="en-US" sz="4000" dirty="0" smtClean="0"/>
              <a:t> scheme chosen significantly influences the efficiency of the protocol, the ultimate channel capacity, and the predictability of its behavior.</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t-IT" dirty="0" smtClean="0"/>
              <a:t>Procedure for pure ALOHA protocol</a:t>
            </a:r>
            <a:r>
              <a:rPr lang="en-US" dirty="0" smtClean="0"/>
              <a:t/>
            </a:r>
            <a:br>
              <a:rPr lang="en-US" dirty="0" smtClean="0"/>
            </a:br>
            <a:endParaRPr lang="en-US" dirty="0"/>
          </a:p>
        </p:txBody>
      </p:sp>
      <p:sp>
        <p:nvSpPr>
          <p:cNvPr id="3" name="Content Placeholder 2"/>
          <p:cNvSpPr>
            <a:spLocks noGrp="1"/>
          </p:cNvSpPr>
          <p:nvPr>
            <p:ph idx="1"/>
          </p:nvPr>
        </p:nvSpPr>
        <p:spPr/>
        <p:txBody>
          <a:bodyPr/>
          <a:lstStyle/>
          <a:p>
            <a:endParaRPr lang="en-US"/>
          </a:p>
        </p:txBody>
      </p:sp>
      <p:pic>
        <p:nvPicPr>
          <p:cNvPr id="4" name="Picture 8"/>
          <p:cNvPicPr>
            <a:picLocks noChangeAspect="1" noChangeArrowheads="1"/>
          </p:cNvPicPr>
          <p:nvPr/>
        </p:nvPicPr>
        <p:blipFill>
          <a:blip r:embed="rId2" cstate="print"/>
          <a:srcRect/>
          <a:stretch>
            <a:fillRect/>
          </a:stretch>
        </p:blipFill>
        <p:spPr bwMode="auto">
          <a:xfrm>
            <a:off x="1600200" y="1905000"/>
            <a:ext cx="6088062" cy="4737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algn="just"/>
            <a:r>
              <a:rPr lang="en-US" dirty="0" smtClean="0"/>
              <a:t>The stations on a wireless ALOHA network are a maximum of 600 km apart. If we assume that signals propagate at 3 × 10</a:t>
            </a:r>
            <a:r>
              <a:rPr lang="en-US" baseline="20000" dirty="0" smtClean="0"/>
              <a:t>8</a:t>
            </a:r>
            <a:r>
              <a:rPr lang="en-US" dirty="0" smtClean="0"/>
              <a:t> m/s,  we find  </a:t>
            </a:r>
          </a:p>
          <a:p>
            <a:pPr algn="just">
              <a:buNone/>
            </a:pPr>
            <a:r>
              <a:rPr lang="en-US" dirty="0" smtClean="0"/>
              <a:t>         </a:t>
            </a:r>
            <a:r>
              <a:rPr lang="en-US" dirty="0" err="1" smtClean="0">
                <a:solidFill>
                  <a:schemeClr val="folHlink"/>
                </a:solidFill>
              </a:rPr>
              <a:t>Tp</a:t>
            </a:r>
            <a:r>
              <a:rPr lang="en-US" dirty="0" smtClean="0">
                <a:solidFill>
                  <a:schemeClr val="folHlink"/>
                </a:solidFill>
              </a:rPr>
              <a:t> = (600 km ) / (3 × 10</a:t>
            </a:r>
            <a:r>
              <a:rPr lang="en-US" baseline="30000" dirty="0" smtClean="0">
                <a:solidFill>
                  <a:schemeClr val="folHlink"/>
                </a:solidFill>
              </a:rPr>
              <a:t>8 </a:t>
            </a:r>
            <a:r>
              <a:rPr lang="en-US" dirty="0" smtClean="0">
                <a:solidFill>
                  <a:schemeClr val="folHlink"/>
                </a:solidFill>
              </a:rPr>
              <a:t> m/s) = 2 </a:t>
            </a:r>
            <a:r>
              <a:rPr lang="en-US" dirty="0" err="1" smtClean="0">
                <a:solidFill>
                  <a:schemeClr val="folHlink"/>
                </a:solidFill>
              </a:rPr>
              <a:t>ms.</a:t>
            </a:r>
            <a:r>
              <a:rPr lang="en-US" dirty="0" smtClean="0"/>
              <a:t> </a:t>
            </a:r>
          </a:p>
          <a:p>
            <a:pPr algn="just">
              <a:buNone/>
            </a:pPr>
            <a:r>
              <a:rPr lang="en-US" dirty="0" smtClean="0"/>
              <a:t>	</a:t>
            </a:r>
          </a:p>
          <a:p>
            <a:pPr algn="just">
              <a:buNone/>
            </a:pPr>
            <a:r>
              <a:rPr lang="en-US" dirty="0" smtClean="0"/>
              <a:t>Now we can find the value of T</a:t>
            </a:r>
            <a:r>
              <a:rPr lang="en-US" baseline="-12000" dirty="0" smtClean="0"/>
              <a:t>B</a:t>
            </a:r>
            <a:r>
              <a:rPr lang="en-US" dirty="0" smtClean="0"/>
              <a:t> for different values of K .</a:t>
            </a:r>
          </a:p>
          <a:p>
            <a:pPr algn="just">
              <a:buNone/>
            </a:pPr>
            <a:endParaRPr lang="en-US" dirty="0" smtClean="0"/>
          </a:p>
          <a:p>
            <a:pPr algn="just">
              <a:buNone/>
            </a:pPr>
            <a:endParaRPr lang="en-US" dirty="0" smtClean="0"/>
          </a:p>
          <a:p>
            <a:pPr algn="just">
              <a:buNone/>
            </a:pPr>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contd</a:t>
            </a:r>
            <a:endParaRPr lang="en-US" dirty="0"/>
          </a:p>
        </p:txBody>
      </p:sp>
      <p:sp>
        <p:nvSpPr>
          <p:cNvPr id="3" name="Content Placeholder 2"/>
          <p:cNvSpPr>
            <a:spLocks noGrp="1"/>
          </p:cNvSpPr>
          <p:nvPr>
            <p:ph idx="1"/>
          </p:nvPr>
        </p:nvSpPr>
        <p:spPr/>
        <p:txBody>
          <a:bodyPr>
            <a:normAutofit fontScale="70000" lnSpcReduction="20000"/>
          </a:bodyPr>
          <a:lstStyle/>
          <a:p>
            <a:pPr marL="514350" indent="-514350" algn="just">
              <a:buFont typeface="+mj-lt"/>
              <a:buAutoNum type="arabicPeriod"/>
            </a:pPr>
            <a:r>
              <a:rPr lang="en-US" dirty="0" smtClean="0"/>
              <a:t>For K = 1, the range is {0, 1}. The station needs to</a:t>
            </a:r>
            <a:br>
              <a:rPr lang="en-US" dirty="0" smtClean="0"/>
            </a:br>
            <a:r>
              <a:rPr lang="en-US" dirty="0" smtClean="0"/>
              <a:t>     generate a random number with a value of 0 or 1. This</a:t>
            </a:r>
            <a:br>
              <a:rPr lang="en-US" dirty="0" smtClean="0"/>
            </a:br>
            <a:r>
              <a:rPr lang="en-US" dirty="0" smtClean="0"/>
              <a:t>     means that T</a:t>
            </a:r>
            <a:r>
              <a:rPr lang="en-US" baseline="-12000" dirty="0" smtClean="0"/>
              <a:t>B</a:t>
            </a:r>
            <a:r>
              <a:rPr lang="en-US" dirty="0" smtClean="0"/>
              <a:t> is either 0 ms (0 × 2) or 2 ms (1 × 2),</a:t>
            </a:r>
            <a:br>
              <a:rPr lang="en-US" dirty="0" smtClean="0"/>
            </a:br>
            <a:r>
              <a:rPr lang="en-US" dirty="0" smtClean="0"/>
              <a:t>     based on the outcome of the random variable.</a:t>
            </a:r>
          </a:p>
          <a:p>
            <a:pPr marL="514350" indent="-514350" algn="just">
              <a:buFont typeface="+mj-lt"/>
              <a:buAutoNum type="arabicPeriod"/>
            </a:pPr>
            <a:r>
              <a:rPr lang="en-US" dirty="0" smtClean="0"/>
              <a:t>For K = 2, the range is {0, 1, 2, 3}. This means that T</a:t>
            </a:r>
            <a:r>
              <a:rPr lang="en-US" baseline="-12000" dirty="0" smtClean="0"/>
              <a:t>B</a:t>
            </a:r>
            <a:br>
              <a:rPr lang="en-US" baseline="-12000" dirty="0" smtClean="0"/>
            </a:br>
            <a:r>
              <a:rPr lang="en-US" baseline="-12000" dirty="0" smtClean="0"/>
              <a:t>      </a:t>
            </a:r>
            <a:r>
              <a:rPr lang="en-US" dirty="0" smtClean="0"/>
              <a:t>can be 0, 2, 4, or 6 ms, based on the outcome of the</a:t>
            </a:r>
            <a:br>
              <a:rPr lang="en-US" dirty="0" smtClean="0"/>
            </a:br>
            <a:r>
              <a:rPr lang="en-US" dirty="0" smtClean="0"/>
              <a:t>     random variable.</a:t>
            </a:r>
          </a:p>
          <a:p>
            <a:pPr marL="514350" indent="-514350" algn="just">
              <a:buFont typeface="+mj-lt"/>
              <a:buAutoNum type="arabicPeriod"/>
            </a:pPr>
            <a:endParaRPr lang="en-US" dirty="0" smtClean="0"/>
          </a:p>
          <a:p>
            <a:pPr marL="514350" indent="-514350" algn="just">
              <a:buFont typeface="+mj-lt"/>
              <a:buAutoNum type="arabicPeriod"/>
            </a:pPr>
            <a:r>
              <a:rPr lang="en-US" dirty="0" smtClean="0"/>
              <a:t>For K = 3, the range is {0, 1, 2, 3, 4, 5, 6, 7}. This</a:t>
            </a:r>
            <a:br>
              <a:rPr lang="en-US" dirty="0" smtClean="0"/>
            </a:br>
            <a:r>
              <a:rPr lang="en-US" dirty="0" smtClean="0"/>
              <a:t>means that T</a:t>
            </a:r>
            <a:r>
              <a:rPr lang="en-US" baseline="-12000" dirty="0" smtClean="0"/>
              <a:t>B</a:t>
            </a:r>
            <a:r>
              <a:rPr lang="en-US" dirty="0" smtClean="0"/>
              <a:t> can be 0, 2, 4, . . . , 14 ms, based on the outcome of the random variable.</a:t>
            </a:r>
          </a:p>
          <a:p>
            <a:pPr marL="514350" indent="-514350" algn="just">
              <a:buFont typeface="+mj-lt"/>
              <a:buAutoNum type="arabicPeriod"/>
            </a:pPr>
            <a:endParaRPr lang="en-US" dirty="0" smtClean="0"/>
          </a:p>
          <a:p>
            <a:pPr marL="514350" indent="-514350" algn="just">
              <a:buFont typeface="+mj-lt"/>
              <a:buAutoNum type="arabicPeriod"/>
            </a:pPr>
            <a:r>
              <a:rPr lang="en-US" dirty="0" smtClean="0"/>
              <a:t>We need to mention that if K &gt; 10, it is normally set to</a:t>
            </a:r>
            <a:br>
              <a:rPr lang="en-US" dirty="0" smtClean="0"/>
            </a:br>
            <a:r>
              <a:rPr lang="en-US" dirty="0" smtClean="0"/>
              <a:t>10.</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normAutofit/>
          </a:bodyPr>
          <a:lstStyle/>
          <a:p>
            <a:pPr algn="just"/>
            <a:r>
              <a:rPr lang="en-US" dirty="0" smtClean="0"/>
              <a:t>A pure ALOHA network transmits 200-bit frames on a shared channel of 200 kbps. What is the requirement to make this frame collision-free?</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hlink"/>
                </a:solidFill>
              </a:rPr>
              <a:t>Solution</a:t>
            </a:r>
            <a:br>
              <a:rPr lang="en-US" dirty="0" smtClean="0">
                <a:solidFill>
                  <a:schemeClr val="hlink"/>
                </a:solidFill>
              </a:rPr>
            </a:br>
            <a:endParaRPr lang="en-US" dirty="0"/>
          </a:p>
        </p:txBody>
      </p:sp>
      <p:sp>
        <p:nvSpPr>
          <p:cNvPr id="3" name="Content Placeholder 2"/>
          <p:cNvSpPr>
            <a:spLocks noGrp="1"/>
          </p:cNvSpPr>
          <p:nvPr>
            <p:ph idx="1"/>
          </p:nvPr>
        </p:nvSpPr>
        <p:spPr/>
        <p:txBody>
          <a:bodyPr/>
          <a:lstStyle/>
          <a:p>
            <a:pPr algn="just"/>
            <a:r>
              <a:rPr lang="en-US" dirty="0" smtClean="0"/>
              <a:t>Average frame transmission time </a:t>
            </a:r>
            <a:r>
              <a:rPr lang="en-US" dirty="0" err="1" smtClean="0"/>
              <a:t>T</a:t>
            </a:r>
            <a:r>
              <a:rPr lang="en-US" baseline="-12000" dirty="0" err="1" smtClean="0"/>
              <a:t>fr</a:t>
            </a:r>
            <a:r>
              <a:rPr lang="en-US" dirty="0" smtClean="0"/>
              <a:t> is 200 bits/200 kbps or 1 </a:t>
            </a:r>
            <a:r>
              <a:rPr lang="en-US" dirty="0" err="1" smtClean="0"/>
              <a:t>ms.</a:t>
            </a:r>
            <a:r>
              <a:rPr lang="en-US" dirty="0" smtClean="0"/>
              <a:t> The vulnerable time is  2 × 1 ms = 2 </a:t>
            </a:r>
            <a:r>
              <a:rPr lang="en-US" dirty="0" err="1" smtClean="0"/>
              <a:t>ms.</a:t>
            </a:r>
            <a:r>
              <a:rPr lang="en-US" dirty="0" smtClean="0"/>
              <a:t> This means no station should send later than 1 ms before this station starts transmission and no station should start sending during the one 1-ms period that this station is sending.</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charset="0"/>
              </a:rPr>
              <a:t>Throughput for pure ALOHA</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To assess Pure ALOHA, there is a need to predict its throughput, the rate of (successful) transmission of frames. First, let's make a few simplifying assumptions:</a:t>
            </a:r>
          </a:p>
          <a:p>
            <a:pPr lvl="1" algn="just"/>
            <a:r>
              <a:rPr lang="en-US" dirty="0" smtClean="0"/>
              <a:t>All frames have the same length.</a:t>
            </a:r>
          </a:p>
          <a:p>
            <a:pPr lvl="1" algn="just"/>
            <a:r>
              <a:rPr lang="en-US" dirty="0" smtClean="0"/>
              <a:t>Stations cannot generate a frame while transmitting or trying to transmit. (That is, if a station keeps trying to send a frame, it cannot be allowed to generate more frames to send.)</a:t>
            </a:r>
          </a:p>
          <a:p>
            <a:pPr lvl="1" algn="just"/>
            <a:r>
              <a:rPr lang="en-US" dirty="0" smtClean="0"/>
              <a:t>The population of stations attempts to transmit (both new frames and old frames that collided) according to a Poisson distribution.</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link layer divided into two functionality-oriented </a:t>
            </a:r>
            <a:r>
              <a:rPr lang="en-US" dirty="0" err="1" smtClean="0"/>
              <a:t>sublayers</a:t>
            </a:r>
            <a:endParaRPr lang="en-US" dirty="0"/>
          </a:p>
        </p:txBody>
      </p:sp>
      <p:sp>
        <p:nvSpPr>
          <p:cNvPr id="3" name="Content Placeholder 2"/>
          <p:cNvSpPr>
            <a:spLocks noGrp="1"/>
          </p:cNvSpPr>
          <p:nvPr>
            <p:ph idx="1"/>
          </p:nvPr>
        </p:nvSpPr>
        <p:spPr/>
        <p:txBody>
          <a:bodyPr/>
          <a:lstStyle/>
          <a:p>
            <a:endParaRPr lang="en-US"/>
          </a:p>
        </p:txBody>
      </p:sp>
      <p:pic>
        <p:nvPicPr>
          <p:cNvPr id="151554" name="Picture 2"/>
          <p:cNvPicPr>
            <a:picLocks noChangeAspect="1" noChangeArrowheads="1"/>
          </p:cNvPicPr>
          <p:nvPr/>
        </p:nvPicPr>
        <p:blipFill>
          <a:blip r:embed="rId2" cstate="print"/>
          <a:srcRect/>
          <a:stretch>
            <a:fillRect/>
          </a:stretch>
        </p:blipFill>
        <p:spPr bwMode="auto">
          <a:xfrm>
            <a:off x="457200" y="2495550"/>
            <a:ext cx="8540426" cy="276225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rPr>
              <a:t>Throughput for pure ALOHA</a:t>
            </a:r>
            <a:endParaRPr lang="en-US" dirty="0"/>
          </a:p>
        </p:txBody>
      </p:sp>
      <p:sp>
        <p:nvSpPr>
          <p:cNvPr id="3" name="Content Placeholder 2"/>
          <p:cNvSpPr>
            <a:spLocks noGrp="1"/>
          </p:cNvSpPr>
          <p:nvPr>
            <p:ph idx="1"/>
          </p:nvPr>
        </p:nvSpPr>
        <p:spPr/>
        <p:txBody>
          <a:bodyPr>
            <a:normAutofit/>
          </a:bodyPr>
          <a:lstStyle/>
          <a:p>
            <a:pPr algn="just"/>
            <a:r>
              <a:rPr lang="en-US" sz="2600" dirty="0" smtClean="0"/>
              <a:t>The throughput can be calculated as the rate of transmission-attempts multiplied by the probability of success, and it can be concluded that the throughput (</a:t>
            </a:r>
            <a:r>
              <a:rPr lang="en-US" sz="2600" dirty="0" err="1" smtClean="0"/>
              <a:t>S</a:t>
            </a:r>
            <a:r>
              <a:rPr lang="en-US" sz="1400" dirty="0" err="1" smtClean="0"/>
              <a:t>pure</a:t>
            </a:r>
            <a:r>
              <a:rPr lang="en-US" sz="2600" dirty="0" smtClean="0"/>
              <a:t>) is:</a:t>
            </a:r>
          </a:p>
          <a:p>
            <a:pPr algn="just"/>
            <a:endParaRPr lang="en-US" sz="2600" dirty="0" smtClean="0"/>
          </a:p>
          <a:p>
            <a:pPr algn="just"/>
            <a:endParaRPr lang="en-US" sz="2600" dirty="0" smtClean="0"/>
          </a:p>
          <a:p>
            <a:pPr>
              <a:buNone/>
            </a:pP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2286000" y="3200400"/>
            <a:ext cx="3780865" cy="53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rPr>
              <a:t>Throughput for pure ALOHA</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Let "</a:t>
            </a:r>
            <a:r>
              <a:rPr lang="en-US" i="1" dirty="0" smtClean="0"/>
              <a:t>T</a:t>
            </a:r>
            <a:r>
              <a:rPr lang="en-US" dirty="0" smtClean="0"/>
              <a:t>" refer to the time needed to transmit one frame on the channel, and let's define "frame-time" as a unit of time equal to </a:t>
            </a:r>
            <a:r>
              <a:rPr lang="en-US" i="1" dirty="0" smtClean="0"/>
              <a:t>T</a:t>
            </a:r>
            <a:r>
              <a:rPr lang="en-US" dirty="0" smtClean="0"/>
              <a:t>. </a:t>
            </a:r>
          </a:p>
          <a:p>
            <a:pPr algn="just"/>
            <a:r>
              <a:rPr lang="en-US" dirty="0" smtClean="0"/>
              <a:t>Let "</a:t>
            </a:r>
            <a:r>
              <a:rPr lang="en-US" i="1" dirty="0" smtClean="0"/>
              <a:t>G</a:t>
            </a:r>
            <a:r>
              <a:rPr lang="en-US" dirty="0" smtClean="0"/>
              <a:t>" refer to the mean used in the Poisson distribution over transmission-attempt amounts: that is, on average, there are </a:t>
            </a:r>
            <a:r>
              <a:rPr lang="en-US" i="1" dirty="0" smtClean="0"/>
              <a:t>G</a:t>
            </a:r>
            <a:r>
              <a:rPr lang="en-US" dirty="0" smtClean="0"/>
              <a:t> transmission-attempts per frame-time.</a:t>
            </a:r>
          </a:p>
          <a:p>
            <a:pPr algn="just"/>
            <a:r>
              <a:rPr lang="en-US" dirty="0" smtClean="0"/>
              <a:t>Consider what needs to happen for a frame to be transmitted successfully. </a:t>
            </a:r>
          </a:p>
          <a:p>
            <a:pPr lvl="1" algn="just"/>
            <a:r>
              <a:rPr lang="en-US" dirty="0" smtClean="0"/>
              <a:t>Let "</a:t>
            </a:r>
            <a:r>
              <a:rPr lang="en-US" i="1" dirty="0" smtClean="0"/>
              <a:t>t</a:t>
            </a:r>
            <a:r>
              <a:rPr lang="en-US" dirty="0" smtClean="0"/>
              <a:t>" refer to the time at which it is intended to send a frame. It is preferable to use the channel for one frame-time beginning at </a:t>
            </a:r>
            <a:r>
              <a:rPr lang="en-US" i="1" dirty="0" smtClean="0"/>
              <a:t>t</a:t>
            </a:r>
            <a:r>
              <a:rPr lang="en-US" dirty="0" smtClean="0"/>
              <a:t>, and all other stations to refrain from transmitting during this time.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latin typeface="Arial" charset="0"/>
              </a:rPr>
              <a:t>Throughput for pure ALOHA</a:t>
            </a:r>
            <a:endParaRPr lang="en-US" dirty="0"/>
          </a:p>
        </p:txBody>
      </p:sp>
      <p:sp>
        <p:nvSpPr>
          <p:cNvPr id="3" name="Content Placeholder 2"/>
          <p:cNvSpPr>
            <a:spLocks noGrp="1"/>
          </p:cNvSpPr>
          <p:nvPr>
            <p:ph idx="1"/>
          </p:nvPr>
        </p:nvSpPr>
        <p:spPr>
          <a:xfrm>
            <a:off x="457200" y="1219200"/>
            <a:ext cx="8229600" cy="4906963"/>
          </a:xfrm>
        </p:spPr>
        <p:txBody>
          <a:bodyPr>
            <a:noAutofit/>
          </a:bodyPr>
          <a:lstStyle/>
          <a:p>
            <a:pPr algn="just"/>
            <a:r>
              <a:rPr lang="en-US" sz="2400" dirty="0" smtClean="0"/>
              <a:t>For any frame-time, the probability of there being </a:t>
            </a:r>
            <a:r>
              <a:rPr lang="en-US" sz="2400" i="1" dirty="0" smtClean="0"/>
              <a:t>k</a:t>
            </a:r>
            <a:r>
              <a:rPr lang="en-US" sz="2400" dirty="0" smtClean="0"/>
              <a:t> transmission-attempts during that frame-time is:</a:t>
            </a:r>
          </a:p>
          <a:p>
            <a:pPr algn="just">
              <a:buNone/>
            </a:pPr>
            <a:endParaRPr lang="en-US" sz="2400" dirty="0" smtClean="0"/>
          </a:p>
          <a:p>
            <a:pPr algn="just"/>
            <a:r>
              <a:rPr lang="en-US" sz="2400" dirty="0" smtClean="0"/>
              <a:t>The average amount of transmission-attempts for 2 consecutive frame-times is 2</a:t>
            </a:r>
            <a:r>
              <a:rPr lang="en-US" sz="2400" i="1" dirty="0" smtClean="0"/>
              <a:t>G</a:t>
            </a:r>
            <a:r>
              <a:rPr lang="en-US" sz="2400" dirty="0" smtClean="0"/>
              <a:t>. Hence, for any pair of consecutive frame-times, the probability of there being </a:t>
            </a:r>
            <a:r>
              <a:rPr lang="en-US" sz="2400" i="1" dirty="0" smtClean="0"/>
              <a:t>k</a:t>
            </a:r>
            <a:r>
              <a:rPr lang="en-US" sz="2400" dirty="0" smtClean="0"/>
              <a:t> transmission-attempts during those two frame-times is:</a:t>
            </a:r>
          </a:p>
          <a:p>
            <a:pPr algn="just"/>
            <a:endParaRPr lang="en-US" sz="2400" dirty="0" smtClean="0"/>
          </a:p>
          <a:p>
            <a:pPr algn="just"/>
            <a:r>
              <a:rPr lang="en-US" sz="2400" dirty="0" smtClean="0"/>
              <a:t>Therefore, the probability (</a:t>
            </a:r>
            <a:r>
              <a:rPr lang="en-US" sz="2400" dirty="0" err="1" smtClean="0"/>
              <a:t>Prob</a:t>
            </a:r>
            <a:r>
              <a:rPr lang="en-US" sz="1100" dirty="0" err="1" smtClean="0"/>
              <a:t>pure</a:t>
            </a:r>
            <a:r>
              <a:rPr lang="en-US" sz="2400" dirty="0" smtClean="0"/>
              <a:t>) of there being zero transmission-attempts between </a:t>
            </a:r>
            <a:r>
              <a:rPr lang="en-US" sz="2400" i="1" dirty="0" smtClean="0"/>
              <a:t>t-T</a:t>
            </a:r>
            <a:r>
              <a:rPr lang="en-US" sz="2400" dirty="0" smtClean="0"/>
              <a:t> and </a:t>
            </a:r>
            <a:r>
              <a:rPr lang="en-US" sz="2400" i="1" dirty="0" err="1" smtClean="0"/>
              <a:t>t+T</a:t>
            </a:r>
            <a:r>
              <a:rPr lang="en-US" sz="2400" dirty="0" smtClean="0"/>
              <a:t> (and thus of a successful transmission for us) is:</a:t>
            </a:r>
          </a:p>
          <a:p>
            <a:pPr algn="just"/>
            <a:endParaRPr lang="en-US" sz="2400" dirty="0" smtClean="0"/>
          </a:p>
          <a:p>
            <a:pPr algn="just"/>
            <a:endParaRPr lang="en-US" sz="2400" dirty="0" smtClean="0"/>
          </a:p>
          <a:p>
            <a:pPr algn="just"/>
            <a:endParaRPr lang="en-US" sz="2400" dirty="0" smtClean="0"/>
          </a:p>
          <a:p>
            <a:pPr algn="just"/>
            <a:endParaRPr lang="en-US" sz="2400" dirty="0"/>
          </a:p>
        </p:txBody>
      </p:sp>
      <p:pic>
        <p:nvPicPr>
          <p:cNvPr id="1027" name="Picture 3"/>
          <p:cNvPicPr>
            <a:picLocks noChangeAspect="1" noChangeArrowheads="1"/>
          </p:cNvPicPr>
          <p:nvPr/>
        </p:nvPicPr>
        <p:blipFill>
          <a:blip r:embed="rId2" cstate="print"/>
          <a:srcRect/>
          <a:stretch>
            <a:fillRect/>
          </a:stretch>
        </p:blipFill>
        <p:spPr bwMode="auto">
          <a:xfrm>
            <a:off x="2133600" y="1981200"/>
            <a:ext cx="762000" cy="641048"/>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1676400" y="4038600"/>
            <a:ext cx="1229264" cy="685800"/>
          </a:xfrm>
          <a:prstGeom prst="rect">
            <a:avLst/>
          </a:prstGeom>
          <a:noFill/>
          <a:ln w="9525">
            <a:noFill/>
            <a:miter lim="800000"/>
            <a:headEnd/>
            <a:tailEnd/>
          </a:ln>
        </p:spPr>
      </p:pic>
      <p:pic>
        <p:nvPicPr>
          <p:cNvPr id="1031" name="Picture 7"/>
          <p:cNvPicPr>
            <a:picLocks noChangeAspect="1" noChangeArrowheads="1"/>
          </p:cNvPicPr>
          <p:nvPr/>
        </p:nvPicPr>
        <p:blipFill>
          <a:blip r:embed="rId4" cstate="print"/>
          <a:srcRect/>
          <a:stretch>
            <a:fillRect/>
          </a:stretch>
        </p:blipFill>
        <p:spPr bwMode="auto">
          <a:xfrm>
            <a:off x="1752600" y="6019800"/>
            <a:ext cx="1612900" cy="45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Vulnerable time for pure ALOHA protocol</a:t>
            </a:r>
            <a:endParaRPr lang="en-US" dirty="0"/>
          </a:p>
        </p:txBody>
      </p:sp>
      <p:sp>
        <p:nvSpPr>
          <p:cNvPr id="3" name="Content Placeholder 2"/>
          <p:cNvSpPr>
            <a:spLocks noGrp="1"/>
          </p:cNvSpPr>
          <p:nvPr>
            <p:ph idx="1"/>
          </p:nvPr>
        </p:nvSpPr>
        <p:spPr/>
        <p:txBody>
          <a:bodyPr/>
          <a:lstStyle/>
          <a:p>
            <a:endParaRPr lang="en-US"/>
          </a:p>
        </p:txBody>
      </p:sp>
      <p:pic>
        <p:nvPicPr>
          <p:cNvPr id="4" name="Picture 8"/>
          <p:cNvPicPr>
            <a:picLocks noChangeAspect="1" noChangeArrowheads="1"/>
          </p:cNvPicPr>
          <p:nvPr/>
        </p:nvPicPr>
        <p:blipFill>
          <a:blip r:embed="rId2" cstate="print"/>
          <a:srcRect/>
          <a:stretch>
            <a:fillRect/>
          </a:stretch>
        </p:blipFill>
        <p:spPr bwMode="auto">
          <a:xfrm>
            <a:off x="1008063" y="1681163"/>
            <a:ext cx="6992937" cy="44910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Throughput S versus load G for Pure ALOHA</a:t>
            </a:r>
            <a:endParaRPr lang="en-US" dirty="0"/>
          </a:p>
        </p:txBody>
      </p:sp>
      <p:sp>
        <p:nvSpPr>
          <p:cNvPr id="3" name="Content Placeholder 2"/>
          <p:cNvSpPr>
            <a:spLocks noGrp="1"/>
          </p:cNvSpPr>
          <p:nvPr>
            <p:ph idx="1"/>
          </p:nvPr>
        </p:nvSpPr>
        <p:spPr/>
        <p:txBody>
          <a:bodyPr>
            <a:normAutofit fontScale="550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lgn="just"/>
            <a:endParaRPr lang="en-US" dirty="0" smtClean="0"/>
          </a:p>
          <a:p>
            <a:pPr algn="just"/>
            <a:endParaRPr lang="en-US" dirty="0"/>
          </a:p>
          <a:p>
            <a:pPr algn="just"/>
            <a:endParaRPr lang="en-US" dirty="0" smtClean="0"/>
          </a:p>
          <a:p>
            <a:pPr algn="just"/>
            <a:r>
              <a:rPr lang="en-US" dirty="0" smtClean="0"/>
              <a:t>The maximum throughput occurs at </a:t>
            </a:r>
            <a:r>
              <a:rPr lang="en-US" i="1" dirty="0" smtClean="0"/>
              <a:t>G</a:t>
            </a:r>
            <a:r>
              <a:rPr lang="en-US" dirty="0" smtClean="0"/>
              <a:t> = 0.5, which is approximately 0.18 frames per frame-time. This means that, in Pure ALOHA, only about 18% of the time is used for successful transmissions i.e., 82% of frames end up in collisions and are therefore lost.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451634"/>
            <a:ext cx="6019800" cy="3306367"/>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447800"/>
            <a:ext cx="8229600" cy="4525963"/>
          </a:xfrm>
        </p:spPr>
        <p:txBody>
          <a:bodyPr>
            <a:normAutofit/>
          </a:bodyPr>
          <a:lstStyle/>
          <a:p>
            <a:pPr algn="just"/>
            <a:r>
              <a:rPr lang="en-US" dirty="0" smtClean="0"/>
              <a:t>A pure ALOHA network transmits 200-bit frames on a shared channel of 200 kbps. What is the throughput if the system (all stations together) produces</a:t>
            </a:r>
          </a:p>
          <a:p>
            <a:pPr algn="just">
              <a:buNone/>
            </a:pPr>
            <a:r>
              <a:rPr lang="en-US" dirty="0" smtClean="0">
                <a:solidFill>
                  <a:schemeClr val="hlink"/>
                </a:solidFill>
              </a:rPr>
              <a:t>a.</a:t>
            </a:r>
            <a:r>
              <a:rPr lang="en-US" dirty="0" smtClean="0"/>
              <a:t> 1000 frames per second    </a:t>
            </a:r>
            <a:r>
              <a:rPr lang="en-US" dirty="0" smtClean="0">
                <a:solidFill>
                  <a:schemeClr val="hlink"/>
                </a:solidFill>
              </a:rPr>
              <a:t>b.</a:t>
            </a:r>
            <a:r>
              <a:rPr lang="en-US" dirty="0" smtClean="0"/>
              <a:t> 500 frames per second </a:t>
            </a:r>
            <a:r>
              <a:rPr lang="en-US" dirty="0" smtClean="0">
                <a:solidFill>
                  <a:schemeClr val="hlink"/>
                </a:solidFill>
              </a:rPr>
              <a:t>c.</a:t>
            </a:r>
            <a:r>
              <a:rPr lang="en-US" dirty="0" smtClean="0"/>
              <a:t> 250 frames per second.</a:t>
            </a:r>
          </a:p>
          <a:p>
            <a:pPr algn="just">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hlink"/>
                </a:solidFill>
              </a:rPr>
              <a:t>Solution</a:t>
            </a:r>
            <a:endParaRPr lang="en-US" dirty="0"/>
          </a:p>
        </p:txBody>
      </p:sp>
      <p:sp>
        <p:nvSpPr>
          <p:cNvPr id="3" name="Content Placeholder 2"/>
          <p:cNvSpPr>
            <a:spLocks noGrp="1"/>
          </p:cNvSpPr>
          <p:nvPr>
            <p:ph idx="1"/>
          </p:nvPr>
        </p:nvSpPr>
        <p:spPr>
          <a:xfrm>
            <a:off x="228600" y="1219200"/>
            <a:ext cx="8686800" cy="5257800"/>
          </a:xfrm>
        </p:spPr>
        <p:txBody>
          <a:bodyPr>
            <a:normAutofit fontScale="25000" lnSpcReduction="20000"/>
          </a:bodyPr>
          <a:lstStyle/>
          <a:p>
            <a:pPr algn="just">
              <a:lnSpc>
                <a:spcPct val="120000"/>
              </a:lnSpc>
              <a:buNone/>
            </a:pPr>
            <a:r>
              <a:rPr lang="en-US" sz="9600" dirty="0" smtClean="0"/>
              <a:t>The frame transmission time is 200/200 kbps or 1 </a:t>
            </a:r>
            <a:r>
              <a:rPr lang="en-US" sz="9600" dirty="0" err="1" smtClean="0"/>
              <a:t>ms.</a:t>
            </a:r>
            <a:endParaRPr lang="en-US" sz="9600" dirty="0" smtClean="0"/>
          </a:p>
          <a:p>
            <a:pPr algn="just">
              <a:lnSpc>
                <a:spcPct val="120000"/>
              </a:lnSpc>
              <a:buNone/>
            </a:pPr>
            <a:r>
              <a:rPr lang="en-US" sz="9600" dirty="0" smtClean="0"/>
              <a:t>a. If the system creates 1000 frames per second, this is 1</a:t>
            </a:r>
            <a:br>
              <a:rPr lang="en-US" sz="9600" dirty="0" smtClean="0"/>
            </a:br>
            <a:r>
              <a:rPr lang="en-US" sz="9600" dirty="0" smtClean="0"/>
              <a:t>    frame per millisecond. The load is 1. In this case </a:t>
            </a:r>
            <a:br>
              <a:rPr lang="en-US" sz="9600" dirty="0" smtClean="0"/>
            </a:br>
            <a:r>
              <a:rPr lang="en-US" sz="9600" dirty="0" smtClean="0"/>
              <a:t>    S = G× e−2 G or S = 0.135 (13.5 percent). This means</a:t>
            </a:r>
            <a:br>
              <a:rPr lang="en-US" sz="9600" dirty="0" smtClean="0"/>
            </a:br>
            <a:r>
              <a:rPr lang="en-US" sz="9600" dirty="0" smtClean="0"/>
              <a:t>    that the throughput is 1000 × 0.135 = 135 frames. Only</a:t>
            </a:r>
            <a:br>
              <a:rPr lang="en-US" sz="9600" dirty="0" smtClean="0"/>
            </a:br>
            <a:r>
              <a:rPr lang="en-US" sz="9600" dirty="0" smtClean="0"/>
              <a:t>    135 frames out of 1000 will probably survive.</a:t>
            </a:r>
          </a:p>
          <a:p>
            <a:pPr marL="0" indent="0" algn="just">
              <a:lnSpc>
                <a:spcPct val="120000"/>
              </a:lnSpc>
              <a:spcBef>
                <a:spcPts val="0"/>
              </a:spcBef>
              <a:buNone/>
            </a:pPr>
            <a:r>
              <a:rPr lang="en-US" sz="9600" dirty="0" smtClean="0"/>
              <a:t>b.	If the system creates 500 frames per second, this is</a:t>
            </a:r>
            <a:br>
              <a:rPr lang="en-US" sz="9600" dirty="0" smtClean="0"/>
            </a:br>
            <a:r>
              <a:rPr lang="en-US" sz="9600" dirty="0" smtClean="0"/>
              <a:t>    (1/2) frame per millisecond. The load is (1/2). In this</a:t>
            </a:r>
            <a:br>
              <a:rPr lang="en-US" sz="9600" dirty="0" smtClean="0"/>
            </a:br>
            <a:r>
              <a:rPr lang="en-US" sz="9600" dirty="0" smtClean="0"/>
              <a:t>    case S = G × e −2G or S = 0.184 (18.4 percent). This</a:t>
            </a:r>
            <a:br>
              <a:rPr lang="en-US" sz="9600" dirty="0" smtClean="0"/>
            </a:br>
            <a:r>
              <a:rPr lang="en-US" sz="9600" dirty="0" smtClean="0"/>
              <a:t>    means that the throughput is 500 × 0.184 = 92 and that</a:t>
            </a:r>
            <a:br>
              <a:rPr lang="en-US" sz="9600" dirty="0" smtClean="0"/>
            </a:br>
            <a:r>
              <a:rPr lang="en-US" sz="9600" dirty="0" smtClean="0"/>
              <a:t>    only 92 frames out of 500 will probably survive. Note</a:t>
            </a:r>
            <a:br>
              <a:rPr lang="en-US" sz="9600" dirty="0" smtClean="0"/>
            </a:br>
            <a:r>
              <a:rPr lang="en-US" sz="9600" dirty="0" smtClean="0"/>
              <a:t>    that this is the maximum throughput case,</a:t>
            </a:r>
            <a:br>
              <a:rPr lang="en-US" sz="9600" dirty="0" smtClean="0"/>
            </a:br>
            <a:r>
              <a:rPr lang="en-US" sz="9600" dirty="0" smtClean="0"/>
              <a:t>    percentagewise.</a:t>
            </a:r>
          </a:p>
          <a:p>
            <a:pPr marL="0" indent="0">
              <a:lnSpc>
                <a:spcPct val="120000"/>
              </a:lnSpc>
              <a:spcBef>
                <a:spcPts val="0"/>
              </a:spcBef>
              <a:buFont typeface="+mj-lt"/>
              <a:buAutoNum type="arabicPeriod"/>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c. If the system creates 250 frames per second, this is (1/4) frame per millisecond. The load is (1/4). In this case  </a:t>
            </a:r>
            <a:br>
              <a:rPr lang="en-US" dirty="0" smtClean="0"/>
            </a:br>
            <a:r>
              <a:rPr lang="en-US" dirty="0" smtClean="0"/>
              <a:t>    S = G × e ^−2G or S = 0.152 (15.2 percent). This means that the throughput is 250 × 0.152 = 38. Only 38 frames out of 250 will probably survive.</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Pure ALOHA</a:t>
            </a:r>
            <a:endParaRPr lang="en-US" dirty="0"/>
          </a:p>
        </p:txBody>
      </p:sp>
      <p:sp>
        <p:nvSpPr>
          <p:cNvPr id="3" name="Content Placeholder 2"/>
          <p:cNvSpPr>
            <a:spLocks noGrp="1"/>
          </p:cNvSpPr>
          <p:nvPr>
            <p:ph idx="1"/>
          </p:nvPr>
        </p:nvSpPr>
        <p:spPr/>
        <p:txBody>
          <a:bodyPr/>
          <a:lstStyle/>
          <a:p>
            <a:endParaRPr lang="en-US" dirty="0" smtClean="0"/>
          </a:p>
          <a:p>
            <a:r>
              <a:rPr lang="en-US" dirty="0" smtClean="0"/>
              <a:t>Time is wasted</a:t>
            </a:r>
          </a:p>
          <a:p>
            <a:r>
              <a:rPr lang="en-US" dirty="0" smtClean="0"/>
              <a:t>Data is lost</a:t>
            </a:r>
          </a:p>
          <a:p>
            <a:pPr>
              <a:buNone/>
            </a:pPr>
            <a:endParaRPr lang="en-US" dirty="0" smtClean="0"/>
          </a:p>
          <a:p>
            <a:pPr>
              <a:buNone/>
            </a:pPr>
            <a:r>
              <a:rPr lang="en-US" dirty="0" smtClean="0"/>
              <a:t>Now think …how we can improve </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Frames in a pure ALOHA network</a:t>
            </a:r>
            <a:endParaRPr lang="en-US" dirty="0"/>
          </a:p>
        </p:txBody>
      </p:sp>
      <p:sp>
        <p:nvSpPr>
          <p:cNvPr id="3" name="Content Placeholder 2"/>
          <p:cNvSpPr>
            <a:spLocks noGrp="1"/>
          </p:cNvSpPr>
          <p:nvPr>
            <p:ph idx="1"/>
          </p:nvPr>
        </p:nvSpPr>
        <p:spPr/>
        <p:txBody>
          <a:bodyPr/>
          <a:lstStyle/>
          <a:p>
            <a:endParaRPr lang="en-US"/>
          </a:p>
        </p:txBody>
      </p:sp>
      <p:pic>
        <p:nvPicPr>
          <p:cNvPr id="4" name="Picture 7"/>
          <p:cNvPicPr>
            <a:picLocks noChangeAspect="1" noChangeArrowheads="1"/>
          </p:cNvPicPr>
          <p:nvPr/>
        </p:nvPicPr>
        <p:blipFill>
          <a:blip r:embed="rId2" cstate="print"/>
          <a:srcRect/>
          <a:stretch>
            <a:fillRect/>
          </a:stretch>
        </p:blipFill>
        <p:spPr bwMode="auto">
          <a:xfrm>
            <a:off x="219075" y="1600200"/>
            <a:ext cx="8620125" cy="4060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Access</a:t>
            </a:r>
            <a:endParaRPr lang="en-US" dirty="0"/>
          </a:p>
        </p:txBody>
      </p:sp>
      <p:sp>
        <p:nvSpPr>
          <p:cNvPr id="3" name="Content Placeholder 2"/>
          <p:cNvSpPr>
            <a:spLocks noGrp="1"/>
          </p:cNvSpPr>
          <p:nvPr>
            <p:ph idx="1"/>
          </p:nvPr>
        </p:nvSpPr>
        <p:spPr/>
        <p:txBody>
          <a:bodyPr/>
          <a:lstStyle/>
          <a:p>
            <a:pPr algn="just"/>
            <a:r>
              <a:rPr lang="en-US" b="1" dirty="0" smtClean="0">
                <a:latin typeface="Times New Roman" pitchFamily="18" charset="0"/>
              </a:rPr>
              <a:t>Broadcast link</a:t>
            </a:r>
            <a:r>
              <a:rPr lang="en-US" dirty="0" smtClean="0">
                <a:latin typeface="Times New Roman" pitchFamily="18" charset="0"/>
              </a:rPr>
              <a:t> used in LAN consists of multiple sending and receiving nodes connected to or use a single shared link</a:t>
            </a:r>
            <a:r>
              <a:rPr lang="en-US" b="1" dirty="0" smtClean="0">
                <a:latin typeface="Times New Roman" pitchFamily="18" charset="0"/>
              </a:rPr>
              <a:t> </a:t>
            </a:r>
          </a:p>
          <a:p>
            <a:endParaRPr lang="en-US" dirty="0"/>
          </a:p>
        </p:txBody>
      </p:sp>
      <p:pic>
        <p:nvPicPr>
          <p:cNvPr id="152578" name="Picture 2"/>
          <p:cNvPicPr>
            <a:picLocks noChangeAspect="1" noChangeArrowheads="1"/>
          </p:cNvPicPr>
          <p:nvPr/>
        </p:nvPicPr>
        <p:blipFill>
          <a:blip r:embed="rId2" cstate="print"/>
          <a:srcRect/>
          <a:stretch>
            <a:fillRect/>
          </a:stretch>
        </p:blipFill>
        <p:spPr bwMode="auto">
          <a:xfrm>
            <a:off x="457200" y="3886200"/>
            <a:ext cx="8274205" cy="21336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Vulnerable time for pure ALOHA protocol</a:t>
            </a:r>
            <a:endParaRPr lang="en-US" dirty="0"/>
          </a:p>
        </p:txBody>
      </p:sp>
      <p:sp>
        <p:nvSpPr>
          <p:cNvPr id="3" name="Content Placeholder 2"/>
          <p:cNvSpPr>
            <a:spLocks noGrp="1"/>
          </p:cNvSpPr>
          <p:nvPr>
            <p:ph idx="1"/>
          </p:nvPr>
        </p:nvSpPr>
        <p:spPr/>
        <p:txBody>
          <a:bodyPr/>
          <a:lstStyle/>
          <a:p>
            <a:endParaRPr lang="en-US"/>
          </a:p>
        </p:txBody>
      </p:sp>
      <p:pic>
        <p:nvPicPr>
          <p:cNvPr id="4" name="Picture 8"/>
          <p:cNvPicPr>
            <a:picLocks noChangeAspect="1" noChangeArrowheads="1"/>
          </p:cNvPicPr>
          <p:nvPr/>
        </p:nvPicPr>
        <p:blipFill>
          <a:blip r:embed="rId2" cstate="print"/>
          <a:srcRect/>
          <a:stretch>
            <a:fillRect/>
          </a:stretch>
        </p:blipFill>
        <p:spPr bwMode="auto">
          <a:xfrm>
            <a:off x="1008063" y="1681163"/>
            <a:ext cx="6992937" cy="44910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Slotted ALOHA</a:t>
            </a:r>
            <a:endParaRPr lang="en-US" dirty="0"/>
          </a:p>
        </p:txBody>
      </p:sp>
      <p:sp>
        <p:nvSpPr>
          <p:cNvPr id="3" name="Content Placeholder 2"/>
          <p:cNvSpPr>
            <a:spLocks noGrp="1"/>
          </p:cNvSpPr>
          <p:nvPr>
            <p:ph idx="1"/>
          </p:nvPr>
        </p:nvSpPr>
        <p:spPr/>
        <p:txBody>
          <a:bodyPr/>
          <a:lstStyle/>
          <a:p>
            <a:r>
              <a:rPr lang="en-US" dirty="0" smtClean="0"/>
              <a:t>Pure ALOHA has a vulnerable time of 2T</a:t>
            </a:r>
            <a:r>
              <a:rPr lang="en-US" sz="1600" dirty="0" smtClean="0"/>
              <a:t>fr </a:t>
            </a:r>
          </a:p>
          <a:p>
            <a:r>
              <a:rPr lang="en-US" dirty="0" smtClean="0"/>
              <a:t>This is so because there is no rule that defines when the station can send.</a:t>
            </a:r>
          </a:p>
          <a:p>
            <a:r>
              <a:rPr lang="en-US" dirty="0" smtClean="0"/>
              <a:t>A station may send soon after another station has started or soon before another station has finished.</a:t>
            </a:r>
          </a:p>
          <a:p>
            <a:r>
              <a:rPr lang="en-US" dirty="0" smtClean="0"/>
              <a:t>Slotted ALOHA was invented to improve the efficiency of pure ALOHA.</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Frames in a slotted ALOHA network</a:t>
            </a:r>
            <a:endParaRPr lang="en-US" dirty="0"/>
          </a:p>
        </p:txBody>
      </p:sp>
      <p:sp>
        <p:nvSpPr>
          <p:cNvPr id="3" name="Content Placeholder 2"/>
          <p:cNvSpPr>
            <a:spLocks noGrp="1"/>
          </p:cNvSpPr>
          <p:nvPr>
            <p:ph idx="1"/>
          </p:nvPr>
        </p:nvSpPr>
        <p:spPr/>
        <p:txBody>
          <a:bodyPr/>
          <a:lstStyle/>
          <a:p>
            <a:endParaRPr lang="en-US"/>
          </a:p>
        </p:txBody>
      </p:sp>
      <p:pic>
        <p:nvPicPr>
          <p:cNvPr id="4" name="Picture 7"/>
          <p:cNvPicPr>
            <a:picLocks noChangeAspect="1" noChangeArrowheads="1"/>
          </p:cNvPicPr>
          <p:nvPr/>
        </p:nvPicPr>
        <p:blipFill>
          <a:blip r:embed="rId2" cstate="print"/>
          <a:srcRect/>
          <a:stretch>
            <a:fillRect/>
          </a:stretch>
        </p:blipFill>
        <p:spPr bwMode="auto">
          <a:xfrm>
            <a:off x="261938" y="1433513"/>
            <a:ext cx="8501062" cy="39766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Slotted ALOHA</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pPr algn="just"/>
            <a:r>
              <a:rPr lang="en-US" sz="2200" dirty="0" smtClean="0"/>
              <a:t>A station can start a transmission only at the beginning of a timeslot, and thus collisions are reduced. In this case, only transmission-attempts within 1 frame-time and not 2 consecutive frame-times need to be considered, since collisions can only occur during each timeslot. Thus, the probability of there being zero transmission-attempts by other stations in a single timeslot is:</a:t>
            </a:r>
          </a:p>
          <a:p>
            <a:pPr algn="just"/>
            <a:endParaRPr lang="en-US" sz="2200" dirty="0" smtClean="0"/>
          </a:p>
          <a:p>
            <a:pPr algn="just"/>
            <a:endParaRPr lang="en-US" sz="2200" dirty="0" smtClean="0"/>
          </a:p>
          <a:p>
            <a:pPr algn="just"/>
            <a:r>
              <a:rPr lang="en-US" sz="2200" dirty="0" smtClean="0"/>
              <a:t>The probability of a transmission requiring exactly k attempts is (k-1 collisions and 1 success)</a:t>
            </a:r>
          </a:p>
          <a:p>
            <a:pPr algn="just"/>
            <a:endParaRPr lang="en-US" sz="2200" dirty="0" smtClean="0"/>
          </a:p>
          <a:p>
            <a:pPr algn="just"/>
            <a:r>
              <a:rPr lang="en-US" sz="2200" dirty="0" smtClean="0"/>
              <a:t>The throughput is:</a:t>
            </a:r>
          </a:p>
        </p:txBody>
      </p:sp>
      <p:pic>
        <p:nvPicPr>
          <p:cNvPr id="2051" name="Picture 3"/>
          <p:cNvPicPr>
            <a:picLocks noChangeAspect="1" noChangeArrowheads="1"/>
          </p:cNvPicPr>
          <p:nvPr/>
        </p:nvPicPr>
        <p:blipFill>
          <a:blip r:embed="rId2" cstate="print"/>
          <a:srcRect/>
          <a:stretch>
            <a:fillRect/>
          </a:stretch>
        </p:blipFill>
        <p:spPr bwMode="auto">
          <a:xfrm>
            <a:off x="3047999" y="3886200"/>
            <a:ext cx="1862667" cy="38100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2743199" y="5334000"/>
            <a:ext cx="3184071" cy="381000"/>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2743200" y="6172200"/>
            <a:ext cx="1752600" cy="4235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Vulnerable time for slotted ALOHA protocol</a:t>
            </a:r>
            <a:br>
              <a:rPr lang="en-US" dirty="0" smtClean="0"/>
            </a:br>
            <a:endParaRPr lang="en-US" dirty="0"/>
          </a:p>
        </p:txBody>
      </p:sp>
      <p:sp>
        <p:nvSpPr>
          <p:cNvPr id="3" name="Content Placeholder 2"/>
          <p:cNvSpPr>
            <a:spLocks noGrp="1"/>
          </p:cNvSpPr>
          <p:nvPr>
            <p:ph idx="1"/>
          </p:nvPr>
        </p:nvSpPr>
        <p:spPr/>
        <p:txBody>
          <a:bodyPr/>
          <a:lstStyle/>
          <a:p>
            <a:endParaRPr lang="en-US"/>
          </a:p>
        </p:txBody>
      </p:sp>
      <p:pic>
        <p:nvPicPr>
          <p:cNvPr id="4" name="Picture 7"/>
          <p:cNvPicPr>
            <a:picLocks noChangeAspect="1" noChangeArrowheads="1"/>
          </p:cNvPicPr>
          <p:nvPr/>
        </p:nvPicPr>
        <p:blipFill>
          <a:blip r:embed="rId2" cstate="print"/>
          <a:srcRect/>
          <a:stretch>
            <a:fillRect/>
          </a:stretch>
        </p:blipFill>
        <p:spPr bwMode="auto">
          <a:xfrm>
            <a:off x="533400" y="1828800"/>
            <a:ext cx="7632700" cy="43608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Rectangle 11"/>
          <p:cNvSpPr>
            <a:spLocks noGrp="1" noChangeArrowheads="1"/>
          </p:cNvSpPr>
          <p:nvPr>
            <p:ph idx="1"/>
          </p:nvPr>
        </p:nvSpPr>
        <p:spPr bwMode="auto">
          <a:xfrm>
            <a:off x="457200" y="1600200"/>
            <a:ext cx="8229600" cy="1643527"/>
          </a:xfrm>
          <a:prstGeom prst="rect">
            <a:avLst/>
          </a:prstGeom>
          <a:solidFill>
            <a:schemeClr val="bg1"/>
          </a:solidFill>
          <a:ln w="76200" algn="ctr">
            <a:noFill/>
            <a:miter lim="800000"/>
            <a:headEnd/>
            <a:tailEnd/>
          </a:ln>
          <a:effectLst/>
        </p:spPr>
        <p:txBody>
          <a:bodyPr wrap="square">
            <a:spAutoFit/>
          </a:bodyPr>
          <a:lstStyle/>
          <a:p>
            <a:r>
              <a:rPr lang="en-US" sz="2400" i="0" baseline="0" dirty="0">
                <a:latin typeface="Arial" charset="0"/>
              </a:rPr>
              <a:t>The throughput for slotted ALOHA is </a:t>
            </a:r>
            <a:br>
              <a:rPr lang="en-US" sz="2400" i="0" baseline="0" dirty="0">
                <a:latin typeface="Arial" charset="0"/>
              </a:rPr>
            </a:br>
            <a:r>
              <a:rPr lang="en-US" sz="2400" i="0" baseline="0" dirty="0">
                <a:solidFill>
                  <a:schemeClr val="hlink"/>
                </a:solidFill>
                <a:latin typeface="Arial" charset="0"/>
              </a:rPr>
              <a:t>S = G × e</a:t>
            </a:r>
            <a:r>
              <a:rPr lang="en-US" sz="2400" i="0" baseline="30000" dirty="0">
                <a:solidFill>
                  <a:schemeClr val="hlink"/>
                </a:solidFill>
                <a:latin typeface="Arial" charset="0"/>
              </a:rPr>
              <a:t>−G</a:t>
            </a:r>
            <a:r>
              <a:rPr lang="en-US" sz="2400" i="0" baseline="0" dirty="0">
                <a:latin typeface="Arial" charset="0"/>
              </a:rPr>
              <a:t> .</a:t>
            </a:r>
          </a:p>
          <a:p>
            <a:r>
              <a:rPr lang="en-US" sz="2400" i="0" baseline="0" dirty="0">
                <a:latin typeface="Arial" charset="0"/>
              </a:rPr>
              <a:t>The maximum throughput </a:t>
            </a:r>
            <a:br>
              <a:rPr lang="en-US" sz="2400" i="0" baseline="0" dirty="0">
                <a:latin typeface="Arial" charset="0"/>
              </a:rPr>
            </a:br>
            <a:r>
              <a:rPr lang="en-US" sz="2400" i="0" baseline="0" dirty="0" err="1">
                <a:solidFill>
                  <a:schemeClr val="hlink"/>
                </a:solidFill>
                <a:latin typeface="Arial" charset="0"/>
              </a:rPr>
              <a:t>S</a:t>
            </a:r>
            <a:r>
              <a:rPr lang="en-US" sz="2400" i="0" baseline="-18000" dirty="0" err="1">
                <a:solidFill>
                  <a:schemeClr val="hlink"/>
                </a:solidFill>
                <a:latin typeface="Arial" charset="0"/>
              </a:rPr>
              <a:t>max</a:t>
            </a:r>
            <a:r>
              <a:rPr lang="en-US" sz="2400" i="0" baseline="0" dirty="0">
                <a:solidFill>
                  <a:schemeClr val="hlink"/>
                </a:solidFill>
                <a:latin typeface="Arial" charset="0"/>
              </a:rPr>
              <a:t> = 0.368</a:t>
            </a:r>
            <a:r>
              <a:rPr lang="en-US" sz="2400" i="0" baseline="0" dirty="0">
                <a:latin typeface="Arial" charset="0"/>
              </a:rPr>
              <a:t> when G = 1.</a:t>
            </a:r>
          </a:p>
        </p:txBody>
      </p:sp>
      <p:pic>
        <p:nvPicPr>
          <p:cNvPr id="4" name="Picture 2"/>
          <p:cNvPicPr>
            <a:picLocks noChangeAspect="1" noChangeArrowheads="1"/>
          </p:cNvPicPr>
          <p:nvPr/>
        </p:nvPicPr>
        <p:blipFill>
          <a:blip r:embed="rId2" cstate="print"/>
          <a:srcRect/>
          <a:stretch>
            <a:fillRect/>
          </a:stretch>
        </p:blipFill>
        <p:spPr bwMode="auto">
          <a:xfrm>
            <a:off x="2667000" y="3276600"/>
            <a:ext cx="5476875" cy="2752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A slotted ALOHA  network transmits 200-bit frames on a shared channel of 200 kbps. What is the throughput if the system (all stations together) produces</a:t>
            </a:r>
          </a:p>
          <a:p>
            <a:pPr marL="514350" indent="-514350" algn="just">
              <a:buAutoNum type="alphaLcPeriod"/>
            </a:pPr>
            <a:r>
              <a:rPr lang="en-US" dirty="0" smtClean="0"/>
              <a:t>1000 frames per second    </a:t>
            </a:r>
            <a:r>
              <a:rPr lang="en-US" dirty="0" smtClean="0">
                <a:solidFill>
                  <a:schemeClr val="hlink"/>
                </a:solidFill>
              </a:rPr>
              <a:t>b.</a:t>
            </a:r>
            <a:r>
              <a:rPr lang="en-US" dirty="0" smtClean="0"/>
              <a:t> 500 frames per second </a:t>
            </a:r>
            <a:r>
              <a:rPr lang="en-US" dirty="0" smtClean="0">
                <a:solidFill>
                  <a:schemeClr val="hlink"/>
                </a:solidFill>
              </a:rPr>
              <a:t>c.</a:t>
            </a:r>
            <a:r>
              <a:rPr lang="en-US" dirty="0" smtClean="0"/>
              <a:t> 250 frames per second.</a:t>
            </a:r>
          </a:p>
          <a:p>
            <a:pPr algn="just">
              <a:buNone/>
            </a:pPr>
            <a:r>
              <a:rPr lang="en-US" dirty="0" smtClean="0">
                <a:solidFill>
                  <a:schemeClr val="hlink"/>
                </a:solidFill>
              </a:rPr>
              <a:t>Solution</a:t>
            </a:r>
          </a:p>
          <a:p>
            <a:pPr algn="just">
              <a:buNone/>
            </a:pPr>
            <a:r>
              <a:rPr lang="en-US" dirty="0" smtClean="0"/>
              <a:t>The frame transmission time is 200/200 kbps or 1 </a:t>
            </a:r>
            <a:r>
              <a:rPr lang="en-US" dirty="0" err="1" smtClean="0"/>
              <a:t>ms.</a:t>
            </a:r>
            <a:endParaRPr lang="en-US" dirty="0" smtClean="0"/>
          </a:p>
          <a:p>
            <a:pPr algn="just">
              <a:buNone/>
            </a:pPr>
            <a:r>
              <a:rPr lang="en-US" dirty="0" smtClean="0">
                <a:solidFill>
                  <a:schemeClr val="hlink"/>
                </a:solidFill>
              </a:rPr>
              <a:t>a.</a:t>
            </a:r>
            <a:r>
              <a:rPr lang="en-US" dirty="0" smtClean="0"/>
              <a:t> If the system creates 1000 frames per second, this is 1</a:t>
            </a:r>
            <a:br>
              <a:rPr lang="en-US" dirty="0" smtClean="0"/>
            </a:br>
            <a:r>
              <a:rPr lang="en-US" dirty="0" smtClean="0"/>
              <a:t>    frame per millisecond. The load is 1. In this case </a:t>
            </a:r>
            <a:br>
              <a:rPr lang="en-US" dirty="0" smtClean="0"/>
            </a:br>
            <a:r>
              <a:rPr lang="en-US" dirty="0" smtClean="0"/>
              <a:t>    S = G× e</a:t>
            </a:r>
            <a:r>
              <a:rPr lang="en-US" baseline="30000" dirty="0" smtClean="0"/>
              <a:t>−G</a:t>
            </a:r>
            <a:r>
              <a:rPr lang="en-US" dirty="0" smtClean="0"/>
              <a:t> or S = 0.368 (36.8 percent). This means</a:t>
            </a:r>
            <a:br>
              <a:rPr lang="en-US" dirty="0" smtClean="0"/>
            </a:br>
            <a:r>
              <a:rPr lang="en-US" dirty="0" smtClean="0"/>
              <a:t>    that the throughput is 1000 × 0.0368 = 368 frames.</a:t>
            </a:r>
            <a:br>
              <a:rPr lang="en-US" dirty="0" smtClean="0"/>
            </a:br>
            <a:r>
              <a:rPr lang="en-US" dirty="0" smtClean="0"/>
              <a:t>    Only 386 frames out of 1000 will probably survive.</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85000" lnSpcReduction="10000"/>
          </a:bodyPr>
          <a:lstStyle/>
          <a:p>
            <a:pPr algn="just">
              <a:buNone/>
            </a:pPr>
            <a:r>
              <a:rPr lang="en-US" dirty="0" smtClean="0">
                <a:solidFill>
                  <a:srgbClr val="0070C0"/>
                </a:solidFill>
              </a:rPr>
              <a:t>b.</a:t>
            </a:r>
            <a:r>
              <a:rPr lang="en-US" dirty="0" smtClean="0"/>
              <a:t>	If the system creates 500 frames per second, this is</a:t>
            </a:r>
            <a:br>
              <a:rPr lang="en-US" dirty="0" smtClean="0"/>
            </a:br>
            <a:r>
              <a:rPr lang="en-US" dirty="0" smtClean="0"/>
              <a:t>(1/2) frame per millisecond. The load is (1/2). In this</a:t>
            </a:r>
            <a:br>
              <a:rPr lang="en-US" dirty="0" smtClean="0"/>
            </a:br>
            <a:r>
              <a:rPr lang="en-US" dirty="0" smtClean="0"/>
              <a:t>case S = G × e</a:t>
            </a:r>
            <a:r>
              <a:rPr lang="en-US" baseline="30000" dirty="0" smtClean="0"/>
              <a:t>−G</a:t>
            </a:r>
            <a:r>
              <a:rPr lang="en-US" dirty="0" smtClean="0"/>
              <a:t> or S = 0.303 (30.3 percent). This</a:t>
            </a:r>
            <a:br>
              <a:rPr lang="en-US" dirty="0" smtClean="0"/>
            </a:br>
            <a:r>
              <a:rPr lang="en-US" dirty="0" smtClean="0"/>
              <a:t>means that the throughput is 500 × 0.0303 = 151. </a:t>
            </a:r>
            <a:br>
              <a:rPr lang="en-US" dirty="0" smtClean="0"/>
            </a:br>
            <a:r>
              <a:rPr lang="en-US" dirty="0" smtClean="0"/>
              <a:t>Only 151 frames out of 500 will probably survive.</a:t>
            </a:r>
          </a:p>
          <a:p>
            <a:pPr algn="just"/>
            <a:endParaRPr lang="en-US" dirty="0" smtClean="0"/>
          </a:p>
          <a:p>
            <a:pPr algn="just">
              <a:buNone/>
            </a:pPr>
            <a:r>
              <a:rPr lang="en-US" dirty="0" smtClean="0">
                <a:solidFill>
                  <a:schemeClr val="hlink"/>
                </a:solidFill>
              </a:rPr>
              <a:t>c.</a:t>
            </a:r>
            <a:r>
              <a:rPr lang="en-US" dirty="0" smtClean="0"/>
              <a:t> If the system creates 250 frames per second, this is (1/4) frame per millisecond. The load is (1/4). In this case S = G × e </a:t>
            </a:r>
            <a:r>
              <a:rPr lang="en-US" baseline="30000" dirty="0" smtClean="0"/>
              <a:t>−G</a:t>
            </a:r>
            <a:r>
              <a:rPr lang="en-US" dirty="0" smtClean="0"/>
              <a:t> or S = 0.195 (19.5 percent). This means that the throughput is 250 × 0.195 = 49. Only 49     frames out of 250 will probably survive.</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graphicFrame>
        <p:nvGraphicFramePr>
          <p:cNvPr id="4" name="Content Placeholder 3"/>
          <p:cNvGraphicFramePr>
            <a:graphicFrameLocks noGrp="1"/>
          </p:cNvGraphicFramePr>
          <p:nvPr>
            <p:ph idx="1"/>
          </p:nvPr>
        </p:nvGraphicFramePr>
        <p:xfrm>
          <a:off x="457200" y="1600200"/>
          <a:ext cx="8229600" cy="4876800"/>
        </p:xfrm>
        <a:graphic>
          <a:graphicData uri="http://schemas.openxmlformats.org/drawingml/2006/table">
            <a:tbl>
              <a:tblPr firstRow="1" bandRow="1">
                <a:tableStyleId>{5940675A-B579-460E-94D1-54222C63F5DA}</a:tableStyleId>
              </a:tblPr>
              <a:tblGrid>
                <a:gridCol w="2743200"/>
                <a:gridCol w="2743200"/>
                <a:gridCol w="2743200"/>
              </a:tblGrid>
              <a:tr h="370840">
                <a:tc>
                  <a:txBody>
                    <a:bodyPr/>
                    <a:lstStyle/>
                    <a:p>
                      <a:pPr algn="ctr" fontAlgn="ctr"/>
                      <a:r>
                        <a:rPr lang="en-US" cap="all" dirty="0"/>
                        <a:t>BASIS FOR COMPARISON</a:t>
                      </a:r>
                      <a:endParaRPr lang="en-US" b="1" cap="all" dirty="0"/>
                    </a:p>
                  </a:txBody>
                  <a:tcPr marL="76200" marR="76200" marT="76200" marB="76200" anchor="ctr"/>
                </a:tc>
                <a:tc>
                  <a:txBody>
                    <a:bodyPr/>
                    <a:lstStyle/>
                    <a:p>
                      <a:pPr algn="ctr" fontAlgn="ctr"/>
                      <a:r>
                        <a:rPr lang="en-US" cap="all"/>
                        <a:t>PURE ALOHA</a:t>
                      </a:r>
                      <a:endParaRPr lang="en-US" b="1" cap="all"/>
                    </a:p>
                  </a:txBody>
                  <a:tcPr marL="76200" marR="76200" marT="76200" marB="76200" anchor="ctr"/>
                </a:tc>
                <a:tc>
                  <a:txBody>
                    <a:bodyPr/>
                    <a:lstStyle/>
                    <a:p>
                      <a:pPr algn="ctr" fontAlgn="ctr"/>
                      <a:r>
                        <a:rPr lang="en-US" cap="all" dirty="0"/>
                        <a:t>SLOTTED ALOHA</a:t>
                      </a:r>
                      <a:endParaRPr lang="en-US" b="1" cap="all" dirty="0"/>
                    </a:p>
                  </a:txBody>
                  <a:tcPr marL="76200" marR="76200" marT="76200" marB="76200" anchor="ctr"/>
                </a:tc>
              </a:tr>
              <a:tr h="370840">
                <a:tc>
                  <a:txBody>
                    <a:bodyPr/>
                    <a:lstStyle/>
                    <a:p>
                      <a:pPr algn="l" fontAlgn="t"/>
                      <a:r>
                        <a:rPr lang="en-US"/>
                        <a:t>Introduced</a:t>
                      </a:r>
                    </a:p>
                  </a:txBody>
                  <a:tcPr marL="76200" marR="76200" marT="76200" marB="76200"/>
                </a:tc>
                <a:tc>
                  <a:txBody>
                    <a:bodyPr/>
                    <a:lstStyle/>
                    <a:p>
                      <a:pPr algn="l" fontAlgn="t"/>
                      <a:r>
                        <a:rPr lang="en-US"/>
                        <a:t>Introduced by Norman Abramson and his associates at the University of Hawaii in 1970.</a:t>
                      </a:r>
                    </a:p>
                  </a:txBody>
                  <a:tcPr marL="76200" marR="76200" marT="76200" marB="76200"/>
                </a:tc>
                <a:tc>
                  <a:txBody>
                    <a:bodyPr/>
                    <a:lstStyle/>
                    <a:p>
                      <a:pPr algn="l" fontAlgn="t"/>
                      <a:r>
                        <a:rPr lang="en-US" dirty="0"/>
                        <a:t>Introduced by Roberts in 1972.</a:t>
                      </a:r>
                    </a:p>
                  </a:txBody>
                  <a:tcPr marL="76200" marR="76200" marT="76200" marB="76200"/>
                </a:tc>
              </a:tr>
              <a:tr h="370840">
                <a:tc>
                  <a:txBody>
                    <a:bodyPr/>
                    <a:lstStyle/>
                    <a:p>
                      <a:pPr algn="l" fontAlgn="t"/>
                      <a:r>
                        <a:rPr lang="en-US"/>
                        <a:t>Frame Transmission</a:t>
                      </a:r>
                    </a:p>
                  </a:txBody>
                  <a:tcPr marL="76200" marR="76200" marT="76200" marB="76200"/>
                </a:tc>
                <a:tc>
                  <a:txBody>
                    <a:bodyPr/>
                    <a:lstStyle/>
                    <a:p>
                      <a:pPr algn="l" fontAlgn="t"/>
                      <a:r>
                        <a:rPr lang="en-US"/>
                        <a:t>The user can transmit the data frame whenever the station has the data to be transmitted.</a:t>
                      </a:r>
                    </a:p>
                  </a:txBody>
                  <a:tcPr marL="76200" marR="76200" marT="76200" marB="76200"/>
                </a:tc>
                <a:tc>
                  <a:txBody>
                    <a:bodyPr/>
                    <a:lstStyle/>
                    <a:p>
                      <a:pPr algn="l" fontAlgn="t"/>
                      <a:r>
                        <a:rPr lang="en-US" dirty="0"/>
                        <a:t>The user has to wait till the next time slot start, to transmit the data frame.</a:t>
                      </a:r>
                    </a:p>
                  </a:txBody>
                  <a:tcPr marL="76200" marR="76200" marT="76200" marB="76200"/>
                </a:tc>
              </a:tr>
              <a:tr h="370840">
                <a:tc>
                  <a:txBody>
                    <a:bodyPr/>
                    <a:lstStyle/>
                    <a:p>
                      <a:pPr algn="l" fontAlgn="t"/>
                      <a:r>
                        <a:rPr lang="en-US"/>
                        <a:t>Time</a:t>
                      </a:r>
                    </a:p>
                  </a:txBody>
                  <a:tcPr marL="76200" marR="76200" marT="76200" marB="76200"/>
                </a:tc>
                <a:tc>
                  <a:txBody>
                    <a:bodyPr/>
                    <a:lstStyle/>
                    <a:p>
                      <a:pPr algn="l" fontAlgn="t"/>
                      <a:r>
                        <a:rPr lang="en-US"/>
                        <a:t>In Pure ALOHA the time is continuous.</a:t>
                      </a:r>
                    </a:p>
                  </a:txBody>
                  <a:tcPr marL="76200" marR="76200" marT="76200" marB="76200"/>
                </a:tc>
                <a:tc>
                  <a:txBody>
                    <a:bodyPr/>
                    <a:lstStyle/>
                    <a:p>
                      <a:pPr algn="l" fontAlgn="t"/>
                      <a:r>
                        <a:rPr lang="en-US" dirty="0"/>
                        <a:t>In Slotted ALOHA the time is discrete.</a:t>
                      </a:r>
                    </a:p>
                  </a:txBody>
                  <a:tcPr marL="76200" marR="76200" marT="76200" marB="76200"/>
                </a:tc>
              </a:tr>
              <a:tr h="370840">
                <a:tc>
                  <a:txBody>
                    <a:bodyPr/>
                    <a:lstStyle/>
                    <a:p>
                      <a:pPr algn="l" fontAlgn="t"/>
                      <a:r>
                        <a:rPr lang="en-US"/>
                        <a:t>Successful Transmission</a:t>
                      </a:r>
                    </a:p>
                  </a:txBody>
                  <a:tcPr marL="76200" marR="76200" marT="76200" marB="76200"/>
                </a:tc>
                <a:tc>
                  <a:txBody>
                    <a:bodyPr/>
                    <a:lstStyle/>
                    <a:p>
                      <a:pPr algn="l" fontAlgn="t"/>
                      <a:r>
                        <a:rPr lang="en-US" dirty="0"/>
                        <a:t>The probability of successful transmission of the data frame is:</a:t>
                      </a:r>
                      <a:br>
                        <a:rPr lang="en-US" dirty="0"/>
                      </a:br>
                      <a:r>
                        <a:rPr lang="en-US" dirty="0" smtClean="0"/>
                        <a:t>S= G* e^-2G</a:t>
                      </a:r>
                      <a:endParaRPr lang="en-US" dirty="0"/>
                    </a:p>
                  </a:txBody>
                  <a:tcPr marL="76200" marR="76200" marT="76200" marB="76200"/>
                </a:tc>
                <a:tc>
                  <a:txBody>
                    <a:bodyPr/>
                    <a:lstStyle/>
                    <a:p>
                      <a:pPr algn="l" fontAlgn="t"/>
                      <a:r>
                        <a:rPr lang="en-US" dirty="0"/>
                        <a:t>The probability of successful transmission of the data frame is:</a:t>
                      </a:r>
                      <a:br>
                        <a:rPr lang="en-US" dirty="0"/>
                      </a:br>
                      <a:r>
                        <a:rPr lang="en-US" dirty="0" smtClean="0"/>
                        <a:t>S= G*e^-G</a:t>
                      </a:r>
                      <a:endParaRPr lang="en-US" dirty="0"/>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152400" y="1066800"/>
          <a:ext cx="8839200" cy="4023360"/>
        </p:xfrm>
        <a:graphic>
          <a:graphicData uri="http://schemas.openxmlformats.org/drawingml/2006/table">
            <a:tbl>
              <a:tblPr firstRow="1" bandRow="1">
                <a:tableStyleId>{5940675A-B579-460E-94D1-54222C63F5DA}</a:tableStyleId>
              </a:tblPr>
              <a:tblGrid>
                <a:gridCol w="2286000"/>
                <a:gridCol w="3200400"/>
                <a:gridCol w="3352800"/>
              </a:tblGrid>
              <a:tr h="370840">
                <a:tc>
                  <a:txBody>
                    <a:bodyPr/>
                    <a:lstStyle/>
                    <a:p>
                      <a:pPr algn="l" fontAlgn="t"/>
                      <a:r>
                        <a:rPr lang="en-US" dirty="0"/>
                        <a:t>Synchronization</a:t>
                      </a:r>
                      <a:endParaRPr lang="en-US" b="0" dirty="0">
                        <a:solidFill>
                          <a:schemeClr val="tx1"/>
                        </a:solidFill>
                      </a:endParaRPr>
                    </a:p>
                  </a:txBody>
                  <a:tcPr marL="76200" marR="76200" marT="76200" marB="76200">
                    <a:solidFill>
                      <a:schemeClr val="bg1"/>
                    </a:solidFill>
                  </a:tcPr>
                </a:tc>
                <a:tc>
                  <a:txBody>
                    <a:bodyPr/>
                    <a:lstStyle/>
                    <a:p>
                      <a:pPr algn="l" fontAlgn="t"/>
                      <a:r>
                        <a:rPr lang="en-US" dirty="0"/>
                        <a:t>The time is not globally synchronized.</a:t>
                      </a:r>
                      <a:endParaRPr lang="en-US" b="0" dirty="0">
                        <a:solidFill>
                          <a:schemeClr val="tx1"/>
                        </a:solidFill>
                      </a:endParaRPr>
                    </a:p>
                  </a:txBody>
                  <a:tcPr marL="76200" marR="76200" marT="76200" marB="76200">
                    <a:solidFill>
                      <a:schemeClr val="bg1"/>
                    </a:solidFill>
                  </a:tcPr>
                </a:tc>
                <a:tc>
                  <a:txBody>
                    <a:bodyPr/>
                    <a:lstStyle/>
                    <a:p>
                      <a:pPr algn="l" fontAlgn="t"/>
                      <a:r>
                        <a:rPr lang="en-US" dirty="0"/>
                        <a:t>The time here is globally synchronized.</a:t>
                      </a:r>
                      <a:endParaRPr lang="en-US" b="0" dirty="0">
                        <a:solidFill>
                          <a:schemeClr val="tx1"/>
                        </a:solidFill>
                      </a:endParaRPr>
                    </a:p>
                  </a:txBody>
                  <a:tcPr marL="76200" marR="76200" marT="76200" marB="76200">
                    <a:solidFill>
                      <a:schemeClr val="bg1"/>
                    </a:solidFill>
                  </a:tcPr>
                </a:tc>
              </a:tr>
              <a:tr h="370840">
                <a:tc>
                  <a:txBody>
                    <a:bodyPr/>
                    <a:lstStyle/>
                    <a:p>
                      <a:pPr algn="l" fontAlgn="t"/>
                      <a:r>
                        <a:rPr lang="en-US" dirty="0"/>
                        <a:t>Throughput</a:t>
                      </a:r>
                      <a:endParaRPr lang="en-US" b="0" dirty="0">
                        <a:solidFill>
                          <a:schemeClr val="tx1"/>
                        </a:solidFill>
                      </a:endParaRPr>
                    </a:p>
                  </a:txBody>
                  <a:tcPr marL="76200" marR="76200" marT="76200" marB="76200">
                    <a:solidFill>
                      <a:schemeClr val="bg1"/>
                    </a:solidFill>
                  </a:tcPr>
                </a:tc>
                <a:tc>
                  <a:txBody>
                    <a:bodyPr/>
                    <a:lstStyle/>
                    <a:p>
                      <a:pPr algn="l" fontAlgn="t"/>
                      <a:r>
                        <a:rPr lang="en-US" dirty="0"/>
                        <a:t>The maximum throughput occurs at G = 1/2 which is 18%.</a:t>
                      </a:r>
                      <a:endParaRPr lang="en-US" b="0" dirty="0">
                        <a:solidFill>
                          <a:schemeClr val="tx1"/>
                        </a:solidFill>
                      </a:endParaRPr>
                    </a:p>
                  </a:txBody>
                  <a:tcPr marL="76200" marR="76200" marT="76200" marB="76200">
                    <a:solidFill>
                      <a:schemeClr val="bg1"/>
                    </a:solidFill>
                  </a:tcPr>
                </a:tc>
                <a:tc>
                  <a:txBody>
                    <a:bodyPr/>
                    <a:lstStyle/>
                    <a:p>
                      <a:pPr algn="l" fontAlgn="t"/>
                      <a:r>
                        <a:rPr lang="en-US" dirty="0"/>
                        <a:t>The maximum throughput occurs at G = 1 which is 37%.</a:t>
                      </a:r>
                      <a:endParaRPr lang="en-US" b="0" dirty="0">
                        <a:solidFill>
                          <a:schemeClr val="tx1"/>
                        </a:solidFill>
                      </a:endParaRPr>
                    </a:p>
                  </a:txBody>
                  <a:tcPr marL="76200" marR="76200" marT="76200" marB="76200">
                    <a:solidFill>
                      <a:schemeClr val="bg1"/>
                    </a:solidFill>
                  </a:tcPr>
                </a:tc>
              </a:tr>
              <a:tr h="370840">
                <a:tc>
                  <a:txBody>
                    <a:bodyPr/>
                    <a:lstStyle/>
                    <a:p>
                      <a:pPr algn="l" fontAlgn="t"/>
                      <a:r>
                        <a:rPr lang="en-US" b="0" dirty="0" smtClean="0">
                          <a:solidFill>
                            <a:schemeClr val="tx1"/>
                          </a:solidFill>
                        </a:rPr>
                        <a:t>Application </a:t>
                      </a:r>
                      <a:endParaRPr lang="en-US" b="0" dirty="0">
                        <a:solidFill>
                          <a:schemeClr val="tx1"/>
                        </a:solidFill>
                      </a:endParaRPr>
                    </a:p>
                  </a:txBody>
                  <a:tcPr marL="76200" marR="76200" marT="76200" marB="76200">
                    <a:solidFill>
                      <a:schemeClr val="bg1"/>
                    </a:solidFill>
                  </a:tcPr>
                </a:tc>
                <a:tc>
                  <a:txBody>
                    <a:bodyPr/>
                    <a:lstStyle/>
                    <a:p>
                      <a:pPr algn="l" fontAlgn="t"/>
                      <a:r>
                        <a:rPr lang="en-US" sz="1800" kern="1200" dirty="0" smtClean="0">
                          <a:solidFill>
                            <a:schemeClr val="tx1"/>
                          </a:solidFill>
                          <a:latin typeface="+mn-lt"/>
                          <a:ea typeface="+mn-ea"/>
                          <a:cs typeface="+mn-cs"/>
                        </a:rPr>
                        <a:t>Aloha was the basis for Ethernet, a local area network protocol</a:t>
                      </a:r>
                      <a:endParaRPr lang="en-US" sz="1800" kern="1200" dirty="0">
                        <a:solidFill>
                          <a:schemeClr val="tx1"/>
                        </a:solidFill>
                        <a:latin typeface="+mn-lt"/>
                        <a:ea typeface="+mn-ea"/>
                        <a:cs typeface="+mn-cs"/>
                      </a:endParaRPr>
                    </a:p>
                  </a:txBody>
                  <a:tcPr marL="76200" marR="76200" marT="76200" marB="76200">
                    <a:solidFill>
                      <a:schemeClr val="bg1"/>
                    </a:solidFill>
                  </a:tcPr>
                </a:tc>
                <a:tc>
                  <a:txBody>
                    <a:bodyPr/>
                    <a:lstStyle/>
                    <a:p>
                      <a:pPr algn="l" fontAlgn="t"/>
                      <a:r>
                        <a:rPr lang="en-US" sz="1800" b="0" i="0" kern="1200" dirty="0" smtClean="0">
                          <a:solidFill>
                            <a:schemeClr val="tx1"/>
                          </a:solidFill>
                          <a:latin typeface="+mn-lt"/>
                          <a:ea typeface="+mn-ea"/>
                          <a:cs typeface="+mn-cs"/>
                        </a:rPr>
                        <a:t>Slotted ALOHA is used in low-data-rate tactical </a:t>
                      </a:r>
                      <a:r>
                        <a:rPr lang="en-US" sz="1800" b="0" i="0" u="none" strike="noStrike" kern="1200" dirty="0" smtClean="0">
                          <a:solidFill>
                            <a:schemeClr val="tx1"/>
                          </a:solidFill>
                          <a:latin typeface="+mn-lt"/>
                          <a:ea typeface="+mn-ea"/>
                          <a:cs typeface="+mn-cs"/>
                        </a:rPr>
                        <a:t>satellite communications</a:t>
                      </a:r>
                      <a:r>
                        <a:rPr lang="en-US" sz="1800" b="0" i="0" kern="1200" dirty="0" smtClean="0">
                          <a:solidFill>
                            <a:schemeClr val="tx1"/>
                          </a:solidFill>
                          <a:latin typeface="+mn-lt"/>
                          <a:ea typeface="+mn-ea"/>
                          <a:cs typeface="+mn-cs"/>
                        </a:rPr>
                        <a:t> networks by military forces, in subscriber-based satellite communications networks, mobile telephony call setup, </a:t>
                      </a:r>
                      <a:r>
                        <a:rPr lang="en-US" sz="1800" b="0" i="0" u="none" strike="noStrike" kern="1200" dirty="0" smtClean="0">
                          <a:solidFill>
                            <a:schemeClr val="tx1"/>
                          </a:solidFill>
                          <a:latin typeface="+mn-lt"/>
                          <a:ea typeface="+mn-ea"/>
                          <a:cs typeface="+mn-cs"/>
                        </a:rPr>
                        <a:t>set-top box communications</a:t>
                      </a:r>
                      <a:r>
                        <a:rPr lang="en-US" sz="1800" b="0" i="0" kern="1200" dirty="0" smtClean="0">
                          <a:solidFill>
                            <a:schemeClr val="tx1"/>
                          </a:solidFill>
                          <a:latin typeface="+mn-lt"/>
                          <a:ea typeface="+mn-ea"/>
                          <a:cs typeface="+mn-cs"/>
                        </a:rPr>
                        <a:t> and in the contactless </a:t>
                      </a:r>
                      <a:r>
                        <a:rPr lang="en-US" sz="1800" b="0" i="0" u="none" strike="noStrike" kern="1200" dirty="0" smtClean="0">
                          <a:solidFill>
                            <a:schemeClr val="tx1"/>
                          </a:solidFill>
                          <a:latin typeface="+mn-lt"/>
                          <a:ea typeface="+mn-ea"/>
                          <a:cs typeface="+mn-cs"/>
                        </a:rPr>
                        <a:t>RFID</a:t>
                      </a:r>
                      <a:r>
                        <a:rPr lang="en-US" sz="1800" b="0" i="0" kern="1200" dirty="0" smtClean="0">
                          <a:solidFill>
                            <a:schemeClr val="tx1"/>
                          </a:solidFill>
                          <a:latin typeface="+mn-lt"/>
                          <a:ea typeface="+mn-ea"/>
                          <a:cs typeface="+mn-cs"/>
                        </a:rPr>
                        <a:t> technologies.</a:t>
                      </a:r>
                      <a:endParaRPr lang="en-US" b="0" dirty="0">
                        <a:solidFill>
                          <a:schemeClr val="tx1"/>
                        </a:solidFill>
                      </a:endParaRPr>
                    </a:p>
                  </a:txBody>
                  <a:tcPr marL="76200" marR="76200" marT="76200" marB="76200">
                    <a:solidFill>
                      <a:schemeClr val="bg1"/>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problem?</a:t>
            </a:r>
            <a:endParaRPr lang="en-US"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When two or more nodes transmit at the same time, their frames will collide and the link bandwidth is</a:t>
            </a:r>
            <a:r>
              <a:rPr lang="en-US" b="1" dirty="0" smtClean="0">
                <a:latin typeface="Times New Roman" pitchFamily="18" charset="0"/>
                <a:cs typeface="Times New Roman" pitchFamily="18" charset="0"/>
              </a:rPr>
              <a:t> wasted</a:t>
            </a:r>
            <a:r>
              <a:rPr lang="en-US" dirty="0" smtClean="0">
                <a:latin typeface="Times New Roman" pitchFamily="18" charset="0"/>
                <a:cs typeface="Times New Roman" pitchFamily="18" charset="0"/>
              </a:rPr>
              <a:t> during collision</a:t>
            </a:r>
            <a:endParaRPr lang="en-US" dirty="0"/>
          </a:p>
        </p:txBody>
      </p:sp>
      <p:pic>
        <p:nvPicPr>
          <p:cNvPr id="154626" name="Picture 2"/>
          <p:cNvPicPr>
            <a:picLocks noChangeAspect="1" noChangeArrowheads="1"/>
          </p:cNvPicPr>
          <p:nvPr/>
        </p:nvPicPr>
        <p:blipFill>
          <a:blip r:embed="rId2" cstate="print"/>
          <a:srcRect/>
          <a:stretch>
            <a:fillRect/>
          </a:stretch>
        </p:blipFill>
        <p:spPr bwMode="auto">
          <a:xfrm>
            <a:off x="4114800" y="3133725"/>
            <a:ext cx="4981575" cy="3724275"/>
          </a:xfrm>
          <a:prstGeom prst="rect">
            <a:avLst/>
          </a:prstGeom>
          <a:noFill/>
          <a:ln w="9525">
            <a:noFill/>
            <a:miter lim="800000"/>
            <a:headEnd/>
            <a:tailEnd/>
          </a:ln>
        </p:spPr>
      </p:pic>
      <p:pic>
        <p:nvPicPr>
          <p:cNvPr id="154627" name="Picture 3"/>
          <p:cNvPicPr>
            <a:picLocks noChangeAspect="1" noChangeArrowheads="1"/>
          </p:cNvPicPr>
          <p:nvPr/>
        </p:nvPicPr>
        <p:blipFill>
          <a:blip r:embed="rId3" cstate="print"/>
          <a:srcRect/>
          <a:stretch>
            <a:fillRect/>
          </a:stretch>
        </p:blipFill>
        <p:spPr bwMode="auto">
          <a:xfrm>
            <a:off x="76200" y="3143250"/>
            <a:ext cx="3886200" cy="3714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lgn="just"/>
            <a:r>
              <a:rPr lang="en-US" dirty="0"/>
              <a:t>Suppose that a radio system uses a 9600 bps channels for sending call setup request messages to a base station. Suppose that packets are 120 bits long. What is the maximum throughput possible with ALOHA and with slotted ALOHA?</a:t>
            </a:r>
          </a:p>
        </p:txBody>
      </p:sp>
    </p:spTree>
    <p:extLst>
      <p:ext uri="{BB962C8B-B14F-4D97-AF65-F5344CB8AC3E}">
        <p14:creationId xmlns:p14="http://schemas.microsoft.com/office/powerpoint/2010/main" val="12256894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The system transmits packets at a rate = </a:t>
            </a:r>
          </a:p>
          <a:p>
            <a:pPr marL="0" indent="0">
              <a:buNone/>
            </a:pPr>
            <a:r>
              <a:rPr lang="en-US" sz="2400" dirty="0" smtClean="0"/>
              <a:t>(</a:t>
            </a:r>
            <a:r>
              <a:rPr lang="en-US" sz="2400" dirty="0"/>
              <a:t>9600 bits/second) x (1 packet/120bits) = 80 packets/second. </a:t>
            </a:r>
            <a:endParaRPr lang="en-US" sz="2400" dirty="0" smtClean="0"/>
          </a:p>
          <a:p>
            <a:endParaRPr lang="en-US" sz="2400" dirty="0" smtClean="0"/>
          </a:p>
          <a:p>
            <a:r>
              <a:rPr lang="en-US" sz="2400" dirty="0" smtClean="0"/>
              <a:t>The </a:t>
            </a:r>
            <a:r>
              <a:rPr lang="en-US" sz="2400" dirty="0"/>
              <a:t>maximum throughput for ALOHA </a:t>
            </a:r>
            <a:r>
              <a:rPr lang="en-US" sz="2400" dirty="0" smtClean="0"/>
              <a:t>=</a:t>
            </a:r>
          </a:p>
          <a:p>
            <a:pPr marL="0" indent="0">
              <a:buNone/>
            </a:pPr>
            <a:r>
              <a:rPr lang="en-US" sz="2400" dirty="0" smtClean="0"/>
              <a:t> </a:t>
            </a:r>
            <a:r>
              <a:rPr lang="en-US" sz="2400" dirty="0"/>
              <a:t>80 x (0.184) ≈ 15 packets/second </a:t>
            </a:r>
          </a:p>
          <a:p>
            <a:endParaRPr lang="en-US" sz="2400" dirty="0" smtClean="0"/>
          </a:p>
          <a:p>
            <a:r>
              <a:rPr lang="en-US" sz="2400" dirty="0" smtClean="0"/>
              <a:t>The </a:t>
            </a:r>
            <a:r>
              <a:rPr lang="en-US" sz="2400" dirty="0"/>
              <a:t>maximum throughput for </a:t>
            </a:r>
            <a:r>
              <a:rPr lang="en-US" sz="2400" dirty="0" smtClean="0"/>
              <a:t>slotted </a:t>
            </a:r>
            <a:r>
              <a:rPr lang="en-US" sz="2400" dirty="0"/>
              <a:t>ALOHA = </a:t>
            </a:r>
            <a:endParaRPr lang="en-US" sz="2400" dirty="0" smtClean="0"/>
          </a:p>
          <a:p>
            <a:pPr marL="0" indent="0">
              <a:buNone/>
            </a:pPr>
            <a:r>
              <a:rPr lang="en-US" sz="2400" dirty="0" smtClean="0"/>
              <a:t>80 </a:t>
            </a:r>
            <a:r>
              <a:rPr lang="en-US" sz="2400" dirty="0"/>
              <a:t>x (0.368) ≈ 30 packets/second</a:t>
            </a:r>
          </a:p>
        </p:txBody>
      </p:sp>
    </p:spTree>
    <p:extLst>
      <p:ext uri="{BB962C8B-B14F-4D97-AF65-F5344CB8AC3E}">
        <p14:creationId xmlns:p14="http://schemas.microsoft.com/office/powerpoint/2010/main" val="15365613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Carrier Sense Multiple Access (CSMA)</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To minimize the chance of collision and therefore, increase the performance, the CSMA method. </a:t>
            </a:r>
          </a:p>
          <a:p>
            <a:pPr algn="just"/>
            <a:r>
              <a:rPr lang="en-US" dirty="0" smtClean="0"/>
              <a:t>The chance of collision can be reduced if a station senses the medium before trying to use it.</a:t>
            </a:r>
          </a:p>
          <a:p>
            <a:pPr algn="just"/>
            <a:r>
              <a:rPr lang="en-US" dirty="0" smtClean="0"/>
              <a:t>CSMA requires that each station first listen to the medium (or check the state of the medium) before sending.</a:t>
            </a:r>
          </a:p>
          <a:p>
            <a:pPr algn="just"/>
            <a:r>
              <a:rPr lang="en-US" dirty="0" smtClean="0"/>
              <a:t>Based on the principle “</a:t>
            </a:r>
            <a:r>
              <a:rPr lang="en-US" i="1" dirty="0" smtClean="0">
                <a:solidFill>
                  <a:schemeClr val="tx2">
                    <a:lumMod val="75000"/>
                  </a:schemeClr>
                </a:solidFill>
              </a:rPr>
              <a:t>Sense before transmit</a:t>
            </a:r>
            <a:r>
              <a:rPr lang="en-US" dirty="0" smtClean="0"/>
              <a:t>” or “</a:t>
            </a:r>
            <a:r>
              <a:rPr lang="en-US" i="1" dirty="0" smtClean="0">
                <a:solidFill>
                  <a:schemeClr val="tx2">
                    <a:lumMod val="75000"/>
                  </a:schemeClr>
                </a:solidFill>
              </a:rPr>
              <a:t>Listen before talk</a:t>
            </a:r>
            <a:r>
              <a:rPr lang="en-US" dirty="0" smtClean="0"/>
              <a:t>”</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Space/time model of the collision in CSMA</a:t>
            </a:r>
            <a:endParaRPr lang="en-US" dirty="0"/>
          </a:p>
        </p:txBody>
      </p:sp>
      <p:sp>
        <p:nvSpPr>
          <p:cNvPr id="3" name="Content Placeholder 2"/>
          <p:cNvSpPr>
            <a:spLocks noGrp="1"/>
          </p:cNvSpPr>
          <p:nvPr>
            <p:ph idx="1"/>
          </p:nvPr>
        </p:nvSpPr>
        <p:spPr/>
        <p:txBody>
          <a:bodyPr/>
          <a:lstStyle/>
          <a:p>
            <a:endParaRPr lang="en-US"/>
          </a:p>
        </p:txBody>
      </p:sp>
      <p:pic>
        <p:nvPicPr>
          <p:cNvPr id="4" name="Picture 7"/>
          <p:cNvPicPr>
            <a:picLocks noChangeAspect="1" noChangeArrowheads="1"/>
          </p:cNvPicPr>
          <p:nvPr/>
        </p:nvPicPr>
        <p:blipFill>
          <a:blip r:embed="rId2" cstate="print"/>
          <a:srcRect/>
          <a:stretch>
            <a:fillRect/>
          </a:stretch>
        </p:blipFill>
        <p:spPr bwMode="auto">
          <a:xfrm>
            <a:off x="609600" y="1779587"/>
            <a:ext cx="7880350" cy="5078413"/>
          </a:xfrm>
          <a:prstGeom prst="rect">
            <a:avLst/>
          </a:prstGeom>
          <a:noFill/>
          <a:ln w="9525">
            <a:noFill/>
            <a:miter lim="800000"/>
            <a:headEnd/>
            <a:tailEnd/>
          </a:ln>
          <a:effectLst/>
        </p:spPr>
      </p:pic>
      <p:sp>
        <p:nvSpPr>
          <p:cNvPr id="5" name="TextBox 4"/>
          <p:cNvSpPr txBox="1"/>
          <p:nvPr/>
        </p:nvSpPr>
        <p:spPr>
          <a:xfrm>
            <a:off x="5410200" y="2667000"/>
            <a:ext cx="1371600" cy="369332"/>
          </a:xfrm>
          <a:prstGeom prst="rect">
            <a:avLst/>
          </a:prstGeom>
          <a:noFill/>
        </p:spPr>
        <p:txBody>
          <a:bodyPr wrap="square" rtlCol="0">
            <a:spAutoFit/>
          </a:bodyPr>
          <a:lstStyle/>
          <a:p>
            <a:r>
              <a:rPr lang="en-US" dirty="0" smtClean="0"/>
              <a:t>t</a:t>
            </a:r>
            <a:r>
              <a:rPr lang="en-US" sz="1100" dirty="0" smtClean="0"/>
              <a:t>2</a:t>
            </a:r>
            <a:r>
              <a:rPr lang="en-US" dirty="0" smtClean="0"/>
              <a:t> &gt; t</a:t>
            </a:r>
            <a:r>
              <a:rPr lang="en-US" sz="1100" dirty="0" smtClean="0"/>
              <a:t>1</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Vulnerable time in CSMA</a:t>
            </a:r>
            <a:endParaRPr lang="en-US" dirty="0"/>
          </a:p>
        </p:txBody>
      </p:sp>
      <p:sp>
        <p:nvSpPr>
          <p:cNvPr id="3" name="Content Placeholder 2"/>
          <p:cNvSpPr>
            <a:spLocks noGrp="1"/>
          </p:cNvSpPr>
          <p:nvPr>
            <p:ph idx="1"/>
          </p:nvPr>
        </p:nvSpPr>
        <p:spPr/>
        <p:txBody>
          <a:bodyPr/>
          <a:lstStyle/>
          <a:p>
            <a:endParaRPr lang="en-US"/>
          </a:p>
        </p:txBody>
      </p:sp>
      <p:pic>
        <p:nvPicPr>
          <p:cNvPr id="4" name="Picture 7"/>
          <p:cNvPicPr>
            <a:picLocks noChangeAspect="1" noChangeArrowheads="1"/>
          </p:cNvPicPr>
          <p:nvPr/>
        </p:nvPicPr>
        <p:blipFill>
          <a:blip r:embed="rId2" cstate="print"/>
          <a:srcRect/>
          <a:stretch>
            <a:fillRect/>
          </a:stretch>
        </p:blipFill>
        <p:spPr bwMode="auto">
          <a:xfrm>
            <a:off x="228600" y="2035175"/>
            <a:ext cx="8839200" cy="3298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Persistence methods</a:t>
            </a:r>
            <a:endParaRPr lang="en-US" dirty="0"/>
          </a:p>
        </p:txBody>
      </p:sp>
      <p:sp>
        <p:nvSpPr>
          <p:cNvPr id="3" name="Content Placeholder 2"/>
          <p:cNvSpPr>
            <a:spLocks noGrp="1"/>
          </p:cNvSpPr>
          <p:nvPr>
            <p:ph idx="1"/>
          </p:nvPr>
        </p:nvSpPr>
        <p:spPr/>
        <p:txBody>
          <a:bodyPr/>
          <a:lstStyle/>
          <a:p>
            <a:pPr algn="just"/>
            <a:r>
              <a:rPr lang="en-US" dirty="0" smtClean="0"/>
              <a:t>What should a station do if the channel is busy?</a:t>
            </a:r>
          </a:p>
          <a:p>
            <a:pPr algn="just"/>
            <a:r>
              <a:rPr lang="en-US" dirty="0" smtClean="0"/>
              <a:t>What should a station do if the channel is idle?</a:t>
            </a:r>
          </a:p>
          <a:p>
            <a:endParaRPr lang="en-US" dirty="0" smtClean="0"/>
          </a:p>
          <a:p>
            <a:pPr algn="just"/>
            <a:r>
              <a:rPr lang="en-US" dirty="0" smtClean="0"/>
              <a:t>Three methods have been devised to answer these questions: </a:t>
            </a:r>
            <a:r>
              <a:rPr lang="en-US" dirty="0" smtClean="0">
                <a:solidFill>
                  <a:srgbClr val="0000FF"/>
                </a:solidFill>
              </a:rPr>
              <a:t>the 1-persistent</a:t>
            </a:r>
            <a:r>
              <a:rPr lang="en-US" dirty="0" smtClean="0"/>
              <a:t>, </a:t>
            </a:r>
            <a:r>
              <a:rPr lang="en-US" dirty="0" smtClean="0">
                <a:solidFill>
                  <a:srgbClr val="0000FF"/>
                </a:solidFill>
              </a:rPr>
              <a:t>the </a:t>
            </a:r>
            <a:r>
              <a:rPr lang="en-US" dirty="0" err="1" smtClean="0">
                <a:solidFill>
                  <a:srgbClr val="0000FF"/>
                </a:solidFill>
              </a:rPr>
              <a:t>nonpersistent</a:t>
            </a:r>
            <a:r>
              <a:rPr lang="en-US" dirty="0" smtClean="0">
                <a:solidFill>
                  <a:srgbClr val="0000FF"/>
                </a:solidFill>
              </a:rPr>
              <a:t> </a:t>
            </a:r>
            <a:r>
              <a:rPr lang="en-US" dirty="0" smtClean="0"/>
              <a:t>and</a:t>
            </a:r>
            <a:r>
              <a:rPr lang="en-US" dirty="0" smtClean="0">
                <a:solidFill>
                  <a:srgbClr val="0000FF"/>
                </a:solidFill>
              </a:rPr>
              <a:t> the p-persistent method</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1-Persistent</a:t>
            </a:r>
            <a:endParaRPr lang="en-US" dirty="0"/>
          </a:p>
        </p:txBody>
      </p:sp>
      <p:sp>
        <p:nvSpPr>
          <p:cNvPr id="3" name="Content Placeholder 2"/>
          <p:cNvSpPr>
            <a:spLocks noGrp="1"/>
          </p:cNvSpPr>
          <p:nvPr>
            <p:ph idx="1"/>
          </p:nvPr>
        </p:nvSpPr>
        <p:spPr/>
        <p:txBody>
          <a:bodyPr>
            <a:normAutofit/>
          </a:bodyPr>
          <a:lstStyle/>
          <a:p>
            <a:pPr algn="just"/>
            <a:r>
              <a:rPr lang="en-US" sz="2200" dirty="0" smtClean="0"/>
              <a:t>The 1-persistent method is simple and straightforward. In this method, after the station finds the line idle, it sends its frame immediately (with probability 1). This method has the highest chance of collision because two or more stations may find the line idle and send their frames immediately. Ethernet uses this method</a:t>
            </a:r>
            <a:endParaRPr lang="en-US" sz="2200" dirty="0"/>
          </a:p>
        </p:txBody>
      </p:sp>
      <p:pic>
        <p:nvPicPr>
          <p:cNvPr id="1026" name="Picture 2"/>
          <p:cNvPicPr>
            <a:picLocks noChangeAspect="1" noChangeArrowheads="1"/>
          </p:cNvPicPr>
          <p:nvPr/>
        </p:nvPicPr>
        <p:blipFill>
          <a:blip r:embed="rId2" cstate="print"/>
          <a:srcRect/>
          <a:stretch>
            <a:fillRect/>
          </a:stretch>
        </p:blipFill>
        <p:spPr bwMode="auto">
          <a:xfrm>
            <a:off x="228600" y="3733800"/>
            <a:ext cx="6360242" cy="19050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6553200" y="3657600"/>
            <a:ext cx="2449286"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Nonpersistent</a:t>
            </a:r>
            <a:endParaRPr lang="en-US" dirty="0"/>
          </a:p>
        </p:txBody>
      </p:sp>
      <p:sp>
        <p:nvSpPr>
          <p:cNvPr id="3" name="Content Placeholder 2"/>
          <p:cNvSpPr>
            <a:spLocks noGrp="1"/>
          </p:cNvSpPr>
          <p:nvPr>
            <p:ph idx="1"/>
          </p:nvPr>
        </p:nvSpPr>
        <p:spPr>
          <a:xfrm>
            <a:off x="228600" y="1371600"/>
            <a:ext cx="8458200" cy="4754563"/>
          </a:xfrm>
        </p:spPr>
        <p:txBody>
          <a:bodyPr>
            <a:normAutofit/>
          </a:bodyPr>
          <a:lstStyle/>
          <a:p>
            <a:pPr algn="just"/>
            <a:r>
              <a:rPr lang="en-US" sz="2100" dirty="0" smtClean="0"/>
              <a:t>In the </a:t>
            </a:r>
            <a:r>
              <a:rPr lang="en-US" sz="2100" dirty="0" err="1" smtClean="0"/>
              <a:t>nonpersistent</a:t>
            </a:r>
            <a:r>
              <a:rPr lang="en-US" sz="2100" dirty="0" smtClean="0"/>
              <a:t> method, a station that has a frame to send senses the line. If the line is idle, it sends immediately. If the line is not idle, it waits for a random amount of time and then senses the line again. The non persistent approach reduces the chance of collision because it is unlikely that two or more stations will wait the same amount of time and retry to send simultaneously.</a:t>
            </a:r>
          </a:p>
          <a:p>
            <a:pPr algn="just"/>
            <a:r>
              <a:rPr lang="en-US" sz="2100" dirty="0" smtClean="0"/>
              <a:t>However, this method reduces the efficiency of the network because the medium remains idle when there may be stations with frames to send.</a:t>
            </a:r>
            <a:endParaRPr lang="en-US" sz="2100" dirty="0"/>
          </a:p>
        </p:txBody>
      </p:sp>
      <p:pic>
        <p:nvPicPr>
          <p:cNvPr id="2050" name="Picture 2"/>
          <p:cNvPicPr>
            <a:picLocks noChangeAspect="1" noChangeArrowheads="1"/>
          </p:cNvPicPr>
          <p:nvPr/>
        </p:nvPicPr>
        <p:blipFill>
          <a:blip r:embed="rId2" cstate="print"/>
          <a:srcRect/>
          <a:stretch>
            <a:fillRect/>
          </a:stretch>
        </p:blipFill>
        <p:spPr bwMode="auto">
          <a:xfrm>
            <a:off x="228600" y="4267200"/>
            <a:ext cx="5257800" cy="1542631"/>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5485809" y="4191000"/>
            <a:ext cx="3604438"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p-Persistent</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sz="2000" dirty="0" smtClean="0"/>
              <a:t>The p-persistent method is used if the channel has time slots with a slot duration equal to or greater than the maximum propagation time. The p-persistent approach combines the advantage of the other two strategies. It reduces the chance of collision and improves efficiency. In this method, after the station finds the line idle it follows these steps:</a:t>
            </a:r>
          </a:p>
          <a:p>
            <a:pPr>
              <a:buNone/>
            </a:pPr>
            <a:r>
              <a:rPr lang="en-US" sz="2000" dirty="0" smtClean="0"/>
              <a:t>		1. with probability p, the station sends its frame.</a:t>
            </a:r>
          </a:p>
          <a:p>
            <a:pPr>
              <a:buNone/>
            </a:pPr>
            <a:r>
              <a:rPr lang="en-US" sz="2000" dirty="0" smtClean="0"/>
              <a:t>		2. with probability q=1-p, the station waits for the beginning of the next time slot and checks the line again.</a:t>
            </a:r>
          </a:p>
          <a:p>
            <a:pPr>
              <a:buNone/>
            </a:pPr>
            <a:r>
              <a:rPr lang="en-US" sz="2000" dirty="0" smtClean="0"/>
              <a:t>			a. if the line is idle, it goes to step 1.</a:t>
            </a:r>
          </a:p>
          <a:p>
            <a:pPr>
              <a:buNone/>
            </a:pPr>
            <a:r>
              <a:rPr lang="en-US" sz="2000" dirty="0" smtClean="0"/>
              <a:t>			b. if the line is busy, it acts as though a collision has occurred and uses the back-off procedure.</a:t>
            </a:r>
          </a:p>
          <a:p>
            <a:endParaRPr lang="en-US" sz="2100" dirty="0"/>
          </a:p>
        </p:txBody>
      </p:sp>
      <p:pic>
        <p:nvPicPr>
          <p:cNvPr id="3074" name="Picture 2"/>
          <p:cNvPicPr>
            <a:picLocks noChangeAspect="1" noChangeArrowheads="1"/>
          </p:cNvPicPr>
          <p:nvPr/>
        </p:nvPicPr>
        <p:blipFill>
          <a:blip r:embed="rId2" cstate="print"/>
          <a:srcRect/>
          <a:stretch>
            <a:fillRect/>
          </a:stretch>
        </p:blipFill>
        <p:spPr bwMode="auto">
          <a:xfrm>
            <a:off x="1447800" y="5029199"/>
            <a:ext cx="5257800" cy="167118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p-Persistent</a:t>
            </a:r>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1524000" y="1905000"/>
            <a:ext cx="6090987"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Coordination</a:t>
            </a:r>
            <a:endParaRPr lang="en-US"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How to coordinate the access of multiple sending/receiving nodes to the shared link</a:t>
            </a:r>
            <a:r>
              <a:rPr lang="en-US" b="1" dirty="0" smtClean="0">
                <a:latin typeface="Times New Roman" pitchFamily="18" charset="0"/>
                <a:cs typeface="Times New Roman" pitchFamily="18" charset="0"/>
              </a:rPr>
              <a:t>???</a:t>
            </a:r>
          </a:p>
          <a:p>
            <a:pPr algn="just"/>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-persistent</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711" y="1752600"/>
            <a:ext cx="8830578" cy="3302000"/>
          </a:xfrm>
        </p:spPr>
      </p:pic>
    </p:spTree>
    <p:extLst>
      <p:ext uri="{BB962C8B-B14F-4D97-AF65-F5344CB8AC3E}">
        <p14:creationId xmlns:p14="http://schemas.microsoft.com/office/powerpoint/2010/main" val="11591502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5620" y="1600200"/>
            <a:ext cx="5252759" cy="4525963"/>
          </a:xfrm>
        </p:spPr>
      </p:pic>
    </p:spTree>
    <p:extLst>
      <p:ext uri="{BB962C8B-B14F-4D97-AF65-F5344CB8AC3E}">
        <p14:creationId xmlns:p14="http://schemas.microsoft.com/office/powerpoint/2010/main" val="3001859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56695"/>
            <a:ext cx="8229600" cy="4412973"/>
          </a:xfrm>
        </p:spPr>
      </p:pic>
    </p:spTree>
    <p:extLst>
      <p:ext uri="{BB962C8B-B14F-4D97-AF65-F5344CB8AC3E}">
        <p14:creationId xmlns:p14="http://schemas.microsoft.com/office/powerpoint/2010/main" val="2241662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0977"/>
            <a:ext cx="7391400" cy="6730611"/>
          </a:xfrm>
        </p:spPr>
      </p:pic>
    </p:spTree>
    <p:extLst>
      <p:ext uri="{BB962C8B-B14F-4D97-AF65-F5344CB8AC3E}">
        <p14:creationId xmlns:p14="http://schemas.microsoft.com/office/powerpoint/2010/main" val="8646487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03240"/>
            <a:ext cx="8229600" cy="4519883"/>
          </a:xfrm>
        </p:spPr>
      </p:pic>
    </p:spTree>
    <p:extLst>
      <p:ext uri="{BB962C8B-B14F-4D97-AF65-F5344CB8AC3E}">
        <p14:creationId xmlns:p14="http://schemas.microsoft.com/office/powerpoint/2010/main" val="17136599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0620" y="990600"/>
            <a:ext cx="6599400" cy="5135563"/>
          </a:xfrm>
        </p:spPr>
      </p:pic>
    </p:spTree>
    <p:extLst>
      <p:ext uri="{BB962C8B-B14F-4D97-AF65-F5344CB8AC3E}">
        <p14:creationId xmlns:p14="http://schemas.microsoft.com/office/powerpoint/2010/main" val="9356378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540195"/>
            <a:ext cx="8229600" cy="2645972"/>
          </a:xfrm>
        </p:spPr>
      </p:pic>
    </p:spTree>
    <p:extLst>
      <p:ext uri="{BB962C8B-B14F-4D97-AF65-F5344CB8AC3E}">
        <p14:creationId xmlns:p14="http://schemas.microsoft.com/office/powerpoint/2010/main" val="199083421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2514600"/>
            <a:ext cx="7900774" cy="2019201"/>
          </a:xfrm>
        </p:spPr>
      </p:pic>
    </p:spTree>
    <p:extLst>
      <p:ext uri="{BB962C8B-B14F-4D97-AF65-F5344CB8AC3E}">
        <p14:creationId xmlns:p14="http://schemas.microsoft.com/office/powerpoint/2010/main" val="4861321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545979"/>
            <a:ext cx="8229600" cy="2634404"/>
          </a:xfrm>
        </p:spPr>
      </p:pic>
    </p:spTree>
    <p:extLst>
      <p:ext uri="{BB962C8B-B14F-4D97-AF65-F5344CB8AC3E}">
        <p14:creationId xmlns:p14="http://schemas.microsoft.com/office/powerpoint/2010/main" val="206795328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in CSMA</a:t>
            </a:r>
            <a:endParaRPr lang="en-US" dirty="0"/>
          </a:p>
        </p:txBody>
      </p:sp>
      <p:sp>
        <p:nvSpPr>
          <p:cNvPr id="3" name="Content Placeholder 2"/>
          <p:cNvSpPr>
            <a:spLocks noGrp="1"/>
          </p:cNvSpPr>
          <p:nvPr>
            <p:ph idx="1"/>
          </p:nvPr>
        </p:nvSpPr>
        <p:spPr/>
        <p:txBody>
          <a:bodyPr/>
          <a:lstStyle/>
          <a:p>
            <a:pPr algn="just"/>
            <a:r>
              <a:rPr lang="en-US" dirty="0" smtClean="0"/>
              <a:t>The CSMA method does not specify the procedure following a collision.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MAC</a:t>
            </a:r>
            <a:endParaRPr lang="en-US" dirty="0"/>
          </a:p>
        </p:txBody>
      </p:sp>
      <p:sp>
        <p:nvSpPr>
          <p:cNvPr id="3" name="Content Placeholder 2"/>
          <p:cNvSpPr>
            <a:spLocks noGrp="1"/>
          </p:cNvSpPr>
          <p:nvPr>
            <p:ph idx="1"/>
          </p:nvPr>
        </p:nvSpPr>
        <p:spPr/>
        <p:txBody>
          <a:bodyPr/>
          <a:lstStyle/>
          <a:p>
            <a:pPr algn="just"/>
            <a:r>
              <a:rPr lang="en-US" b="1" dirty="0" smtClean="0">
                <a:latin typeface="Times New Roman" pitchFamily="18" charset="0"/>
                <a:cs typeface="Times New Roman" pitchFamily="18" charset="0"/>
              </a:rPr>
              <a:t>Solution</a:t>
            </a:r>
            <a:r>
              <a:rPr lang="en-US" dirty="0" smtClean="0">
                <a:latin typeface="Times New Roman" pitchFamily="18" charset="0"/>
                <a:cs typeface="Times New Roman" pitchFamily="18" charset="0"/>
              </a:rPr>
              <a:t>: We need a </a:t>
            </a:r>
            <a:r>
              <a:rPr lang="en-US" b="1" dirty="0" smtClean="0">
                <a:latin typeface="Times New Roman" pitchFamily="18" charset="0"/>
                <a:cs typeface="Times New Roman" pitchFamily="18" charset="0"/>
              </a:rPr>
              <a:t>protocol</a:t>
            </a:r>
            <a:r>
              <a:rPr lang="en-US" dirty="0" smtClean="0">
                <a:latin typeface="Times New Roman" pitchFamily="18" charset="0"/>
                <a:cs typeface="Times New Roman" pitchFamily="18" charset="0"/>
              </a:rPr>
              <a:t> to coordinate the transmission of the active nodes</a:t>
            </a:r>
          </a:p>
          <a:p>
            <a:pPr algn="just"/>
            <a:r>
              <a:rPr lang="en-US" dirty="0" smtClean="0">
                <a:latin typeface="Times New Roman" pitchFamily="18" charset="0"/>
                <a:cs typeface="Times New Roman" pitchFamily="18" charset="0"/>
              </a:rPr>
              <a:t>These protocols are called </a:t>
            </a:r>
            <a:r>
              <a:rPr lang="en-US" b="1" dirty="0" smtClean="0">
                <a:latin typeface="Times New Roman" pitchFamily="18" charset="0"/>
                <a:cs typeface="Times New Roman" pitchFamily="18" charset="0"/>
              </a:rPr>
              <a:t>Medium or Multiple Access Control (MAC) Protocols</a:t>
            </a:r>
            <a:r>
              <a:rPr lang="en-US" dirty="0" smtClean="0">
                <a:latin typeface="Times New Roman" pitchFamily="18" charset="0"/>
                <a:cs typeface="Times New Roman" pitchFamily="18" charset="0"/>
              </a:rPr>
              <a:t> belong to a </a:t>
            </a:r>
            <a:r>
              <a:rPr lang="en-US" b="1" dirty="0" err="1" smtClean="0">
                <a:latin typeface="Times New Roman" pitchFamily="18" charset="0"/>
                <a:cs typeface="Times New Roman" pitchFamily="18" charset="0"/>
              </a:rPr>
              <a:t>sublayer</a:t>
            </a:r>
            <a:r>
              <a:rPr lang="en-US" dirty="0" smtClean="0">
                <a:latin typeface="Times New Roman" pitchFamily="18" charset="0"/>
                <a:cs typeface="Times New Roman" pitchFamily="18" charset="0"/>
              </a:rPr>
              <a:t> of the data link layer called </a:t>
            </a:r>
            <a:r>
              <a:rPr lang="en-US" b="1" dirty="0" smtClean="0">
                <a:latin typeface="Times New Roman" pitchFamily="18" charset="0"/>
                <a:cs typeface="Times New Roman" pitchFamily="18" charset="0"/>
              </a:rPr>
              <a:t>MAC</a:t>
            </a:r>
            <a:r>
              <a:rPr lang="en-US" dirty="0" smtClean="0">
                <a:latin typeface="Times New Roman" pitchFamily="18" charset="0"/>
                <a:cs typeface="Times New Roman" pitchFamily="18" charset="0"/>
              </a:rPr>
              <a:t> (Medium Access Control)</a:t>
            </a:r>
          </a:p>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CSMA with Collision Detection (CSMA/CD)</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To overcome the problem of CSMA, CSMA with collision detection  i.e., CSMA/CD augments the algorithm to handle the collision. </a:t>
            </a:r>
          </a:p>
          <a:p>
            <a:pPr algn="just"/>
            <a:r>
              <a:rPr lang="en-US" dirty="0" smtClean="0"/>
              <a:t>In CSMA/CD, a station monitors the medium after it sends a frame to see if the transmission was successful. If so, the station is done. If however, there is a collision the frame is sent again.</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Collision of the first bit in CSMA/CD</a:t>
            </a:r>
            <a:br>
              <a:rPr lang="en-US" dirty="0" smtClean="0"/>
            </a:br>
            <a:endParaRPr lang="en-US" dirty="0"/>
          </a:p>
        </p:txBody>
      </p:sp>
      <p:sp>
        <p:nvSpPr>
          <p:cNvPr id="3" name="Content Placeholder 2"/>
          <p:cNvSpPr>
            <a:spLocks noGrp="1"/>
          </p:cNvSpPr>
          <p:nvPr>
            <p:ph idx="1"/>
          </p:nvPr>
        </p:nvSpPr>
        <p:spPr/>
        <p:txBody>
          <a:bodyPr/>
          <a:lstStyle/>
          <a:p>
            <a:endParaRPr lang="en-US"/>
          </a:p>
        </p:txBody>
      </p:sp>
      <p:pic>
        <p:nvPicPr>
          <p:cNvPr id="5" name="Picture 7"/>
          <p:cNvPicPr>
            <a:picLocks noChangeAspect="1" noChangeArrowheads="1"/>
          </p:cNvPicPr>
          <p:nvPr/>
        </p:nvPicPr>
        <p:blipFill>
          <a:blip r:embed="rId2" cstate="print"/>
          <a:srcRect/>
          <a:stretch>
            <a:fillRect/>
          </a:stretch>
        </p:blipFill>
        <p:spPr bwMode="auto">
          <a:xfrm>
            <a:off x="9525" y="2033588"/>
            <a:ext cx="9058275" cy="26146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and abortion in CSMA/CD</a:t>
            </a:r>
            <a:endParaRPr lang="en-US" dirty="0"/>
          </a:p>
        </p:txBody>
      </p:sp>
      <p:sp>
        <p:nvSpPr>
          <p:cNvPr id="3" name="Content Placeholder 2"/>
          <p:cNvSpPr>
            <a:spLocks noGrp="1"/>
          </p:cNvSpPr>
          <p:nvPr>
            <p:ph idx="1"/>
          </p:nvPr>
        </p:nvSpPr>
        <p:spPr/>
        <p:txBody>
          <a:bodyPr/>
          <a:lstStyle/>
          <a:p>
            <a:endParaRPr lang="en-US"/>
          </a:p>
        </p:txBody>
      </p:sp>
      <p:pic>
        <p:nvPicPr>
          <p:cNvPr id="4" name="Picture 7"/>
          <p:cNvPicPr>
            <a:picLocks noChangeAspect="1" noChangeArrowheads="1"/>
          </p:cNvPicPr>
          <p:nvPr/>
        </p:nvPicPr>
        <p:blipFill>
          <a:blip r:embed="rId2" cstate="print"/>
          <a:srcRect/>
          <a:stretch>
            <a:fillRect/>
          </a:stretch>
        </p:blipFill>
        <p:spPr bwMode="auto">
          <a:xfrm>
            <a:off x="73025" y="2081213"/>
            <a:ext cx="8994775" cy="29479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Frame Size</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2400" dirty="0" smtClean="0"/>
              <a:t>For CSMA/CD to work, we need a restriction on the frame size. Before sending the last bit of the frame, the sending station must detect a collision, if any, and abort the transmission.</a:t>
            </a:r>
          </a:p>
          <a:p>
            <a:pPr algn="just"/>
            <a:r>
              <a:rPr lang="en-US" sz="2400" dirty="0" smtClean="0"/>
              <a:t>This is so because the station, once the entire frame is sent, does not keep a copy of the frame and does not monitor the line for collision detection.</a:t>
            </a:r>
          </a:p>
          <a:p>
            <a:pPr algn="just"/>
            <a:r>
              <a:rPr lang="en-US" sz="2400" dirty="0" smtClean="0"/>
              <a:t>Therefore, the frame transmission time </a:t>
            </a:r>
            <a:r>
              <a:rPr lang="en-US" sz="2400" dirty="0" err="1" smtClean="0"/>
              <a:t>T</a:t>
            </a:r>
            <a:r>
              <a:rPr lang="en-US" sz="1400" dirty="0" err="1" smtClean="0"/>
              <a:t>fr</a:t>
            </a:r>
            <a:r>
              <a:rPr lang="en-US" sz="2400" dirty="0" smtClean="0"/>
              <a:t> must be at least two times the maximum propagation time T</a:t>
            </a:r>
            <a:r>
              <a:rPr lang="en-US" sz="1400" dirty="0" smtClean="0"/>
              <a:t>p</a:t>
            </a:r>
            <a:r>
              <a:rPr lang="en-US" sz="2400" dirty="0" smtClean="0"/>
              <a:t>.</a:t>
            </a:r>
          </a:p>
          <a:p>
            <a:pPr algn="just"/>
            <a:r>
              <a:rPr lang="en-US" sz="2400" dirty="0" smtClean="0"/>
              <a:t>If the two stations involved in a collision are the maximum distance apart, the signal from the first takes time </a:t>
            </a:r>
            <a:r>
              <a:rPr lang="en-US" sz="2400" dirty="0" err="1" smtClean="0"/>
              <a:t>T</a:t>
            </a:r>
            <a:r>
              <a:rPr lang="en-US" sz="1500" dirty="0" err="1" smtClean="0"/>
              <a:t>p</a:t>
            </a:r>
            <a:r>
              <a:rPr lang="en-US" sz="2400" dirty="0" smtClean="0"/>
              <a:t> to reach the second, and the effect of the collision takes another time </a:t>
            </a:r>
            <a:r>
              <a:rPr lang="en-US" sz="2400" dirty="0" err="1" smtClean="0"/>
              <a:t>T</a:t>
            </a:r>
            <a:r>
              <a:rPr lang="en-US" sz="1500" dirty="0" err="1" smtClean="0"/>
              <a:t>p</a:t>
            </a:r>
            <a:r>
              <a:rPr lang="en-US" sz="2400" dirty="0" smtClean="0"/>
              <a:t> to reach the first. So the requirement is that the first station must still be transmitting after 2T</a:t>
            </a:r>
            <a:r>
              <a:rPr lang="en-US" sz="1700" dirty="0" smtClean="0"/>
              <a:t>p</a:t>
            </a:r>
            <a:endParaRPr lang="en-US" sz="24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A network using CSMA/CD has a bandwidth of 10 Mbps. If the maximum propagation time (including the delays in the devices and ignoring the time needed to send a jamming signal, as we see later) is 25.6 </a:t>
            </a:r>
            <a:r>
              <a:rPr lang="en-US" dirty="0" err="1" smtClean="0"/>
              <a:t>μs</a:t>
            </a:r>
            <a:r>
              <a:rPr lang="en-US" dirty="0" smtClean="0"/>
              <a:t>, what is the minimum size of the frame?</a:t>
            </a:r>
          </a:p>
          <a:p>
            <a:pPr algn="just">
              <a:buNone/>
            </a:pPr>
            <a:r>
              <a:rPr lang="en-US" dirty="0" smtClean="0">
                <a:solidFill>
                  <a:schemeClr val="hlink"/>
                </a:solidFill>
              </a:rPr>
              <a:t>Solution</a:t>
            </a:r>
          </a:p>
          <a:p>
            <a:pPr algn="just">
              <a:buNone/>
            </a:pPr>
            <a:r>
              <a:rPr lang="en-US" dirty="0" smtClean="0"/>
              <a:t>	The frame transmission time is </a:t>
            </a:r>
            <a:r>
              <a:rPr lang="en-US" dirty="0" err="1" smtClean="0"/>
              <a:t>T</a:t>
            </a:r>
            <a:r>
              <a:rPr lang="en-US" baseline="-16000" dirty="0" err="1" smtClean="0"/>
              <a:t>fr</a:t>
            </a:r>
            <a:r>
              <a:rPr lang="en-US" dirty="0" smtClean="0"/>
              <a:t> = 2 × </a:t>
            </a:r>
            <a:r>
              <a:rPr lang="en-US" dirty="0" err="1" smtClean="0"/>
              <a:t>T</a:t>
            </a:r>
            <a:r>
              <a:rPr lang="en-US" baseline="-14000" dirty="0" err="1" smtClean="0"/>
              <a:t>p</a:t>
            </a:r>
            <a:r>
              <a:rPr lang="en-US" dirty="0" smtClean="0"/>
              <a:t> = 51.2 </a:t>
            </a:r>
            <a:r>
              <a:rPr lang="en-US" dirty="0" err="1" smtClean="0"/>
              <a:t>μs</a:t>
            </a:r>
            <a:r>
              <a:rPr lang="en-US" dirty="0" smtClean="0"/>
              <a:t>. This means, in the worst case, a station needs to transmit for a period of 51.2 </a:t>
            </a:r>
            <a:r>
              <a:rPr lang="en-US" dirty="0" err="1" smtClean="0"/>
              <a:t>μs</a:t>
            </a:r>
            <a:r>
              <a:rPr lang="en-US" dirty="0" smtClean="0"/>
              <a:t> to detect the collision. The minimum size of the frame is 10 Mbps × 51.2 </a:t>
            </a:r>
            <a:r>
              <a:rPr lang="en-US" dirty="0" err="1" smtClean="0"/>
              <a:t>μs</a:t>
            </a:r>
            <a:r>
              <a:rPr lang="en-US" dirty="0" smtClean="0"/>
              <a:t> = 512 bits or 64 bytes. This is actually the minimum size of the frame for Standard Ethernet.</a:t>
            </a:r>
          </a:p>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diagram for the CSMA/CD</a:t>
            </a:r>
            <a:endParaRPr lang="en-US" dirty="0"/>
          </a:p>
        </p:txBody>
      </p:sp>
      <p:sp>
        <p:nvSpPr>
          <p:cNvPr id="3" name="Content Placeholder 2"/>
          <p:cNvSpPr>
            <a:spLocks noGrp="1"/>
          </p:cNvSpPr>
          <p:nvPr>
            <p:ph idx="1"/>
          </p:nvPr>
        </p:nvSpPr>
        <p:spPr/>
        <p:txBody>
          <a:bodyPr/>
          <a:lstStyle/>
          <a:p>
            <a:endParaRPr lang="en-US"/>
          </a:p>
        </p:txBody>
      </p:sp>
      <p:pic>
        <p:nvPicPr>
          <p:cNvPr id="4" name="Picture 7"/>
          <p:cNvPicPr>
            <a:picLocks noChangeAspect="1" noChangeArrowheads="1"/>
          </p:cNvPicPr>
          <p:nvPr/>
        </p:nvPicPr>
        <p:blipFill>
          <a:blip r:embed="rId2" cstate="print"/>
          <a:srcRect/>
          <a:stretch>
            <a:fillRect/>
          </a:stretch>
        </p:blipFill>
        <p:spPr bwMode="auto">
          <a:xfrm>
            <a:off x="1166813" y="1622425"/>
            <a:ext cx="6297612" cy="5083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63000" cy="1143000"/>
          </a:xfrm>
        </p:spPr>
        <p:txBody>
          <a:bodyPr>
            <a:normAutofit fontScale="90000"/>
          </a:bodyPr>
          <a:lstStyle/>
          <a:p>
            <a:r>
              <a:rPr lang="en-US" dirty="0" smtClean="0"/>
              <a:t>Energy level during transmission, idleness, or collision</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The level of energy in a channel can have three values: zero (idle), normal (busy i.e., transmission) and abnormal (collision)</a:t>
            </a:r>
            <a:endParaRPr lang="en-US" dirty="0"/>
          </a:p>
        </p:txBody>
      </p:sp>
      <p:pic>
        <p:nvPicPr>
          <p:cNvPr id="4" name="Picture 7"/>
          <p:cNvPicPr>
            <a:picLocks noChangeAspect="1" noChangeArrowheads="1"/>
          </p:cNvPicPr>
          <p:nvPr/>
        </p:nvPicPr>
        <p:blipFill>
          <a:blip r:embed="rId2" cstate="print"/>
          <a:srcRect/>
          <a:stretch>
            <a:fillRect/>
          </a:stretch>
        </p:blipFill>
        <p:spPr bwMode="auto">
          <a:xfrm>
            <a:off x="941388" y="4206875"/>
            <a:ext cx="7212012" cy="2270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idea behind Collision Detection</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The basic idea behind CSMA/CD is that a station needs to be able to receive while transmitting to detect a collision.</a:t>
            </a:r>
          </a:p>
          <a:p>
            <a:pPr algn="just"/>
            <a:r>
              <a:rPr lang="en-US" dirty="0" smtClean="0"/>
              <a:t>When there is no collision , the station receives one signal i.e., its own signal.</a:t>
            </a:r>
          </a:p>
          <a:p>
            <a:pPr algn="just"/>
            <a:r>
              <a:rPr lang="en-US" dirty="0" smtClean="0"/>
              <a:t>When there is a collision, the station receives two signal; its own signal and the signal transmitted by the second station.</a:t>
            </a:r>
          </a:p>
          <a:p>
            <a:pPr lvl="1" algn="just"/>
            <a:r>
              <a:rPr lang="en-US" dirty="0" smtClean="0"/>
              <a:t>To distinguish between these two cases, the received signals in these two cases must be significantly different.</a:t>
            </a:r>
          </a:p>
          <a:p>
            <a:pPr lvl="1" algn="just"/>
            <a:r>
              <a:rPr lang="en-US" dirty="0" smtClean="0"/>
              <a:t>In other words, the signal from the second station needs to add a significant amount of energy  to the one created by the first station.</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it’s a wired network …</a:t>
            </a:r>
            <a:endParaRPr lang="en-US" dirty="0"/>
          </a:p>
        </p:txBody>
      </p:sp>
      <p:sp>
        <p:nvSpPr>
          <p:cNvPr id="3" name="Content Placeholder 2"/>
          <p:cNvSpPr>
            <a:spLocks noGrp="1"/>
          </p:cNvSpPr>
          <p:nvPr>
            <p:ph idx="1"/>
          </p:nvPr>
        </p:nvSpPr>
        <p:spPr/>
        <p:txBody>
          <a:bodyPr/>
          <a:lstStyle/>
          <a:p>
            <a:pPr algn="just"/>
            <a:r>
              <a:rPr lang="en-US" dirty="0" smtClean="0"/>
              <a:t>In a wired network, the received signal has almost the same energy as the sent signal because either the length of the cable is short or there are repeaters that amplify the energy between the sender and the receiver.</a:t>
            </a:r>
          </a:p>
          <a:p>
            <a:pPr algn="just"/>
            <a:r>
              <a:rPr lang="en-US" dirty="0" smtClean="0"/>
              <a:t>This means, that in a collision, the detected energy almost doubles.</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it’s a wireless network…</a:t>
            </a:r>
            <a:endParaRPr lang="en-US" dirty="0"/>
          </a:p>
        </p:txBody>
      </p:sp>
      <p:sp>
        <p:nvSpPr>
          <p:cNvPr id="3" name="Content Placeholder 2"/>
          <p:cNvSpPr>
            <a:spLocks noGrp="1"/>
          </p:cNvSpPr>
          <p:nvPr>
            <p:ph idx="1"/>
          </p:nvPr>
        </p:nvSpPr>
        <p:spPr/>
        <p:txBody>
          <a:bodyPr/>
          <a:lstStyle/>
          <a:p>
            <a:pPr algn="just"/>
            <a:r>
              <a:rPr lang="en-US" dirty="0" smtClean="0"/>
              <a:t>In a wireless network, much of the sent energy is lost in transmission (due to propagation, </a:t>
            </a:r>
            <a:r>
              <a:rPr lang="en-US" dirty="0" err="1" smtClean="0"/>
              <a:t>pathloss</a:t>
            </a:r>
            <a:r>
              <a:rPr lang="en-US" dirty="0" smtClean="0"/>
              <a:t>). </a:t>
            </a:r>
          </a:p>
          <a:p>
            <a:pPr algn="just"/>
            <a:r>
              <a:rPr lang="en-US" dirty="0" smtClean="0"/>
              <a:t>The received signal has very little energy.</a:t>
            </a:r>
          </a:p>
          <a:p>
            <a:pPr algn="just"/>
            <a:r>
              <a:rPr lang="en-US" dirty="0" smtClean="0"/>
              <a:t>Therefore, a collision may add only 5 to 10 percent additional energy.</a:t>
            </a:r>
          </a:p>
          <a:p>
            <a:pPr algn="just"/>
            <a:r>
              <a:rPr lang="en-US" dirty="0" smtClean="0"/>
              <a:t>This is not useful for effective collision detection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458200" cy="1143000"/>
          </a:xfrm>
        </p:spPr>
        <p:txBody>
          <a:bodyPr>
            <a:normAutofit fontScale="90000"/>
          </a:bodyPr>
          <a:lstStyle/>
          <a:p>
            <a:r>
              <a:rPr lang="en-US" dirty="0" smtClean="0">
                <a:latin typeface="Times New Roman" pitchFamily="18" charset="0"/>
                <a:cs typeface="Times New Roman" pitchFamily="18" charset="0"/>
              </a:rPr>
              <a:t>What is expected from MAC Protocols:</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lstStyle/>
          <a:p>
            <a:pPr algn="just"/>
            <a:r>
              <a:rPr lang="en-US" sz="2800" dirty="0" smtClean="0">
                <a:latin typeface="Times New Roman" pitchFamily="18" charset="0"/>
                <a:cs typeface="Times New Roman" pitchFamily="18" charset="0"/>
              </a:rPr>
              <a:t>Main task is to </a:t>
            </a:r>
            <a:r>
              <a:rPr lang="en-US" sz="2800" b="1" dirty="0" smtClean="0">
                <a:latin typeface="Times New Roman" pitchFamily="18" charset="0"/>
                <a:cs typeface="Times New Roman" pitchFamily="18" charset="0"/>
              </a:rPr>
              <a:t>minimize collisions </a:t>
            </a:r>
            <a:r>
              <a:rPr lang="en-US" sz="2800" dirty="0" smtClean="0">
                <a:latin typeface="Times New Roman" pitchFamily="18" charset="0"/>
                <a:cs typeface="Times New Roman" pitchFamily="18" charset="0"/>
              </a:rPr>
              <a:t>in order to </a:t>
            </a:r>
            <a:r>
              <a:rPr lang="en-US" sz="2800" b="1" dirty="0" smtClean="0">
                <a:latin typeface="Times New Roman" pitchFamily="18" charset="0"/>
                <a:cs typeface="Times New Roman" pitchFamily="18" charset="0"/>
              </a:rPr>
              <a:t>utilize the bandwidth</a:t>
            </a:r>
            <a:r>
              <a:rPr lang="en-US" sz="2800" dirty="0" smtClean="0">
                <a:latin typeface="Times New Roman" pitchFamily="18" charset="0"/>
                <a:cs typeface="Times New Roman" pitchFamily="18" charset="0"/>
              </a:rPr>
              <a:t> by: </a:t>
            </a:r>
          </a:p>
          <a:p>
            <a:pPr lvl="1" algn="just"/>
            <a:r>
              <a:rPr lang="en-US" b="1" dirty="0" smtClean="0">
                <a:latin typeface="Times New Roman" pitchFamily="18" charset="0"/>
                <a:cs typeface="Times New Roman" pitchFamily="18" charset="0"/>
              </a:rPr>
              <a:t>When </a:t>
            </a:r>
            <a:r>
              <a:rPr lang="en-US" dirty="0" smtClean="0">
                <a:latin typeface="Times New Roman" pitchFamily="18" charset="0"/>
                <a:cs typeface="Times New Roman" pitchFamily="18" charset="0"/>
              </a:rPr>
              <a:t> a station can use the link (medium)? (Determining)</a:t>
            </a:r>
          </a:p>
          <a:p>
            <a:pPr lvl="1" algn="just"/>
            <a:r>
              <a:rPr lang="en-US" b="1" dirty="0" smtClean="0">
                <a:latin typeface="Times New Roman" pitchFamily="18" charset="0"/>
                <a:cs typeface="Times New Roman" pitchFamily="18" charset="0"/>
              </a:rPr>
              <a:t>What </a:t>
            </a:r>
            <a:r>
              <a:rPr lang="en-US" dirty="0" smtClean="0">
                <a:latin typeface="Times New Roman" pitchFamily="18" charset="0"/>
                <a:cs typeface="Times New Roman" pitchFamily="18" charset="0"/>
              </a:rPr>
              <a:t>a station should do when the link is </a:t>
            </a:r>
            <a:r>
              <a:rPr lang="en-US" b="1" dirty="0" smtClean="0">
                <a:latin typeface="Times New Roman" pitchFamily="18" charset="0"/>
                <a:cs typeface="Times New Roman" pitchFamily="18" charset="0"/>
              </a:rPr>
              <a:t>busy?</a:t>
            </a:r>
          </a:p>
          <a:p>
            <a:pPr lvl="1" algn="just"/>
            <a:r>
              <a:rPr lang="en-US" b="1" dirty="0" smtClean="0">
                <a:latin typeface="Times New Roman" pitchFamily="18" charset="0"/>
                <a:cs typeface="Times New Roman" pitchFamily="18" charset="0"/>
              </a:rPr>
              <a:t>What</a:t>
            </a:r>
            <a:r>
              <a:rPr lang="en-US" dirty="0" smtClean="0">
                <a:latin typeface="Times New Roman" pitchFamily="18" charset="0"/>
                <a:cs typeface="Times New Roman" pitchFamily="18" charset="0"/>
              </a:rPr>
              <a:t> the station should do when it is involved in </a:t>
            </a:r>
            <a:r>
              <a:rPr lang="en-US" b="1" dirty="0" smtClean="0">
                <a:latin typeface="Times New Roman" pitchFamily="18" charset="0"/>
                <a:cs typeface="Times New Roman" pitchFamily="18" charset="0"/>
              </a:rPr>
              <a:t>collision</a:t>
            </a:r>
            <a:r>
              <a:rPr lang="en-US" dirty="0" smtClean="0">
                <a:latin typeface="Times New Roman" pitchFamily="18" charset="0"/>
                <a:cs typeface="Times New Roman" pitchFamily="18" charset="0"/>
              </a:rPr>
              <a:t>?</a:t>
            </a:r>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Why does CSMA/CD fail in wireless networks?</a:t>
            </a:r>
            <a:endParaRPr lang="en-US" sz="3600" dirty="0"/>
          </a:p>
        </p:txBody>
      </p:sp>
      <p:sp>
        <p:nvSpPr>
          <p:cNvPr id="3" name="Content Placeholder 2"/>
          <p:cNvSpPr>
            <a:spLocks noGrp="1"/>
          </p:cNvSpPr>
          <p:nvPr>
            <p:ph idx="1"/>
          </p:nvPr>
        </p:nvSpPr>
        <p:spPr>
          <a:xfrm>
            <a:off x="609600" y="1752600"/>
            <a:ext cx="7848600" cy="4800600"/>
          </a:xfrm>
        </p:spPr>
        <p:txBody>
          <a:bodyPr/>
          <a:lstStyle/>
          <a:p>
            <a:pPr algn="just"/>
            <a:r>
              <a:rPr lang="en-US" sz="2400" dirty="0" smtClean="0"/>
              <a:t>Signal strength decreases proportional to the square of the distance …obstacles attenuate the signal even further	</a:t>
            </a:r>
          </a:p>
          <a:p>
            <a:r>
              <a:rPr lang="en-US" sz="2400" dirty="0" smtClean="0"/>
              <a:t>The sender may now apply carrier sense and detect an idle medium</a:t>
            </a:r>
          </a:p>
          <a:p>
            <a:pPr lvl="1" algn="just"/>
            <a:r>
              <a:rPr lang="en-US" sz="2000" dirty="0" smtClean="0"/>
              <a:t>The sender starts sending but a collision happens at the receiver due to a second sender</a:t>
            </a:r>
          </a:p>
          <a:p>
            <a:pPr algn="just"/>
            <a:r>
              <a:rPr lang="en-US" sz="2400" dirty="0" smtClean="0"/>
              <a:t>It might be the case that a sender cannot “hear” the collision, i.e., CD does not work</a:t>
            </a:r>
          </a:p>
          <a:p>
            <a:pPr lvl="1"/>
            <a:r>
              <a:rPr lang="en-US" sz="2000" dirty="0" smtClean="0"/>
              <a:t>The sender detects no collision and assumes that the data has been transmitted without errors, but a collision might actually have destroyed the data at the receiver.</a:t>
            </a:r>
          </a:p>
          <a:p>
            <a:pPr>
              <a:buNone/>
            </a:pP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Wireless Medium Access Control</a:t>
            </a:r>
            <a:endParaRPr lang="en-US" sz="3600"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457200" y="1724821"/>
            <a:ext cx="8238590" cy="4904579"/>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Wireless Media Disperse Energy</a:t>
            </a:r>
            <a:endParaRPr lang="en-US" sz="3600" dirty="0"/>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cstate="print"/>
          <a:srcRect/>
          <a:stretch>
            <a:fillRect/>
          </a:stretch>
        </p:blipFill>
        <p:spPr bwMode="auto">
          <a:xfrm>
            <a:off x="207196" y="1600200"/>
            <a:ext cx="8936804" cy="5181600"/>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Collision Detection Difficult</a:t>
            </a:r>
            <a:endParaRPr lang="en-US" sz="3600" dirty="0"/>
          </a:p>
        </p:txBody>
      </p:sp>
      <p:sp>
        <p:nvSpPr>
          <p:cNvPr id="3" name="Content Placeholder 2"/>
          <p:cNvSpPr>
            <a:spLocks noGrp="1"/>
          </p:cNvSpPr>
          <p:nvPr>
            <p:ph idx="1"/>
          </p:nvPr>
        </p:nvSpPr>
        <p:spPr/>
        <p:txBody>
          <a:bodyPr/>
          <a:lstStyle/>
          <a:p>
            <a:r>
              <a:rPr lang="en-US" dirty="0" smtClean="0"/>
              <a:t>Signal reception based on SINR</a:t>
            </a:r>
          </a:p>
          <a:p>
            <a:pPr lvl="1"/>
            <a:r>
              <a:rPr lang="en-US" dirty="0" smtClean="0">
                <a:solidFill>
                  <a:srgbClr val="CC0000"/>
                </a:solidFill>
              </a:rPr>
              <a:t>Transmitter can only hear itself </a:t>
            </a:r>
          </a:p>
          <a:p>
            <a:pPr lvl="1"/>
            <a:r>
              <a:rPr lang="en-US" dirty="0" smtClean="0">
                <a:solidFill>
                  <a:srgbClr val="CC0000"/>
                </a:solidFill>
              </a:rPr>
              <a:t>Cannot determine signal quality at receiver</a:t>
            </a:r>
          </a:p>
          <a:p>
            <a:endParaRPr lang="en-US" dirty="0"/>
          </a:p>
        </p:txBody>
      </p:sp>
      <p:pic>
        <p:nvPicPr>
          <p:cNvPr id="6147" name="Picture 3"/>
          <p:cNvPicPr>
            <a:picLocks noChangeAspect="1" noChangeArrowheads="1"/>
          </p:cNvPicPr>
          <p:nvPr/>
        </p:nvPicPr>
        <p:blipFill>
          <a:blip r:embed="rId2" cstate="print"/>
          <a:srcRect/>
          <a:stretch>
            <a:fillRect/>
          </a:stretch>
        </p:blipFill>
        <p:spPr bwMode="auto">
          <a:xfrm>
            <a:off x="464976" y="4419600"/>
            <a:ext cx="8145624" cy="1371600"/>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Calculating SINR</a:t>
            </a:r>
            <a:endParaRPr lang="en-US" sz="3600" dirty="0"/>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cstate="print"/>
          <a:srcRect/>
          <a:stretch>
            <a:fillRect/>
          </a:stretch>
        </p:blipFill>
        <p:spPr bwMode="auto">
          <a:xfrm>
            <a:off x="762000" y="1824038"/>
            <a:ext cx="7709416" cy="4805362"/>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6930" name="Rectangle 2"/>
          <p:cNvSpPr>
            <a:spLocks noGrp="1" noChangeArrowheads="1"/>
          </p:cNvSpPr>
          <p:nvPr>
            <p:ph type="title"/>
          </p:nvPr>
        </p:nvSpPr>
        <p:spPr>
          <a:xfrm>
            <a:off x="0" y="838200"/>
            <a:ext cx="9144000" cy="547688"/>
          </a:xfrm>
        </p:spPr>
        <p:txBody>
          <a:bodyPr>
            <a:normAutofit fontScale="90000"/>
          </a:bodyPr>
          <a:lstStyle/>
          <a:p>
            <a:r>
              <a:rPr lang="en-US" dirty="0"/>
              <a:t>Issues</a:t>
            </a:r>
          </a:p>
        </p:txBody>
      </p:sp>
      <p:sp>
        <p:nvSpPr>
          <p:cNvPr id="1916931" name="Rectangle 3"/>
          <p:cNvSpPr>
            <a:spLocks noGrp="1" noChangeArrowheads="1"/>
          </p:cNvSpPr>
          <p:nvPr>
            <p:ph type="body" idx="1"/>
          </p:nvPr>
        </p:nvSpPr>
        <p:spPr>
          <a:xfrm>
            <a:off x="244475" y="1676400"/>
            <a:ext cx="8655050" cy="4757738"/>
          </a:xfrm>
        </p:spPr>
        <p:txBody>
          <a:bodyPr>
            <a:normAutofit lnSpcReduction="10000"/>
          </a:bodyPr>
          <a:lstStyle/>
          <a:p>
            <a:pPr marL="228600" indent="-228600">
              <a:lnSpc>
                <a:spcPct val="90000"/>
              </a:lnSpc>
            </a:pPr>
            <a:r>
              <a:rPr lang="en-US" sz="2000" dirty="0"/>
              <a:t>The main issues need to be addressed while designing a MAC protocol for ad hoc wireless networks:</a:t>
            </a:r>
          </a:p>
          <a:p>
            <a:pPr marL="571500" lvl="1" indent="-228600">
              <a:lnSpc>
                <a:spcPct val="90000"/>
              </a:lnSpc>
            </a:pPr>
            <a:r>
              <a:rPr lang="en-US" sz="2000" b="1" dirty="0"/>
              <a:t>Hidden and exposed terminal problems</a:t>
            </a:r>
            <a:r>
              <a:rPr lang="en-US" sz="2000" dirty="0"/>
              <a:t>:</a:t>
            </a:r>
          </a:p>
          <a:p>
            <a:pPr marL="917575" lvl="2" indent="-234950">
              <a:lnSpc>
                <a:spcPct val="90000"/>
              </a:lnSpc>
            </a:pPr>
            <a:r>
              <a:rPr lang="en-US" sz="2000" b="1" dirty="0"/>
              <a:t>Hidden nodes: </a:t>
            </a:r>
            <a:endParaRPr lang="en-US" sz="2000" dirty="0"/>
          </a:p>
          <a:p>
            <a:pPr marL="1257300" lvl="3" indent="-225425">
              <a:lnSpc>
                <a:spcPct val="90000"/>
              </a:lnSpc>
            </a:pPr>
            <a:r>
              <a:rPr lang="en-US" b="1" dirty="0"/>
              <a:t>Hidden stations</a:t>
            </a:r>
            <a:r>
              <a:rPr lang="en-US" dirty="0"/>
              <a:t>: Carrier sensing may fail to detect another station. </a:t>
            </a:r>
          </a:p>
          <a:p>
            <a:pPr marL="1257300" lvl="3" indent="-225425">
              <a:lnSpc>
                <a:spcPct val="90000"/>
              </a:lnSpc>
            </a:pPr>
            <a:r>
              <a:rPr lang="en-US" b="1" dirty="0"/>
              <a:t>Fading</a:t>
            </a:r>
            <a:r>
              <a:rPr lang="en-US" dirty="0"/>
              <a:t>: The strength of radio signals diminished rapidly with the distance from the transmitter. </a:t>
            </a:r>
          </a:p>
          <a:p>
            <a:pPr marL="917575" lvl="2" indent="-234950">
              <a:lnSpc>
                <a:spcPct val="90000"/>
              </a:lnSpc>
            </a:pPr>
            <a:r>
              <a:rPr lang="en-US" sz="2000" b="1" dirty="0"/>
              <a:t>Exposed nodes: </a:t>
            </a:r>
            <a:endParaRPr lang="en-US" sz="2000" dirty="0"/>
          </a:p>
          <a:p>
            <a:pPr marL="1257300" lvl="3" indent="-225425">
              <a:lnSpc>
                <a:spcPct val="90000"/>
              </a:lnSpc>
            </a:pPr>
            <a:r>
              <a:rPr lang="en-US" b="1" dirty="0"/>
              <a:t>Exposed stations</a:t>
            </a:r>
            <a:r>
              <a:rPr lang="en-US" dirty="0"/>
              <a:t>: B is sending to A. C can detect it. C might want to send to E but conclude it cannot transmit because C hears B.</a:t>
            </a:r>
          </a:p>
          <a:p>
            <a:pPr marL="1257300" lvl="3" indent="-225425">
              <a:lnSpc>
                <a:spcPct val="90000"/>
              </a:lnSpc>
            </a:pPr>
            <a:r>
              <a:rPr lang="en-US" b="1" dirty="0"/>
              <a:t>Collision masking</a:t>
            </a:r>
            <a:r>
              <a:rPr lang="en-US" dirty="0"/>
              <a:t>: The local signal might drown out the remote transmission. </a:t>
            </a:r>
            <a:endParaRPr lang="en-US" b="1" dirty="0"/>
          </a:p>
          <a:p>
            <a:pPr marL="571500" lvl="1" indent="-228600">
              <a:lnSpc>
                <a:spcPct val="90000"/>
              </a:lnSpc>
            </a:pPr>
            <a:r>
              <a:rPr lang="en-US" sz="2000" b="1" dirty="0"/>
              <a:t>Error-Prone Shared Broadcast Channel</a:t>
            </a:r>
          </a:p>
          <a:p>
            <a:pPr marL="571500" lvl="1" indent="-228600">
              <a:lnSpc>
                <a:spcPct val="90000"/>
              </a:lnSpc>
            </a:pPr>
            <a:r>
              <a:rPr lang="en-US" sz="2000" b="1" dirty="0"/>
              <a:t>Distributed Nature/Lack of Central Coordination</a:t>
            </a:r>
          </a:p>
          <a:p>
            <a:pPr marL="571500" lvl="1" indent="-228600">
              <a:lnSpc>
                <a:spcPct val="90000"/>
              </a:lnSpc>
            </a:pPr>
            <a:r>
              <a:rPr lang="en-US" sz="2000" b="1" dirty="0"/>
              <a:t>Mobility of Nodes</a:t>
            </a:r>
            <a:r>
              <a:rPr lang="en-US" sz="2000" dirty="0"/>
              <a:t>: Nodes are mobile most of the time.</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
            </a:r>
            <a:br>
              <a:rPr lang="en-US" sz="3600" dirty="0" smtClean="0"/>
            </a:br>
            <a:r>
              <a:rPr lang="en-US" sz="3600" dirty="0" smtClean="0"/>
              <a:t>Motivation – Hidden Terminal Problem</a:t>
            </a:r>
            <a:endParaRPr lang="en-US" sz="3600" dirty="0"/>
          </a:p>
        </p:txBody>
      </p:sp>
      <p:sp>
        <p:nvSpPr>
          <p:cNvPr id="3" name="Content Placeholder 2"/>
          <p:cNvSpPr>
            <a:spLocks noGrp="1"/>
          </p:cNvSpPr>
          <p:nvPr>
            <p:ph sz="half" idx="1"/>
          </p:nvPr>
        </p:nvSpPr>
        <p:spPr>
          <a:xfrm>
            <a:off x="0" y="2057400"/>
            <a:ext cx="3848100" cy="4114800"/>
          </a:xfrm>
        </p:spPr>
        <p:txBody>
          <a:bodyPr/>
          <a:lstStyle/>
          <a:p>
            <a:pPr algn="just" eaLnBrk="1" hangingPunct="1"/>
            <a:r>
              <a:rPr lang="en-US" sz="2400" dirty="0" smtClean="0"/>
              <a:t>A sends to B, C cannot receive A </a:t>
            </a:r>
          </a:p>
          <a:p>
            <a:pPr algn="just" eaLnBrk="1" hangingPunct="1"/>
            <a:r>
              <a:rPr lang="en-US" sz="2400" dirty="0" smtClean="0"/>
              <a:t>C wants to send to B, C senses a “free” medium (CS fails)</a:t>
            </a:r>
          </a:p>
          <a:p>
            <a:pPr algn="just" eaLnBrk="1" hangingPunct="1"/>
            <a:r>
              <a:rPr lang="en-US" sz="2400" dirty="0" smtClean="0"/>
              <a:t>collision at B, A cannot detect the collision (CD fails)</a:t>
            </a:r>
          </a:p>
          <a:p>
            <a:pPr algn="just" eaLnBrk="1" hangingPunct="1"/>
            <a:r>
              <a:rPr lang="en-US" sz="2400" dirty="0" smtClean="0"/>
              <a:t>A is “hidden” for C</a:t>
            </a:r>
          </a:p>
        </p:txBody>
      </p:sp>
      <p:pic>
        <p:nvPicPr>
          <p:cNvPr id="2050" name="Picture 2"/>
          <p:cNvPicPr>
            <a:picLocks noGrp="1" noChangeAspect="1" noChangeArrowheads="1"/>
          </p:cNvPicPr>
          <p:nvPr>
            <p:ph sz="half" idx="2"/>
          </p:nvPr>
        </p:nvPicPr>
        <p:blipFill>
          <a:blip r:embed="rId2" cstate="print"/>
          <a:srcRect/>
          <a:stretch>
            <a:fillRect/>
          </a:stretch>
        </p:blipFill>
        <p:spPr bwMode="auto">
          <a:xfrm>
            <a:off x="3957941" y="2895600"/>
            <a:ext cx="5186059" cy="1938328"/>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76200" y="381000"/>
            <a:ext cx="9017877" cy="5943601"/>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76200" y="674116"/>
            <a:ext cx="8991600" cy="5955284"/>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Motivation – Exposed Terminal Problem</a:t>
            </a:r>
            <a:endParaRPr lang="en-US" sz="3600" dirty="0"/>
          </a:p>
        </p:txBody>
      </p:sp>
      <p:sp>
        <p:nvSpPr>
          <p:cNvPr id="3" name="Content Placeholder 2"/>
          <p:cNvSpPr>
            <a:spLocks noGrp="1"/>
          </p:cNvSpPr>
          <p:nvPr>
            <p:ph sz="half" idx="1"/>
          </p:nvPr>
        </p:nvSpPr>
        <p:spPr>
          <a:xfrm>
            <a:off x="228600" y="2057400"/>
            <a:ext cx="3848100" cy="4114800"/>
          </a:xfrm>
        </p:spPr>
        <p:txBody>
          <a:bodyPr/>
          <a:lstStyle/>
          <a:p>
            <a:pPr algn="just" eaLnBrk="1" hangingPunct="1"/>
            <a:r>
              <a:rPr lang="en-US" sz="2400" dirty="0" smtClean="0"/>
              <a:t>B sends to A, C wants to send to D</a:t>
            </a:r>
          </a:p>
          <a:p>
            <a:pPr algn="just" eaLnBrk="1" hangingPunct="1"/>
            <a:r>
              <a:rPr lang="en-US" sz="2400" dirty="0" smtClean="0"/>
              <a:t>C has to wait, CS signals a medium in use</a:t>
            </a:r>
          </a:p>
          <a:p>
            <a:pPr algn="just" eaLnBrk="1" hangingPunct="1"/>
            <a:r>
              <a:rPr lang="en-US" sz="2400" dirty="0" smtClean="0"/>
              <a:t>since A is outside the radio range of C (waiting is not necessary)</a:t>
            </a:r>
          </a:p>
          <a:p>
            <a:pPr algn="just" eaLnBrk="1" hangingPunct="1"/>
            <a:r>
              <a:rPr lang="en-US" sz="2400" dirty="0" smtClean="0"/>
              <a:t>C is “exposed” to B</a:t>
            </a:r>
          </a:p>
          <a:p>
            <a:endParaRPr lang="en-US" dirty="0"/>
          </a:p>
        </p:txBody>
      </p:sp>
      <p:pic>
        <p:nvPicPr>
          <p:cNvPr id="3074" name="Picture 2"/>
          <p:cNvPicPr>
            <a:picLocks noGrp="1" noChangeAspect="1" noChangeArrowheads="1"/>
          </p:cNvPicPr>
          <p:nvPr>
            <p:ph sz="half" idx="2"/>
          </p:nvPr>
        </p:nvPicPr>
        <p:blipFill>
          <a:blip r:embed="rId2" cstate="print"/>
          <a:srcRect/>
          <a:stretch>
            <a:fillRect/>
          </a:stretch>
        </p:blipFill>
        <p:spPr bwMode="auto">
          <a:xfrm>
            <a:off x="4145676" y="3352800"/>
            <a:ext cx="4998324" cy="1486681"/>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rPr>
              <a:t>Data link layer divided into two functionality-oriented </a:t>
            </a:r>
            <a:r>
              <a:rPr lang="en-US" dirty="0" err="1" smtClean="0">
                <a:latin typeface="Times New Roman" pitchFamily="18" charset="0"/>
              </a:rPr>
              <a:t>sublayers</a:t>
            </a:r>
            <a:endParaRPr lang="en-US" dirty="0"/>
          </a:p>
        </p:txBody>
      </p:sp>
      <p:sp>
        <p:nvSpPr>
          <p:cNvPr id="3" name="Content Placeholder 2"/>
          <p:cNvSpPr>
            <a:spLocks noGrp="1"/>
          </p:cNvSpPr>
          <p:nvPr>
            <p:ph idx="1"/>
          </p:nvPr>
        </p:nvSpPr>
        <p:spPr/>
        <p:txBody>
          <a:bodyPr/>
          <a:lstStyle/>
          <a:p>
            <a:endParaRPr lang="en-US"/>
          </a:p>
        </p:txBody>
      </p:sp>
      <p:pic>
        <p:nvPicPr>
          <p:cNvPr id="153602" name="Picture 2"/>
          <p:cNvPicPr>
            <a:picLocks noChangeAspect="1" noChangeArrowheads="1"/>
          </p:cNvPicPr>
          <p:nvPr/>
        </p:nvPicPr>
        <p:blipFill>
          <a:blip r:embed="rId2" cstate="print"/>
          <a:srcRect/>
          <a:stretch>
            <a:fillRect/>
          </a:stretch>
        </p:blipFill>
        <p:spPr bwMode="auto">
          <a:xfrm>
            <a:off x="1524000" y="1776413"/>
            <a:ext cx="6826171" cy="40909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76200" y="381001"/>
            <a:ext cx="9006106" cy="5867400"/>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Motivation - Near and Far Terminals</a:t>
            </a:r>
            <a:endParaRPr lang="en-US" sz="3600" dirty="0"/>
          </a:p>
        </p:txBody>
      </p:sp>
      <p:sp>
        <p:nvSpPr>
          <p:cNvPr id="3" name="Content Placeholder 2"/>
          <p:cNvSpPr>
            <a:spLocks noGrp="1"/>
          </p:cNvSpPr>
          <p:nvPr>
            <p:ph sz="half" idx="1"/>
          </p:nvPr>
        </p:nvSpPr>
        <p:spPr/>
        <p:txBody>
          <a:bodyPr/>
          <a:lstStyle/>
          <a:p>
            <a:pPr algn="just" eaLnBrk="1" hangingPunct="1"/>
            <a:r>
              <a:rPr lang="en-US" sz="2400" dirty="0" smtClean="0"/>
              <a:t>Terminals A and B send, C receives</a:t>
            </a:r>
          </a:p>
          <a:p>
            <a:pPr marL="819150" lvl="1" algn="just" eaLnBrk="1" hangingPunct="1"/>
            <a:r>
              <a:rPr lang="en-US" dirty="0" smtClean="0"/>
              <a:t>the signal of terminal B hides A’s signal</a:t>
            </a:r>
          </a:p>
          <a:p>
            <a:pPr marL="819150" lvl="1" algn="just" eaLnBrk="1" hangingPunct="1"/>
            <a:r>
              <a:rPr lang="en-US" dirty="0" smtClean="0"/>
              <a:t>C cannot receive A</a:t>
            </a:r>
          </a:p>
          <a:p>
            <a:pPr algn="just" eaLnBrk="1" hangingPunct="1"/>
            <a:r>
              <a:rPr lang="en-US" sz="2400" dirty="0" smtClean="0"/>
              <a:t>This is also a severe problem for CDMA networks</a:t>
            </a:r>
          </a:p>
          <a:p>
            <a:pPr algn="just" eaLnBrk="1" hangingPunct="1"/>
            <a:r>
              <a:rPr lang="en-US" sz="2400" dirty="0" smtClean="0"/>
              <a:t>precise power control required</a:t>
            </a:r>
          </a:p>
          <a:p>
            <a:endParaRPr lang="en-US" dirty="0"/>
          </a:p>
        </p:txBody>
      </p:sp>
      <p:pic>
        <p:nvPicPr>
          <p:cNvPr id="4098" name="Picture 2"/>
          <p:cNvPicPr>
            <a:picLocks noGrp="1" noChangeAspect="1" noChangeArrowheads="1"/>
          </p:cNvPicPr>
          <p:nvPr>
            <p:ph sz="half" idx="2"/>
          </p:nvPr>
        </p:nvPicPr>
        <p:blipFill>
          <a:blip r:embed="rId2" cstate="print"/>
          <a:srcRect/>
          <a:stretch>
            <a:fillRect/>
          </a:stretch>
        </p:blipFill>
        <p:spPr bwMode="auto">
          <a:xfrm>
            <a:off x="4419600" y="3352800"/>
            <a:ext cx="4642310" cy="1171225"/>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600" dirty="0" smtClean="0"/>
              <a:t>Solutions</a:t>
            </a:r>
            <a:endParaRPr lang="en-US" sz="3600" dirty="0"/>
          </a:p>
        </p:txBody>
      </p:sp>
      <p:sp>
        <p:nvSpPr>
          <p:cNvPr id="6" name="Content Placeholder 5"/>
          <p:cNvSpPr>
            <a:spLocks noGrp="1"/>
          </p:cNvSpPr>
          <p:nvPr>
            <p:ph idx="1"/>
          </p:nvPr>
        </p:nvSpPr>
        <p:spPr/>
        <p:txBody>
          <a:bodyPr/>
          <a:lstStyle/>
          <a:p>
            <a:r>
              <a:rPr lang="en-US" dirty="0" smtClean="0"/>
              <a:t>Busy Tone</a:t>
            </a:r>
          </a:p>
          <a:p>
            <a:pPr lvl="1"/>
            <a:r>
              <a:rPr lang="en-US" dirty="0" smtClean="0"/>
              <a:t>A receiver transmits busy tone when receiving data</a:t>
            </a:r>
          </a:p>
          <a:p>
            <a:pPr lvl="1"/>
            <a:r>
              <a:rPr lang="en-US" dirty="0" smtClean="0"/>
              <a:t>All nodes hearing busy tone keep silent</a:t>
            </a:r>
          </a:p>
          <a:p>
            <a:pPr lvl="1"/>
            <a:r>
              <a:rPr lang="en-US" dirty="0" smtClean="0"/>
              <a:t>Avoids interference from hidden terminals</a:t>
            </a:r>
          </a:p>
          <a:p>
            <a:pPr lvl="1"/>
            <a:r>
              <a:rPr lang="en-US" dirty="0" smtClean="0"/>
              <a:t>Requires a separate channel for busy tone</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CSMA with Collision Avoidance (CSMA/CA)</a:t>
            </a:r>
            <a:endParaRPr lang="en-US" dirty="0"/>
          </a:p>
        </p:txBody>
      </p:sp>
      <p:sp>
        <p:nvSpPr>
          <p:cNvPr id="3" name="Content Placeholder 2"/>
          <p:cNvSpPr>
            <a:spLocks noGrp="1"/>
          </p:cNvSpPr>
          <p:nvPr>
            <p:ph idx="1"/>
          </p:nvPr>
        </p:nvSpPr>
        <p:spPr/>
        <p:txBody>
          <a:bodyPr/>
          <a:lstStyle/>
          <a:p>
            <a:pPr algn="just"/>
            <a:r>
              <a:rPr lang="en-US" dirty="0" smtClean="0"/>
              <a:t>We need to avoid collisions on wireless networks because they cannot be detected. </a:t>
            </a:r>
          </a:p>
          <a:p>
            <a:pPr algn="just"/>
            <a:r>
              <a:rPr lang="en-US" dirty="0" smtClean="0"/>
              <a:t>CSMA/CA was invented for this network.</a:t>
            </a:r>
          </a:p>
          <a:p>
            <a:pPr algn="just"/>
            <a:r>
              <a:rPr lang="en-US" dirty="0" smtClean="0"/>
              <a:t>Collisions are avoided through the use of CSMA/CA’s three strategies:</a:t>
            </a:r>
          </a:p>
          <a:p>
            <a:pPr lvl="1" algn="just"/>
            <a:r>
              <a:rPr lang="en-US" dirty="0" smtClean="0"/>
              <a:t>The </a:t>
            </a:r>
            <a:r>
              <a:rPr lang="en-US" dirty="0" err="1" smtClean="0"/>
              <a:t>interframe</a:t>
            </a:r>
            <a:r>
              <a:rPr lang="en-US" dirty="0" smtClean="0"/>
              <a:t> space</a:t>
            </a:r>
          </a:p>
          <a:p>
            <a:pPr lvl="1" algn="just"/>
            <a:r>
              <a:rPr lang="en-US" dirty="0" smtClean="0"/>
              <a:t>The contention window</a:t>
            </a:r>
          </a:p>
          <a:p>
            <a:pPr lvl="1" algn="just"/>
            <a:r>
              <a:rPr lang="en-US" dirty="0" smtClean="0"/>
              <a:t>Acknowledgements</a:t>
            </a:r>
          </a:p>
          <a:p>
            <a:pPr lvl="1"/>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Timing in CSMA/CA</a:t>
            </a:r>
            <a:endParaRPr lang="en-US" dirty="0"/>
          </a:p>
        </p:txBody>
      </p:sp>
      <p:sp>
        <p:nvSpPr>
          <p:cNvPr id="3" name="Content Placeholder 2"/>
          <p:cNvSpPr>
            <a:spLocks noGrp="1"/>
          </p:cNvSpPr>
          <p:nvPr>
            <p:ph idx="1"/>
          </p:nvPr>
        </p:nvSpPr>
        <p:spPr/>
        <p:txBody>
          <a:bodyPr/>
          <a:lstStyle/>
          <a:p>
            <a:endParaRPr lang="en-US"/>
          </a:p>
        </p:txBody>
      </p:sp>
      <p:pic>
        <p:nvPicPr>
          <p:cNvPr id="4" name="Picture 7"/>
          <p:cNvPicPr>
            <a:picLocks noChangeAspect="1" noChangeArrowheads="1"/>
          </p:cNvPicPr>
          <p:nvPr/>
        </p:nvPicPr>
        <p:blipFill>
          <a:blip r:embed="rId2" cstate="print"/>
          <a:srcRect/>
          <a:stretch>
            <a:fillRect/>
          </a:stretch>
        </p:blipFill>
        <p:spPr bwMode="auto">
          <a:xfrm>
            <a:off x="381000" y="2819400"/>
            <a:ext cx="8510587" cy="1944688"/>
          </a:xfrm>
          <a:prstGeom prst="rect">
            <a:avLst/>
          </a:prstGeom>
          <a:noFill/>
          <a:ln w="9525">
            <a:no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Interframe</a:t>
            </a:r>
            <a:r>
              <a:rPr lang="en-US" dirty="0" smtClean="0"/>
              <a:t> space</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Collisions are avoided by deferring transmission even if the channel is found idle.</a:t>
            </a:r>
          </a:p>
          <a:p>
            <a:pPr algn="just"/>
            <a:r>
              <a:rPr lang="en-US" dirty="0" smtClean="0"/>
              <a:t>When an idle channel is found, the station does not send immediately. It waits for a period of time called the </a:t>
            </a:r>
            <a:r>
              <a:rPr lang="en-US" dirty="0" err="1" smtClean="0"/>
              <a:t>interframe</a:t>
            </a:r>
            <a:r>
              <a:rPr lang="en-US" dirty="0" smtClean="0"/>
              <a:t> space or IFS.</a:t>
            </a:r>
          </a:p>
          <a:p>
            <a:pPr algn="just"/>
            <a:r>
              <a:rPr lang="en-US" dirty="0" smtClean="0"/>
              <a:t>Even though the channel may appear idle when it is sensed, a distant station may have already started transmitting.</a:t>
            </a:r>
          </a:p>
          <a:p>
            <a:pPr lvl="1" algn="just"/>
            <a:r>
              <a:rPr lang="en-US" dirty="0" smtClean="0"/>
              <a:t>The distant station’s signal has not yet reached this station.</a:t>
            </a:r>
          </a:p>
          <a:p>
            <a:pPr lvl="1" algn="just"/>
            <a:r>
              <a:rPr lang="en-US" dirty="0" smtClean="0"/>
              <a:t>The IFS time allows the front of the transmitted signal by the distant station to reach this station.</a:t>
            </a:r>
          </a:p>
          <a:p>
            <a:pPr lvl="1" algn="just"/>
            <a:r>
              <a:rPr lang="en-US" dirty="0" smtClean="0"/>
              <a:t>If after the IFS time the channel is still idle, the station can send, but it still needs to wait a time equal to the contention time.</a:t>
            </a:r>
          </a:p>
          <a:p>
            <a:pPr algn="just"/>
            <a:r>
              <a:rPr lang="en-US" dirty="0" smtClean="0"/>
              <a:t>The  IFS variable can also be used to </a:t>
            </a:r>
            <a:r>
              <a:rPr lang="en-US" dirty="0" smtClean="0">
                <a:solidFill>
                  <a:srgbClr val="0000FF"/>
                </a:solidFill>
              </a:rPr>
              <a:t>prioritize stations or frame types</a:t>
            </a:r>
            <a:r>
              <a:rPr lang="en-US" dirty="0" smtClean="0"/>
              <a:t>. For example, a station that is assigned a shorter IFS has a higher priority.</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Contention window</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latin typeface="Times New Roman" pitchFamily="18" charset="0"/>
                <a:cs typeface="Times New Roman" pitchFamily="18" charset="0"/>
              </a:rPr>
              <a:t>The contention window is an amount of time divided into slots. </a:t>
            </a:r>
          </a:p>
          <a:p>
            <a:pPr lvl="1" algn="just"/>
            <a:r>
              <a:rPr lang="en-US" dirty="0" smtClean="0">
                <a:latin typeface="Times New Roman" pitchFamily="18" charset="0"/>
                <a:cs typeface="Times New Roman" pitchFamily="18" charset="0"/>
              </a:rPr>
              <a:t>A station that is ready to send choose a random number of slots as its wait time. </a:t>
            </a:r>
          </a:p>
          <a:p>
            <a:pPr lvl="1" algn="just"/>
            <a:r>
              <a:rPr lang="en-US" dirty="0" smtClean="0">
                <a:latin typeface="Times New Roman" pitchFamily="18" charset="0"/>
                <a:cs typeface="Times New Roman" pitchFamily="18" charset="0"/>
              </a:rPr>
              <a:t>The number of slots in the window changes according to the binary exponential back-off strategy. </a:t>
            </a:r>
          </a:p>
          <a:p>
            <a:pPr lvl="1" algn="just"/>
            <a:r>
              <a:rPr lang="en-US" dirty="0" smtClean="0">
                <a:latin typeface="Times New Roman" pitchFamily="18" charset="0"/>
                <a:cs typeface="Times New Roman" pitchFamily="18" charset="0"/>
              </a:rPr>
              <a:t>This means that it is set to one slot the first time and then doubles each time the station cannot detect an idle channel after the IFS time. This is very similar to the p-persistent method except that a random outcome defines the number of slots taken by the waiting station.</a:t>
            </a:r>
          </a:p>
          <a:p>
            <a:pPr algn="just"/>
            <a:r>
              <a:rPr lang="en-US" dirty="0" smtClean="0">
                <a:latin typeface="Times New Roman" pitchFamily="18" charset="0"/>
                <a:cs typeface="Times New Roman" pitchFamily="18" charset="0"/>
              </a:rPr>
              <a:t>In CSMA/CA, if the station finds the channel busy, it does not restart the timer of the contention window; it stops the timer and restarts it when the channel becomes idle.</a:t>
            </a:r>
          </a:p>
          <a:p>
            <a:pPr lvl="1" algn="just"/>
            <a:r>
              <a:rPr lang="en-US" dirty="0" smtClean="0">
                <a:latin typeface="Times New Roman" pitchFamily="18" charset="0"/>
                <a:cs typeface="Times New Roman" pitchFamily="18" charset="0"/>
              </a:rPr>
              <a:t>This gives priority to the station with the longest waiting time.</a:t>
            </a:r>
            <a:endParaRPr lang="en-US" dirty="0">
              <a:latin typeface="Times New Roman" pitchFamily="18" charset="0"/>
              <a:cs typeface="Times New Roman"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a:t>
            </a:r>
            <a:endParaRPr lang="en-US" dirty="0"/>
          </a:p>
        </p:txBody>
      </p:sp>
      <p:sp>
        <p:nvSpPr>
          <p:cNvPr id="3" name="Content Placeholder 2"/>
          <p:cNvSpPr>
            <a:spLocks noGrp="1"/>
          </p:cNvSpPr>
          <p:nvPr>
            <p:ph idx="1"/>
          </p:nvPr>
        </p:nvSpPr>
        <p:spPr/>
        <p:txBody>
          <a:bodyPr/>
          <a:lstStyle/>
          <a:p>
            <a:pPr algn="just"/>
            <a:r>
              <a:rPr lang="en-US" dirty="0" smtClean="0"/>
              <a:t>With all these precautions, there still may be a collision resulting in destroyed data.</a:t>
            </a:r>
          </a:p>
          <a:p>
            <a:pPr algn="just"/>
            <a:r>
              <a:rPr lang="en-US" dirty="0" smtClean="0"/>
              <a:t>In addition, the data may be corrupted during the transmission.</a:t>
            </a:r>
          </a:p>
          <a:p>
            <a:pPr algn="just"/>
            <a:r>
              <a:rPr lang="en-US" dirty="0" smtClean="0"/>
              <a:t>The positive acknowledgement and the time-out timer can help guarantee that the receiver has received the frame.</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Flow diagram </a:t>
            </a:r>
            <a:br>
              <a:rPr lang="en-US" dirty="0" smtClean="0"/>
            </a:br>
            <a:r>
              <a:rPr lang="en-US" dirty="0" smtClean="0"/>
              <a:t>of CSMA/CA</a:t>
            </a:r>
            <a:endParaRPr lang="en-US" dirty="0"/>
          </a:p>
        </p:txBody>
      </p:sp>
      <p:sp>
        <p:nvSpPr>
          <p:cNvPr id="3" name="Content Placeholder 2"/>
          <p:cNvSpPr>
            <a:spLocks noGrp="1"/>
          </p:cNvSpPr>
          <p:nvPr>
            <p:ph idx="1"/>
          </p:nvPr>
        </p:nvSpPr>
        <p:spPr/>
        <p:txBody>
          <a:bodyPr/>
          <a:lstStyle/>
          <a:p>
            <a:endParaRPr lang="en-US" dirty="0"/>
          </a:p>
        </p:txBody>
      </p:sp>
      <p:pic>
        <p:nvPicPr>
          <p:cNvPr id="4" name="Picture 7"/>
          <p:cNvPicPr>
            <a:picLocks noChangeAspect="1" noChangeArrowheads="1"/>
          </p:cNvPicPr>
          <p:nvPr/>
        </p:nvPicPr>
        <p:blipFill>
          <a:blip r:embed="rId2" cstate="print"/>
          <a:srcRect/>
          <a:stretch>
            <a:fillRect/>
          </a:stretch>
        </p:blipFill>
        <p:spPr bwMode="auto">
          <a:xfrm>
            <a:off x="4800600" y="136648"/>
            <a:ext cx="4114800" cy="6597497"/>
          </a:xfrm>
          <a:prstGeom prst="rect">
            <a:avLst/>
          </a:prstGeom>
          <a:noFill/>
          <a:ln w="9525">
            <a:noFill/>
            <a:miter lim="800000"/>
            <a:headEnd/>
            <a:tailEnd/>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MACA</a:t>
            </a:r>
            <a:endParaRPr lang="en-US" sz="3600" dirty="0"/>
          </a:p>
        </p:txBody>
      </p:sp>
      <p:sp>
        <p:nvSpPr>
          <p:cNvPr id="3" name="Content Placeholder 2"/>
          <p:cNvSpPr>
            <a:spLocks noGrp="1"/>
          </p:cNvSpPr>
          <p:nvPr>
            <p:ph idx="1"/>
          </p:nvPr>
        </p:nvSpPr>
        <p:spPr/>
        <p:txBody>
          <a:bodyPr/>
          <a:lstStyle/>
          <a:p>
            <a:pPr algn="just"/>
            <a:r>
              <a:rPr lang="en-US" sz="2400" dirty="0" smtClean="0"/>
              <a:t>MACA (Multiple Access Collision Avoidance )</a:t>
            </a:r>
          </a:p>
          <a:p>
            <a:pPr lvl="1" algn="just"/>
            <a:r>
              <a:rPr lang="en-US" sz="2400" dirty="0" smtClean="0"/>
              <a:t>When node A wants to send a packet to node B, node A first sends a Request-to-Send (RTS) to B</a:t>
            </a:r>
          </a:p>
          <a:p>
            <a:pPr lvl="1" algn="just"/>
            <a:r>
              <a:rPr lang="en-US" sz="2400" dirty="0" smtClean="0"/>
              <a:t>On receiving RTS, node B responds by sending  Clear-to-Send (CTS), provided node B is able to receive the packet</a:t>
            </a:r>
          </a:p>
          <a:p>
            <a:pPr lvl="1" algn="just"/>
            <a:r>
              <a:rPr lang="en-US" sz="2400" dirty="0" smtClean="0"/>
              <a:t>If a packet transmitted by a node is lost, the node uses the binary exponential back-off (BEB) algorithm to back off a random interval of time before retrying</a:t>
            </a:r>
          </a:p>
          <a:p>
            <a:pPr algn="just"/>
            <a:r>
              <a:rPr lang="en-US" sz="2400" dirty="0" smtClean="0"/>
              <a:t>When a node (such as C) overhears a CTS, it keeps quiet for the duration of the transfer </a:t>
            </a:r>
          </a:p>
          <a:p>
            <a:pPr algn="just"/>
            <a:r>
              <a:rPr lang="en-US" sz="2400" dirty="0" smtClean="0"/>
              <a:t>Transfer duration is included in RTS and CTS both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Taxonomy of multiple-access protocols </a:t>
            </a:r>
            <a:br>
              <a:rPr lang="en-US" dirty="0" smtClean="0"/>
            </a:br>
            <a:endParaRPr lang="en-US" dirty="0"/>
          </a:p>
        </p:txBody>
      </p:sp>
      <p:sp>
        <p:nvSpPr>
          <p:cNvPr id="3" name="Content Placeholder 2"/>
          <p:cNvSpPr>
            <a:spLocks noGrp="1"/>
          </p:cNvSpPr>
          <p:nvPr>
            <p:ph idx="1"/>
          </p:nvPr>
        </p:nvSpPr>
        <p:spPr/>
        <p:txBody>
          <a:bodyPr/>
          <a:lstStyle/>
          <a:p>
            <a:endParaRPr lang="en-US"/>
          </a:p>
        </p:txBody>
      </p:sp>
      <p:pic>
        <p:nvPicPr>
          <p:cNvPr id="4" name="Picture 7"/>
          <p:cNvPicPr>
            <a:picLocks noChangeAspect="1" noChangeArrowheads="1"/>
          </p:cNvPicPr>
          <p:nvPr/>
        </p:nvPicPr>
        <p:blipFill>
          <a:blip r:embed="rId2" cstate="print"/>
          <a:srcRect/>
          <a:stretch>
            <a:fillRect/>
          </a:stretch>
        </p:blipFill>
        <p:spPr bwMode="auto">
          <a:xfrm>
            <a:off x="990600" y="1897063"/>
            <a:ext cx="6554788" cy="32845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Simplified state machines for a sender and receiver</a:t>
            </a:r>
            <a:endParaRPr lang="en-US" sz="3600"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sz="2400" dirty="0" smtClean="0"/>
          </a:p>
          <a:p>
            <a:endParaRPr lang="en-US" dirty="0"/>
          </a:p>
        </p:txBody>
      </p:sp>
      <p:pic>
        <p:nvPicPr>
          <p:cNvPr id="13314" name="Picture 2"/>
          <p:cNvPicPr>
            <a:picLocks noChangeAspect="1" noChangeArrowheads="1"/>
          </p:cNvPicPr>
          <p:nvPr/>
        </p:nvPicPr>
        <p:blipFill>
          <a:blip r:embed="rId2" cstate="print"/>
          <a:srcRect/>
          <a:stretch>
            <a:fillRect/>
          </a:stretch>
        </p:blipFill>
        <p:spPr bwMode="auto">
          <a:xfrm>
            <a:off x="838200" y="1600200"/>
            <a:ext cx="7078706" cy="4014434"/>
          </a:xfrm>
          <a:prstGeom prst="rect">
            <a:avLst/>
          </a:prstGeom>
          <a:noFill/>
          <a:ln w="9525">
            <a:noFill/>
            <a:miter lim="800000"/>
            <a:headEnd/>
            <a:tailEnd/>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Packet transmission in MACA</a:t>
            </a:r>
            <a:endParaRPr lang="en-US" sz="3600" dirty="0"/>
          </a:p>
        </p:txBody>
      </p:sp>
      <p:pic>
        <p:nvPicPr>
          <p:cNvPr id="1026" name="Picture 2"/>
          <p:cNvPicPr>
            <a:picLocks noChangeAspect="1" noChangeArrowheads="1"/>
          </p:cNvPicPr>
          <p:nvPr/>
        </p:nvPicPr>
        <p:blipFill>
          <a:blip r:embed="rId2" cstate="print"/>
          <a:srcRect/>
          <a:stretch>
            <a:fillRect/>
          </a:stretch>
        </p:blipFill>
        <p:spPr bwMode="auto">
          <a:xfrm>
            <a:off x="1447800" y="1795462"/>
            <a:ext cx="6172200" cy="5028657"/>
          </a:xfrm>
          <a:prstGeom prst="rect">
            <a:avLst/>
          </a:prstGeom>
          <a:noFill/>
          <a:ln w="9525">
            <a:noFill/>
            <a:miter lim="800000"/>
            <a:headEnd/>
            <a:tailEnd/>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lstStyle/>
          <a:p>
            <a:r>
              <a:rPr lang="en-US" sz="2400"/>
              <a:t>Receiver informs interferers before transmission – MACA </a:t>
            </a:r>
          </a:p>
        </p:txBody>
      </p:sp>
      <p:sp>
        <p:nvSpPr>
          <p:cNvPr id="360451" name="Rectangle 3"/>
          <p:cNvSpPr>
            <a:spLocks noGrp="1" noChangeArrowheads="1"/>
          </p:cNvSpPr>
          <p:nvPr>
            <p:ph type="body" idx="1"/>
          </p:nvPr>
        </p:nvSpPr>
        <p:spPr>
          <a:xfrm>
            <a:off x="423863" y="1676400"/>
            <a:ext cx="3906837" cy="4429125"/>
          </a:xfrm>
        </p:spPr>
        <p:txBody>
          <a:bodyPr/>
          <a:lstStyle/>
          <a:p>
            <a:r>
              <a:rPr lang="en-US" sz="1800" dirty="0"/>
              <a:t>Sender B asks receiver C whether C is able to receive a transmission</a:t>
            </a:r>
            <a:br>
              <a:rPr lang="en-US" sz="1800" dirty="0"/>
            </a:br>
            <a:r>
              <a:rPr lang="en-US" sz="1800" b="1" i="1" dirty="0"/>
              <a:t>Request to Send (RTS)</a:t>
            </a:r>
          </a:p>
          <a:p>
            <a:r>
              <a:rPr lang="en-US" sz="1800" dirty="0"/>
              <a:t>Receiver C agrees, sends out a </a:t>
            </a:r>
            <a:r>
              <a:rPr lang="en-US" sz="1800" b="1" i="1" dirty="0"/>
              <a:t>Clear to Send </a:t>
            </a:r>
            <a:r>
              <a:rPr lang="en-US" sz="1800" dirty="0"/>
              <a:t>(</a:t>
            </a:r>
            <a:r>
              <a:rPr lang="en-US" sz="1800" b="1" i="1" dirty="0"/>
              <a:t>CTS</a:t>
            </a:r>
            <a:r>
              <a:rPr lang="en-US" sz="1800" dirty="0"/>
              <a:t>)</a:t>
            </a:r>
          </a:p>
          <a:p>
            <a:r>
              <a:rPr lang="en-US" sz="1800" dirty="0"/>
              <a:t>Potential interferers overhear either RTS or CTS and know about impending transmission and for how long it will last</a:t>
            </a:r>
          </a:p>
          <a:p>
            <a:pPr lvl="1"/>
            <a:r>
              <a:rPr lang="en-US" sz="1800" dirty="0"/>
              <a:t>Store this information in a </a:t>
            </a:r>
            <a:r>
              <a:rPr lang="en-US" sz="1800" b="1" i="1" dirty="0"/>
              <a:t>Network Allocation Vector</a:t>
            </a:r>
            <a:endParaRPr lang="en-US" sz="1800" dirty="0"/>
          </a:p>
          <a:p>
            <a:r>
              <a:rPr lang="en-US" sz="1800" dirty="0"/>
              <a:t>B sends, C </a:t>
            </a:r>
            <a:r>
              <a:rPr lang="en-US" sz="1800" dirty="0" err="1"/>
              <a:t>acks</a:t>
            </a:r>
            <a:endParaRPr lang="en-US" sz="1800" dirty="0"/>
          </a:p>
          <a:p>
            <a:pPr>
              <a:buFont typeface="Symbol" pitchFamily="18" charset="2"/>
              <a:buNone/>
            </a:pPr>
            <a:r>
              <a:rPr lang="en-US" sz="1800" dirty="0"/>
              <a:t> </a:t>
            </a:r>
            <a:r>
              <a:rPr lang="en-US" sz="1800" dirty="0">
                <a:latin typeface="cmsy10" pitchFamily="34" charset="0"/>
              </a:rPr>
              <a:t>!</a:t>
            </a:r>
            <a:r>
              <a:rPr lang="en-US" sz="1800" dirty="0"/>
              <a:t> </a:t>
            </a:r>
            <a:r>
              <a:rPr lang="en-US" sz="1800" b="1" i="1" dirty="0"/>
              <a:t>MACA protocol</a:t>
            </a:r>
            <a:r>
              <a:rPr lang="en-US" sz="1800" dirty="0"/>
              <a:t> (used e.g. in </a:t>
            </a:r>
            <a:r>
              <a:rPr lang="en-US" sz="1800" b="1" i="1" dirty="0"/>
              <a:t>IEEE 802.11</a:t>
            </a:r>
            <a:r>
              <a:rPr lang="en-US" sz="1800" dirty="0"/>
              <a:t>)</a:t>
            </a:r>
          </a:p>
        </p:txBody>
      </p:sp>
      <p:graphicFrame>
        <p:nvGraphicFramePr>
          <p:cNvPr id="360452" name="Object 4"/>
          <p:cNvGraphicFramePr>
            <a:graphicFrameLocks noChangeAspect="1"/>
          </p:cNvGraphicFramePr>
          <p:nvPr/>
        </p:nvGraphicFramePr>
        <p:xfrm>
          <a:off x="4191000" y="1828800"/>
          <a:ext cx="4890659" cy="4419600"/>
        </p:xfrm>
        <a:graphic>
          <a:graphicData uri="http://schemas.openxmlformats.org/presentationml/2006/ole">
            <mc:AlternateContent xmlns:mc="http://schemas.openxmlformats.org/markup-compatibility/2006">
              <mc:Choice xmlns:v="urn:schemas-microsoft-com:vml" Requires="v">
                <p:oleObj spid="_x0000_s1035" name="Visio" r:id="rId3" imgW="5858834" imgH="6271502" progId="">
                  <p:embed/>
                </p:oleObj>
              </mc:Choice>
              <mc:Fallback>
                <p:oleObj name="Visio" r:id="rId3" imgW="5858834" imgH="6271502"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1828800"/>
                        <a:ext cx="4890659"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3065"/>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t>RTS/CTS </a:t>
            </a:r>
          </a:p>
        </p:txBody>
      </p:sp>
      <p:sp>
        <p:nvSpPr>
          <p:cNvPr id="361475" name="Rectangle 3"/>
          <p:cNvSpPr>
            <a:spLocks noGrp="1" noChangeArrowheads="1"/>
          </p:cNvSpPr>
          <p:nvPr>
            <p:ph type="body" idx="1"/>
          </p:nvPr>
        </p:nvSpPr>
        <p:spPr>
          <a:xfrm>
            <a:off x="0" y="1905000"/>
            <a:ext cx="3505200" cy="1828800"/>
          </a:xfrm>
        </p:spPr>
        <p:txBody>
          <a:bodyPr>
            <a:normAutofit lnSpcReduction="10000"/>
          </a:bodyPr>
          <a:lstStyle/>
          <a:p>
            <a:r>
              <a:rPr lang="en-US" sz="2400" dirty="0"/>
              <a:t>RTS/CTS ameliorate, but do not solve hidden/exposed terminal problems</a:t>
            </a:r>
          </a:p>
          <a:p>
            <a:r>
              <a:rPr lang="en-US" sz="2400" dirty="0" smtClean="0"/>
              <a:t> </a:t>
            </a:r>
            <a:endParaRPr lang="en-US" sz="2400" dirty="0"/>
          </a:p>
        </p:txBody>
      </p:sp>
      <p:graphicFrame>
        <p:nvGraphicFramePr>
          <p:cNvPr id="2051" name="Object 3"/>
          <p:cNvGraphicFramePr>
            <a:graphicFrameLocks noChangeAspect="1"/>
          </p:cNvGraphicFramePr>
          <p:nvPr/>
        </p:nvGraphicFramePr>
        <p:xfrm>
          <a:off x="3310748" y="2438400"/>
          <a:ext cx="5533015" cy="3352800"/>
        </p:xfrm>
        <a:graphic>
          <a:graphicData uri="http://schemas.openxmlformats.org/presentationml/2006/ole">
            <mc:AlternateContent xmlns:mc="http://schemas.openxmlformats.org/markup-compatibility/2006">
              <mc:Choice xmlns:v="urn:schemas-microsoft-com:vml" Requires="v">
                <p:oleObj spid="_x0000_s2059" name="Visio" r:id="rId3" imgW="6868588" imgH="4163214" progId="">
                  <p:embed/>
                </p:oleObj>
              </mc:Choice>
              <mc:Fallback>
                <p:oleObj name="Visio" r:id="rId3" imgW="6868588" imgH="4163214"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0748" y="2438400"/>
                        <a:ext cx="553301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3065"/>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The MACA protocol </a:t>
            </a:r>
          </a:p>
        </p:txBody>
      </p:sp>
      <p:sp>
        <p:nvSpPr>
          <p:cNvPr id="3" name="Content Placeholder 2"/>
          <p:cNvSpPr>
            <a:spLocks noGrp="1"/>
          </p:cNvSpPr>
          <p:nvPr>
            <p:ph idx="1"/>
          </p:nvPr>
        </p:nvSpPr>
        <p:spPr>
          <a:xfrm>
            <a:off x="609600" y="1981200"/>
            <a:ext cx="8229600" cy="4114800"/>
          </a:xfrm>
        </p:spPr>
        <p:txBody>
          <a:bodyPr/>
          <a:lstStyle/>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r>
              <a:rPr lang="en-US" sz="2400" dirty="0" smtClean="0"/>
              <a:t>(a) A sending an RTS to B    (b) B responding with a CTS to A</a:t>
            </a:r>
            <a:endParaRPr lang="en-US" sz="2400" dirty="0"/>
          </a:p>
        </p:txBody>
      </p:sp>
      <p:pic>
        <p:nvPicPr>
          <p:cNvPr id="11266" name="Picture 2"/>
          <p:cNvPicPr>
            <a:picLocks noChangeAspect="1" noChangeArrowheads="1"/>
          </p:cNvPicPr>
          <p:nvPr/>
        </p:nvPicPr>
        <p:blipFill>
          <a:blip r:embed="rId2" cstate="print"/>
          <a:srcRect/>
          <a:stretch>
            <a:fillRect/>
          </a:stretch>
        </p:blipFill>
        <p:spPr bwMode="auto">
          <a:xfrm>
            <a:off x="685800" y="1447800"/>
            <a:ext cx="7964139" cy="3552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3600" dirty="0" err="1" smtClean="0"/>
              <a:t>Backoff</a:t>
            </a:r>
            <a:r>
              <a:rPr lang="en-US" sz="3600" dirty="0" smtClean="0"/>
              <a:t> Interval </a:t>
            </a:r>
          </a:p>
        </p:txBody>
      </p:sp>
      <p:sp>
        <p:nvSpPr>
          <p:cNvPr id="23555" name="Rectangle 3"/>
          <p:cNvSpPr>
            <a:spLocks noGrp="1" noChangeArrowheads="1"/>
          </p:cNvSpPr>
          <p:nvPr>
            <p:ph type="body" idx="1"/>
          </p:nvPr>
        </p:nvSpPr>
        <p:spPr>
          <a:xfrm>
            <a:off x="685800" y="1828800"/>
            <a:ext cx="7772400" cy="4114800"/>
          </a:xfrm>
        </p:spPr>
        <p:txBody>
          <a:bodyPr/>
          <a:lstStyle/>
          <a:p>
            <a:pPr algn="just"/>
            <a:r>
              <a:rPr lang="en-US" sz="2400" dirty="0" err="1" smtClean="0"/>
              <a:t>Backoff</a:t>
            </a:r>
            <a:r>
              <a:rPr lang="en-US" sz="2400" dirty="0" smtClean="0"/>
              <a:t> intervals used to reduce collision probability</a:t>
            </a:r>
          </a:p>
          <a:p>
            <a:pPr algn="just"/>
            <a:r>
              <a:rPr lang="en-US" sz="2400" dirty="0" smtClean="0"/>
              <a:t>When transmitting a packet, choose a </a:t>
            </a:r>
            <a:r>
              <a:rPr lang="en-US" sz="2400" dirty="0" err="1" smtClean="0"/>
              <a:t>backoff</a:t>
            </a:r>
            <a:r>
              <a:rPr lang="en-US" sz="2400" dirty="0" smtClean="0"/>
              <a:t> interval  in the range [0,cw]</a:t>
            </a:r>
          </a:p>
          <a:p>
            <a:pPr lvl="1" algn="just"/>
            <a:r>
              <a:rPr lang="en-US" sz="2400" dirty="0" err="1" smtClean="0">
                <a:ea typeface="+mn-ea"/>
                <a:cs typeface="+mn-cs"/>
              </a:rPr>
              <a:t>cw</a:t>
            </a:r>
            <a:r>
              <a:rPr lang="en-US" sz="2400" dirty="0" smtClean="0">
                <a:ea typeface="+mn-ea"/>
                <a:cs typeface="+mn-cs"/>
              </a:rPr>
              <a:t> is contention window</a:t>
            </a:r>
          </a:p>
          <a:p>
            <a:pPr algn="just"/>
            <a:r>
              <a:rPr lang="en-US" sz="2400" dirty="0" smtClean="0"/>
              <a:t>Count down the </a:t>
            </a:r>
            <a:r>
              <a:rPr lang="en-US" sz="2400" dirty="0" err="1" smtClean="0"/>
              <a:t>backoff</a:t>
            </a:r>
            <a:r>
              <a:rPr lang="en-US" sz="2400" dirty="0" smtClean="0"/>
              <a:t> interval when medium is idle</a:t>
            </a:r>
          </a:p>
          <a:p>
            <a:pPr lvl="1" algn="just"/>
            <a:r>
              <a:rPr lang="en-US" sz="2400" dirty="0" smtClean="0">
                <a:ea typeface="+mn-ea"/>
                <a:cs typeface="+mn-cs"/>
              </a:rPr>
              <a:t>Count-down is suspended if medium becomes busy</a:t>
            </a:r>
          </a:p>
          <a:p>
            <a:pPr algn="just"/>
            <a:r>
              <a:rPr lang="en-US" sz="2400" dirty="0" smtClean="0"/>
              <a:t>When </a:t>
            </a:r>
            <a:r>
              <a:rPr lang="en-US" sz="2400" dirty="0" err="1" smtClean="0"/>
              <a:t>backoff</a:t>
            </a:r>
            <a:r>
              <a:rPr lang="en-US" sz="2400" dirty="0" smtClean="0"/>
              <a:t> interval reaches 0, transmit RTS</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z="3600" dirty="0" err="1" smtClean="0"/>
              <a:t>Backoff</a:t>
            </a:r>
            <a:r>
              <a:rPr lang="en-US" sz="3600" dirty="0" smtClean="0"/>
              <a:t> Interval</a:t>
            </a:r>
          </a:p>
        </p:txBody>
      </p:sp>
      <p:sp>
        <p:nvSpPr>
          <p:cNvPr id="25603" name="Rectangle 3"/>
          <p:cNvSpPr>
            <a:spLocks noGrp="1" noChangeArrowheads="1"/>
          </p:cNvSpPr>
          <p:nvPr>
            <p:ph type="body" idx="1"/>
          </p:nvPr>
        </p:nvSpPr>
        <p:spPr/>
        <p:txBody>
          <a:bodyPr/>
          <a:lstStyle/>
          <a:p>
            <a:pPr algn="just"/>
            <a:r>
              <a:rPr lang="en-US" sz="2600" dirty="0" smtClean="0"/>
              <a:t>The time spent counting down </a:t>
            </a:r>
            <a:r>
              <a:rPr lang="en-US" sz="2600" dirty="0" err="1" smtClean="0"/>
              <a:t>backoff</a:t>
            </a:r>
            <a:r>
              <a:rPr lang="en-US" sz="2600" dirty="0" smtClean="0"/>
              <a:t> intervals is a part of MAC overhead</a:t>
            </a:r>
          </a:p>
          <a:p>
            <a:pPr algn="just"/>
            <a:r>
              <a:rPr lang="en-US" sz="2600" dirty="0" smtClean="0"/>
              <a:t>Choosing a </a:t>
            </a:r>
            <a:r>
              <a:rPr lang="en-US" sz="2600" dirty="0" smtClean="0">
                <a:solidFill>
                  <a:srgbClr val="990099"/>
                </a:solidFill>
              </a:rPr>
              <a:t>large </a:t>
            </a:r>
            <a:r>
              <a:rPr lang="en-US" sz="2600" dirty="0" err="1" smtClean="0">
                <a:solidFill>
                  <a:srgbClr val="990099"/>
                </a:solidFill>
              </a:rPr>
              <a:t>cw</a:t>
            </a:r>
            <a:r>
              <a:rPr lang="en-US" sz="2600" dirty="0" smtClean="0">
                <a:solidFill>
                  <a:srgbClr val="990099"/>
                </a:solidFill>
              </a:rPr>
              <a:t> </a:t>
            </a:r>
            <a:r>
              <a:rPr lang="en-US" sz="2600" dirty="0" smtClean="0"/>
              <a:t>leads to large </a:t>
            </a:r>
            <a:r>
              <a:rPr lang="en-US" sz="2600" dirty="0" err="1" smtClean="0"/>
              <a:t>backoff</a:t>
            </a:r>
            <a:r>
              <a:rPr lang="en-US" sz="2600" dirty="0" smtClean="0"/>
              <a:t> intervals and can result in larger overhead</a:t>
            </a:r>
          </a:p>
          <a:p>
            <a:pPr algn="just"/>
            <a:r>
              <a:rPr lang="en-US" sz="2600" dirty="0" smtClean="0"/>
              <a:t>Choosing a </a:t>
            </a:r>
            <a:r>
              <a:rPr lang="en-US" sz="2600" dirty="0" smtClean="0">
                <a:solidFill>
                  <a:srgbClr val="990099"/>
                </a:solidFill>
              </a:rPr>
              <a:t>small </a:t>
            </a:r>
            <a:r>
              <a:rPr lang="en-US" sz="2600" dirty="0" err="1" smtClean="0">
                <a:solidFill>
                  <a:srgbClr val="990099"/>
                </a:solidFill>
              </a:rPr>
              <a:t>cw</a:t>
            </a:r>
            <a:r>
              <a:rPr lang="en-US" sz="2600" dirty="0" smtClean="0">
                <a:solidFill>
                  <a:srgbClr val="990099"/>
                </a:solidFill>
              </a:rPr>
              <a:t> </a:t>
            </a:r>
            <a:r>
              <a:rPr lang="en-US" sz="2600" dirty="0" smtClean="0"/>
              <a:t>leads to a larger number of collisions (when two nodes count down to 0 simultaneously)</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Example</a:t>
            </a:r>
            <a:endParaRPr lang="en-US" sz="3600"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457200" y="2057400"/>
            <a:ext cx="8077200" cy="4146200"/>
          </a:xfrm>
          <a:prstGeom prst="rect">
            <a:avLst/>
          </a:prstGeom>
          <a:noFill/>
          <a:ln w="9525">
            <a:noFill/>
            <a:miter lim="800000"/>
            <a:headEnd/>
            <a:tailEnd/>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Problem with MACA</a:t>
            </a:r>
            <a:endParaRPr lang="en-US" sz="3600"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pPr algn="just"/>
            <a:endParaRPr lang="en-US" sz="2400" dirty="0" smtClean="0"/>
          </a:p>
          <a:p>
            <a:pPr algn="just"/>
            <a:endParaRPr lang="en-US" sz="2400" dirty="0" smtClean="0"/>
          </a:p>
          <a:p>
            <a:pPr algn="just"/>
            <a:endParaRPr lang="en-US" sz="2400" dirty="0" smtClean="0"/>
          </a:p>
          <a:p>
            <a:pPr algn="just"/>
            <a:r>
              <a:rPr lang="en-US" sz="2400" dirty="0" smtClean="0"/>
              <a:t>The binary exponential back-off mechanism used in MACA might starve flows sometimes</a:t>
            </a:r>
          </a:p>
          <a:p>
            <a:pPr algn="just"/>
            <a:r>
              <a:rPr lang="en-US" sz="2400" dirty="0" smtClean="0"/>
              <a:t>The problem is solved by MACAW</a:t>
            </a:r>
          </a:p>
          <a:p>
            <a:endParaRPr lang="en-US" dirty="0"/>
          </a:p>
        </p:txBody>
      </p:sp>
      <p:pic>
        <p:nvPicPr>
          <p:cNvPr id="12290" name="Picture 2"/>
          <p:cNvPicPr>
            <a:picLocks noChangeAspect="1" noChangeArrowheads="1"/>
          </p:cNvPicPr>
          <p:nvPr/>
        </p:nvPicPr>
        <p:blipFill>
          <a:blip r:embed="rId2" cstate="print"/>
          <a:srcRect/>
          <a:stretch>
            <a:fillRect/>
          </a:stretch>
        </p:blipFill>
        <p:spPr bwMode="auto">
          <a:xfrm>
            <a:off x="1828800" y="1371600"/>
            <a:ext cx="5486400" cy="1680693"/>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057400" y="3067050"/>
            <a:ext cx="4495800" cy="1504950"/>
          </a:xfrm>
          <a:prstGeom prst="rect">
            <a:avLst/>
          </a:prstGeom>
          <a:noFill/>
          <a:ln w="9525">
            <a:noFill/>
            <a:miter lim="800000"/>
            <a:headEnd/>
            <a:tailEnd/>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Solution</a:t>
            </a:r>
            <a:endParaRPr lang="en-US" sz="3600" dirty="0"/>
          </a:p>
        </p:txBody>
      </p:sp>
      <p:sp>
        <p:nvSpPr>
          <p:cNvPr id="3" name="Content Placeholder 2"/>
          <p:cNvSpPr>
            <a:spLocks noGrp="1"/>
          </p:cNvSpPr>
          <p:nvPr>
            <p:ph idx="1"/>
          </p:nvPr>
        </p:nvSpPr>
        <p:spPr>
          <a:xfrm>
            <a:off x="609600" y="1600200"/>
            <a:ext cx="7848600" cy="5029200"/>
          </a:xfrm>
        </p:spPr>
        <p:txBody>
          <a:bodyPr>
            <a:normAutofit lnSpcReduction="10000"/>
          </a:bodyPr>
          <a:lstStyle/>
          <a:p>
            <a:pPr algn="just"/>
            <a:r>
              <a:rPr lang="en-US" sz="2200" dirty="0" smtClean="0"/>
              <a:t>Back-off algorithm has been modified by </a:t>
            </a:r>
            <a:r>
              <a:rPr lang="en-US" sz="2200" dirty="0" err="1" smtClean="0"/>
              <a:t>Bharghavan</a:t>
            </a:r>
            <a:r>
              <a:rPr lang="en-US" sz="2200" dirty="0" smtClean="0"/>
              <a:t> in 1994</a:t>
            </a:r>
          </a:p>
          <a:p>
            <a:pPr lvl="1" algn="just"/>
            <a:r>
              <a:rPr lang="en-US" sz="2200" dirty="0" smtClean="0"/>
              <a:t>Packet header has an additional filed carrying the current back-off counter value of the transmitting node</a:t>
            </a:r>
          </a:p>
          <a:p>
            <a:pPr lvl="1" algn="just"/>
            <a:r>
              <a:rPr lang="en-US" sz="2200" dirty="0" smtClean="0"/>
              <a:t>A node receiving the packet copies this value into its own back-off counter</a:t>
            </a:r>
          </a:p>
          <a:p>
            <a:r>
              <a:rPr lang="en-US" sz="2200" dirty="0" smtClean="0"/>
              <a:t>To prevent large variations in the back-off  values</a:t>
            </a:r>
          </a:p>
          <a:p>
            <a:pPr lvl="1"/>
            <a:r>
              <a:rPr lang="en-US" sz="2200" dirty="0" smtClean="0"/>
              <a:t>A multiplicative increase and linear decrease (MILD) is used in MACAW</a:t>
            </a:r>
          </a:p>
          <a:p>
            <a:r>
              <a:rPr lang="en-US" sz="2200" dirty="0" smtClean="0"/>
              <a:t>Collision: back-off is increased by a multiplicative factor (1.5)</a:t>
            </a:r>
          </a:p>
          <a:p>
            <a:r>
              <a:rPr lang="en-US" sz="2200" dirty="0" smtClean="0"/>
              <a:t>Successful: back-off is decreased by one </a:t>
            </a:r>
          </a:p>
          <a:p>
            <a:r>
              <a:rPr lang="en-US" sz="2200" dirty="0" smtClean="0"/>
              <a:t> Implement per flow fairness as opposed to the per node fairness</a:t>
            </a:r>
          </a:p>
          <a:p>
            <a:pPr lvl="1"/>
            <a:r>
              <a:rPr lang="en-US" sz="2200" dirty="0" smtClean="0"/>
              <a:t> Multiple queues at every node (running </a:t>
            </a:r>
            <a:r>
              <a:rPr lang="en-US" sz="2200" dirty="0" err="1" smtClean="0"/>
              <a:t>backoff</a:t>
            </a:r>
            <a:r>
              <a:rPr lang="en-US" sz="2200" dirty="0" smtClean="0"/>
              <a:t> algorithm independently)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3767</TotalTime>
  <Words>4185</Words>
  <Application>Microsoft Macintosh PowerPoint</Application>
  <PresentationFormat>On-screen Show (4:3)</PresentationFormat>
  <Paragraphs>427</Paragraphs>
  <Slides>117</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117</vt:i4>
      </vt:variant>
    </vt:vector>
  </HeadingPairs>
  <TitlesOfParts>
    <vt:vector size="124" baseType="lpstr">
      <vt:lpstr>Calibri</vt:lpstr>
      <vt:lpstr>cmsy10</vt:lpstr>
      <vt:lpstr>Symbol</vt:lpstr>
      <vt:lpstr>Times New Roman</vt:lpstr>
      <vt:lpstr>Arial</vt:lpstr>
      <vt:lpstr>Office Theme</vt:lpstr>
      <vt:lpstr>Visio</vt:lpstr>
      <vt:lpstr>CSE/T/324A Computer Networks Topic 2- Multiple Access Protocols</vt:lpstr>
      <vt:lpstr>Data link layer divided into two functionality-oriented sublayers</vt:lpstr>
      <vt:lpstr>Multiple Access</vt:lpstr>
      <vt:lpstr>What is the problem?</vt:lpstr>
      <vt:lpstr>Problem: Coordination</vt:lpstr>
      <vt:lpstr>Solution: MAC</vt:lpstr>
      <vt:lpstr>What is expected from MAC Protocols: </vt:lpstr>
      <vt:lpstr>Data link layer divided into two functionality-oriented sublayers</vt:lpstr>
      <vt:lpstr>Taxonomy of multiple-access protocols  </vt:lpstr>
      <vt:lpstr>Random Access (or contention) Protocols </vt:lpstr>
      <vt:lpstr>Protocols</vt:lpstr>
      <vt:lpstr>Frames in a pure ALOHA network</vt:lpstr>
      <vt:lpstr>Pure ALOHA Protocol</vt:lpstr>
      <vt:lpstr>Procedure for pure ALOHA protocol </vt:lpstr>
      <vt:lpstr>Example</vt:lpstr>
      <vt:lpstr>Example …contd</vt:lpstr>
      <vt:lpstr>Example </vt:lpstr>
      <vt:lpstr>Solution </vt:lpstr>
      <vt:lpstr>Throughput for pure ALOHA</vt:lpstr>
      <vt:lpstr>Throughput for pure ALOHA</vt:lpstr>
      <vt:lpstr>Throughput for pure ALOHA</vt:lpstr>
      <vt:lpstr>Throughput for pure ALOHA</vt:lpstr>
      <vt:lpstr>Vulnerable time for pure ALOHA protocol</vt:lpstr>
      <vt:lpstr>Throughput S versus load G for Pure ALOHA</vt:lpstr>
      <vt:lpstr>Example</vt:lpstr>
      <vt:lpstr>Solution</vt:lpstr>
      <vt:lpstr>PowerPoint Presentation</vt:lpstr>
      <vt:lpstr>Disadvantages of Pure ALOHA</vt:lpstr>
      <vt:lpstr>Frames in a pure ALOHA network</vt:lpstr>
      <vt:lpstr>Vulnerable time for pure ALOHA protocol</vt:lpstr>
      <vt:lpstr>Slotted ALOHA</vt:lpstr>
      <vt:lpstr>Frames in a slotted ALOHA network</vt:lpstr>
      <vt:lpstr>Slotted ALOHA</vt:lpstr>
      <vt:lpstr> Vulnerable time for slotted ALOHA protocol </vt:lpstr>
      <vt:lpstr>PowerPoint Presentation</vt:lpstr>
      <vt:lpstr>Example</vt:lpstr>
      <vt:lpstr>Example</vt:lpstr>
      <vt:lpstr>Comparison</vt:lpstr>
      <vt:lpstr>PowerPoint Presentation</vt:lpstr>
      <vt:lpstr>Example</vt:lpstr>
      <vt:lpstr>PowerPoint Presentation</vt:lpstr>
      <vt:lpstr>Carrier Sense Multiple Access (CSMA)</vt:lpstr>
      <vt:lpstr>Space/time model of the collision in CSMA</vt:lpstr>
      <vt:lpstr>Vulnerable time in CSMA</vt:lpstr>
      <vt:lpstr>Persistence methods</vt:lpstr>
      <vt:lpstr>1-Persistent</vt:lpstr>
      <vt:lpstr>Nonpersistent</vt:lpstr>
      <vt:lpstr>p-Persistent</vt:lpstr>
      <vt:lpstr>p-Persistent</vt:lpstr>
      <vt:lpstr>p-persistent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in CSMA</vt:lpstr>
      <vt:lpstr>CSMA with Collision Detection (CSMA/CD)</vt:lpstr>
      <vt:lpstr>Collision of the first bit in CSMA/CD </vt:lpstr>
      <vt:lpstr>Collision and abortion in CSMA/CD</vt:lpstr>
      <vt:lpstr>Minimum Frame Size</vt:lpstr>
      <vt:lpstr>Example</vt:lpstr>
      <vt:lpstr>Flow diagram for the CSMA/CD</vt:lpstr>
      <vt:lpstr>Energy level during transmission, idleness, or collision </vt:lpstr>
      <vt:lpstr>Basic idea behind Collision Detection</vt:lpstr>
      <vt:lpstr>If it’s a wired network …</vt:lpstr>
      <vt:lpstr>What if it’s a wireless network…</vt:lpstr>
      <vt:lpstr>Why does CSMA/CD fail in wireless networks?</vt:lpstr>
      <vt:lpstr>Wireless Medium Access Control</vt:lpstr>
      <vt:lpstr>Wireless Media Disperse Energy</vt:lpstr>
      <vt:lpstr>Collision Detection Difficult</vt:lpstr>
      <vt:lpstr>Calculating SINR</vt:lpstr>
      <vt:lpstr>Issues</vt:lpstr>
      <vt:lpstr> Motivation – Hidden Terminal Problem</vt:lpstr>
      <vt:lpstr>PowerPoint Presentation</vt:lpstr>
      <vt:lpstr>PowerPoint Presentation</vt:lpstr>
      <vt:lpstr>Motivation – Exposed Terminal Problem</vt:lpstr>
      <vt:lpstr>PowerPoint Presentation</vt:lpstr>
      <vt:lpstr>Motivation - Near and Far Terminals</vt:lpstr>
      <vt:lpstr>Solutions</vt:lpstr>
      <vt:lpstr>CSMA with Collision Avoidance (CSMA/CA)</vt:lpstr>
      <vt:lpstr>Timing in CSMA/CA</vt:lpstr>
      <vt:lpstr>Interframe space</vt:lpstr>
      <vt:lpstr>Contention window</vt:lpstr>
      <vt:lpstr>Acknowledgement</vt:lpstr>
      <vt:lpstr>Flow diagram  of CSMA/CA</vt:lpstr>
      <vt:lpstr>MACA</vt:lpstr>
      <vt:lpstr>Simplified state machines for a sender and receiver</vt:lpstr>
      <vt:lpstr>Packet transmission in MACA</vt:lpstr>
      <vt:lpstr>Receiver informs interferers before transmission – MACA </vt:lpstr>
      <vt:lpstr>RTS/CTS </vt:lpstr>
      <vt:lpstr>The MACA protocol </vt:lpstr>
      <vt:lpstr>Backoff Interval </vt:lpstr>
      <vt:lpstr>Backoff Interval</vt:lpstr>
      <vt:lpstr>Example</vt:lpstr>
      <vt:lpstr>Problem with MACA</vt:lpstr>
      <vt:lpstr>Solution</vt:lpstr>
      <vt:lpstr>Controlled Access</vt:lpstr>
      <vt:lpstr>Reservation</vt:lpstr>
      <vt:lpstr>Polling</vt:lpstr>
      <vt:lpstr>Token passing</vt:lpstr>
      <vt:lpstr>Channelization</vt:lpstr>
      <vt:lpstr>FDMA</vt:lpstr>
      <vt:lpstr>TDMA</vt:lpstr>
      <vt:lpstr>CDMA</vt:lpstr>
      <vt:lpstr>Chip sequences </vt:lpstr>
      <vt:lpstr>Data representation in CDMA </vt:lpstr>
      <vt:lpstr>Sharing channel in CDMA </vt:lpstr>
      <vt:lpstr>Digital signal created by four stations in CDMA </vt:lpstr>
      <vt:lpstr>Decoding of the composite signal for one in CDMA </vt:lpstr>
      <vt:lpstr>General rule and examples of creating Walsh tables </vt:lpstr>
      <vt:lpstr>PowerPoint Presentation</vt:lpstr>
      <vt:lpstr>Example</vt:lpstr>
      <vt:lpstr>Example</vt:lpstr>
      <vt:lpstr>Example</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Communication Lecture 1- Introduction</dc:title>
  <dc:creator>sarbani</dc:creator>
  <cp:lastModifiedBy>Microsoft Office User</cp:lastModifiedBy>
  <cp:revision>215</cp:revision>
  <dcterms:created xsi:type="dcterms:W3CDTF">2006-08-16T00:00:00Z</dcterms:created>
  <dcterms:modified xsi:type="dcterms:W3CDTF">2020-10-13T06:43:01Z</dcterms:modified>
</cp:coreProperties>
</file>