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58" autoAdjust="0"/>
    <p:restoredTop sz="94690"/>
  </p:normalViewPr>
  <p:slideViewPr>
    <p:cSldViewPr>
      <p:cViewPr varScale="1">
        <p:scale>
          <a:sx n="91" d="100"/>
          <a:sy n="91" d="100"/>
        </p:scale>
        <p:origin x="95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07592-00F8-45F1-8923-FEA1B3B1F480}" type="datetimeFigureOut">
              <a:rPr lang="en-US" smtClean="0"/>
              <a:pPr/>
              <a:t>11/21/20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07A35-6987-400F-A1C3-5F3C0E2E70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34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53401E-49D7-483D-813E-430392DDC232}" type="slidenum">
              <a:rPr lang="en-US"/>
              <a:pPr/>
              <a:t>2</a:t>
            </a:fld>
            <a:endParaRPr lang="en-US"/>
          </a:p>
        </p:txBody>
      </p:sp>
      <p:sp>
        <p:nvSpPr>
          <p:cNvPr id="89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90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9FB9E7-1302-4621-87F5-B3F0800449B6}" type="slidenum">
              <a:rPr lang="en-US"/>
              <a:pPr/>
              <a:t>11</a:t>
            </a:fld>
            <a:endParaRPr lang="en-US"/>
          </a:p>
        </p:txBody>
      </p:sp>
      <p:sp>
        <p:nvSpPr>
          <p:cNvPr id="90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3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D9144B-7B41-4544-96F3-06A546ACBBD4}" type="slidenum">
              <a:rPr lang="en-US"/>
              <a:pPr/>
              <a:t>12</a:t>
            </a:fld>
            <a:endParaRPr lang="en-US"/>
          </a:p>
        </p:txBody>
      </p:sp>
      <p:sp>
        <p:nvSpPr>
          <p:cNvPr id="90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25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71F4BE-83E8-470F-A143-AEC233CD420C}" type="slidenum">
              <a:rPr lang="en-US"/>
              <a:pPr/>
              <a:t>13</a:t>
            </a:fld>
            <a:endParaRPr lang="en-US"/>
          </a:p>
        </p:txBody>
      </p:sp>
      <p:sp>
        <p:nvSpPr>
          <p:cNvPr id="90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EBBCC2-BFC8-4C5F-8075-59B1368A05E4}" type="slidenum">
              <a:rPr lang="en-US"/>
              <a:pPr/>
              <a:t>14</a:t>
            </a:fld>
            <a:endParaRPr lang="en-US"/>
          </a:p>
        </p:txBody>
      </p:sp>
      <p:sp>
        <p:nvSpPr>
          <p:cNvPr id="90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479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92D6AB-B1C0-4449-979A-084CE98BB215}" type="slidenum">
              <a:rPr lang="en-US"/>
              <a:pPr/>
              <a:t>15</a:t>
            </a:fld>
            <a:endParaRPr lang="en-US"/>
          </a:p>
        </p:txBody>
      </p:sp>
      <p:sp>
        <p:nvSpPr>
          <p:cNvPr id="90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33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635D82-B633-41F5-9C0C-96997EA9DB9F}" type="slidenum">
              <a:rPr lang="en-US"/>
              <a:pPr/>
              <a:t>16</a:t>
            </a:fld>
            <a:endParaRPr lang="en-US"/>
          </a:p>
        </p:txBody>
      </p:sp>
      <p:sp>
        <p:nvSpPr>
          <p:cNvPr id="90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8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FA641D-CF2D-4A8F-9B0C-09D7266BCEE3}" type="slidenum">
              <a:rPr lang="en-US"/>
              <a:pPr/>
              <a:t>17</a:t>
            </a:fld>
            <a:endParaRPr lang="en-US"/>
          </a:p>
        </p:txBody>
      </p:sp>
      <p:sp>
        <p:nvSpPr>
          <p:cNvPr id="90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3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DDE82A-6F9E-488B-9AE7-2939808ED6C2}" type="slidenum">
              <a:rPr lang="en-US"/>
              <a:pPr/>
              <a:t>18</a:t>
            </a:fld>
            <a:endParaRPr lang="en-US"/>
          </a:p>
        </p:txBody>
      </p:sp>
      <p:sp>
        <p:nvSpPr>
          <p:cNvPr id="90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447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2D3EEE-21E1-444C-A379-9BA3EA39D75B}" type="slidenum">
              <a:rPr lang="en-US"/>
              <a:pPr/>
              <a:t>19</a:t>
            </a:fld>
            <a:endParaRPr lang="en-US"/>
          </a:p>
        </p:txBody>
      </p:sp>
      <p:sp>
        <p:nvSpPr>
          <p:cNvPr id="90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416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69AC6F-B709-4021-8A1B-73CCB51D2A98}" type="slidenum">
              <a:rPr lang="en-US"/>
              <a:pPr/>
              <a:t>20</a:t>
            </a:fld>
            <a:endParaRPr lang="en-US"/>
          </a:p>
        </p:txBody>
      </p:sp>
      <p:sp>
        <p:nvSpPr>
          <p:cNvPr id="91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23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2837BB-5CA2-476B-B2DA-2E331DD7948C}" type="slidenum">
              <a:rPr lang="en-US"/>
              <a:pPr/>
              <a:t>3</a:t>
            </a:fld>
            <a:endParaRPr lang="en-US"/>
          </a:p>
        </p:txBody>
      </p:sp>
      <p:sp>
        <p:nvSpPr>
          <p:cNvPr id="89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075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9C9441-DC99-4987-9116-D085569B799F}" type="slidenum">
              <a:rPr lang="en-US"/>
              <a:pPr/>
              <a:t>21</a:t>
            </a:fld>
            <a:endParaRPr lang="en-US"/>
          </a:p>
        </p:txBody>
      </p:sp>
      <p:sp>
        <p:nvSpPr>
          <p:cNvPr id="91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3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B39EA8-F1D5-4052-8609-6F0CAFAF4CB4}" type="slidenum">
              <a:rPr lang="en-US"/>
              <a:pPr/>
              <a:t>22</a:t>
            </a:fld>
            <a:endParaRPr lang="en-US"/>
          </a:p>
        </p:txBody>
      </p:sp>
      <p:sp>
        <p:nvSpPr>
          <p:cNvPr id="91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097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CCABF2-E9E7-482F-8A63-C1AF8E2949A2}" type="slidenum">
              <a:rPr lang="en-US"/>
              <a:pPr/>
              <a:t>23</a:t>
            </a:fld>
            <a:endParaRPr lang="en-US"/>
          </a:p>
        </p:txBody>
      </p:sp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500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A23391-7554-4128-823E-7C2A4B613866}" type="slidenum">
              <a:rPr lang="en-US"/>
              <a:pPr/>
              <a:t>24</a:t>
            </a:fld>
            <a:endParaRPr lang="en-US"/>
          </a:p>
        </p:txBody>
      </p:sp>
      <p:sp>
        <p:nvSpPr>
          <p:cNvPr id="91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94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155082-FD75-4821-874E-8EF0C6CF2B4E}" type="slidenum">
              <a:rPr lang="en-US"/>
              <a:pPr/>
              <a:t>25</a:t>
            </a:fld>
            <a:endParaRPr lang="en-US"/>
          </a:p>
        </p:txBody>
      </p:sp>
      <p:sp>
        <p:nvSpPr>
          <p:cNvPr id="91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456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994D96-9C5B-4F87-A8D4-98C11EA4B50E}" type="slidenum">
              <a:rPr lang="en-US"/>
              <a:pPr/>
              <a:t>26</a:t>
            </a:fld>
            <a:endParaRPr lang="en-US"/>
          </a:p>
        </p:txBody>
      </p:sp>
      <p:sp>
        <p:nvSpPr>
          <p:cNvPr id="91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51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DB2B00-198A-451A-B761-F69F0384C683}" type="slidenum">
              <a:rPr lang="en-US"/>
              <a:pPr/>
              <a:t>4</a:t>
            </a:fld>
            <a:endParaRPr lang="en-US"/>
          </a:p>
        </p:txBody>
      </p:sp>
      <p:sp>
        <p:nvSpPr>
          <p:cNvPr id="89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99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4C53C8-3A4B-441D-9A3F-B34320220ECC}" type="slidenum">
              <a:rPr lang="en-US"/>
              <a:pPr/>
              <a:t>5</a:t>
            </a:fld>
            <a:endParaRPr lang="en-US"/>
          </a:p>
        </p:txBody>
      </p:sp>
      <p:sp>
        <p:nvSpPr>
          <p:cNvPr id="89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46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07DB6D-02D6-4A8E-83B3-A461F8F1A530}" type="slidenum">
              <a:rPr lang="en-US"/>
              <a:pPr/>
              <a:t>6</a:t>
            </a:fld>
            <a:endParaRPr lang="en-US"/>
          </a:p>
        </p:txBody>
      </p:sp>
      <p:sp>
        <p:nvSpPr>
          <p:cNvPr id="89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2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5A3FF2-E967-4B67-8E7B-FA7EB777F215}" type="slidenum">
              <a:rPr lang="en-US"/>
              <a:pPr/>
              <a:t>7</a:t>
            </a:fld>
            <a:endParaRPr lang="en-US"/>
          </a:p>
        </p:txBody>
      </p:sp>
      <p:sp>
        <p:nvSpPr>
          <p:cNvPr id="89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10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99C0D2-8888-4CC5-8CE6-A72005DACAFE}" type="slidenum">
              <a:rPr lang="en-US"/>
              <a:pPr/>
              <a:t>8</a:t>
            </a:fld>
            <a:endParaRPr lang="en-US"/>
          </a:p>
        </p:txBody>
      </p:sp>
      <p:sp>
        <p:nvSpPr>
          <p:cNvPr id="89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6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49D571-4591-4F63-B755-4704CDD8BC78}" type="slidenum">
              <a:rPr lang="en-US"/>
              <a:pPr/>
              <a:t>9</a:t>
            </a:fld>
            <a:endParaRPr lang="en-US"/>
          </a:p>
        </p:txBody>
      </p:sp>
      <p:sp>
        <p:nvSpPr>
          <p:cNvPr id="89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40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A1CD37-8F78-4681-B6FA-254DF292289D}" type="slidenum">
              <a:rPr lang="en-US"/>
              <a:pPr/>
              <a:t>10</a:t>
            </a:fld>
            <a:endParaRPr lang="en-US"/>
          </a:p>
        </p:txBody>
      </p:sp>
      <p:sp>
        <p:nvSpPr>
          <p:cNvPr id="90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15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6AADB-20D4-41C5-83AB-0B70D9E6B5E4}" type="datetime1">
              <a:rPr lang="en-US" smtClean="0"/>
              <a:pPr/>
              <a:t>11/21/20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495EE-71FD-41D5-860A-B1C9B6999D32}" type="datetime1">
              <a:rPr lang="en-US" smtClean="0"/>
              <a:pPr/>
              <a:t>11/21/20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0028-E366-4FDE-8BE2-CAA6D16D0917}" type="datetime1">
              <a:rPr lang="en-US" smtClean="0"/>
              <a:pPr/>
              <a:t>11/21/20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73F4-C709-4614-BA51-31C3C1108F57}" type="datetime1">
              <a:rPr lang="en-US" smtClean="0"/>
              <a:pPr/>
              <a:t>11/21/20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6182-21B6-4FCE-8690-6F0F6A172278}" type="datetime1">
              <a:rPr lang="en-US" smtClean="0"/>
              <a:pPr/>
              <a:t>11/21/20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6A28-A6F5-479E-AFEF-BD8A1A1579BE}" type="datetime1">
              <a:rPr lang="en-US" smtClean="0"/>
              <a:pPr/>
              <a:t>11/21/20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85D6-DA07-45B9-B9D6-D976D2100067}" type="datetime1">
              <a:rPr lang="en-US" smtClean="0"/>
              <a:pPr/>
              <a:t>11/21/20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3F41-E077-4D1D-BCD7-7BEA3575A1C6}" type="datetime1">
              <a:rPr lang="en-US" smtClean="0"/>
              <a:pPr/>
              <a:t>11/21/20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1193-D83E-42D2-83CD-1420AC1BD8AE}" type="datetime1">
              <a:rPr lang="en-US" smtClean="0"/>
              <a:pPr/>
              <a:t>11/21/20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0730-020D-4D00-AB35-579BD0F3C3C3}" type="datetime1">
              <a:rPr lang="en-US" smtClean="0"/>
              <a:pPr/>
              <a:t>11/21/20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7115-0641-48DF-A9BA-59B57E2D91AD}" type="datetime1">
              <a:rPr lang="en-US" smtClean="0"/>
              <a:pPr/>
              <a:t>11/21/20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4DD08-2563-47A6-9831-579BB3CB23B2}" type="datetime1">
              <a:rPr lang="en-US" smtClean="0"/>
              <a:pPr/>
              <a:t>11/21/20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arbani.roy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CSE/T/324A Computer Networks</a:t>
            </a:r>
            <a:br>
              <a:rPr lang="en-US" dirty="0" smtClean="0"/>
            </a:br>
            <a:r>
              <a:rPr lang="en-US" dirty="0" smtClean="0"/>
              <a:t>Topic 4- IEEE 802.11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876800"/>
            <a:ext cx="6400800" cy="12192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Sarbani Roy</a:t>
            </a:r>
          </a:p>
          <a:p>
            <a:pPr algn="l"/>
            <a:r>
              <a:rPr lang="en-US" sz="2000" dirty="0" smtClean="0">
                <a:solidFill>
                  <a:schemeClr val="tx2"/>
                </a:solidFill>
                <a:hlinkClick r:id="rId2"/>
              </a:rPr>
              <a:t>sarbani.roy@jadavpuruniversity.in</a:t>
            </a:r>
            <a:r>
              <a:rPr lang="en-US" sz="2000" smtClean="0">
                <a:solidFill>
                  <a:schemeClr val="tx2"/>
                </a:solidFill>
                <a:hlinkClick r:id="rId2"/>
              </a:rPr>
              <a:t> </a:t>
            </a:r>
            <a:endParaRPr lang="en-US" sz="2000" dirty="0" smtClean="0">
              <a:solidFill>
                <a:schemeClr val="tx2"/>
              </a:solidFill>
            </a:endParaRPr>
          </a:p>
          <a:p>
            <a:pPr algn="l"/>
            <a:r>
              <a:rPr lang="en-US" sz="2000" dirty="0" smtClean="0">
                <a:solidFill>
                  <a:schemeClr val="tx2"/>
                </a:solidFill>
              </a:rPr>
              <a:t>Office: CC-5-7</a:t>
            </a:r>
          </a:p>
          <a:p>
            <a:pPr algn="l"/>
            <a:r>
              <a:rPr lang="en-US" sz="2000" dirty="0" smtClean="0">
                <a:solidFill>
                  <a:schemeClr val="tx2"/>
                </a:solidFill>
              </a:rPr>
              <a:t>Cell: 9051639328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4259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4260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16161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Frame </a:t>
            </a:r>
            <a:r>
              <a:rPr lang="en-US" sz="2000" i="1" dirty="0">
                <a:latin typeface="Times New Roman" pitchFamily="18" charset="0"/>
              </a:rPr>
              <a:t>format</a:t>
            </a:r>
          </a:p>
        </p:txBody>
      </p:sp>
      <p:sp>
        <p:nvSpPr>
          <p:cNvPr id="864261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6426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6063" y="2860675"/>
            <a:ext cx="8593137" cy="193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Text Box 2"/>
          <p:cNvSpPr txBox="1">
            <a:spLocks noChangeArrowheads="1"/>
          </p:cNvSpPr>
          <p:nvPr/>
        </p:nvSpPr>
        <p:spPr bwMode="auto">
          <a:xfrm>
            <a:off x="323850" y="457200"/>
            <a:ext cx="22958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Subfields </a:t>
            </a:r>
            <a:r>
              <a:rPr lang="en-US" sz="2000" i="1" dirty="0">
                <a:latin typeface="Times New Roman" pitchFamily="18" charset="0"/>
              </a:rPr>
              <a:t>in FC field</a:t>
            </a:r>
          </a:p>
        </p:txBody>
      </p:sp>
      <p:pic>
        <p:nvPicPr>
          <p:cNvPr id="8837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713" y="1054100"/>
            <a:ext cx="8675687" cy="458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5283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5284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17332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Control </a:t>
            </a:r>
            <a:r>
              <a:rPr lang="en-US" sz="2000" i="1" dirty="0">
                <a:latin typeface="Times New Roman" pitchFamily="18" charset="0"/>
              </a:rPr>
              <a:t>frames</a:t>
            </a:r>
          </a:p>
        </p:txBody>
      </p:sp>
      <p:sp>
        <p:nvSpPr>
          <p:cNvPr id="865285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6528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895600"/>
            <a:ext cx="8328025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Text Box 2"/>
          <p:cNvSpPr txBox="1">
            <a:spLocks noChangeArrowheads="1"/>
          </p:cNvSpPr>
          <p:nvPr/>
        </p:nvSpPr>
        <p:spPr bwMode="auto">
          <a:xfrm>
            <a:off x="838200" y="1905000"/>
            <a:ext cx="39074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Values </a:t>
            </a:r>
            <a:r>
              <a:rPr lang="en-US" sz="2000" i="1" dirty="0">
                <a:latin typeface="Times New Roman" pitchFamily="18" charset="0"/>
              </a:rPr>
              <a:t>of subfields in control frames</a:t>
            </a:r>
          </a:p>
        </p:txBody>
      </p:sp>
      <p:pic>
        <p:nvPicPr>
          <p:cNvPr id="8847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238" y="2447925"/>
            <a:ext cx="762952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Text Box 2"/>
          <p:cNvSpPr txBox="1">
            <a:spLocks noChangeArrowheads="1"/>
          </p:cNvSpPr>
          <p:nvPr/>
        </p:nvSpPr>
        <p:spPr bwMode="auto">
          <a:xfrm>
            <a:off x="304800" y="1828800"/>
            <a:ext cx="12139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Addresses</a:t>
            </a:r>
            <a:endParaRPr lang="en-US" sz="2000" i="1" dirty="0">
              <a:latin typeface="Times New Roman" pitchFamily="18" charset="0"/>
            </a:endParaRPr>
          </a:p>
        </p:txBody>
      </p:sp>
      <p:pic>
        <p:nvPicPr>
          <p:cNvPr id="8857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354263"/>
            <a:ext cx="8702675" cy="226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6" name="Line 2"/>
          <p:cNvSpPr>
            <a:spLocks noChangeShapeType="1"/>
          </p:cNvSpPr>
          <p:nvPr/>
        </p:nvSpPr>
        <p:spPr bwMode="auto">
          <a:xfrm>
            <a:off x="152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6307" name="Line 3"/>
          <p:cNvSpPr>
            <a:spLocks noChangeShapeType="1"/>
          </p:cNvSpPr>
          <p:nvPr/>
        </p:nvSpPr>
        <p:spPr bwMode="auto">
          <a:xfrm>
            <a:off x="152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6308" name="Text Box 4"/>
          <p:cNvSpPr txBox="1">
            <a:spLocks noChangeArrowheads="1"/>
          </p:cNvSpPr>
          <p:nvPr/>
        </p:nvSpPr>
        <p:spPr bwMode="auto">
          <a:xfrm>
            <a:off x="304800" y="457200"/>
            <a:ext cx="26454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Addressing </a:t>
            </a:r>
            <a:r>
              <a:rPr lang="en-US" sz="2000" i="1" dirty="0">
                <a:latin typeface="Times New Roman" pitchFamily="18" charset="0"/>
              </a:rPr>
              <a:t>mechanisms</a:t>
            </a:r>
          </a:p>
        </p:txBody>
      </p:sp>
      <p:sp>
        <p:nvSpPr>
          <p:cNvPr id="866309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6631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5275" y="1392238"/>
            <a:ext cx="862012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0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7331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7332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26085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Hidden </a:t>
            </a:r>
            <a:r>
              <a:rPr lang="en-US" sz="2000" i="1" dirty="0">
                <a:latin typeface="Times New Roman" pitchFamily="18" charset="0"/>
              </a:rPr>
              <a:t>station problem</a:t>
            </a:r>
          </a:p>
        </p:txBody>
      </p:sp>
      <p:sp>
        <p:nvSpPr>
          <p:cNvPr id="867333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6733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5038" y="2149475"/>
            <a:ext cx="7294562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7811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7812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7813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7814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7815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7816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7817" name="Line 9"/>
          <p:cNvSpPr>
            <a:spLocks noChangeShapeType="1"/>
          </p:cNvSpPr>
          <p:nvPr/>
        </p:nvSpPr>
        <p:spPr bwMode="auto">
          <a:xfrm>
            <a:off x="457200" y="2895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7818" name="Line 10"/>
          <p:cNvSpPr>
            <a:spLocks noChangeShapeType="1"/>
          </p:cNvSpPr>
          <p:nvPr/>
        </p:nvSpPr>
        <p:spPr bwMode="auto">
          <a:xfrm>
            <a:off x="458788" y="4648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7819" name="Rectangle 11"/>
          <p:cNvSpPr>
            <a:spLocks noChangeArrowheads="1"/>
          </p:cNvSpPr>
          <p:nvPr/>
        </p:nvSpPr>
        <p:spPr bwMode="auto">
          <a:xfrm>
            <a:off x="495300" y="3000375"/>
            <a:ext cx="8077200" cy="1554163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The CTS frame in CSMA/CA handshake can prevent collision from </a:t>
            </a:r>
            <a:br>
              <a:rPr lang="en-US"/>
            </a:br>
            <a:r>
              <a:rPr lang="en-US"/>
              <a:t>a hidden station.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57200" y="2209800"/>
            <a:ext cx="1143000" cy="566738"/>
            <a:chOff x="1200" y="1248"/>
            <a:chExt cx="720" cy="357"/>
          </a:xfrm>
        </p:grpSpPr>
        <p:pic>
          <p:nvPicPr>
            <p:cNvPr id="887821" name="Picture 1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87822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i="1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8355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8356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57361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Use </a:t>
            </a:r>
            <a:r>
              <a:rPr lang="en-US" sz="2000" i="1" dirty="0">
                <a:latin typeface="Times New Roman" pitchFamily="18" charset="0"/>
              </a:rPr>
              <a:t>of handshaking to prevent hidden station problem</a:t>
            </a:r>
          </a:p>
        </p:txBody>
      </p:sp>
      <p:sp>
        <p:nvSpPr>
          <p:cNvPr id="868357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6835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1963738"/>
            <a:ext cx="8062913" cy="359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9379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9380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27223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Exposed </a:t>
            </a:r>
            <a:r>
              <a:rPr lang="en-US" sz="2000" i="1" dirty="0">
                <a:latin typeface="Times New Roman" pitchFamily="18" charset="0"/>
              </a:rPr>
              <a:t>station problem</a:t>
            </a:r>
          </a:p>
        </p:txBody>
      </p:sp>
      <p:sp>
        <p:nvSpPr>
          <p:cNvPr id="869381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6938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900238"/>
            <a:ext cx="6627813" cy="350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65251" name="Text Box 3"/>
          <p:cNvSpPr txBox="1">
            <a:spLocks noChangeArrowheads="1"/>
          </p:cNvSpPr>
          <p:nvPr/>
        </p:nvSpPr>
        <p:spPr bwMode="auto">
          <a:xfrm>
            <a:off x="228600" y="406400"/>
            <a:ext cx="14841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 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IEEE 802.11</a:t>
            </a:r>
          </a:p>
        </p:txBody>
      </p:sp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>
              <a:latin typeface="Times New Roman" pitchFamily="18" charset="0"/>
            </a:endParaRPr>
          </a:p>
        </p:txBody>
      </p:sp>
      <p:sp>
        <p:nvSpPr>
          <p:cNvPr id="565253" name="Rectangle 5"/>
          <p:cNvSpPr>
            <a:spLocks noChangeArrowheads="1"/>
          </p:cNvSpPr>
          <p:nvPr/>
        </p:nvSpPr>
        <p:spPr bwMode="auto">
          <a:xfrm>
            <a:off x="152400" y="1598613"/>
            <a:ext cx="82296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/>
            <a:r>
              <a:rPr lang="en-US" sz="2800" dirty="0">
                <a:latin typeface="Times New Roman" pitchFamily="18" charset="0"/>
              </a:rPr>
              <a:t>IEEE has defined the specifications for a wireless LAN, called IEEE 802.11, which covers the physical and data link layers.</a:t>
            </a:r>
          </a:p>
        </p:txBody>
      </p:sp>
      <p:sp>
        <p:nvSpPr>
          <p:cNvPr id="565277" name="Rectangle 29"/>
          <p:cNvSpPr>
            <a:spLocks noChangeArrowheads="1"/>
          </p:cNvSpPr>
          <p:nvPr/>
        </p:nvSpPr>
        <p:spPr bwMode="auto">
          <a:xfrm>
            <a:off x="152400" y="4679950"/>
            <a:ext cx="6705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sz="2400">
                <a:solidFill>
                  <a:srgbClr val="0033CC"/>
                </a:solidFill>
                <a:latin typeface="Times New Roman" pitchFamily="18" charset="0"/>
              </a:rPr>
              <a:t>Architecture</a:t>
            </a:r>
            <a:r>
              <a:rPr lang="fr-FR" sz="2400">
                <a:solidFill>
                  <a:srgbClr val="0033CC"/>
                </a:solidFill>
                <a:latin typeface="Times New Roman" pitchFamily="18" charset="0"/>
              </a:rPr>
              <a:t/>
            </a:r>
            <a:br>
              <a:rPr lang="fr-FR" sz="2400">
                <a:solidFill>
                  <a:srgbClr val="0033CC"/>
                </a:solidFill>
                <a:latin typeface="Times New Roman" pitchFamily="18" charset="0"/>
              </a:rPr>
            </a:br>
            <a:r>
              <a:rPr lang="fr-FR" sz="2400">
                <a:solidFill>
                  <a:srgbClr val="0033CC"/>
                </a:solidFill>
                <a:latin typeface="Times New Roman" pitchFamily="18" charset="0"/>
              </a:rPr>
              <a:t>MAC Sublayer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fr-FR" sz="2400">
                <a:solidFill>
                  <a:srgbClr val="0033CC"/>
                </a:solidFill>
                <a:latin typeface="Times New Roman" pitchFamily="18" charset="0"/>
              </a:rPr>
              <a:t>Physical Layer</a:t>
            </a:r>
            <a:endParaRPr lang="en-US" sz="240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565278" name="Text Box 30"/>
          <p:cNvSpPr txBox="1">
            <a:spLocks noChangeArrowheads="1"/>
          </p:cNvSpPr>
          <p:nvPr/>
        </p:nvSpPr>
        <p:spPr bwMode="auto">
          <a:xfrm>
            <a:off x="165100" y="4203700"/>
            <a:ext cx="4862513" cy="519113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Topics discussed in this section: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0403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0404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50418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Use </a:t>
            </a:r>
            <a:r>
              <a:rPr lang="en-US" sz="2000" i="1" dirty="0">
                <a:latin typeface="Times New Roman" pitchFamily="18" charset="0"/>
              </a:rPr>
              <a:t>of handshaking in exposed station problem</a:t>
            </a:r>
          </a:p>
        </p:txBody>
      </p:sp>
      <p:sp>
        <p:nvSpPr>
          <p:cNvPr id="870405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040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66900" y="1604963"/>
            <a:ext cx="5219700" cy="433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Text Box 2"/>
          <p:cNvSpPr txBox="1">
            <a:spLocks noChangeArrowheads="1"/>
          </p:cNvSpPr>
          <p:nvPr/>
        </p:nvSpPr>
        <p:spPr bwMode="auto">
          <a:xfrm>
            <a:off x="533400" y="1752600"/>
            <a:ext cx="17556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Physical </a:t>
            </a:r>
            <a:r>
              <a:rPr lang="en-US" sz="2000" i="1" dirty="0">
                <a:latin typeface="Times New Roman" pitchFamily="18" charset="0"/>
              </a:rPr>
              <a:t>layers</a:t>
            </a:r>
          </a:p>
        </p:txBody>
      </p:sp>
      <p:pic>
        <p:nvPicPr>
          <p:cNvPr id="8867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9088" y="2284413"/>
            <a:ext cx="8520112" cy="274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1427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1428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48686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Industrial</a:t>
            </a:r>
            <a:r>
              <a:rPr lang="en-US" sz="2000" i="1" dirty="0">
                <a:latin typeface="Times New Roman" pitchFamily="18" charset="0"/>
              </a:rPr>
              <a:t>, scientific, and medical (ISM) band</a:t>
            </a:r>
          </a:p>
        </p:txBody>
      </p:sp>
      <p:sp>
        <p:nvSpPr>
          <p:cNvPr id="871429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14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6063" y="2659063"/>
            <a:ext cx="8593137" cy="191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2451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2452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39535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Physical </a:t>
            </a:r>
            <a:r>
              <a:rPr lang="en-US" sz="2000" i="1" dirty="0">
                <a:latin typeface="Times New Roman" pitchFamily="18" charset="0"/>
              </a:rPr>
              <a:t>layer of IEEE 802.11 FHSS</a:t>
            </a:r>
          </a:p>
        </p:txBody>
      </p:sp>
      <p:sp>
        <p:nvSpPr>
          <p:cNvPr id="872453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24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1625" y="1849438"/>
            <a:ext cx="8540750" cy="401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3475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3476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39246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Physical </a:t>
            </a:r>
            <a:r>
              <a:rPr lang="en-US" sz="2000" i="1" dirty="0">
                <a:latin typeface="Times New Roman" pitchFamily="18" charset="0"/>
              </a:rPr>
              <a:t>layer of IEEE 802.11 DSSS</a:t>
            </a:r>
          </a:p>
        </p:txBody>
      </p:sp>
      <p:sp>
        <p:nvSpPr>
          <p:cNvPr id="873477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34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895600"/>
            <a:ext cx="8593138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4499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4500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41828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Physical </a:t>
            </a:r>
            <a:r>
              <a:rPr lang="en-US" sz="2000" i="1" dirty="0">
                <a:latin typeface="Times New Roman" pitchFamily="18" charset="0"/>
              </a:rPr>
              <a:t>layer of IEEE 802.11 infrared</a:t>
            </a:r>
          </a:p>
        </p:txBody>
      </p:sp>
      <p:sp>
        <p:nvSpPr>
          <p:cNvPr id="874501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450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213" y="2819400"/>
            <a:ext cx="7596187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5523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5524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34181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Physical </a:t>
            </a:r>
            <a:r>
              <a:rPr lang="en-US" sz="2000" i="1" dirty="0">
                <a:latin typeface="Times New Roman" pitchFamily="18" charset="0"/>
              </a:rPr>
              <a:t>layer of IEEE 802.11b</a:t>
            </a:r>
          </a:p>
        </p:txBody>
      </p:sp>
      <p:sp>
        <p:nvSpPr>
          <p:cNvPr id="875525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552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7050" y="2362200"/>
            <a:ext cx="8007350" cy="252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8835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8836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8837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8838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8839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8840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8841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8842" name="Line 10"/>
          <p:cNvSpPr>
            <a:spLocks noChangeShapeType="1"/>
          </p:cNvSpPr>
          <p:nvPr/>
        </p:nvSpPr>
        <p:spPr bwMode="auto">
          <a:xfrm>
            <a:off x="458788" y="4876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8843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2041525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A BSS without an AP is called an ad</a:t>
            </a:r>
            <a:r>
              <a:rPr lang="en-US">
                <a:solidFill>
                  <a:schemeClr val="hlink"/>
                </a:solidFill>
              </a:rPr>
              <a:t> hoc</a:t>
            </a:r>
            <a:r>
              <a:rPr lang="en-US"/>
              <a:t> network;</a:t>
            </a:r>
          </a:p>
          <a:p>
            <a:pPr algn="ctr"/>
            <a:r>
              <a:rPr lang="en-US"/>
              <a:t>a BSS with an AP is called an</a:t>
            </a:r>
            <a:r>
              <a:rPr lang="en-US">
                <a:solidFill>
                  <a:schemeClr val="hlink"/>
                </a:solidFill>
              </a:rPr>
              <a:t> infrastructure</a:t>
            </a:r>
            <a:r>
              <a:rPr lang="en-US"/>
              <a:t> network.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888845" name="Picture 1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88846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i="1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4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58115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58116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27366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Basic </a:t>
            </a:r>
            <a:r>
              <a:rPr lang="en-US" sz="2000" i="1" dirty="0">
                <a:latin typeface="Times New Roman" pitchFamily="18" charset="0"/>
              </a:rPr>
              <a:t>service sets (BSSs)</a:t>
            </a:r>
          </a:p>
        </p:txBody>
      </p:sp>
      <p:sp>
        <p:nvSpPr>
          <p:cNvPr id="858117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5811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663" y="1731963"/>
            <a:ext cx="8491537" cy="375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59139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59140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31213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Extended </a:t>
            </a:r>
            <a:r>
              <a:rPr lang="en-US" sz="2000" i="1" dirty="0">
                <a:latin typeface="Times New Roman" pitchFamily="18" charset="0"/>
              </a:rPr>
              <a:t>service sets (ESSs)</a:t>
            </a:r>
          </a:p>
        </p:txBody>
      </p:sp>
      <p:sp>
        <p:nvSpPr>
          <p:cNvPr id="859141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5914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7500" y="1676400"/>
            <a:ext cx="6032500" cy="427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2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0163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0164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401456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MAC </a:t>
            </a:r>
            <a:r>
              <a:rPr lang="en-US" sz="2000" i="1" dirty="0">
                <a:latin typeface="Times New Roman" pitchFamily="18" charset="0"/>
              </a:rPr>
              <a:t>layers in IEEE 802.11 standard</a:t>
            </a:r>
          </a:p>
        </p:txBody>
      </p:sp>
      <p:sp>
        <p:nvSpPr>
          <p:cNvPr id="860165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6016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375" y="1979613"/>
            <a:ext cx="8556625" cy="350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1187" name="Line 3"/>
          <p:cNvSpPr>
            <a:spLocks noChangeShapeType="1"/>
          </p:cNvSpPr>
          <p:nvPr/>
        </p:nvSpPr>
        <p:spPr bwMode="auto">
          <a:xfrm>
            <a:off x="152400" y="685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1188" name="Text Box 4"/>
          <p:cNvSpPr txBox="1">
            <a:spLocks noChangeArrowheads="1"/>
          </p:cNvSpPr>
          <p:nvPr/>
        </p:nvSpPr>
        <p:spPr bwMode="auto">
          <a:xfrm>
            <a:off x="304800" y="228600"/>
            <a:ext cx="22944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CSMA/CA </a:t>
            </a:r>
            <a:r>
              <a:rPr lang="en-US" sz="2000" i="1" dirty="0">
                <a:latin typeface="Times New Roman" pitchFamily="18" charset="0"/>
              </a:rPr>
              <a:t>flowchart</a:t>
            </a:r>
          </a:p>
        </p:txBody>
      </p:sp>
      <p:sp>
        <p:nvSpPr>
          <p:cNvPr id="861189" name="Line 5"/>
          <p:cNvSpPr>
            <a:spLocks noChangeShapeType="1"/>
          </p:cNvSpPr>
          <p:nvPr/>
        </p:nvSpPr>
        <p:spPr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6119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900113"/>
            <a:ext cx="4268788" cy="527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Line 2"/>
          <p:cNvSpPr>
            <a:spLocks noChangeShapeType="1"/>
          </p:cNvSpPr>
          <p:nvPr/>
        </p:nvSpPr>
        <p:spPr bwMode="auto">
          <a:xfrm>
            <a:off x="152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2211" name="Line 3"/>
          <p:cNvSpPr>
            <a:spLocks noChangeShapeType="1"/>
          </p:cNvSpPr>
          <p:nvPr/>
        </p:nvSpPr>
        <p:spPr bwMode="auto">
          <a:xfrm>
            <a:off x="152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2212" name="Text Box 4"/>
          <p:cNvSpPr txBox="1">
            <a:spLocks noChangeArrowheads="1"/>
          </p:cNvSpPr>
          <p:nvPr/>
        </p:nvSpPr>
        <p:spPr bwMode="auto">
          <a:xfrm>
            <a:off x="304800" y="457200"/>
            <a:ext cx="22351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CSMA/CA </a:t>
            </a:r>
            <a:r>
              <a:rPr lang="en-US" sz="2000" i="1" dirty="0">
                <a:latin typeface="Times New Roman" pitchFamily="18" charset="0"/>
              </a:rPr>
              <a:t>and NAV</a:t>
            </a:r>
          </a:p>
        </p:txBody>
      </p:sp>
      <p:sp>
        <p:nvSpPr>
          <p:cNvPr id="862213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6221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7375" y="1484313"/>
            <a:ext cx="8328025" cy="423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Line 2"/>
          <p:cNvSpPr>
            <a:spLocks noChangeShapeType="1"/>
          </p:cNvSpPr>
          <p:nvPr/>
        </p:nvSpPr>
        <p:spPr bwMode="auto">
          <a:xfrm>
            <a:off x="152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3235" name="Line 3"/>
          <p:cNvSpPr>
            <a:spLocks noChangeShapeType="1"/>
          </p:cNvSpPr>
          <p:nvPr/>
        </p:nvSpPr>
        <p:spPr bwMode="auto">
          <a:xfrm>
            <a:off x="152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3236" name="Text Box 4"/>
          <p:cNvSpPr txBox="1">
            <a:spLocks noChangeArrowheads="1"/>
          </p:cNvSpPr>
          <p:nvPr/>
        </p:nvSpPr>
        <p:spPr bwMode="auto">
          <a:xfrm>
            <a:off x="304800" y="457200"/>
            <a:ext cx="32529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Example </a:t>
            </a:r>
            <a:r>
              <a:rPr lang="en-US" sz="2000" i="1" dirty="0">
                <a:latin typeface="Times New Roman" pitchFamily="18" charset="0"/>
              </a:rPr>
              <a:t>of repetition interval</a:t>
            </a:r>
          </a:p>
        </p:txBody>
      </p:sp>
      <p:sp>
        <p:nvSpPr>
          <p:cNvPr id="863237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6323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8513" y="1447800"/>
            <a:ext cx="7202487" cy="451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2373</TotalTime>
  <Words>205</Words>
  <Application>Microsoft Macintosh PowerPoint</Application>
  <PresentationFormat>On-screen Show (4:3)</PresentationFormat>
  <Paragraphs>62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Calibri</vt:lpstr>
      <vt:lpstr>Tahoma</vt:lpstr>
      <vt:lpstr>Times</vt:lpstr>
      <vt:lpstr>Times New Roman</vt:lpstr>
      <vt:lpstr>Wingdings</vt:lpstr>
      <vt:lpstr>Arial</vt:lpstr>
      <vt:lpstr>Office Theme</vt:lpstr>
      <vt:lpstr>CSE/T/324A Computer Networks Topic 4- IEEE 802.11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Communication Lecture 1- Introduction</dc:title>
  <dc:creator>sarbani</dc:creator>
  <cp:lastModifiedBy>Microsoft Office User</cp:lastModifiedBy>
  <cp:revision>231</cp:revision>
  <dcterms:created xsi:type="dcterms:W3CDTF">2006-08-16T00:00:00Z</dcterms:created>
  <dcterms:modified xsi:type="dcterms:W3CDTF">2020-11-21T11:16:44Z</dcterms:modified>
</cp:coreProperties>
</file>