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60" r:id="rId3"/>
    <p:sldId id="257" r:id="rId4"/>
    <p:sldId id="261" r:id="rId5"/>
    <p:sldId id="259" r:id="rId6"/>
    <p:sldId id="263" r:id="rId7"/>
    <p:sldId id="264" r:id="rId8"/>
    <p:sldId id="266" r:id="rId9"/>
    <p:sldId id="267" r:id="rId10"/>
    <p:sldId id="268" r:id="rId11"/>
    <p:sldId id="270" r:id="rId12"/>
    <p:sldId id="271" r:id="rId13"/>
    <p:sldId id="269" r:id="rId14"/>
    <p:sldId id="272" r:id="rId15"/>
    <p:sldId id="275" r:id="rId16"/>
    <p:sldId id="276" r:id="rId17"/>
    <p:sldId id="277" r:id="rId18"/>
    <p:sldId id="280" r:id="rId19"/>
    <p:sldId id="281" r:id="rId20"/>
    <p:sldId id="282" r:id="rId21"/>
    <p:sldId id="287" r:id="rId22"/>
    <p:sldId id="278" r:id="rId23"/>
    <p:sldId id="279" r:id="rId24"/>
    <p:sldId id="284" r:id="rId25"/>
    <p:sldId id="285" r:id="rId26"/>
    <p:sldId id="286" r:id="rId27"/>
    <p:sldId id="288" r:id="rId28"/>
    <p:sldId id="342" r:id="rId29"/>
    <p:sldId id="289" r:id="rId30"/>
    <p:sldId id="343" r:id="rId31"/>
    <p:sldId id="293" r:id="rId32"/>
    <p:sldId id="294" r:id="rId33"/>
    <p:sldId id="295" r:id="rId34"/>
    <p:sldId id="291" r:id="rId35"/>
    <p:sldId id="292" r:id="rId36"/>
    <p:sldId id="303" r:id="rId37"/>
    <p:sldId id="304" r:id="rId38"/>
    <p:sldId id="305" r:id="rId39"/>
    <p:sldId id="306" r:id="rId40"/>
    <p:sldId id="296" r:id="rId41"/>
    <p:sldId id="297" r:id="rId42"/>
    <p:sldId id="298" r:id="rId43"/>
    <p:sldId id="299" r:id="rId44"/>
    <p:sldId id="300" r:id="rId45"/>
    <p:sldId id="344" r:id="rId46"/>
    <p:sldId id="324" r:id="rId47"/>
    <p:sldId id="325" r:id="rId48"/>
    <p:sldId id="326" r:id="rId49"/>
    <p:sldId id="301" r:id="rId50"/>
    <p:sldId id="302" r:id="rId51"/>
    <p:sldId id="307" r:id="rId52"/>
    <p:sldId id="308" r:id="rId53"/>
    <p:sldId id="309" r:id="rId54"/>
    <p:sldId id="310" r:id="rId55"/>
    <p:sldId id="311" r:id="rId56"/>
    <p:sldId id="312" r:id="rId57"/>
    <p:sldId id="313" r:id="rId58"/>
    <p:sldId id="314" r:id="rId59"/>
    <p:sldId id="315" r:id="rId60"/>
    <p:sldId id="316" r:id="rId61"/>
    <p:sldId id="317" r:id="rId62"/>
    <p:sldId id="323" r:id="rId63"/>
    <p:sldId id="322" r:id="rId64"/>
    <p:sldId id="327" r:id="rId65"/>
    <p:sldId id="328" r:id="rId66"/>
    <p:sldId id="329" r:id="rId67"/>
    <p:sldId id="330" r:id="rId68"/>
    <p:sldId id="331" r:id="rId69"/>
    <p:sldId id="332" r:id="rId70"/>
    <p:sldId id="333" r:id="rId71"/>
    <p:sldId id="334" r:id="rId72"/>
    <p:sldId id="335" r:id="rId73"/>
    <p:sldId id="337" r:id="rId74"/>
    <p:sldId id="338" r:id="rId75"/>
    <p:sldId id="339" r:id="rId76"/>
    <p:sldId id="340" r:id="rId77"/>
    <p:sldId id="341"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5" autoAdjust="0"/>
    <p:restoredTop sz="93164" autoAdjust="0"/>
  </p:normalViewPr>
  <p:slideViewPr>
    <p:cSldViewPr>
      <p:cViewPr varScale="1">
        <p:scale>
          <a:sx n="102" d="100"/>
          <a:sy n="102" d="100"/>
        </p:scale>
        <p:origin x="152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29279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F07A35-6987-400F-A1C3-5F3C0E2E70C9}" type="slidenum">
              <a:rPr lang="en-US" smtClean="0"/>
              <a:pPr/>
              <a:t>6</a:t>
            </a:fld>
            <a:endParaRPr lang="en-US"/>
          </a:p>
        </p:txBody>
      </p:sp>
    </p:spTree>
    <p:extLst>
      <p:ext uri="{BB962C8B-B14F-4D97-AF65-F5344CB8AC3E}">
        <p14:creationId xmlns:p14="http://schemas.microsoft.com/office/powerpoint/2010/main" val="319140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DA0B9E-4FF7-4A5E-8706-334F284A92B4}" type="slidenum">
              <a:rPr lang="en-US"/>
              <a:pPr/>
              <a:t>64</a:t>
            </a:fld>
            <a:endParaRPr lang="en-US"/>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387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FA9AB9-A411-4E8B-87DE-3FB49A8E3B4F}" type="slidenum">
              <a:rPr lang="en-US"/>
              <a:pPr/>
              <a:t>65</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6637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BB2CFE-F7D2-4D18-9D75-C6D2E149BD9F}" type="slidenum">
              <a:rPr lang="en-US"/>
              <a:pPr/>
              <a:t>66</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5896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B60A5-34A0-4C75-AB74-9FE1EAA11A36}" type="slidenum">
              <a:rPr lang="en-US"/>
              <a:pPr/>
              <a:t>67</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556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1348B-8163-4529-B0FF-3C97DF88E074}" type="slidenum">
              <a:rPr lang="en-US"/>
              <a:pPr/>
              <a:t>68</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4274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90234-67E8-4E0D-881B-A3822AE48795}" type="slidenum">
              <a:rPr lang="en-US"/>
              <a:pPr/>
              <a:t>69</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877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1C9CB-C023-4E64-9396-544DA3196F94}" type="slidenum">
              <a:rPr lang="en-US"/>
              <a:pPr/>
              <a:t>70</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0265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A2DE4-3229-4150-94E8-3D3B57CDF828}" type="slidenum">
              <a:rPr lang="en-US"/>
              <a:pPr/>
              <a:t>71</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4796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866A3-BF23-4DB1-9316-764AB6FDF26D}" type="slidenum">
              <a:rPr lang="en-US"/>
              <a:pPr/>
              <a:t>73</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0659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DF0AD-2414-4E32-99D9-E938AC3F7CCA}" type="slidenum">
              <a:rPr lang="en-US"/>
              <a:pPr/>
              <a:t>74</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669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3280B6F8-97A9-427D-94B1-755E8A36C583}" type="slidenum">
              <a:rPr lang="en-US" altLang="zh-TW"/>
              <a:pPr/>
              <a:t>21</a:t>
            </a:fld>
            <a:endParaRPr lang="en-US" altLang="zh-TW"/>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43545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E3F75-4995-4F20-806E-816DB50EDB1C}" type="slidenum">
              <a:rPr lang="en-US"/>
              <a:pPr/>
              <a:t>75</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3244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99C30-5D8F-4C71-BE92-26B279791545}" type="slidenum">
              <a:rPr lang="en-US"/>
              <a:pPr/>
              <a:t>76</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418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0DF35-8568-4C81-99B5-7D151FD80174}" type="slidenum">
              <a:rPr lang="en-US"/>
              <a:pPr/>
              <a:t>77</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834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A6C7E-DBC5-4A0D-84CC-0DB8B710DBE6}" type="slidenum">
              <a:rPr lang="en-US"/>
              <a:pPr/>
              <a:t>34</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2448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785E1-798F-4434-9775-98D2F520F2A8}" type="slidenum">
              <a:rPr lang="en-US"/>
              <a:pPr/>
              <a:t>35</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12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49F428E3-15C2-4F02-ADA8-3014A85761C7}" type="slidenum">
              <a:rPr lang="en-US" altLang="zh-TW"/>
              <a:pPr/>
              <a:t>40</a:t>
            </a:fld>
            <a:endParaRPr lang="en-US" altLang="zh-TW"/>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764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7887B064-EBED-43E8-ACBF-C6C8294FC336}" type="slidenum">
              <a:rPr lang="en-US" altLang="zh-TW"/>
              <a:pPr/>
              <a:t>41</a:t>
            </a:fld>
            <a:endParaRPr lang="en-US" altLang="zh-TW"/>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0741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85DD9F69-11B0-43B4-98DC-9F3895A77ED2}" type="slidenum">
              <a:rPr lang="en-US" altLang="zh-TW"/>
              <a:pPr/>
              <a:t>42</a:t>
            </a:fld>
            <a:endParaRPr lang="en-US" altLang="zh-TW"/>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02371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8262420B-4BF8-4752-82ED-7FF20C35C4C9}" type="slidenum">
              <a:rPr lang="en-US" altLang="zh-TW"/>
              <a:pPr/>
              <a:t>43</a:t>
            </a:fld>
            <a:endParaRPr lang="en-US" altLang="zh-TW"/>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767718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11EB34AF-1C4B-4BA5-9E1A-F04E098F6378}" type="slidenum">
              <a:rPr lang="en-US" altLang="zh-TW"/>
              <a:pPr/>
              <a:t>44</a:t>
            </a:fld>
            <a:endParaRPr lang="en-US" altLang="zh-TW"/>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6625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E21C25-CD7B-4442-A65C-8AD0B88C7ECC}" type="datetime1">
              <a:rPr lang="en-US" smtClean="0"/>
              <a:pPr/>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7334-1AA4-47AA-A534-124BC91D4A50}" type="datetime1">
              <a:rPr lang="en-US" smtClean="0"/>
              <a:pPr/>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2E682-5923-42E5-8A6D-4BCD11D20886}" type="datetime1">
              <a:rPr lang="en-US" smtClean="0"/>
              <a:pPr/>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407BC-6DD6-478A-8C6B-EE8367D5F5A8}" type="datetime1">
              <a:rPr lang="en-US" smtClean="0"/>
              <a:pPr/>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BFFCC6-B2DE-42C1-860C-CC15AE7F5A4C}" type="datetime1">
              <a:rPr lang="en-US" smtClean="0"/>
              <a:pPr/>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E722E-C424-435F-8608-A67C4498325B}" type="datetime1">
              <a:rPr lang="en-US" smtClean="0"/>
              <a:pPr/>
              <a:t>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F7996C-4A7C-4871-8A21-D2F0507B097C}" type="datetime1">
              <a:rPr lang="en-US" smtClean="0"/>
              <a:pPr/>
              <a:t>12/1/20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5F2AA-04E9-4FED-BAF0-0D84738E6A92}" type="datetime1">
              <a:rPr lang="en-US" smtClean="0"/>
              <a:pPr/>
              <a:t>12/1/20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D7FA2-0584-40B1-A019-5113176F100C}" type="datetime1">
              <a:rPr lang="en-US" smtClean="0"/>
              <a:pPr/>
              <a:t>12/1/20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0D33D-7EDD-4F59-9F86-F06AB5E887E9}" type="datetime1">
              <a:rPr lang="en-US" smtClean="0"/>
              <a:pPr/>
              <a:t>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25F5E-7137-452E-B6CF-1B82FF606986}" type="datetime1">
              <a:rPr lang="en-US" smtClean="0"/>
              <a:pPr/>
              <a:t>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06F15-EAE6-4F16-8410-2FC09076C227}" type="datetime1">
              <a:rPr lang="en-US" smtClean="0"/>
              <a:pPr/>
              <a:t>12/1/20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6.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7.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0.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5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5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CSE/T/324A Computer Networks</a:t>
            </a:r>
            <a:br>
              <a:rPr lang="en-US" dirty="0" smtClean="0"/>
            </a:br>
            <a:r>
              <a:rPr lang="en-US" dirty="0" smtClean="0"/>
              <a:t>Topic </a:t>
            </a:r>
            <a:r>
              <a:rPr lang="en-US" dirty="0" smtClean="0"/>
              <a:t>7- </a:t>
            </a:r>
            <a:r>
              <a:rPr lang="en-US" dirty="0" smtClean="0"/>
              <a:t>Network Layer</a:t>
            </a:r>
            <a:br>
              <a:rPr lang="en-US" dirty="0" smtClean="0"/>
            </a:br>
            <a:r>
              <a:rPr lang="en-US" dirty="0" smtClean="0"/>
              <a:t>Internet Protocol</a:t>
            </a: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a:t>
            </a:r>
            <a:r>
              <a:rPr lang="en-US" dirty="0" smtClean="0">
                <a:solidFill>
                  <a:schemeClr val="tx2"/>
                </a:solidFill>
              </a:rPr>
              <a:t>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smtClean="0"/>
              <a:t>Internet Protocol (IP)</a:t>
            </a:r>
            <a:endParaRPr lang="en-US" dirty="0"/>
          </a:p>
        </p:txBody>
      </p:sp>
      <p:sp>
        <p:nvSpPr>
          <p:cNvPr id="3" name="Content Placeholder 2"/>
          <p:cNvSpPr>
            <a:spLocks noGrp="1"/>
          </p:cNvSpPr>
          <p:nvPr>
            <p:ph idx="1"/>
          </p:nvPr>
        </p:nvSpPr>
        <p:spPr/>
        <p:txBody>
          <a:bodyPr/>
          <a:lstStyle/>
          <a:p>
            <a:r>
              <a:rPr lang="en-US" dirty="0" smtClean="0"/>
              <a:t>Switching in the Internet is done by using the datagram approach to packet switching at </a:t>
            </a:r>
            <a:br>
              <a:rPr lang="en-US" dirty="0" smtClean="0"/>
            </a:br>
            <a:r>
              <a:rPr lang="en-US" dirty="0" smtClean="0"/>
              <a:t>the network layer.</a:t>
            </a:r>
          </a:p>
          <a:p>
            <a:r>
              <a:rPr lang="en-US" altLang="tr-TR" dirty="0" smtClean="0"/>
              <a:t>IP provides </a:t>
            </a:r>
            <a:r>
              <a:rPr lang="en-US" altLang="tr-TR" u="sng" dirty="0" smtClean="0"/>
              <a:t>connectionless</a:t>
            </a:r>
            <a:r>
              <a:rPr lang="en-US" altLang="tr-TR" dirty="0" smtClean="0"/>
              <a:t> (datagram) service</a:t>
            </a:r>
          </a:p>
          <a:p>
            <a:r>
              <a:rPr lang="en-AU" altLang="tr-TR" dirty="0" smtClean="0"/>
              <a:t>Each packet treated separately</a:t>
            </a:r>
          </a:p>
          <a:p>
            <a:r>
              <a:rPr lang="en-AU" altLang="tr-TR" dirty="0" smtClean="0"/>
              <a:t>Network layer protocol common to all routers</a:t>
            </a:r>
          </a:p>
          <a:p>
            <a:pPr lvl="1"/>
            <a:r>
              <a:rPr lang="en-AU" altLang="tr-TR" dirty="0" smtClean="0"/>
              <a:t>which is the Internet Protocol (IP)</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tr-TR" smtClean="0"/>
              <a:t>Connectionless Internetworking (General)</a:t>
            </a:r>
          </a:p>
        </p:txBody>
      </p:sp>
      <p:sp>
        <p:nvSpPr>
          <p:cNvPr id="7171" name="Rectangle 3"/>
          <p:cNvSpPr>
            <a:spLocks noGrp="1" noChangeArrowheads="1"/>
          </p:cNvSpPr>
          <p:nvPr>
            <p:ph type="body" idx="1"/>
          </p:nvPr>
        </p:nvSpPr>
        <p:spPr/>
        <p:txBody>
          <a:bodyPr>
            <a:normAutofit fontScale="92500" lnSpcReduction="20000"/>
          </a:bodyPr>
          <a:lstStyle/>
          <a:p>
            <a:pPr>
              <a:lnSpc>
                <a:spcPct val="90000"/>
              </a:lnSpc>
            </a:pPr>
            <a:r>
              <a:rPr lang="en-AU" altLang="tr-TR" dirty="0" smtClean="0"/>
              <a:t>Advantages</a:t>
            </a:r>
          </a:p>
          <a:p>
            <a:pPr lvl="1">
              <a:lnSpc>
                <a:spcPct val="90000"/>
              </a:lnSpc>
            </a:pPr>
            <a:r>
              <a:rPr lang="en-AU" altLang="tr-TR" dirty="0" smtClean="0"/>
              <a:t>Flexible and robust</a:t>
            </a:r>
          </a:p>
          <a:p>
            <a:pPr lvl="2">
              <a:lnSpc>
                <a:spcPct val="90000"/>
              </a:lnSpc>
            </a:pPr>
            <a:r>
              <a:rPr lang="en-AU" altLang="tr-TR" dirty="0" smtClean="0"/>
              <a:t>e.g. in case of congestion or node failure, packets find their way easier than connection-oriented services</a:t>
            </a:r>
          </a:p>
          <a:p>
            <a:pPr lvl="1">
              <a:lnSpc>
                <a:spcPct val="90000"/>
              </a:lnSpc>
            </a:pPr>
            <a:r>
              <a:rPr lang="en-AU" altLang="tr-TR" dirty="0" smtClean="0"/>
              <a:t>No unnecessary overhead for connection setup</a:t>
            </a:r>
          </a:p>
          <a:p>
            <a:pPr lvl="1">
              <a:lnSpc>
                <a:spcPct val="90000"/>
              </a:lnSpc>
            </a:pPr>
            <a:r>
              <a:rPr lang="en-AU" altLang="tr-TR" dirty="0" smtClean="0"/>
              <a:t>Can work with different network types </a:t>
            </a:r>
          </a:p>
          <a:p>
            <a:pPr lvl="2">
              <a:lnSpc>
                <a:spcPct val="90000"/>
              </a:lnSpc>
            </a:pPr>
            <a:r>
              <a:rPr lang="en-AU" altLang="tr-TR" dirty="0" smtClean="0"/>
              <a:t>does not demand too much services from the actual network</a:t>
            </a:r>
          </a:p>
          <a:p>
            <a:pPr>
              <a:lnSpc>
                <a:spcPct val="90000"/>
              </a:lnSpc>
            </a:pPr>
            <a:r>
              <a:rPr lang="tr-TR" altLang="tr-TR" dirty="0" smtClean="0"/>
              <a:t>Disadvantage: </a:t>
            </a:r>
            <a:r>
              <a:rPr lang="en-AU" altLang="tr-TR" dirty="0" smtClean="0"/>
              <a:t>Unreliable</a:t>
            </a:r>
          </a:p>
          <a:p>
            <a:pPr lvl="1">
              <a:lnSpc>
                <a:spcPct val="90000"/>
              </a:lnSpc>
            </a:pPr>
            <a:r>
              <a:rPr lang="en-AU" altLang="tr-TR" dirty="0" smtClean="0"/>
              <a:t>Not guaranteed delivery</a:t>
            </a:r>
          </a:p>
          <a:p>
            <a:pPr lvl="1">
              <a:lnSpc>
                <a:spcPct val="90000"/>
              </a:lnSpc>
            </a:pPr>
            <a:r>
              <a:rPr lang="en-AU" altLang="tr-TR" dirty="0" smtClean="0"/>
              <a:t>Not guaranteed order of delivery</a:t>
            </a:r>
          </a:p>
          <a:p>
            <a:pPr lvl="2">
              <a:lnSpc>
                <a:spcPct val="90000"/>
              </a:lnSpc>
            </a:pPr>
            <a:r>
              <a:rPr lang="en-AU" altLang="tr-TR" dirty="0" smtClean="0"/>
              <a:t>Packets can take different routes</a:t>
            </a:r>
          </a:p>
          <a:p>
            <a:pPr lvl="1">
              <a:lnSpc>
                <a:spcPct val="90000"/>
              </a:lnSpc>
            </a:pPr>
            <a:r>
              <a:rPr lang="en-AU" altLang="tr-TR" dirty="0" smtClean="0"/>
              <a:t>Reliability is responsibility of next layer up (e.g. TCP)</a:t>
            </a:r>
            <a:endParaRPr lang="en-US" altLang="tr-TR"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457200" y="0"/>
            <a:ext cx="8229600" cy="1143000"/>
          </a:xfrm>
        </p:spPr>
        <p:txBody>
          <a:bodyPr>
            <a:normAutofit fontScale="90000"/>
          </a:bodyPr>
          <a:lstStyle/>
          <a:p>
            <a:r>
              <a:rPr lang="en-GB" altLang="tr-TR" dirty="0" smtClean="0"/>
              <a:t/>
            </a:r>
            <a:br>
              <a:rPr lang="en-GB" altLang="tr-TR" dirty="0" smtClean="0"/>
            </a:br>
            <a:r>
              <a:rPr lang="en-GB" altLang="tr-TR" dirty="0" smtClean="0"/>
              <a:t>Example Internet Protocol Operation</a:t>
            </a:r>
          </a:p>
        </p:txBody>
      </p:sp>
      <p:pic>
        <p:nvPicPr>
          <p:cNvPr id="8195" name="Picture 1027" descr="IP Operation"/>
          <p:cNvPicPr>
            <a:picLocks noChangeAspect="1" noChangeArrowheads="1"/>
          </p:cNvPicPr>
          <p:nvPr/>
        </p:nvPicPr>
        <p:blipFill>
          <a:blip r:embed="rId2" cstate="print"/>
          <a:srcRect b="4979"/>
          <a:stretch>
            <a:fillRect/>
          </a:stretch>
        </p:blipFill>
        <p:spPr bwMode="auto">
          <a:xfrm>
            <a:off x="1905000" y="1371600"/>
            <a:ext cx="44577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Position of IPv4 in TCP/IP protocol suite</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rPr>
              <a:t>The Internet Protocol version 4 (</a:t>
            </a:r>
            <a:r>
              <a:rPr lang="en-US" sz="2000" dirty="0" smtClean="0">
                <a:solidFill>
                  <a:schemeClr val="hlink"/>
                </a:solidFill>
                <a:latin typeface="Times New Roman" pitchFamily="18" charset="0"/>
              </a:rPr>
              <a:t>IPv4</a:t>
            </a:r>
            <a:r>
              <a:rPr lang="en-US" sz="2000" dirty="0" smtClean="0">
                <a:latin typeface="Times New Roman" pitchFamily="18" charset="0"/>
              </a:rPr>
              <a:t>) is the delivery mechanism used by the TCP/IP protocols.</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228600" y="2514600"/>
            <a:ext cx="7916862"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Datagram format</a:t>
            </a:r>
            <a:endParaRPr lang="en-US" dirty="0"/>
          </a:p>
        </p:txBody>
      </p:sp>
      <p:sp>
        <p:nvSpPr>
          <p:cNvPr id="3" name="Content Placeholder 2"/>
          <p:cNvSpPr>
            <a:spLocks noGrp="1"/>
          </p:cNvSpPr>
          <p:nvPr>
            <p:ph idx="1"/>
          </p:nvPr>
        </p:nvSpPr>
        <p:spPr/>
        <p:txBody>
          <a:bodyPr/>
          <a:lstStyle/>
          <a:p>
            <a:r>
              <a:rPr lang="en-US" dirty="0" smtClean="0"/>
              <a:t>Packets in the IPv4 layer are called </a:t>
            </a:r>
            <a:r>
              <a:rPr lang="en-US" dirty="0" err="1" smtClean="0"/>
              <a:t>datagrams</a:t>
            </a:r>
            <a:r>
              <a:rPr lang="en-US" dirty="0" smtClean="0"/>
              <a:t> </a:t>
            </a: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1362075" y="2424113"/>
            <a:ext cx="6334125" cy="4357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ltLang="zh-TW" dirty="0" smtClean="0">
                <a:latin typeface="Arial Unicode MS" pitchFamily="34" charset="-128"/>
                <a:ea typeface="新細明體" charset="-120"/>
              </a:rPr>
              <a:t>A datagram is a variable-length packet consisting of two parts: header and data. The header is 20 to 60 bytes in length and contains information essential to routing and delivery. It is customary in TCP/IP to show the header in 4-byte sections.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IP Service Model</a:t>
            </a:r>
          </a:p>
        </p:txBody>
      </p:sp>
      <p:sp>
        <p:nvSpPr>
          <p:cNvPr id="184323" name="Rectangle 3"/>
          <p:cNvSpPr>
            <a:spLocks noGrp="1" noChangeArrowheads="1"/>
          </p:cNvSpPr>
          <p:nvPr>
            <p:ph type="body" idx="1"/>
          </p:nvPr>
        </p:nvSpPr>
        <p:spPr>
          <a:xfrm>
            <a:off x="457200" y="1371600"/>
            <a:ext cx="8140700" cy="2286000"/>
          </a:xfrm>
        </p:spPr>
        <p:txBody>
          <a:bodyPr/>
          <a:lstStyle/>
          <a:p>
            <a:r>
              <a:rPr lang="en-US" sz="2000" dirty="0"/>
              <a:t>Low-level communication model provided by Internet</a:t>
            </a:r>
          </a:p>
          <a:p>
            <a:r>
              <a:rPr lang="en-US" sz="2000" dirty="0"/>
              <a:t>Datagram</a:t>
            </a:r>
          </a:p>
          <a:p>
            <a:pPr lvl="1"/>
            <a:r>
              <a:rPr lang="en-US" sz="1800" dirty="0"/>
              <a:t>Each packet self-contained</a:t>
            </a:r>
          </a:p>
          <a:p>
            <a:pPr lvl="2"/>
            <a:r>
              <a:rPr lang="en-US" sz="1600" dirty="0"/>
              <a:t>All information needed to get to destination</a:t>
            </a:r>
          </a:p>
          <a:p>
            <a:pPr lvl="2"/>
            <a:r>
              <a:rPr lang="en-US" sz="1600" dirty="0"/>
              <a:t>No advance setup or connection maintenance</a:t>
            </a:r>
          </a:p>
          <a:p>
            <a:pPr lvl="1"/>
            <a:r>
              <a:rPr lang="en-US" sz="1800" dirty="0"/>
              <a:t>Analogous to letter or telegram</a:t>
            </a:r>
          </a:p>
        </p:txBody>
      </p:sp>
      <p:grpSp>
        <p:nvGrpSpPr>
          <p:cNvPr id="2" name="Group 4"/>
          <p:cNvGrpSpPr>
            <a:grpSpLocks/>
          </p:cNvGrpSpPr>
          <p:nvPr/>
        </p:nvGrpSpPr>
        <p:grpSpPr bwMode="auto">
          <a:xfrm>
            <a:off x="1371600" y="3276600"/>
            <a:ext cx="6248400" cy="3276600"/>
            <a:chOff x="1200" y="2064"/>
            <a:chExt cx="3072" cy="2064"/>
          </a:xfrm>
        </p:grpSpPr>
        <p:grpSp>
          <p:nvGrpSpPr>
            <p:cNvPr id="3" name="Group 5"/>
            <p:cNvGrpSpPr>
              <a:grpSpLocks/>
            </p:cNvGrpSpPr>
            <p:nvPr/>
          </p:nvGrpSpPr>
          <p:grpSpPr bwMode="auto">
            <a:xfrm>
              <a:off x="1200" y="2064"/>
              <a:ext cx="3072" cy="240"/>
              <a:chOff x="1200" y="2064"/>
              <a:chExt cx="3072" cy="240"/>
            </a:xfrm>
          </p:grpSpPr>
          <p:sp>
            <p:nvSpPr>
              <p:cNvPr id="184326" name="Rectangle 6"/>
              <p:cNvSpPr>
                <a:spLocks noChangeArrowheads="1"/>
              </p:cNvSpPr>
              <p:nvPr/>
            </p:nvSpPr>
            <p:spPr bwMode="auto">
              <a:xfrm>
                <a:off x="1200"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0</a:t>
                </a:r>
              </a:p>
            </p:txBody>
          </p:sp>
          <p:sp>
            <p:nvSpPr>
              <p:cNvPr id="184327" name="Rectangle 7"/>
              <p:cNvSpPr>
                <a:spLocks noChangeArrowheads="1"/>
              </p:cNvSpPr>
              <p:nvPr/>
            </p:nvSpPr>
            <p:spPr bwMode="auto">
              <a:xfrm>
                <a:off x="1584"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4</a:t>
                </a:r>
              </a:p>
            </p:txBody>
          </p:sp>
          <p:sp>
            <p:nvSpPr>
              <p:cNvPr id="184328" name="Rectangle 8"/>
              <p:cNvSpPr>
                <a:spLocks noChangeArrowheads="1"/>
              </p:cNvSpPr>
              <p:nvPr/>
            </p:nvSpPr>
            <p:spPr bwMode="auto">
              <a:xfrm>
                <a:off x="1968"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8</a:t>
                </a:r>
              </a:p>
            </p:txBody>
          </p:sp>
          <p:sp>
            <p:nvSpPr>
              <p:cNvPr id="184329" name="Rectangle 9"/>
              <p:cNvSpPr>
                <a:spLocks noChangeArrowheads="1"/>
              </p:cNvSpPr>
              <p:nvPr/>
            </p:nvSpPr>
            <p:spPr bwMode="auto">
              <a:xfrm>
                <a:off x="2352"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12</a:t>
                </a:r>
              </a:p>
            </p:txBody>
          </p:sp>
          <p:sp>
            <p:nvSpPr>
              <p:cNvPr id="184330" name="Rectangle 10"/>
              <p:cNvSpPr>
                <a:spLocks noChangeArrowheads="1"/>
              </p:cNvSpPr>
              <p:nvPr/>
            </p:nvSpPr>
            <p:spPr bwMode="auto">
              <a:xfrm>
                <a:off x="2736"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16</a:t>
                </a:r>
              </a:p>
            </p:txBody>
          </p:sp>
          <p:sp>
            <p:nvSpPr>
              <p:cNvPr id="184331" name="Rectangle 11"/>
              <p:cNvSpPr>
                <a:spLocks noChangeArrowheads="1"/>
              </p:cNvSpPr>
              <p:nvPr/>
            </p:nvSpPr>
            <p:spPr bwMode="auto">
              <a:xfrm>
                <a:off x="3024"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19</a:t>
                </a:r>
              </a:p>
            </p:txBody>
          </p:sp>
          <p:sp>
            <p:nvSpPr>
              <p:cNvPr id="184332" name="Rectangle 12"/>
              <p:cNvSpPr>
                <a:spLocks noChangeArrowheads="1"/>
              </p:cNvSpPr>
              <p:nvPr/>
            </p:nvSpPr>
            <p:spPr bwMode="auto">
              <a:xfrm>
                <a:off x="3504"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24</a:t>
                </a:r>
              </a:p>
            </p:txBody>
          </p:sp>
          <p:sp>
            <p:nvSpPr>
              <p:cNvPr id="184333" name="Rectangle 13"/>
              <p:cNvSpPr>
                <a:spLocks noChangeArrowheads="1"/>
              </p:cNvSpPr>
              <p:nvPr/>
            </p:nvSpPr>
            <p:spPr bwMode="auto">
              <a:xfrm>
                <a:off x="3888" y="2064"/>
                <a:ext cx="384" cy="240"/>
              </a:xfrm>
              <a:prstGeom prst="rect">
                <a:avLst/>
              </a:prstGeom>
              <a:noFill/>
              <a:ln w="12700">
                <a:noFill/>
                <a:miter lim="800000"/>
                <a:headEnd/>
                <a:tailEnd/>
              </a:ln>
              <a:effectLst/>
            </p:spPr>
            <p:txBody>
              <a:bodyPr lIns="0" anchor="ctr"/>
              <a:lstStyle/>
              <a:p>
                <a:pPr eaLnBrk="0" hangingPunct="0"/>
                <a:r>
                  <a:rPr lang="en-US" sz="1400">
                    <a:latin typeface="Helvetica" pitchFamily="34" charset="0"/>
                  </a:rPr>
                  <a:t>28</a:t>
                </a:r>
              </a:p>
            </p:txBody>
          </p:sp>
          <p:sp>
            <p:nvSpPr>
              <p:cNvPr id="184334" name="Rectangle 14"/>
              <p:cNvSpPr>
                <a:spLocks noChangeArrowheads="1"/>
              </p:cNvSpPr>
              <p:nvPr/>
            </p:nvSpPr>
            <p:spPr bwMode="auto">
              <a:xfrm>
                <a:off x="4080" y="2064"/>
                <a:ext cx="192" cy="240"/>
              </a:xfrm>
              <a:prstGeom prst="rect">
                <a:avLst/>
              </a:prstGeom>
              <a:noFill/>
              <a:ln w="12700">
                <a:noFill/>
                <a:miter lim="800000"/>
                <a:headEnd/>
                <a:tailEnd/>
              </a:ln>
              <a:effectLst/>
            </p:spPr>
            <p:txBody>
              <a:bodyPr rIns="0" anchor="ctr"/>
              <a:lstStyle/>
              <a:p>
                <a:pPr algn="r" eaLnBrk="0" hangingPunct="0"/>
                <a:r>
                  <a:rPr lang="en-US" sz="1400">
                    <a:latin typeface="Helvetica" pitchFamily="34" charset="0"/>
                  </a:rPr>
                  <a:t>31</a:t>
                </a:r>
              </a:p>
            </p:txBody>
          </p:sp>
        </p:grpSp>
        <p:sp>
          <p:nvSpPr>
            <p:cNvPr id="184335" name="Rectangle 15"/>
            <p:cNvSpPr>
              <a:spLocks noChangeArrowheads="1"/>
            </p:cNvSpPr>
            <p:nvPr/>
          </p:nvSpPr>
          <p:spPr bwMode="auto">
            <a:xfrm>
              <a:off x="1200" y="2304"/>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version</a:t>
              </a:r>
            </a:p>
          </p:txBody>
        </p:sp>
        <p:sp>
          <p:nvSpPr>
            <p:cNvPr id="184336" name="Rectangle 16"/>
            <p:cNvSpPr>
              <a:spLocks noChangeArrowheads="1"/>
            </p:cNvSpPr>
            <p:nvPr/>
          </p:nvSpPr>
          <p:spPr bwMode="auto">
            <a:xfrm>
              <a:off x="1584" y="2304"/>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HLen</a:t>
              </a:r>
            </a:p>
          </p:txBody>
        </p:sp>
        <p:sp>
          <p:nvSpPr>
            <p:cNvPr id="184337" name="Rectangle 17"/>
            <p:cNvSpPr>
              <a:spLocks noChangeArrowheads="1"/>
            </p:cNvSpPr>
            <p:nvPr/>
          </p:nvSpPr>
          <p:spPr bwMode="auto">
            <a:xfrm>
              <a:off x="1968" y="2304"/>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TOS</a:t>
              </a:r>
            </a:p>
          </p:txBody>
        </p:sp>
        <p:sp>
          <p:nvSpPr>
            <p:cNvPr id="184338" name="Rectangle 18"/>
            <p:cNvSpPr>
              <a:spLocks noChangeArrowheads="1"/>
            </p:cNvSpPr>
            <p:nvPr/>
          </p:nvSpPr>
          <p:spPr bwMode="auto">
            <a:xfrm>
              <a:off x="2736" y="2304"/>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Length</a:t>
              </a:r>
            </a:p>
          </p:txBody>
        </p:sp>
        <p:sp>
          <p:nvSpPr>
            <p:cNvPr id="184339" name="Rectangle 19"/>
            <p:cNvSpPr>
              <a:spLocks noChangeArrowheads="1"/>
            </p:cNvSpPr>
            <p:nvPr/>
          </p:nvSpPr>
          <p:spPr bwMode="auto">
            <a:xfrm>
              <a:off x="1200" y="2544"/>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Identifier</a:t>
              </a:r>
            </a:p>
          </p:txBody>
        </p:sp>
        <p:sp>
          <p:nvSpPr>
            <p:cNvPr id="184340" name="Rectangle 20"/>
            <p:cNvSpPr>
              <a:spLocks noChangeArrowheads="1"/>
            </p:cNvSpPr>
            <p:nvPr/>
          </p:nvSpPr>
          <p:spPr bwMode="auto">
            <a:xfrm>
              <a:off x="2736" y="2544"/>
              <a:ext cx="28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Flag</a:t>
              </a:r>
            </a:p>
          </p:txBody>
        </p:sp>
        <p:sp>
          <p:nvSpPr>
            <p:cNvPr id="184341" name="Rectangle 21"/>
            <p:cNvSpPr>
              <a:spLocks noChangeArrowheads="1"/>
            </p:cNvSpPr>
            <p:nvPr/>
          </p:nvSpPr>
          <p:spPr bwMode="auto">
            <a:xfrm>
              <a:off x="3024" y="2544"/>
              <a:ext cx="124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Offset</a:t>
              </a:r>
            </a:p>
          </p:txBody>
        </p:sp>
        <p:sp>
          <p:nvSpPr>
            <p:cNvPr id="184342" name="Rectangle 22"/>
            <p:cNvSpPr>
              <a:spLocks noChangeArrowheads="1"/>
            </p:cNvSpPr>
            <p:nvPr/>
          </p:nvSpPr>
          <p:spPr bwMode="auto">
            <a:xfrm>
              <a:off x="1200" y="2784"/>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TTL</a:t>
              </a:r>
            </a:p>
          </p:txBody>
        </p:sp>
        <p:sp>
          <p:nvSpPr>
            <p:cNvPr id="184343" name="Rectangle 23"/>
            <p:cNvSpPr>
              <a:spLocks noChangeArrowheads="1"/>
            </p:cNvSpPr>
            <p:nvPr/>
          </p:nvSpPr>
          <p:spPr bwMode="auto">
            <a:xfrm>
              <a:off x="1968" y="2784"/>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Protocol</a:t>
              </a:r>
            </a:p>
          </p:txBody>
        </p:sp>
        <p:sp>
          <p:nvSpPr>
            <p:cNvPr id="184344" name="Rectangle 24"/>
            <p:cNvSpPr>
              <a:spLocks noChangeArrowheads="1"/>
            </p:cNvSpPr>
            <p:nvPr/>
          </p:nvSpPr>
          <p:spPr bwMode="auto">
            <a:xfrm>
              <a:off x="2736" y="2784"/>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Checksum</a:t>
              </a:r>
            </a:p>
          </p:txBody>
        </p:sp>
        <p:sp>
          <p:nvSpPr>
            <p:cNvPr id="184345" name="Rectangle 25"/>
            <p:cNvSpPr>
              <a:spLocks noChangeArrowheads="1"/>
            </p:cNvSpPr>
            <p:nvPr/>
          </p:nvSpPr>
          <p:spPr bwMode="auto">
            <a:xfrm>
              <a:off x="1200" y="3024"/>
              <a:ext cx="3072"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Source Address</a:t>
              </a:r>
            </a:p>
          </p:txBody>
        </p:sp>
        <p:sp>
          <p:nvSpPr>
            <p:cNvPr id="184346" name="Rectangle 26"/>
            <p:cNvSpPr>
              <a:spLocks noChangeArrowheads="1"/>
            </p:cNvSpPr>
            <p:nvPr/>
          </p:nvSpPr>
          <p:spPr bwMode="auto">
            <a:xfrm>
              <a:off x="1200" y="3264"/>
              <a:ext cx="3072"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400">
                  <a:latin typeface="Helvetica" pitchFamily="34" charset="0"/>
                </a:rPr>
                <a:t>Destination Address</a:t>
              </a:r>
            </a:p>
          </p:txBody>
        </p:sp>
        <p:sp>
          <p:nvSpPr>
            <p:cNvPr id="184347" name="Rectangle 27"/>
            <p:cNvSpPr>
              <a:spLocks noChangeArrowheads="1"/>
            </p:cNvSpPr>
            <p:nvPr/>
          </p:nvSpPr>
          <p:spPr bwMode="auto">
            <a:xfrm>
              <a:off x="1200" y="3504"/>
              <a:ext cx="3072" cy="240"/>
            </a:xfrm>
            <a:prstGeom prst="rect">
              <a:avLst/>
            </a:prstGeom>
            <a:solidFill>
              <a:srgbClr val="CCFFCC"/>
            </a:solidFill>
            <a:ln w="12700">
              <a:solidFill>
                <a:schemeClr val="tx1"/>
              </a:solidFill>
              <a:miter lim="800000"/>
              <a:headEnd/>
              <a:tailEnd/>
            </a:ln>
            <a:effectLst/>
          </p:spPr>
          <p:txBody>
            <a:bodyPr anchor="ctr"/>
            <a:lstStyle/>
            <a:p>
              <a:pPr algn="ctr" eaLnBrk="0" hangingPunct="0"/>
              <a:r>
                <a:rPr lang="en-US" sz="1400" dirty="0">
                  <a:latin typeface="Helvetica" pitchFamily="34" charset="0"/>
                </a:rPr>
                <a:t>Options (if any)</a:t>
              </a:r>
            </a:p>
          </p:txBody>
        </p:sp>
        <p:sp>
          <p:nvSpPr>
            <p:cNvPr id="184348" name="Rectangle 28"/>
            <p:cNvSpPr>
              <a:spLocks noChangeArrowheads="1"/>
            </p:cNvSpPr>
            <p:nvPr/>
          </p:nvSpPr>
          <p:spPr bwMode="auto">
            <a:xfrm>
              <a:off x="1200" y="3744"/>
              <a:ext cx="3072" cy="384"/>
            </a:xfrm>
            <a:prstGeom prst="rect">
              <a:avLst/>
            </a:prstGeom>
            <a:solidFill>
              <a:schemeClr val="folHlink"/>
            </a:solidFill>
            <a:ln w="12700">
              <a:solidFill>
                <a:schemeClr val="tx1"/>
              </a:solidFill>
              <a:miter lim="800000"/>
              <a:headEnd/>
              <a:tailEnd/>
            </a:ln>
            <a:effectLst/>
          </p:spPr>
          <p:txBody>
            <a:bodyPr anchor="ctr"/>
            <a:lstStyle/>
            <a:p>
              <a:pPr algn="ctr" eaLnBrk="0" hangingPunct="0"/>
              <a:r>
                <a:rPr lang="en-US" sz="1400">
                  <a:solidFill>
                    <a:srgbClr val="CCFFCC"/>
                  </a:solidFill>
                  <a:latin typeface="Helvetica" pitchFamily="34" charset="0"/>
                </a:rPr>
                <a:t>Data</a:t>
              </a:r>
            </a:p>
          </p:txBody>
        </p:sp>
      </p:grpSp>
      <p:sp>
        <p:nvSpPr>
          <p:cNvPr id="184350" name="Text Box 30"/>
          <p:cNvSpPr txBox="1">
            <a:spLocks noChangeArrowheads="1"/>
          </p:cNvSpPr>
          <p:nvPr/>
        </p:nvSpPr>
        <p:spPr bwMode="auto">
          <a:xfrm>
            <a:off x="8043863" y="4430713"/>
            <a:ext cx="871537" cy="336550"/>
          </a:xfrm>
          <a:prstGeom prst="rect">
            <a:avLst/>
          </a:prstGeom>
          <a:noFill/>
          <a:ln w="12700">
            <a:noFill/>
            <a:miter lim="800000"/>
            <a:headEnd/>
            <a:tailEnd/>
          </a:ln>
          <a:effectLst/>
        </p:spPr>
        <p:txBody>
          <a:bodyPr wrap="none">
            <a:spAutoFit/>
          </a:bodyPr>
          <a:lstStyle/>
          <a:p>
            <a:pPr eaLnBrk="0" hangingPunct="0"/>
            <a:r>
              <a:rPr lang="en-US" sz="1600" b="1">
                <a:latin typeface="Helvetica" pitchFamily="34" charset="0"/>
              </a:rPr>
              <a:t>Header</a:t>
            </a:r>
          </a:p>
        </p:txBody>
      </p:sp>
      <p:sp>
        <p:nvSpPr>
          <p:cNvPr id="184351" name="AutoShape 31"/>
          <p:cNvSpPr>
            <a:spLocks/>
          </p:cNvSpPr>
          <p:nvPr/>
        </p:nvSpPr>
        <p:spPr bwMode="auto">
          <a:xfrm>
            <a:off x="7754938" y="3683000"/>
            <a:ext cx="228600" cy="2286000"/>
          </a:xfrm>
          <a:prstGeom prst="rightBrace">
            <a:avLst>
              <a:gd name="adj1" fmla="val 79167"/>
              <a:gd name="adj2" fmla="val 41597"/>
            </a:avLst>
          </a:prstGeom>
          <a:noFill/>
          <a:ln w="19050" cap="rnd">
            <a:solidFill>
              <a:schemeClr val="tx1"/>
            </a:solidFill>
            <a:prstDash val="sysDot"/>
            <a:round/>
            <a:headEnd/>
            <a:tailEnd/>
          </a:ln>
          <a:effectLst/>
        </p:spPr>
        <p:txBody>
          <a:bodyPr anchor="ctr">
            <a:spAutoFit/>
          </a:bodyPr>
          <a:lstStyle/>
          <a:p>
            <a:endParaRPr lang="en-US"/>
          </a:p>
        </p:txBody>
      </p:sp>
      <p:sp>
        <p:nvSpPr>
          <p:cNvPr id="184352" name="Text Box 32"/>
          <p:cNvSpPr txBox="1">
            <a:spLocks noChangeArrowheads="1"/>
          </p:cNvSpPr>
          <p:nvPr/>
        </p:nvSpPr>
        <p:spPr bwMode="auto">
          <a:xfrm>
            <a:off x="457200" y="4114800"/>
            <a:ext cx="914400" cy="825500"/>
          </a:xfrm>
          <a:prstGeom prst="rect">
            <a:avLst/>
          </a:prstGeom>
          <a:noFill/>
          <a:ln w="12700">
            <a:noFill/>
            <a:miter lim="800000"/>
            <a:headEnd/>
            <a:tailEnd/>
          </a:ln>
          <a:effectLst/>
        </p:spPr>
        <p:txBody>
          <a:bodyPr>
            <a:spAutoFit/>
          </a:bodyPr>
          <a:lstStyle/>
          <a:p>
            <a:pPr eaLnBrk="0" hangingPunct="0"/>
            <a:r>
              <a:rPr lang="en-US" sz="1600" b="1">
                <a:latin typeface="Helvetica" pitchFamily="34" charset="0"/>
              </a:rPr>
              <a:t>IPv4 Packet</a:t>
            </a:r>
          </a:p>
          <a:p>
            <a:pPr eaLnBrk="0" hangingPunct="0"/>
            <a:r>
              <a:rPr lang="en-US" sz="1600" b="1">
                <a:latin typeface="Helvetica" pitchFamily="34" charset="0"/>
              </a:rPr>
              <a:t>Format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IPv4 Header Fields</a:t>
            </a:r>
          </a:p>
        </p:txBody>
      </p:sp>
      <p:sp>
        <p:nvSpPr>
          <p:cNvPr id="185347" name="Rectangle 3"/>
          <p:cNvSpPr>
            <a:spLocks noGrp="1" noChangeArrowheads="1"/>
          </p:cNvSpPr>
          <p:nvPr>
            <p:ph type="body" sz="half" idx="1"/>
          </p:nvPr>
        </p:nvSpPr>
        <p:spPr>
          <a:xfrm>
            <a:off x="3886200" y="1447800"/>
            <a:ext cx="5105400" cy="2590800"/>
          </a:xfrm>
        </p:spPr>
        <p:txBody>
          <a:bodyPr/>
          <a:lstStyle/>
          <a:p>
            <a:pPr marL="233363" indent="-233363"/>
            <a:r>
              <a:rPr lang="en-US" sz="2400"/>
              <a:t>Version: IP Version</a:t>
            </a:r>
          </a:p>
          <a:p>
            <a:pPr marL="574675" lvl="1" indent="-227013"/>
            <a:r>
              <a:rPr lang="en-US" sz="2000"/>
              <a:t>4 for IPv4</a:t>
            </a:r>
          </a:p>
          <a:p>
            <a:pPr marL="233363" indent="-233363"/>
            <a:r>
              <a:rPr lang="en-US" sz="2400"/>
              <a:t>HLen: Header Length</a:t>
            </a:r>
          </a:p>
          <a:p>
            <a:pPr marL="574675" lvl="1" indent="-227013"/>
            <a:r>
              <a:rPr lang="en-US" sz="2000"/>
              <a:t>32-bit words (typically 5)</a:t>
            </a:r>
          </a:p>
          <a:p>
            <a:pPr marL="233363" indent="-233363"/>
            <a:r>
              <a:rPr lang="en-US" sz="2400"/>
              <a:t>TOS: Type of Service</a:t>
            </a:r>
          </a:p>
          <a:p>
            <a:pPr marL="574675" lvl="1" indent="-227013"/>
            <a:r>
              <a:rPr lang="en-US" sz="2000"/>
              <a:t>Priority information</a:t>
            </a:r>
          </a:p>
        </p:txBody>
      </p:sp>
      <p:sp>
        <p:nvSpPr>
          <p:cNvPr id="185348" name="Rectangle 4"/>
          <p:cNvSpPr>
            <a:spLocks noGrp="1" noChangeArrowheads="1"/>
          </p:cNvSpPr>
          <p:nvPr>
            <p:ph type="body" sz="half" idx="2"/>
          </p:nvPr>
        </p:nvSpPr>
        <p:spPr>
          <a:xfrm>
            <a:off x="609600" y="3810000"/>
            <a:ext cx="7848600" cy="2557463"/>
          </a:xfrm>
        </p:spPr>
        <p:txBody>
          <a:bodyPr>
            <a:normAutofit fontScale="92500" lnSpcReduction="20000"/>
          </a:bodyPr>
          <a:lstStyle/>
          <a:p>
            <a:pPr>
              <a:lnSpc>
                <a:spcPct val="90000"/>
              </a:lnSpc>
            </a:pPr>
            <a:r>
              <a:rPr lang="en-US" sz="2400" dirty="0"/>
              <a:t>Length: Packet Length</a:t>
            </a:r>
          </a:p>
          <a:p>
            <a:pPr lvl="1">
              <a:lnSpc>
                <a:spcPct val="90000"/>
              </a:lnSpc>
            </a:pPr>
            <a:r>
              <a:rPr lang="en-US" sz="2000" dirty="0"/>
              <a:t>Bytes (including header</a:t>
            </a:r>
            <a:r>
              <a:rPr lang="en-US" sz="2000" dirty="0" smtClean="0"/>
              <a:t>)</a:t>
            </a:r>
          </a:p>
          <a:p>
            <a:pPr lvl="1">
              <a:lnSpc>
                <a:spcPct val="90000"/>
              </a:lnSpc>
            </a:pPr>
            <a:r>
              <a:rPr lang="en-US" sz="2000" dirty="0" smtClean="0"/>
              <a:t>The total length field defines the total length of the datagram including the header.</a:t>
            </a:r>
          </a:p>
          <a:p>
            <a:pPr>
              <a:lnSpc>
                <a:spcPct val="90000"/>
              </a:lnSpc>
            </a:pPr>
            <a:r>
              <a:rPr lang="en-US" sz="2400" dirty="0" smtClean="0"/>
              <a:t>Header </a:t>
            </a:r>
            <a:r>
              <a:rPr lang="en-US" sz="2400" dirty="0"/>
              <a:t>format can change with versions</a:t>
            </a:r>
          </a:p>
          <a:p>
            <a:pPr lvl="1">
              <a:lnSpc>
                <a:spcPct val="90000"/>
              </a:lnSpc>
            </a:pPr>
            <a:r>
              <a:rPr lang="en-US" sz="2000" dirty="0"/>
              <a:t>First byte identifies version</a:t>
            </a:r>
          </a:p>
          <a:p>
            <a:pPr>
              <a:lnSpc>
                <a:spcPct val="90000"/>
              </a:lnSpc>
            </a:pPr>
            <a:r>
              <a:rPr lang="en-US" sz="2400" dirty="0"/>
              <a:t>Length field limits packets to 65,535 bytes</a:t>
            </a:r>
          </a:p>
          <a:p>
            <a:pPr lvl="1">
              <a:lnSpc>
                <a:spcPct val="90000"/>
              </a:lnSpc>
            </a:pPr>
            <a:r>
              <a:rPr lang="en-US" sz="2000" dirty="0"/>
              <a:t>In practice, break into much smaller packets for network performance </a:t>
            </a:r>
            <a:r>
              <a:rPr lang="en-US" sz="2000" dirty="0" smtClean="0"/>
              <a:t>considerations</a:t>
            </a:r>
          </a:p>
          <a:p>
            <a:pPr lvl="1">
              <a:lnSpc>
                <a:spcPct val="90000"/>
              </a:lnSpc>
            </a:pPr>
            <a:endParaRPr lang="en-US" sz="2000" dirty="0"/>
          </a:p>
        </p:txBody>
      </p:sp>
      <p:grpSp>
        <p:nvGrpSpPr>
          <p:cNvPr id="2" name="Group 5"/>
          <p:cNvGrpSpPr>
            <a:grpSpLocks/>
          </p:cNvGrpSpPr>
          <p:nvPr/>
        </p:nvGrpSpPr>
        <p:grpSpPr bwMode="auto">
          <a:xfrm>
            <a:off x="800100" y="1752600"/>
            <a:ext cx="2743200" cy="1524000"/>
            <a:chOff x="288" y="720"/>
            <a:chExt cx="3072" cy="2064"/>
          </a:xfrm>
        </p:grpSpPr>
        <p:grpSp>
          <p:nvGrpSpPr>
            <p:cNvPr id="3" name="Group 6"/>
            <p:cNvGrpSpPr>
              <a:grpSpLocks/>
            </p:cNvGrpSpPr>
            <p:nvPr/>
          </p:nvGrpSpPr>
          <p:grpSpPr bwMode="auto">
            <a:xfrm>
              <a:off x="288" y="720"/>
              <a:ext cx="3072" cy="240"/>
              <a:chOff x="1200" y="2064"/>
              <a:chExt cx="3072" cy="240"/>
            </a:xfrm>
          </p:grpSpPr>
          <p:sp>
            <p:nvSpPr>
              <p:cNvPr id="185351" name="Rectangle 7"/>
              <p:cNvSpPr>
                <a:spLocks noChangeArrowheads="1"/>
              </p:cNvSpPr>
              <p:nvPr/>
            </p:nvSpPr>
            <p:spPr bwMode="auto">
              <a:xfrm>
                <a:off x="1200"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0</a:t>
                </a:r>
              </a:p>
            </p:txBody>
          </p:sp>
          <p:sp>
            <p:nvSpPr>
              <p:cNvPr id="185352" name="Rectangle 8"/>
              <p:cNvSpPr>
                <a:spLocks noChangeArrowheads="1"/>
              </p:cNvSpPr>
              <p:nvPr/>
            </p:nvSpPr>
            <p:spPr bwMode="auto">
              <a:xfrm>
                <a:off x="1584"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4</a:t>
                </a:r>
              </a:p>
            </p:txBody>
          </p:sp>
          <p:sp>
            <p:nvSpPr>
              <p:cNvPr id="185353" name="Rectangle 9"/>
              <p:cNvSpPr>
                <a:spLocks noChangeArrowheads="1"/>
              </p:cNvSpPr>
              <p:nvPr/>
            </p:nvSpPr>
            <p:spPr bwMode="auto">
              <a:xfrm>
                <a:off x="1968"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8</a:t>
                </a:r>
              </a:p>
            </p:txBody>
          </p:sp>
          <p:sp>
            <p:nvSpPr>
              <p:cNvPr id="185354" name="Rectangle 10"/>
              <p:cNvSpPr>
                <a:spLocks noChangeArrowheads="1"/>
              </p:cNvSpPr>
              <p:nvPr/>
            </p:nvSpPr>
            <p:spPr bwMode="auto">
              <a:xfrm>
                <a:off x="2352"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12</a:t>
                </a:r>
              </a:p>
            </p:txBody>
          </p:sp>
          <p:sp>
            <p:nvSpPr>
              <p:cNvPr id="185355" name="Rectangle 11"/>
              <p:cNvSpPr>
                <a:spLocks noChangeArrowheads="1"/>
              </p:cNvSpPr>
              <p:nvPr/>
            </p:nvSpPr>
            <p:spPr bwMode="auto">
              <a:xfrm>
                <a:off x="2736"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16</a:t>
                </a:r>
              </a:p>
            </p:txBody>
          </p:sp>
          <p:sp>
            <p:nvSpPr>
              <p:cNvPr id="185356" name="Rectangle 12"/>
              <p:cNvSpPr>
                <a:spLocks noChangeArrowheads="1"/>
              </p:cNvSpPr>
              <p:nvPr/>
            </p:nvSpPr>
            <p:spPr bwMode="auto">
              <a:xfrm>
                <a:off x="3024"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19</a:t>
                </a:r>
              </a:p>
            </p:txBody>
          </p:sp>
          <p:sp>
            <p:nvSpPr>
              <p:cNvPr id="185357" name="Rectangle 13"/>
              <p:cNvSpPr>
                <a:spLocks noChangeArrowheads="1"/>
              </p:cNvSpPr>
              <p:nvPr/>
            </p:nvSpPr>
            <p:spPr bwMode="auto">
              <a:xfrm>
                <a:off x="3504"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24</a:t>
                </a:r>
              </a:p>
            </p:txBody>
          </p:sp>
          <p:sp>
            <p:nvSpPr>
              <p:cNvPr id="185358" name="Rectangle 14"/>
              <p:cNvSpPr>
                <a:spLocks noChangeArrowheads="1"/>
              </p:cNvSpPr>
              <p:nvPr/>
            </p:nvSpPr>
            <p:spPr bwMode="auto">
              <a:xfrm>
                <a:off x="3888"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28</a:t>
                </a:r>
              </a:p>
            </p:txBody>
          </p:sp>
          <p:sp>
            <p:nvSpPr>
              <p:cNvPr id="185359" name="Rectangle 15"/>
              <p:cNvSpPr>
                <a:spLocks noChangeArrowheads="1"/>
              </p:cNvSpPr>
              <p:nvPr/>
            </p:nvSpPr>
            <p:spPr bwMode="auto">
              <a:xfrm>
                <a:off x="4080" y="2064"/>
                <a:ext cx="192" cy="240"/>
              </a:xfrm>
              <a:prstGeom prst="rect">
                <a:avLst/>
              </a:prstGeom>
              <a:noFill/>
              <a:ln w="12700">
                <a:noFill/>
                <a:miter lim="800000"/>
                <a:headEnd/>
                <a:tailEnd/>
              </a:ln>
              <a:effectLst/>
            </p:spPr>
            <p:txBody>
              <a:bodyPr rIns="0" anchor="ctr"/>
              <a:lstStyle/>
              <a:p>
                <a:pPr algn="r" eaLnBrk="0" hangingPunct="0"/>
                <a:r>
                  <a:rPr lang="en-US" sz="700">
                    <a:latin typeface="Helvetica" pitchFamily="34" charset="0"/>
                  </a:rPr>
                  <a:t>31</a:t>
                </a:r>
              </a:p>
            </p:txBody>
          </p:sp>
        </p:grpSp>
        <p:sp>
          <p:nvSpPr>
            <p:cNvPr id="185360" name="Rectangle 16"/>
            <p:cNvSpPr>
              <a:spLocks noChangeArrowheads="1"/>
            </p:cNvSpPr>
            <p:nvPr/>
          </p:nvSpPr>
          <p:spPr bwMode="auto">
            <a:xfrm>
              <a:off x="288" y="960"/>
              <a:ext cx="384"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700">
                  <a:latin typeface="Helvetica" pitchFamily="34" charset="0"/>
                </a:rPr>
                <a:t>ver-</a:t>
              </a:r>
            </a:p>
            <a:p>
              <a:pPr algn="ctr" eaLnBrk="0" hangingPunct="0"/>
              <a:r>
                <a:rPr lang="en-US" sz="700">
                  <a:latin typeface="Helvetica" pitchFamily="34" charset="0"/>
                </a:rPr>
                <a:t>sion</a:t>
              </a:r>
            </a:p>
          </p:txBody>
        </p:sp>
        <p:sp>
          <p:nvSpPr>
            <p:cNvPr id="185361" name="Rectangle 17"/>
            <p:cNvSpPr>
              <a:spLocks noChangeArrowheads="1"/>
            </p:cNvSpPr>
            <p:nvPr/>
          </p:nvSpPr>
          <p:spPr bwMode="auto">
            <a:xfrm>
              <a:off x="672" y="960"/>
              <a:ext cx="384"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600">
                  <a:latin typeface="Helvetica" pitchFamily="34" charset="0"/>
                </a:rPr>
                <a:t>HLen</a:t>
              </a:r>
            </a:p>
          </p:txBody>
        </p:sp>
        <p:sp>
          <p:nvSpPr>
            <p:cNvPr id="185362" name="Rectangle 18"/>
            <p:cNvSpPr>
              <a:spLocks noChangeArrowheads="1"/>
            </p:cNvSpPr>
            <p:nvPr/>
          </p:nvSpPr>
          <p:spPr bwMode="auto">
            <a:xfrm>
              <a:off x="1056" y="960"/>
              <a:ext cx="768"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700">
                  <a:latin typeface="Helvetica" pitchFamily="34" charset="0"/>
                </a:rPr>
                <a:t>TOS</a:t>
              </a:r>
            </a:p>
          </p:txBody>
        </p:sp>
        <p:sp>
          <p:nvSpPr>
            <p:cNvPr id="185363" name="Rectangle 19"/>
            <p:cNvSpPr>
              <a:spLocks noChangeArrowheads="1"/>
            </p:cNvSpPr>
            <p:nvPr/>
          </p:nvSpPr>
          <p:spPr bwMode="auto">
            <a:xfrm>
              <a:off x="1824" y="960"/>
              <a:ext cx="1536"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700">
                  <a:latin typeface="Helvetica" pitchFamily="34" charset="0"/>
                </a:rPr>
                <a:t>Length</a:t>
              </a:r>
            </a:p>
          </p:txBody>
        </p:sp>
        <p:sp>
          <p:nvSpPr>
            <p:cNvPr id="185364" name="Rectangle 20"/>
            <p:cNvSpPr>
              <a:spLocks noChangeArrowheads="1"/>
            </p:cNvSpPr>
            <p:nvPr/>
          </p:nvSpPr>
          <p:spPr bwMode="auto">
            <a:xfrm>
              <a:off x="288" y="120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Identifier</a:t>
              </a:r>
            </a:p>
          </p:txBody>
        </p:sp>
        <p:sp>
          <p:nvSpPr>
            <p:cNvPr id="185365" name="Rectangle 21"/>
            <p:cNvSpPr>
              <a:spLocks noChangeArrowheads="1"/>
            </p:cNvSpPr>
            <p:nvPr/>
          </p:nvSpPr>
          <p:spPr bwMode="auto">
            <a:xfrm>
              <a:off x="1824" y="1200"/>
              <a:ext cx="28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500">
                  <a:latin typeface="Helvetica" pitchFamily="34" charset="0"/>
                </a:rPr>
                <a:t>Flags</a:t>
              </a:r>
            </a:p>
          </p:txBody>
        </p:sp>
        <p:sp>
          <p:nvSpPr>
            <p:cNvPr id="185366" name="Rectangle 22"/>
            <p:cNvSpPr>
              <a:spLocks noChangeArrowheads="1"/>
            </p:cNvSpPr>
            <p:nvPr/>
          </p:nvSpPr>
          <p:spPr bwMode="auto">
            <a:xfrm>
              <a:off x="2112" y="1200"/>
              <a:ext cx="124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Offset</a:t>
              </a:r>
            </a:p>
          </p:txBody>
        </p:sp>
        <p:sp>
          <p:nvSpPr>
            <p:cNvPr id="185367" name="Rectangle 23"/>
            <p:cNvSpPr>
              <a:spLocks noChangeArrowheads="1"/>
            </p:cNvSpPr>
            <p:nvPr/>
          </p:nvSpPr>
          <p:spPr bwMode="auto">
            <a:xfrm>
              <a:off x="288"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TTL</a:t>
              </a:r>
            </a:p>
          </p:txBody>
        </p:sp>
        <p:sp>
          <p:nvSpPr>
            <p:cNvPr id="185368" name="Rectangle 24"/>
            <p:cNvSpPr>
              <a:spLocks noChangeArrowheads="1"/>
            </p:cNvSpPr>
            <p:nvPr/>
          </p:nvSpPr>
          <p:spPr bwMode="auto">
            <a:xfrm>
              <a:off x="1056"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Protocol</a:t>
              </a:r>
            </a:p>
          </p:txBody>
        </p:sp>
        <p:sp>
          <p:nvSpPr>
            <p:cNvPr id="185369" name="Rectangle 25"/>
            <p:cNvSpPr>
              <a:spLocks noChangeArrowheads="1"/>
            </p:cNvSpPr>
            <p:nvPr/>
          </p:nvSpPr>
          <p:spPr bwMode="auto">
            <a:xfrm>
              <a:off x="1824" y="144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Checksum</a:t>
              </a:r>
            </a:p>
          </p:txBody>
        </p:sp>
        <p:sp>
          <p:nvSpPr>
            <p:cNvPr id="185370" name="Rectangle 26"/>
            <p:cNvSpPr>
              <a:spLocks noChangeArrowheads="1"/>
            </p:cNvSpPr>
            <p:nvPr/>
          </p:nvSpPr>
          <p:spPr bwMode="auto">
            <a:xfrm>
              <a:off x="288" y="1680"/>
              <a:ext cx="3072"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Source Address</a:t>
              </a:r>
            </a:p>
          </p:txBody>
        </p:sp>
        <p:sp>
          <p:nvSpPr>
            <p:cNvPr id="185371" name="Rectangle 27"/>
            <p:cNvSpPr>
              <a:spLocks noChangeArrowheads="1"/>
            </p:cNvSpPr>
            <p:nvPr/>
          </p:nvSpPr>
          <p:spPr bwMode="auto">
            <a:xfrm>
              <a:off x="288" y="1920"/>
              <a:ext cx="3072"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Destination Address</a:t>
              </a:r>
            </a:p>
          </p:txBody>
        </p:sp>
        <p:sp>
          <p:nvSpPr>
            <p:cNvPr id="185372" name="Rectangle 28"/>
            <p:cNvSpPr>
              <a:spLocks noChangeArrowheads="1"/>
            </p:cNvSpPr>
            <p:nvPr/>
          </p:nvSpPr>
          <p:spPr bwMode="auto">
            <a:xfrm>
              <a:off x="288" y="2160"/>
              <a:ext cx="3072" cy="240"/>
            </a:xfrm>
            <a:prstGeom prst="rect">
              <a:avLst/>
            </a:prstGeom>
            <a:solidFill>
              <a:srgbClr val="CCFFCC"/>
            </a:solidFill>
            <a:ln w="12700">
              <a:solidFill>
                <a:schemeClr val="tx1"/>
              </a:solidFill>
              <a:miter lim="800000"/>
              <a:headEnd/>
              <a:tailEnd/>
            </a:ln>
            <a:effectLst/>
          </p:spPr>
          <p:txBody>
            <a:bodyPr anchor="ctr"/>
            <a:lstStyle/>
            <a:p>
              <a:pPr algn="ctr" eaLnBrk="0" hangingPunct="0"/>
              <a:r>
                <a:rPr lang="en-US" sz="700">
                  <a:latin typeface="Helvetica" pitchFamily="34" charset="0"/>
                </a:rPr>
                <a:t>Options (if any)</a:t>
              </a:r>
            </a:p>
          </p:txBody>
        </p:sp>
        <p:sp>
          <p:nvSpPr>
            <p:cNvPr id="185373" name="Rectangle 29"/>
            <p:cNvSpPr>
              <a:spLocks noChangeArrowheads="1"/>
            </p:cNvSpPr>
            <p:nvPr/>
          </p:nvSpPr>
          <p:spPr bwMode="auto">
            <a:xfrm>
              <a:off x="288" y="2400"/>
              <a:ext cx="3072" cy="384"/>
            </a:xfrm>
            <a:prstGeom prst="rect">
              <a:avLst/>
            </a:prstGeom>
            <a:solidFill>
              <a:schemeClr val="folHlink"/>
            </a:solidFill>
            <a:ln w="12700">
              <a:solidFill>
                <a:schemeClr val="tx1"/>
              </a:solidFill>
              <a:miter lim="800000"/>
              <a:headEnd/>
              <a:tailEnd/>
            </a:ln>
            <a:effectLst/>
          </p:spPr>
          <p:txBody>
            <a:bodyPr anchor="ctr"/>
            <a:lstStyle/>
            <a:p>
              <a:pPr algn="ctr" eaLnBrk="0" hangingPunct="0"/>
              <a:r>
                <a:rPr lang="en-US" sz="700">
                  <a:solidFill>
                    <a:srgbClr val="CCFFCC"/>
                  </a:solidFill>
                  <a:latin typeface="Helvetica" pitchFamily="34" charset="0"/>
                </a:rPr>
                <a:t>Data</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 of Service</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noChangeArrowheads="1"/>
          </p:cNvPicPr>
          <p:nvPr/>
        </p:nvPicPr>
        <p:blipFill>
          <a:blip r:embed="rId2" cstate="print"/>
          <a:srcRect/>
          <a:stretch>
            <a:fillRect/>
          </a:stretch>
        </p:blipFill>
        <p:spPr bwMode="auto">
          <a:xfrm>
            <a:off x="563563" y="2727325"/>
            <a:ext cx="7742237" cy="131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rPr>
              <a:t>Types of service</a:t>
            </a:r>
            <a:endParaRPr lang="en-US" sz="4000" dirty="0"/>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cstate="print"/>
          <a:srcRect/>
          <a:stretch>
            <a:fillRect/>
          </a:stretch>
        </p:blipFill>
        <p:spPr bwMode="auto">
          <a:xfrm>
            <a:off x="2133600" y="1800225"/>
            <a:ext cx="5348288" cy="3586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050"/>
          <p:cNvSpPr>
            <a:spLocks noGrp="1" noChangeArrowheads="1"/>
          </p:cNvSpPr>
          <p:nvPr>
            <p:ph type="title"/>
          </p:nvPr>
        </p:nvSpPr>
        <p:spPr/>
        <p:txBody>
          <a:bodyPr/>
          <a:lstStyle/>
          <a:p>
            <a:r>
              <a:rPr lang="en-US" altLang="tr-TR" smtClean="0"/>
              <a:t>Some basics</a:t>
            </a:r>
          </a:p>
        </p:txBody>
      </p:sp>
      <p:sp>
        <p:nvSpPr>
          <p:cNvPr id="4099" name="Rectangle 2051"/>
          <p:cNvSpPr>
            <a:spLocks noGrp="1" noChangeArrowheads="1"/>
          </p:cNvSpPr>
          <p:nvPr>
            <p:ph type="body" idx="1"/>
          </p:nvPr>
        </p:nvSpPr>
        <p:spPr/>
        <p:txBody>
          <a:bodyPr/>
          <a:lstStyle/>
          <a:p>
            <a:r>
              <a:rPr lang="en-AU" altLang="tr-TR" sz="2400" dirty="0" smtClean="0"/>
              <a:t>The term internet is short for “internetworking”</a:t>
            </a:r>
          </a:p>
          <a:p>
            <a:pPr lvl="1"/>
            <a:r>
              <a:rPr lang="en-AU" altLang="tr-TR" sz="2000" dirty="0" smtClean="0"/>
              <a:t>interconnection of networks with different network access mechanisms, addressing, different routing techniques, etc.</a:t>
            </a:r>
          </a:p>
          <a:p>
            <a:r>
              <a:rPr lang="en-AU" altLang="tr-TR" sz="2400" dirty="0" smtClean="0"/>
              <a:t>An internet</a:t>
            </a:r>
          </a:p>
          <a:p>
            <a:pPr lvl="1"/>
            <a:r>
              <a:rPr lang="en-AU" altLang="tr-TR" sz="2000" dirty="0" smtClean="0"/>
              <a:t>Collection of communications networks interconnected by </a:t>
            </a:r>
            <a:r>
              <a:rPr lang="tr-TR" altLang="tr-TR" sz="2000" dirty="0" smtClean="0"/>
              <a:t>layer 3  switches </a:t>
            </a:r>
            <a:r>
              <a:rPr lang="en-AU" altLang="tr-TR" sz="2000" dirty="0" smtClean="0"/>
              <a:t>and/or routers</a:t>
            </a:r>
          </a:p>
          <a:p>
            <a:r>
              <a:rPr lang="en-AU" altLang="tr-TR" sz="2400" dirty="0" smtClean="0"/>
              <a:t>The Internet - note </a:t>
            </a:r>
            <a:r>
              <a:rPr lang="tr-TR" altLang="tr-TR" sz="2400" dirty="0" smtClean="0"/>
              <a:t>the </a:t>
            </a:r>
            <a:r>
              <a:rPr lang="en-AU" altLang="tr-TR" sz="2400" dirty="0" smtClean="0"/>
              <a:t>uppercase I</a:t>
            </a:r>
          </a:p>
          <a:p>
            <a:pPr lvl="1"/>
            <a:r>
              <a:rPr lang="en-AU" altLang="tr-TR" sz="2000" dirty="0" smtClean="0"/>
              <a:t>The global collection of individual machines and networks</a:t>
            </a:r>
          </a:p>
          <a:p>
            <a:r>
              <a:rPr lang="en-US" altLang="tr-TR" sz="2400" dirty="0" smtClean="0"/>
              <a:t>IP (Internet Protocol) </a:t>
            </a:r>
          </a:p>
          <a:p>
            <a:pPr lvl="1"/>
            <a:r>
              <a:rPr lang="en-US" altLang="tr-TR" sz="2000" dirty="0" smtClean="0"/>
              <a:t>most widely used internetworking protocol</a:t>
            </a:r>
          </a:p>
          <a:p>
            <a:pPr lvl="1"/>
            <a:r>
              <a:rPr lang="en-US" altLang="tr-TR" sz="2000" dirty="0" smtClean="0"/>
              <a:t>foundation of all internet-based applications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Default types of service</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cstate="print"/>
          <a:srcRect/>
          <a:stretch>
            <a:fillRect/>
          </a:stretch>
        </p:blipFill>
        <p:spPr bwMode="auto">
          <a:xfrm>
            <a:off x="1371600" y="1143000"/>
            <a:ext cx="6248400" cy="55684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990600" y="1752600"/>
            <a:ext cx="4819650" cy="2505075"/>
          </a:xfrm>
          <a:prstGeom prst="rect">
            <a:avLst/>
          </a:prstGeom>
          <a:noFill/>
          <a:ln w="9525">
            <a:noFill/>
            <a:miter lim="800000"/>
            <a:headEnd/>
            <a:tailEnd/>
          </a:ln>
        </p:spPr>
      </p:pic>
      <p:sp>
        <p:nvSpPr>
          <p:cNvPr id="16" name="Title 15"/>
          <p:cNvSpPr>
            <a:spLocks noGrp="1"/>
          </p:cNvSpPr>
          <p:nvPr>
            <p:ph type="title"/>
          </p:nvPr>
        </p:nvSpPr>
        <p:spPr/>
        <p:txBody>
          <a:bodyPr/>
          <a:lstStyle/>
          <a:p>
            <a:r>
              <a:rPr lang="en-US" dirty="0" err="1" smtClean="0"/>
              <a:t>Codepoints</a:t>
            </a:r>
            <a:endParaRPr lang="en-US" dirty="0"/>
          </a:p>
        </p:txBody>
      </p:sp>
      <p:sp>
        <p:nvSpPr>
          <p:cNvPr id="17" name="Content Placeholder 16"/>
          <p:cNvSpPr>
            <a:spLocks noGrp="1"/>
          </p:cNvSpPr>
          <p:nvPr>
            <p:ph idx="1"/>
          </p:nvPr>
        </p:nvSpPr>
        <p:spPr/>
        <p:txBody>
          <a:bodyPr/>
          <a:lstStyle/>
          <a:p>
            <a:endParaRPr lang="en-US" dirty="0"/>
          </a:p>
        </p:txBody>
      </p:sp>
      <p:pic>
        <p:nvPicPr>
          <p:cNvPr id="18" name="Picture 2"/>
          <p:cNvPicPr>
            <a:picLocks noChangeAspect="1" noChangeArrowheads="1"/>
          </p:cNvPicPr>
          <p:nvPr/>
        </p:nvPicPr>
        <p:blipFill>
          <a:blip r:embed="rId4" cstate="print"/>
          <a:srcRect/>
          <a:stretch>
            <a:fillRect/>
          </a:stretch>
        </p:blipFill>
        <p:spPr bwMode="auto">
          <a:xfrm>
            <a:off x="1981200" y="4724400"/>
            <a:ext cx="5010150" cy="122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IPv4 Header Fields</a:t>
            </a:r>
          </a:p>
        </p:txBody>
      </p:sp>
      <p:sp>
        <p:nvSpPr>
          <p:cNvPr id="178179" name="Rectangle 3"/>
          <p:cNvSpPr>
            <a:spLocks noGrp="1" noChangeArrowheads="1"/>
          </p:cNvSpPr>
          <p:nvPr>
            <p:ph type="body" idx="1"/>
          </p:nvPr>
        </p:nvSpPr>
        <p:spPr/>
        <p:txBody>
          <a:bodyPr/>
          <a:lstStyle/>
          <a:p>
            <a:pPr>
              <a:lnSpc>
                <a:spcPct val="80000"/>
              </a:lnSpc>
            </a:pPr>
            <a:r>
              <a:rPr lang="en-US" sz="2000" dirty="0"/>
              <a:t>Identifier, flags, fragment offset </a:t>
            </a:r>
            <a:r>
              <a:rPr lang="en-US" sz="2000" dirty="0">
                <a:sym typeface="Wingdings" pitchFamily="2" charset="2"/>
              </a:rPr>
              <a:t> used primarily for fragmentation</a:t>
            </a:r>
            <a:endParaRPr lang="en-US" sz="2000" dirty="0"/>
          </a:p>
          <a:p>
            <a:pPr>
              <a:lnSpc>
                <a:spcPct val="80000"/>
              </a:lnSpc>
            </a:pPr>
            <a:r>
              <a:rPr lang="en-US" sz="2000" dirty="0"/>
              <a:t>Time to live</a:t>
            </a:r>
          </a:p>
          <a:p>
            <a:pPr lvl="1">
              <a:lnSpc>
                <a:spcPct val="80000"/>
              </a:lnSpc>
            </a:pPr>
            <a:r>
              <a:rPr lang="en-US" sz="1800" dirty="0"/>
              <a:t>Must be decremented at each router</a:t>
            </a:r>
          </a:p>
          <a:p>
            <a:pPr lvl="1">
              <a:lnSpc>
                <a:spcPct val="80000"/>
              </a:lnSpc>
            </a:pPr>
            <a:r>
              <a:rPr lang="en-US" sz="1800" dirty="0"/>
              <a:t>Packets with TTL=0 are thrown away</a:t>
            </a:r>
          </a:p>
          <a:p>
            <a:pPr lvl="1">
              <a:lnSpc>
                <a:spcPct val="80000"/>
              </a:lnSpc>
            </a:pPr>
            <a:r>
              <a:rPr lang="en-US" sz="1800" dirty="0"/>
              <a:t>Ensure packets exit the network</a:t>
            </a:r>
          </a:p>
          <a:p>
            <a:pPr>
              <a:lnSpc>
                <a:spcPct val="80000"/>
              </a:lnSpc>
            </a:pPr>
            <a:r>
              <a:rPr lang="en-US" sz="2000" dirty="0"/>
              <a:t>Protocol</a:t>
            </a:r>
          </a:p>
          <a:p>
            <a:pPr lvl="1">
              <a:lnSpc>
                <a:spcPct val="80000"/>
              </a:lnSpc>
            </a:pPr>
            <a:r>
              <a:rPr lang="en-US" sz="1800" dirty="0" err="1"/>
              <a:t>Demultiplexing</a:t>
            </a:r>
            <a:r>
              <a:rPr lang="en-US" sz="1800" dirty="0"/>
              <a:t> to higher layer protocols</a:t>
            </a:r>
          </a:p>
          <a:p>
            <a:pPr lvl="1">
              <a:lnSpc>
                <a:spcPct val="80000"/>
              </a:lnSpc>
            </a:pPr>
            <a:r>
              <a:rPr lang="en-US" sz="1800" dirty="0"/>
              <a:t>TCP = 6, ICMP = 1, UDP = 17…</a:t>
            </a:r>
          </a:p>
          <a:p>
            <a:pPr>
              <a:lnSpc>
                <a:spcPct val="80000"/>
              </a:lnSpc>
            </a:pPr>
            <a:r>
              <a:rPr lang="en-US" sz="2000" dirty="0"/>
              <a:t>Header checksum</a:t>
            </a:r>
          </a:p>
          <a:p>
            <a:pPr lvl="1">
              <a:lnSpc>
                <a:spcPct val="80000"/>
              </a:lnSpc>
            </a:pPr>
            <a:r>
              <a:rPr lang="en-US" sz="1800" dirty="0"/>
              <a:t>Ensures some degree of header integrity</a:t>
            </a:r>
          </a:p>
          <a:p>
            <a:pPr lvl="1">
              <a:lnSpc>
                <a:spcPct val="80000"/>
              </a:lnSpc>
            </a:pPr>
            <a:r>
              <a:rPr lang="en-US" sz="1800" dirty="0"/>
              <a:t>Relatively weak – 16 bit</a:t>
            </a:r>
          </a:p>
          <a:p>
            <a:pPr>
              <a:lnSpc>
                <a:spcPct val="80000"/>
              </a:lnSpc>
            </a:pPr>
            <a:r>
              <a:rPr lang="en-US" sz="2000" dirty="0"/>
              <a:t>Options</a:t>
            </a:r>
          </a:p>
          <a:p>
            <a:pPr lvl="1">
              <a:lnSpc>
                <a:spcPct val="80000"/>
              </a:lnSpc>
            </a:pPr>
            <a:r>
              <a:rPr lang="en-US" sz="1800" dirty="0"/>
              <a:t>E.g. Source routing, record route, etc.</a:t>
            </a:r>
          </a:p>
          <a:p>
            <a:pPr lvl="1">
              <a:lnSpc>
                <a:spcPct val="80000"/>
              </a:lnSpc>
            </a:pPr>
            <a:r>
              <a:rPr lang="en-US" sz="1800" dirty="0"/>
              <a:t>Performance issues</a:t>
            </a:r>
          </a:p>
          <a:p>
            <a:pPr lvl="2">
              <a:lnSpc>
                <a:spcPct val="80000"/>
              </a:lnSpc>
            </a:pPr>
            <a:r>
              <a:rPr lang="en-US" sz="1600" dirty="0"/>
              <a:t>Poorly supported</a:t>
            </a:r>
          </a:p>
        </p:txBody>
      </p:sp>
      <p:grpSp>
        <p:nvGrpSpPr>
          <p:cNvPr id="2" name="Group 4"/>
          <p:cNvGrpSpPr>
            <a:grpSpLocks/>
          </p:cNvGrpSpPr>
          <p:nvPr/>
        </p:nvGrpSpPr>
        <p:grpSpPr bwMode="auto">
          <a:xfrm>
            <a:off x="5638800" y="2081213"/>
            <a:ext cx="2743200" cy="1524000"/>
            <a:chOff x="288" y="720"/>
            <a:chExt cx="3072" cy="2064"/>
          </a:xfrm>
        </p:grpSpPr>
        <p:grpSp>
          <p:nvGrpSpPr>
            <p:cNvPr id="3" name="Group 5"/>
            <p:cNvGrpSpPr>
              <a:grpSpLocks/>
            </p:cNvGrpSpPr>
            <p:nvPr/>
          </p:nvGrpSpPr>
          <p:grpSpPr bwMode="auto">
            <a:xfrm>
              <a:off x="288" y="720"/>
              <a:ext cx="3072" cy="240"/>
              <a:chOff x="1200" y="2064"/>
              <a:chExt cx="3072" cy="240"/>
            </a:xfrm>
          </p:grpSpPr>
          <p:sp>
            <p:nvSpPr>
              <p:cNvPr id="178182" name="Rectangle 6"/>
              <p:cNvSpPr>
                <a:spLocks noChangeArrowheads="1"/>
              </p:cNvSpPr>
              <p:nvPr/>
            </p:nvSpPr>
            <p:spPr bwMode="auto">
              <a:xfrm>
                <a:off x="1200"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0</a:t>
                </a:r>
              </a:p>
            </p:txBody>
          </p:sp>
          <p:sp>
            <p:nvSpPr>
              <p:cNvPr id="178183" name="Rectangle 7"/>
              <p:cNvSpPr>
                <a:spLocks noChangeArrowheads="1"/>
              </p:cNvSpPr>
              <p:nvPr/>
            </p:nvSpPr>
            <p:spPr bwMode="auto">
              <a:xfrm>
                <a:off x="1584"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4</a:t>
                </a:r>
              </a:p>
            </p:txBody>
          </p:sp>
          <p:sp>
            <p:nvSpPr>
              <p:cNvPr id="178184" name="Rectangle 8"/>
              <p:cNvSpPr>
                <a:spLocks noChangeArrowheads="1"/>
              </p:cNvSpPr>
              <p:nvPr/>
            </p:nvSpPr>
            <p:spPr bwMode="auto">
              <a:xfrm>
                <a:off x="1968"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8</a:t>
                </a:r>
              </a:p>
            </p:txBody>
          </p:sp>
          <p:sp>
            <p:nvSpPr>
              <p:cNvPr id="178185" name="Rectangle 9"/>
              <p:cNvSpPr>
                <a:spLocks noChangeArrowheads="1"/>
              </p:cNvSpPr>
              <p:nvPr/>
            </p:nvSpPr>
            <p:spPr bwMode="auto">
              <a:xfrm>
                <a:off x="2352"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12</a:t>
                </a:r>
              </a:p>
            </p:txBody>
          </p:sp>
          <p:sp>
            <p:nvSpPr>
              <p:cNvPr id="178186" name="Rectangle 10"/>
              <p:cNvSpPr>
                <a:spLocks noChangeArrowheads="1"/>
              </p:cNvSpPr>
              <p:nvPr/>
            </p:nvSpPr>
            <p:spPr bwMode="auto">
              <a:xfrm>
                <a:off x="2736"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16</a:t>
                </a:r>
              </a:p>
            </p:txBody>
          </p:sp>
          <p:sp>
            <p:nvSpPr>
              <p:cNvPr id="178187" name="Rectangle 11"/>
              <p:cNvSpPr>
                <a:spLocks noChangeArrowheads="1"/>
              </p:cNvSpPr>
              <p:nvPr/>
            </p:nvSpPr>
            <p:spPr bwMode="auto">
              <a:xfrm>
                <a:off x="3024"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19</a:t>
                </a:r>
              </a:p>
            </p:txBody>
          </p:sp>
          <p:sp>
            <p:nvSpPr>
              <p:cNvPr id="178188" name="Rectangle 12"/>
              <p:cNvSpPr>
                <a:spLocks noChangeArrowheads="1"/>
              </p:cNvSpPr>
              <p:nvPr/>
            </p:nvSpPr>
            <p:spPr bwMode="auto">
              <a:xfrm>
                <a:off x="3504"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24</a:t>
                </a:r>
              </a:p>
            </p:txBody>
          </p:sp>
          <p:sp>
            <p:nvSpPr>
              <p:cNvPr id="178189" name="Rectangle 13"/>
              <p:cNvSpPr>
                <a:spLocks noChangeArrowheads="1"/>
              </p:cNvSpPr>
              <p:nvPr/>
            </p:nvSpPr>
            <p:spPr bwMode="auto">
              <a:xfrm>
                <a:off x="3888" y="2064"/>
                <a:ext cx="384" cy="240"/>
              </a:xfrm>
              <a:prstGeom prst="rect">
                <a:avLst/>
              </a:prstGeom>
              <a:noFill/>
              <a:ln w="12700">
                <a:noFill/>
                <a:miter lim="800000"/>
                <a:headEnd/>
                <a:tailEnd/>
              </a:ln>
              <a:effectLst/>
            </p:spPr>
            <p:txBody>
              <a:bodyPr lIns="0" anchor="ctr"/>
              <a:lstStyle/>
              <a:p>
                <a:pPr eaLnBrk="0" hangingPunct="0"/>
                <a:r>
                  <a:rPr lang="en-US" sz="700">
                    <a:latin typeface="Helvetica" pitchFamily="34" charset="0"/>
                  </a:rPr>
                  <a:t>28</a:t>
                </a:r>
              </a:p>
            </p:txBody>
          </p:sp>
          <p:sp>
            <p:nvSpPr>
              <p:cNvPr id="178190" name="Rectangle 14"/>
              <p:cNvSpPr>
                <a:spLocks noChangeArrowheads="1"/>
              </p:cNvSpPr>
              <p:nvPr/>
            </p:nvSpPr>
            <p:spPr bwMode="auto">
              <a:xfrm>
                <a:off x="4080" y="2064"/>
                <a:ext cx="192" cy="240"/>
              </a:xfrm>
              <a:prstGeom prst="rect">
                <a:avLst/>
              </a:prstGeom>
              <a:noFill/>
              <a:ln w="12700">
                <a:noFill/>
                <a:miter lim="800000"/>
                <a:headEnd/>
                <a:tailEnd/>
              </a:ln>
              <a:effectLst/>
            </p:spPr>
            <p:txBody>
              <a:bodyPr rIns="0" anchor="ctr"/>
              <a:lstStyle/>
              <a:p>
                <a:pPr algn="r" eaLnBrk="0" hangingPunct="0"/>
                <a:r>
                  <a:rPr lang="en-US" sz="700">
                    <a:latin typeface="Helvetica" pitchFamily="34" charset="0"/>
                  </a:rPr>
                  <a:t>31</a:t>
                </a:r>
              </a:p>
            </p:txBody>
          </p:sp>
        </p:grpSp>
        <p:sp>
          <p:nvSpPr>
            <p:cNvPr id="178191" name="Rectangle 15"/>
            <p:cNvSpPr>
              <a:spLocks noChangeArrowheads="1"/>
            </p:cNvSpPr>
            <p:nvPr/>
          </p:nvSpPr>
          <p:spPr bwMode="auto">
            <a:xfrm>
              <a:off x="288"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ver-</a:t>
              </a:r>
            </a:p>
            <a:p>
              <a:pPr algn="ctr" eaLnBrk="0" hangingPunct="0"/>
              <a:r>
                <a:rPr lang="en-US" sz="700">
                  <a:latin typeface="Helvetica" pitchFamily="34" charset="0"/>
                </a:rPr>
                <a:t>sion</a:t>
              </a:r>
            </a:p>
          </p:txBody>
        </p:sp>
        <p:sp>
          <p:nvSpPr>
            <p:cNvPr id="178192" name="Rectangle 16"/>
            <p:cNvSpPr>
              <a:spLocks noChangeArrowheads="1"/>
            </p:cNvSpPr>
            <p:nvPr/>
          </p:nvSpPr>
          <p:spPr bwMode="auto">
            <a:xfrm>
              <a:off x="672"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HLen</a:t>
              </a:r>
            </a:p>
          </p:txBody>
        </p:sp>
        <p:sp>
          <p:nvSpPr>
            <p:cNvPr id="178193" name="Rectangle 17"/>
            <p:cNvSpPr>
              <a:spLocks noChangeArrowheads="1"/>
            </p:cNvSpPr>
            <p:nvPr/>
          </p:nvSpPr>
          <p:spPr bwMode="auto">
            <a:xfrm>
              <a:off x="1056" y="96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TOS</a:t>
              </a:r>
            </a:p>
          </p:txBody>
        </p:sp>
        <p:sp>
          <p:nvSpPr>
            <p:cNvPr id="178194" name="Rectangle 18"/>
            <p:cNvSpPr>
              <a:spLocks noChangeArrowheads="1"/>
            </p:cNvSpPr>
            <p:nvPr/>
          </p:nvSpPr>
          <p:spPr bwMode="auto">
            <a:xfrm>
              <a:off x="1824" y="96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Length</a:t>
              </a:r>
            </a:p>
          </p:txBody>
        </p:sp>
        <p:sp>
          <p:nvSpPr>
            <p:cNvPr id="178195" name="Rectangle 19"/>
            <p:cNvSpPr>
              <a:spLocks noChangeArrowheads="1"/>
            </p:cNvSpPr>
            <p:nvPr/>
          </p:nvSpPr>
          <p:spPr bwMode="auto">
            <a:xfrm>
              <a:off x="288" y="1200"/>
              <a:ext cx="1536" cy="240"/>
            </a:xfrm>
            <a:prstGeom prst="rect">
              <a:avLst/>
            </a:prstGeom>
            <a:solidFill>
              <a:srgbClr val="FF99CC"/>
            </a:solidFill>
            <a:ln w="12700">
              <a:solidFill>
                <a:schemeClr val="tx1"/>
              </a:solidFill>
              <a:miter lim="800000"/>
              <a:headEnd/>
              <a:tailEnd/>
            </a:ln>
            <a:effectLst/>
          </p:spPr>
          <p:txBody>
            <a:bodyPr anchor="ctr"/>
            <a:lstStyle/>
            <a:p>
              <a:pPr algn="ctr" eaLnBrk="0" hangingPunct="0"/>
              <a:r>
                <a:rPr lang="en-US" sz="700">
                  <a:latin typeface="Helvetica" pitchFamily="34" charset="0"/>
                </a:rPr>
                <a:t>Identifier</a:t>
              </a:r>
            </a:p>
          </p:txBody>
        </p:sp>
        <p:sp>
          <p:nvSpPr>
            <p:cNvPr id="178196" name="Rectangle 20"/>
            <p:cNvSpPr>
              <a:spLocks noChangeArrowheads="1"/>
            </p:cNvSpPr>
            <p:nvPr/>
          </p:nvSpPr>
          <p:spPr bwMode="auto">
            <a:xfrm>
              <a:off x="1824" y="1200"/>
              <a:ext cx="288" cy="240"/>
            </a:xfrm>
            <a:prstGeom prst="rect">
              <a:avLst/>
            </a:prstGeom>
            <a:solidFill>
              <a:srgbClr val="FF99CC"/>
            </a:solidFill>
            <a:ln w="12700">
              <a:solidFill>
                <a:schemeClr val="tx1"/>
              </a:solidFill>
              <a:miter lim="800000"/>
              <a:headEnd/>
              <a:tailEnd/>
            </a:ln>
            <a:effectLst/>
          </p:spPr>
          <p:txBody>
            <a:bodyPr anchor="ctr"/>
            <a:lstStyle/>
            <a:p>
              <a:pPr algn="ctr" eaLnBrk="0" hangingPunct="0"/>
              <a:r>
                <a:rPr lang="en-US" sz="500">
                  <a:latin typeface="Helvetica" pitchFamily="34" charset="0"/>
                </a:rPr>
                <a:t>Flags</a:t>
              </a:r>
            </a:p>
          </p:txBody>
        </p:sp>
        <p:sp>
          <p:nvSpPr>
            <p:cNvPr id="178197" name="Rectangle 21"/>
            <p:cNvSpPr>
              <a:spLocks noChangeArrowheads="1"/>
            </p:cNvSpPr>
            <p:nvPr/>
          </p:nvSpPr>
          <p:spPr bwMode="auto">
            <a:xfrm>
              <a:off x="2112" y="1200"/>
              <a:ext cx="1248" cy="240"/>
            </a:xfrm>
            <a:prstGeom prst="rect">
              <a:avLst/>
            </a:prstGeom>
            <a:solidFill>
              <a:srgbClr val="FF99CC"/>
            </a:solidFill>
            <a:ln w="12700">
              <a:solidFill>
                <a:schemeClr val="tx1"/>
              </a:solidFill>
              <a:miter lim="800000"/>
              <a:headEnd/>
              <a:tailEnd/>
            </a:ln>
            <a:effectLst/>
          </p:spPr>
          <p:txBody>
            <a:bodyPr anchor="ctr"/>
            <a:lstStyle/>
            <a:p>
              <a:pPr algn="ctr" eaLnBrk="0" hangingPunct="0"/>
              <a:r>
                <a:rPr lang="en-US" sz="700">
                  <a:latin typeface="Helvetica" pitchFamily="34" charset="0"/>
                </a:rPr>
                <a:t>Offset</a:t>
              </a:r>
            </a:p>
          </p:txBody>
        </p:sp>
        <p:sp>
          <p:nvSpPr>
            <p:cNvPr id="178198" name="Rectangle 22"/>
            <p:cNvSpPr>
              <a:spLocks noChangeArrowheads="1"/>
            </p:cNvSpPr>
            <p:nvPr/>
          </p:nvSpPr>
          <p:spPr bwMode="auto">
            <a:xfrm>
              <a:off x="288" y="1440"/>
              <a:ext cx="768" cy="240"/>
            </a:xfrm>
            <a:prstGeom prst="rect">
              <a:avLst/>
            </a:prstGeom>
            <a:solidFill>
              <a:srgbClr val="FF99CC"/>
            </a:solidFill>
            <a:ln w="12700">
              <a:solidFill>
                <a:schemeClr val="tx1"/>
              </a:solidFill>
              <a:miter lim="800000"/>
              <a:headEnd/>
              <a:tailEnd/>
            </a:ln>
            <a:effectLst/>
          </p:spPr>
          <p:txBody>
            <a:bodyPr anchor="ctr"/>
            <a:lstStyle/>
            <a:p>
              <a:pPr algn="ctr" eaLnBrk="0" hangingPunct="0"/>
              <a:r>
                <a:rPr lang="en-US" sz="700">
                  <a:latin typeface="Helvetica" pitchFamily="34" charset="0"/>
                </a:rPr>
                <a:t>TTL</a:t>
              </a:r>
            </a:p>
          </p:txBody>
        </p:sp>
        <p:sp>
          <p:nvSpPr>
            <p:cNvPr id="178199" name="Rectangle 23"/>
            <p:cNvSpPr>
              <a:spLocks noChangeArrowheads="1"/>
            </p:cNvSpPr>
            <p:nvPr/>
          </p:nvSpPr>
          <p:spPr bwMode="auto">
            <a:xfrm>
              <a:off x="1056" y="1440"/>
              <a:ext cx="768" cy="240"/>
            </a:xfrm>
            <a:prstGeom prst="rect">
              <a:avLst/>
            </a:prstGeom>
            <a:solidFill>
              <a:srgbClr val="FF99CC"/>
            </a:solidFill>
            <a:ln w="12700">
              <a:solidFill>
                <a:schemeClr val="tx1"/>
              </a:solidFill>
              <a:miter lim="800000"/>
              <a:headEnd/>
              <a:tailEnd/>
            </a:ln>
            <a:effectLst/>
          </p:spPr>
          <p:txBody>
            <a:bodyPr anchor="ctr"/>
            <a:lstStyle/>
            <a:p>
              <a:pPr algn="ctr" eaLnBrk="0" hangingPunct="0"/>
              <a:r>
                <a:rPr lang="en-US" sz="700">
                  <a:latin typeface="Helvetica" pitchFamily="34" charset="0"/>
                </a:rPr>
                <a:t>Protocol</a:t>
              </a:r>
            </a:p>
          </p:txBody>
        </p:sp>
        <p:sp>
          <p:nvSpPr>
            <p:cNvPr id="178200" name="Rectangle 24"/>
            <p:cNvSpPr>
              <a:spLocks noChangeArrowheads="1"/>
            </p:cNvSpPr>
            <p:nvPr/>
          </p:nvSpPr>
          <p:spPr bwMode="auto">
            <a:xfrm>
              <a:off x="1824" y="1440"/>
              <a:ext cx="1536" cy="240"/>
            </a:xfrm>
            <a:prstGeom prst="rect">
              <a:avLst/>
            </a:prstGeom>
            <a:solidFill>
              <a:srgbClr val="FF99CC"/>
            </a:solidFill>
            <a:ln w="12700">
              <a:solidFill>
                <a:schemeClr val="tx1"/>
              </a:solidFill>
              <a:miter lim="800000"/>
              <a:headEnd/>
              <a:tailEnd/>
            </a:ln>
            <a:effectLst/>
          </p:spPr>
          <p:txBody>
            <a:bodyPr anchor="ctr"/>
            <a:lstStyle/>
            <a:p>
              <a:pPr algn="ctr" eaLnBrk="0" hangingPunct="0"/>
              <a:r>
                <a:rPr lang="en-US" sz="700">
                  <a:latin typeface="Helvetica" pitchFamily="34" charset="0"/>
                </a:rPr>
                <a:t>Checksum</a:t>
              </a:r>
            </a:p>
          </p:txBody>
        </p:sp>
        <p:sp>
          <p:nvSpPr>
            <p:cNvPr id="178201" name="Rectangle 25"/>
            <p:cNvSpPr>
              <a:spLocks noChangeArrowheads="1"/>
            </p:cNvSpPr>
            <p:nvPr/>
          </p:nvSpPr>
          <p:spPr bwMode="auto">
            <a:xfrm>
              <a:off x="288" y="1680"/>
              <a:ext cx="3072"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Source Address</a:t>
              </a:r>
            </a:p>
          </p:txBody>
        </p:sp>
        <p:sp>
          <p:nvSpPr>
            <p:cNvPr id="178202" name="Rectangle 26"/>
            <p:cNvSpPr>
              <a:spLocks noChangeArrowheads="1"/>
            </p:cNvSpPr>
            <p:nvPr/>
          </p:nvSpPr>
          <p:spPr bwMode="auto">
            <a:xfrm>
              <a:off x="288" y="1920"/>
              <a:ext cx="3072"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700">
                  <a:latin typeface="Helvetica" pitchFamily="34" charset="0"/>
                </a:rPr>
                <a:t>Destination Address</a:t>
              </a:r>
            </a:p>
          </p:txBody>
        </p:sp>
        <p:sp>
          <p:nvSpPr>
            <p:cNvPr id="178203" name="Rectangle 27"/>
            <p:cNvSpPr>
              <a:spLocks noChangeArrowheads="1"/>
            </p:cNvSpPr>
            <p:nvPr/>
          </p:nvSpPr>
          <p:spPr bwMode="auto">
            <a:xfrm>
              <a:off x="288" y="2160"/>
              <a:ext cx="3072" cy="240"/>
            </a:xfrm>
            <a:prstGeom prst="rect">
              <a:avLst/>
            </a:prstGeom>
            <a:solidFill>
              <a:srgbClr val="CCFFCC"/>
            </a:solidFill>
            <a:ln w="12700">
              <a:solidFill>
                <a:schemeClr val="tx1"/>
              </a:solidFill>
              <a:miter lim="800000"/>
              <a:headEnd/>
              <a:tailEnd/>
            </a:ln>
            <a:effectLst/>
          </p:spPr>
          <p:txBody>
            <a:bodyPr anchor="ctr"/>
            <a:lstStyle/>
            <a:p>
              <a:pPr algn="ctr" eaLnBrk="0" hangingPunct="0"/>
              <a:r>
                <a:rPr lang="en-US" sz="700">
                  <a:latin typeface="Helvetica" pitchFamily="34" charset="0"/>
                </a:rPr>
                <a:t>Options (if any)</a:t>
              </a:r>
            </a:p>
          </p:txBody>
        </p:sp>
        <p:sp>
          <p:nvSpPr>
            <p:cNvPr id="178204" name="Rectangle 28"/>
            <p:cNvSpPr>
              <a:spLocks noChangeArrowheads="1"/>
            </p:cNvSpPr>
            <p:nvPr/>
          </p:nvSpPr>
          <p:spPr bwMode="auto">
            <a:xfrm>
              <a:off x="288" y="2400"/>
              <a:ext cx="3072" cy="384"/>
            </a:xfrm>
            <a:prstGeom prst="rect">
              <a:avLst/>
            </a:prstGeom>
            <a:solidFill>
              <a:schemeClr val="folHlink"/>
            </a:solidFill>
            <a:ln w="12700">
              <a:solidFill>
                <a:schemeClr val="tx1"/>
              </a:solidFill>
              <a:miter lim="800000"/>
              <a:headEnd/>
              <a:tailEnd/>
            </a:ln>
            <a:effectLst/>
          </p:spPr>
          <p:txBody>
            <a:bodyPr anchor="ctr"/>
            <a:lstStyle/>
            <a:p>
              <a:pPr algn="ctr" eaLnBrk="0" hangingPunct="0"/>
              <a:r>
                <a:rPr lang="en-US" sz="700">
                  <a:solidFill>
                    <a:srgbClr val="CCFFCC"/>
                  </a:solidFill>
                  <a:latin typeface="Helvetica" pitchFamily="34" charset="0"/>
                </a:rPr>
                <a:t>Data</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IPv4 Header Fields</a:t>
            </a:r>
          </a:p>
        </p:txBody>
      </p:sp>
      <p:sp>
        <p:nvSpPr>
          <p:cNvPr id="186371" name="Rectangle 3"/>
          <p:cNvSpPr>
            <a:spLocks noGrp="1" noChangeArrowheads="1"/>
          </p:cNvSpPr>
          <p:nvPr>
            <p:ph type="body" sz="half" idx="1"/>
          </p:nvPr>
        </p:nvSpPr>
        <p:spPr>
          <a:xfrm>
            <a:off x="3810000" y="1622425"/>
            <a:ext cx="5181600" cy="1730375"/>
          </a:xfrm>
        </p:spPr>
        <p:txBody>
          <a:bodyPr>
            <a:normAutofit fontScale="92500" lnSpcReduction="10000"/>
          </a:bodyPr>
          <a:lstStyle/>
          <a:p>
            <a:r>
              <a:rPr lang="en-US"/>
              <a:t>Source Address</a:t>
            </a:r>
          </a:p>
          <a:p>
            <a:pPr lvl="1"/>
            <a:r>
              <a:rPr lang="en-US"/>
              <a:t>32-bit IP address of sender</a:t>
            </a:r>
          </a:p>
          <a:p>
            <a:r>
              <a:rPr lang="en-US"/>
              <a:t>Destination Address</a:t>
            </a:r>
          </a:p>
          <a:p>
            <a:pPr lvl="1"/>
            <a:r>
              <a:rPr lang="en-US"/>
              <a:t>32-bit IP address of destination</a:t>
            </a:r>
          </a:p>
        </p:txBody>
      </p:sp>
      <p:sp>
        <p:nvSpPr>
          <p:cNvPr id="186372" name="Rectangle 4"/>
          <p:cNvSpPr>
            <a:spLocks noGrp="1" noChangeArrowheads="1"/>
          </p:cNvSpPr>
          <p:nvPr>
            <p:ph type="body" sz="half" idx="2"/>
          </p:nvPr>
        </p:nvSpPr>
        <p:spPr>
          <a:xfrm>
            <a:off x="677863" y="3886200"/>
            <a:ext cx="7856537" cy="2100263"/>
          </a:xfrm>
        </p:spPr>
        <p:txBody>
          <a:bodyPr/>
          <a:lstStyle/>
          <a:p>
            <a:r>
              <a:rPr lang="en-US"/>
              <a:t>Like the addresses on an envelope</a:t>
            </a:r>
          </a:p>
          <a:p>
            <a:r>
              <a:rPr lang="en-US"/>
              <a:t>Globally unique identification of sender &amp; receiver</a:t>
            </a:r>
          </a:p>
        </p:txBody>
      </p:sp>
      <p:grpSp>
        <p:nvGrpSpPr>
          <p:cNvPr id="2" name="Group 29"/>
          <p:cNvGrpSpPr>
            <a:grpSpLocks/>
          </p:cNvGrpSpPr>
          <p:nvPr/>
        </p:nvGrpSpPr>
        <p:grpSpPr bwMode="auto">
          <a:xfrm>
            <a:off x="677863" y="1622425"/>
            <a:ext cx="2903537" cy="1470025"/>
            <a:chOff x="288" y="720"/>
            <a:chExt cx="3072" cy="2064"/>
          </a:xfrm>
        </p:grpSpPr>
        <p:grpSp>
          <p:nvGrpSpPr>
            <p:cNvPr id="3" name="Group 5"/>
            <p:cNvGrpSpPr>
              <a:grpSpLocks/>
            </p:cNvGrpSpPr>
            <p:nvPr/>
          </p:nvGrpSpPr>
          <p:grpSpPr bwMode="auto">
            <a:xfrm>
              <a:off x="288" y="720"/>
              <a:ext cx="3072" cy="240"/>
              <a:chOff x="1200" y="2064"/>
              <a:chExt cx="3072" cy="240"/>
            </a:xfrm>
          </p:grpSpPr>
          <p:sp>
            <p:nvSpPr>
              <p:cNvPr id="186374" name="Rectangle 6"/>
              <p:cNvSpPr>
                <a:spLocks noChangeArrowheads="1"/>
              </p:cNvSpPr>
              <p:nvPr/>
            </p:nvSpPr>
            <p:spPr bwMode="auto">
              <a:xfrm>
                <a:off x="1200"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0</a:t>
                </a:r>
              </a:p>
            </p:txBody>
          </p:sp>
          <p:sp>
            <p:nvSpPr>
              <p:cNvPr id="186375" name="Rectangle 7"/>
              <p:cNvSpPr>
                <a:spLocks noChangeArrowheads="1"/>
              </p:cNvSpPr>
              <p:nvPr/>
            </p:nvSpPr>
            <p:spPr bwMode="auto">
              <a:xfrm>
                <a:off x="1584"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4</a:t>
                </a:r>
              </a:p>
            </p:txBody>
          </p:sp>
          <p:sp>
            <p:nvSpPr>
              <p:cNvPr id="186376" name="Rectangle 8"/>
              <p:cNvSpPr>
                <a:spLocks noChangeArrowheads="1"/>
              </p:cNvSpPr>
              <p:nvPr/>
            </p:nvSpPr>
            <p:spPr bwMode="auto">
              <a:xfrm>
                <a:off x="1968"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8</a:t>
                </a:r>
              </a:p>
            </p:txBody>
          </p:sp>
          <p:sp>
            <p:nvSpPr>
              <p:cNvPr id="186377" name="Rectangle 9"/>
              <p:cNvSpPr>
                <a:spLocks noChangeArrowheads="1"/>
              </p:cNvSpPr>
              <p:nvPr/>
            </p:nvSpPr>
            <p:spPr bwMode="auto">
              <a:xfrm>
                <a:off x="2352"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12</a:t>
                </a:r>
              </a:p>
            </p:txBody>
          </p:sp>
          <p:sp>
            <p:nvSpPr>
              <p:cNvPr id="186378" name="Rectangle 10"/>
              <p:cNvSpPr>
                <a:spLocks noChangeArrowheads="1"/>
              </p:cNvSpPr>
              <p:nvPr/>
            </p:nvSpPr>
            <p:spPr bwMode="auto">
              <a:xfrm>
                <a:off x="2736"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16</a:t>
                </a:r>
              </a:p>
            </p:txBody>
          </p:sp>
          <p:sp>
            <p:nvSpPr>
              <p:cNvPr id="186379" name="Rectangle 11"/>
              <p:cNvSpPr>
                <a:spLocks noChangeArrowheads="1"/>
              </p:cNvSpPr>
              <p:nvPr/>
            </p:nvSpPr>
            <p:spPr bwMode="auto">
              <a:xfrm>
                <a:off x="3024"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19</a:t>
                </a:r>
              </a:p>
            </p:txBody>
          </p:sp>
          <p:sp>
            <p:nvSpPr>
              <p:cNvPr id="186380" name="Rectangle 12"/>
              <p:cNvSpPr>
                <a:spLocks noChangeArrowheads="1"/>
              </p:cNvSpPr>
              <p:nvPr/>
            </p:nvSpPr>
            <p:spPr bwMode="auto">
              <a:xfrm>
                <a:off x="3504"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24</a:t>
                </a:r>
              </a:p>
            </p:txBody>
          </p:sp>
          <p:sp>
            <p:nvSpPr>
              <p:cNvPr id="186381" name="Rectangle 13"/>
              <p:cNvSpPr>
                <a:spLocks noChangeArrowheads="1"/>
              </p:cNvSpPr>
              <p:nvPr/>
            </p:nvSpPr>
            <p:spPr bwMode="auto">
              <a:xfrm>
                <a:off x="3888" y="2064"/>
                <a:ext cx="384" cy="240"/>
              </a:xfrm>
              <a:prstGeom prst="rect">
                <a:avLst/>
              </a:prstGeom>
              <a:noFill/>
              <a:ln w="12700">
                <a:noFill/>
                <a:miter lim="800000"/>
                <a:headEnd/>
                <a:tailEnd/>
              </a:ln>
              <a:effectLst/>
            </p:spPr>
            <p:txBody>
              <a:bodyPr lIns="0" anchor="ctr"/>
              <a:lstStyle/>
              <a:p>
                <a:pPr eaLnBrk="0" hangingPunct="0"/>
                <a:r>
                  <a:rPr lang="en-US" sz="600">
                    <a:latin typeface="Helvetica" pitchFamily="34" charset="0"/>
                  </a:rPr>
                  <a:t>28</a:t>
                </a:r>
              </a:p>
            </p:txBody>
          </p:sp>
          <p:sp>
            <p:nvSpPr>
              <p:cNvPr id="186382" name="Rectangle 14"/>
              <p:cNvSpPr>
                <a:spLocks noChangeArrowheads="1"/>
              </p:cNvSpPr>
              <p:nvPr/>
            </p:nvSpPr>
            <p:spPr bwMode="auto">
              <a:xfrm>
                <a:off x="4080" y="2064"/>
                <a:ext cx="192" cy="240"/>
              </a:xfrm>
              <a:prstGeom prst="rect">
                <a:avLst/>
              </a:prstGeom>
              <a:noFill/>
              <a:ln w="12700">
                <a:noFill/>
                <a:miter lim="800000"/>
                <a:headEnd/>
                <a:tailEnd/>
              </a:ln>
              <a:effectLst/>
            </p:spPr>
            <p:txBody>
              <a:bodyPr rIns="0" anchor="ctr"/>
              <a:lstStyle/>
              <a:p>
                <a:pPr algn="r" eaLnBrk="0" hangingPunct="0"/>
                <a:r>
                  <a:rPr lang="en-US" sz="600">
                    <a:latin typeface="Helvetica" pitchFamily="34" charset="0"/>
                  </a:rPr>
                  <a:t>31</a:t>
                </a:r>
              </a:p>
            </p:txBody>
          </p:sp>
        </p:grpSp>
        <p:sp>
          <p:nvSpPr>
            <p:cNvPr id="186383" name="Rectangle 15"/>
            <p:cNvSpPr>
              <a:spLocks noChangeArrowheads="1"/>
            </p:cNvSpPr>
            <p:nvPr/>
          </p:nvSpPr>
          <p:spPr bwMode="auto">
            <a:xfrm>
              <a:off x="288"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ver-</a:t>
              </a:r>
            </a:p>
            <a:p>
              <a:pPr algn="ctr" eaLnBrk="0" hangingPunct="0"/>
              <a:r>
                <a:rPr lang="en-US" sz="600">
                  <a:latin typeface="Helvetica" pitchFamily="34" charset="0"/>
                </a:rPr>
                <a:t>sion</a:t>
              </a:r>
            </a:p>
          </p:txBody>
        </p:sp>
        <p:sp>
          <p:nvSpPr>
            <p:cNvPr id="186384" name="Rectangle 16"/>
            <p:cNvSpPr>
              <a:spLocks noChangeArrowheads="1"/>
            </p:cNvSpPr>
            <p:nvPr/>
          </p:nvSpPr>
          <p:spPr bwMode="auto">
            <a:xfrm>
              <a:off x="672"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500" b="1">
                  <a:latin typeface="Helvetica" pitchFamily="34" charset="0"/>
                </a:rPr>
                <a:t>HLen</a:t>
              </a:r>
            </a:p>
          </p:txBody>
        </p:sp>
        <p:sp>
          <p:nvSpPr>
            <p:cNvPr id="186385" name="Rectangle 17"/>
            <p:cNvSpPr>
              <a:spLocks noChangeArrowheads="1"/>
            </p:cNvSpPr>
            <p:nvPr/>
          </p:nvSpPr>
          <p:spPr bwMode="auto">
            <a:xfrm>
              <a:off x="1056" y="96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TOS</a:t>
              </a:r>
            </a:p>
          </p:txBody>
        </p:sp>
        <p:sp>
          <p:nvSpPr>
            <p:cNvPr id="186386" name="Rectangle 18"/>
            <p:cNvSpPr>
              <a:spLocks noChangeArrowheads="1"/>
            </p:cNvSpPr>
            <p:nvPr/>
          </p:nvSpPr>
          <p:spPr bwMode="auto">
            <a:xfrm>
              <a:off x="1824" y="96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Length</a:t>
              </a:r>
            </a:p>
          </p:txBody>
        </p:sp>
        <p:sp>
          <p:nvSpPr>
            <p:cNvPr id="186387" name="Rectangle 19"/>
            <p:cNvSpPr>
              <a:spLocks noChangeArrowheads="1"/>
            </p:cNvSpPr>
            <p:nvPr/>
          </p:nvSpPr>
          <p:spPr bwMode="auto">
            <a:xfrm>
              <a:off x="288" y="120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Identifier</a:t>
              </a:r>
            </a:p>
          </p:txBody>
        </p:sp>
        <p:sp>
          <p:nvSpPr>
            <p:cNvPr id="186388" name="Rectangle 20"/>
            <p:cNvSpPr>
              <a:spLocks noChangeArrowheads="1"/>
            </p:cNvSpPr>
            <p:nvPr/>
          </p:nvSpPr>
          <p:spPr bwMode="auto">
            <a:xfrm>
              <a:off x="1824" y="1200"/>
              <a:ext cx="28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400" b="1">
                  <a:latin typeface="Helvetica" pitchFamily="34" charset="0"/>
                </a:rPr>
                <a:t>Flags</a:t>
              </a:r>
            </a:p>
          </p:txBody>
        </p:sp>
        <p:sp>
          <p:nvSpPr>
            <p:cNvPr id="186389" name="Rectangle 21"/>
            <p:cNvSpPr>
              <a:spLocks noChangeArrowheads="1"/>
            </p:cNvSpPr>
            <p:nvPr/>
          </p:nvSpPr>
          <p:spPr bwMode="auto">
            <a:xfrm>
              <a:off x="2112" y="1200"/>
              <a:ext cx="124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Offset</a:t>
              </a:r>
            </a:p>
          </p:txBody>
        </p:sp>
        <p:sp>
          <p:nvSpPr>
            <p:cNvPr id="186390" name="Rectangle 22"/>
            <p:cNvSpPr>
              <a:spLocks noChangeArrowheads="1"/>
            </p:cNvSpPr>
            <p:nvPr/>
          </p:nvSpPr>
          <p:spPr bwMode="auto">
            <a:xfrm>
              <a:off x="288"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TTL</a:t>
              </a:r>
            </a:p>
          </p:txBody>
        </p:sp>
        <p:sp>
          <p:nvSpPr>
            <p:cNvPr id="186391" name="Rectangle 23"/>
            <p:cNvSpPr>
              <a:spLocks noChangeArrowheads="1"/>
            </p:cNvSpPr>
            <p:nvPr/>
          </p:nvSpPr>
          <p:spPr bwMode="auto">
            <a:xfrm>
              <a:off x="1056"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Protocol</a:t>
              </a:r>
            </a:p>
          </p:txBody>
        </p:sp>
        <p:sp>
          <p:nvSpPr>
            <p:cNvPr id="186392" name="Rectangle 24"/>
            <p:cNvSpPr>
              <a:spLocks noChangeArrowheads="1"/>
            </p:cNvSpPr>
            <p:nvPr/>
          </p:nvSpPr>
          <p:spPr bwMode="auto">
            <a:xfrm>
              <a:off x="1824" y="144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600">
                  <a:latin typeface="Helvetica" pitchFamily="34" charset="0"/>
                </a:rPr>
                <a:t>Checksum</a:t>
              </a:r>
            </a:p>
          </p:txBody>
        </p:sp>
        <p:sp>
          <p:nvSpPr>
            <p:cNvPr id="186393" name="Rectangle 25"/>
            <p:cNvSpPr>
              <a:spLocks noChangeArrowheads="1"/>
            </p:cNvSpPr>
            <p:nvPr/>
          </p:nvSpPr>
          <p:spPr bwMode="auto">
            <a:xfrm>
              <a:off x="288" y="168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600">
                  <a:latin typeface="Helvetica" pitchFamily="34" charset="0"/>
                </a:rPr>
                <a:t>Source Address</a:t>
              </a:r>
            </a:p>
          </p:txBody>
        </p:sp>
        <p:sp>
          <p:nvSpPr>
            <p:cNvPr id="186394" name="Rectangle 26"/>
            <p:cNvSpPr>
              <a:spLocks noChangeArrowheads="1"/>
            </p:cNvSpPr>
            <p:nvPr/>
          </p:nvSpPr>
          <p:spPr bwMode="auto">
            <a:xfrm>
              <a:off x="288" y="192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600">
                  <a:latin typeface="Helvetica" pitchFamily="34" charset="0"/>
                </a:rPr>
                <a:t>Destination Address</a:t>
              </a:r>
            </a:p>
          </p:txBody>
        </p:sp>
        <p:sp>
          <p:nvSpPr>
            <p:cNvPr id="186395" name="Rectangle 27"/>
            <p:cNvSpPr>
              <a:spLocks noChangeArrowheads="1"/>
            </p:cNvSpPr>
            <p:nvPr/>
          </p:nvSpPr>
          <p:spPr bwMode="auto">
            <a:xfrm>
              <a:off x="288" y="2160"/>
              <a:ext cx="3072" cy="240"/>
            </a:xfrm>
            <a:prstGeom prst="rect">
              <a:avLst/>
            </a:prstGeom>
            <a:solidFill>
              <a:srgbClr val="CCFFCC"/>
            </a:solidFill>
            <a:ln w="12700">
              <a:solidFill>
                <a:schemeClr val="tx1"/>
              </a:solidFill>
              <a:miter lim="800000"/>
              <a:headEnd/>
              <a:tailEnd/>
            </a:ln>
            <a:effectLst/>
          </p:spPr>
          <p:txBody>
            <a:bodyPr anchor="ctr"/>
            <a:lstStyle/>
            <a:p>
              <a:pPr algn="ctr" eaLnBrk="0" hangingPunct="0"/>
              <a:r>
                <a:rPr lang="en-US" sz="600">
                  <a:latin typeface="Helvetica" pitchFamily="34" charset="0"/>
                </a:rPr>
                <a:t>Options (if any)</a:t>
              </a:r>
            </a:p>
          </p:txBody>
        </p:sp>
        <p:sp>
          <p:nvSpPr>
            <p:cNvPr id="186396" name="Rectangle 28"/>
            <p:cNvSpPr>
              <a:spLocks noChangeArrowheads="1"/>
            </p:cNvSpPr>
            <p:nvPr/>
          </p:nvSpPr>
          <p:spPr bwMode="auto">
            <a:xfrm>
              <a:off x="288" y="2400"/>
              <a:ext cx="3072" cy="384"/>
            </a:xfrm>
            <a:prstGeom prst="rect">
              <a:avLst/>
            </a:prstGeom>
            <a:solidFill>
              <a:schemeClr val="folHlink"/>
            </a:solidFill>
            <a:ln w="12700">
              <a:solidFill>
                <a:schemeClr val="tx1"/>
              </a:solidFill>
              <a:miter lim="800000"/>
              <a:headEnd/>
              <a:tailEnd/>
            </a:ln>
            <a:effectLst/>
          </p:spPr>
          <p:txBody>
            <a:bodyPr anchor="ctr"/>
            <a:lstStyle/>
            <a:p>
              <a:pPr algn="ctr" eaLnBrk="0" hangingPunct="0"/>
              <a:r>
                <a:rPr lang="en-US" sz="600">
                  <a:solidFill>
                    <a:srgbClr val="CCFFCC"/>
                  </a:solidFill>
                  <a:latin typeface="Helvetica" pitchFamily="34" charset="0"/>
                </a:rPr>
                <a:t>Data</a:t>
              </a: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85800"/>
            <a:ext cx="8229600" cy="731838"/>
          </a:xfrm>
        </p:spPr>
        <p:txBody>
          <a:bodyPr>
            <a:normAutofit fontScale="90000"/>
          </a:bodyPr>
          <a:lstStyle/>
          <a:p>
            <a:r>
              <a:rPr lang="en-US" dirty="0" smtClean="0">
                <a:latin typeface="Times New Roman" pitchFamily="18" charset="0"/>
              </a:rPr>
              <a:t>Encapsulation of a small datagram in an Ethernet frame</a:t>
            </a:r>
            <a:r>
              <a:rPr lang="en-US" i="1" dirty="0" smtClean="0">
                <a:latin typeface="Times New Roman" pitchFamily="18" charset="0"/>
              </a:rPr>
              <a:t/>
            </a:r>
            <a:br>
              <a:rPr lang="en-US" i="1" dirty="0" smtClean="0">
                <a:latin typeface="Times New Roman" pitchFamily="18" charset="0"/>
              </a:rPr>
            </a:b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noChangeArrowheads="1"/>
          </p:cNvPicPr>
          <p:nvPr/>
        </p:nvPicPr>
        <p:blipFill>
          <a:blip r:embed="rId2" cstate="print"/>
          <a:srcRect/>
          <a:stretch>
            <a:fillRect/>
          </a:stretch>
        </p:blipFill>
        <p:spPr bwMode="auto">
          <a:xfrm>
            <a:off x="222250" y="2590800"/>
            <a:ext cx="8693150" cy="1227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Protocol field and encapsulated data</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533400" y="1752600"/>
            <a:ext cx="7715250" cy="2182812"/>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2362200" y="3930921"/>
            <a:ext cx="3603625" cy="27746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Fragmentation</a:t>
            </a:r>
            <a:endParaRPr lang="en-US" dirty="0"/>
          </a:p>
        </p:txBody>
      </p:sp>
      <p:sp>
        <p:nvSpPr>
          <p:cNvPr id="3" name="Content Placeholder 2"/>
          <p:cNvSpPr>
            <a:spLocks noGrp="1"/>
          </p:cNvSpPr>
          <p:nvPr>
            <p:ph idx="1"/>
          </p:nvPr>
        </p:nvSpPr>
        <p:spPr/>
        <p:txBody>
          <a:bodyPr>
            <a:normAutofit/>
          </a:bodyPr>
          <a:lstStyle/>
          <a:p>
            <a:pPr algn="just"/>
            <a:r>
              <a:rPr lang="en-US" altLang="zh-TW" sz="2000" dirty="0" smtClean="0">
                <a:latin typeface="Arial Unicode MS" pitchFamily="34" charset="-128"/>
                <a:ea typeface="新細明體" charset="-120"/>
              </a:rPr>
              <a:t>A datagram can travel through different networks. </a:t>
            </a:r>
          </a:p>
          <a:p>
            <a:pPr algn="just"/>
            <a:r>
              <a:rPr lang="en-US" altLang="zh-TW" sz="2000" dirty="0" smtClean="0">
                <a:latin typeface="Arial Unicode MS" pitchFamily="34" charset="-128"/>
                <a:ea typeface="新細明體" charset="-120"/>
              </a:rPr>
              <a:t>Each router </a:t>
            </a:r>
            <a:r>
              <a:rPr lang="en-US" altLang="zh-TW" sz="2000" dirty="0" err="1" smtClean="0">
                <a:latin typeface="Arial Unicode MS" pitchFamily="34" charset="-128"/>
                <a:ea typeface="新細明體" charset="-120"/>
              </a:rPr>
              <a:t>decapsulates</a:t>
            </a:r>
            <a:r>
              <a:rPr lang="en-US" altLang="zh-TW" sz="2000" dirty="0" smtClean="0">
                <a:latin typeface="Arial Unicode MS" pitchFamily="34" charset="-128"/>
                <a:ea typeface="新細明體" charset="-120"/>
              </a:rPr>
              <a:t> the IP datagram from the frame it receives, processes it, and then encapsulates it in another frame. </a:t>
            </a:r>
          </a:p>
          <a:p>
            <a:pPr algn="just"/>
            <a:r>
              <a:rPr lang="en-US" altLang="zh-TW" sz="2000" dirty="0" smtClean="0">
                <a:latin typeface="Arial Unicode MS" pitchFamily="34" charset="-128"/>
                <a:ea typeface="新細明體" charset="-120"/>
              </a:rPr>
              <a:t>The format and size of the received frame depend on the protocol used by the physical network through which the frame has just traveled. </a:t>
            </a:r>
          </a:p>
          <a:p>
            <a:pPr algn="just"/>
            <a:r>
              <a:rPr lang="en-US" altLang="zh-TW" sz="2000" dirty="0" smtClean="0">
                <a:latin typeface="Arial Unicode MS" pitchFamily="34" charset="-128"/>
                <a:ea typeface="新細明體" charset="-120"/>
              </a:rPr>
              <a:t>The format and size of the sent frame depend on the protocol used by the physical network through which the frame is going to travel.</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Maximum transfer unit (MTU)</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altLang="zh-TW" sz="2000" i="1" dirty="0" smtClean="0">
              <a:ea typeface="新細明體" charset="-120"/>
            </a:endParaRPr>
          </a:p>
          <a:p>
            <a:r>
              <a:rPr lang="en-US" altLang="zh-TW" sz="2000" i="1" dirty="0" smtClean="0">
                <a:ea typeface="新細明體" charset="-120"/>
              </a:rPr>
              <a:t>Only data in a datagram is fragmented.</a:t>
            </a:r>
          </a:p>
        </p:txBody>
      </p:sp>
      <p:pic>
        <p:nvPicPr>
          <p:cNvPr id="4" name="Picture 6"/>
          <p:cNvPicPr>
            <a:picLocks noChangeAspect="1" noChangeArrowheads="1"/>
          </p:cNvPicPr>
          <p:nvPr/>
        </p:nvPicPr>
        <p:blipFill>
          <a:blip r:embed="rId2" cstate="print"/>
          <a:srcRect/>
          <a:stretch>
            <a:fillRect/>
          </a:stretch>
        </p:blipFill>
        <p:spPr bwMode="auto">
          <a:xfrm>
            <a:off x="914400" y="1066800"/>
            <a:ext cx="7056437" cy="1730375"/>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3230563" y="3582073"/>
            <a:ext cx="4313237" cy="31997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related to fragmentation</a:t>
            </a:r>
            <a:endParaRPr lang="en-US" dirty="0"/>
          </a:p>
        </p:txBody>
      </p:sp>
      <p:sp>
        <p:nvSpPr>
          <p:cNvPr id="3" name="Content Placeholder 2"/>
          <p:cNvSpPr>
            <a:spLocks noGrp="1"/>
          </p:cNvSpPr>
          <p:nvPr>
            <p:ph idx="1"/>
          </p:nvPr>
        </p:nvSpPr>
        <p:spPr/>
        <p:txBody>
          <a:bodyPr/>
          <a:lstStyle/>
          <a:p>
            <a:r>
              <a:rPr lang="en-US" dirty="0"/>
              <a:t>Identifier, flags, fragment offset </a:t>
            </a:r>
            <a:r>
              <a:rPr lang="en-US" dirty="0">
                <a:sym typeface="Wingdings" pitchFamily="2" charset="2"/>
              </a:rPr>
              <a:t> used primarily for fragmentation</a:t>
            </a:r>
            <a:endParaRPr lang="en-US" dirty="0"/>
          </a:p>
          <a:p>
            <a:endParaRPr lang="en-US" dirty="0"/>
          </a:p>
        </p:txBody>
      </p:sp>
      <p:grpSp>
        <p:nvGrpSpPr>
          <p:cNvPr id="4" name="Group 29"/>
          <p:cNvGrpSpPr>
            <a:grpSpLocks/>
          </p:cNvGrpSpPr>
          <p:nvPr/>
        </p:nvGrpSpPr>
        <p:grpSpPr bwMode="auto">
          <a:xfrm>
            <a:off x="1066800" y="3124200"/>
            <a:ext cx="6305550" cy="2667000"/>
            <a:chOff x="288" y="720"/>
            <a:chExt cx="3072" cy="2064"/>
          </a:xfrm>
        </p:grpSpPr>
        <p:grpSp>
          <p:nvGrpSpPr>
            <p:cNvPr id="5" name="Group 5"/>
            <p:cNvGrpSpPr>
              <a:grpSpLocks/>
            </p:cNvGrpSpPr>
            <p:nvPr/>
          </p:nvGrpSpPr>
          <p:grpSpPr bwMode="auto">
            <a:xfrm>
              <a:off x="288" y="720"/>
              <a:ext cx="3072" cy="240"/>
              <a:chOff x="1200" y="2064"/>
              <a:chExt cx="3072" cy="240"/>
            </a:xfrm>
          </p:grpSpPr>
          <p:sp>
            <p:nvSpPr>
              <p:cNvPr id="20" name="Rectangle 6"/>
              <p:cNvSpPr>
                <a:spLocks noChangeArrowheads="1"/>
              </p:cNvSpPr>
              <p:nvPr/>
            </p:nvSpPr>
            <p:spPr bwMode="auto">
              <a:xfrm>
                <a:off x="1200"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0</a:t>
                </a:r>
              </a:p>
            </p:txBody>
          </p:sp>
          <p:sp>
            <p:nvSpPr>
              <p:cNvPr id="21" name="Rectangle 7"/>
              <p:cNvSpPr>
                <a:spLocks noChangeArrowheads="1"/>
              </p:cNvSpPr>
              <p:nvPr/>
            </p:nvSpPr>
            <p:spPr bwMode="auto">
              <a:xfrm>
                <a:off x="158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4</a:t>
                </a:r>
              </a:p>
            </p:txBody>
          </p:sp>
          <p:sp>
            <p:nvSpPr>
              <p:cNvPr id="22" name="Rectangle 8"/>
              <p:cNvSpPr>
                <a:spLocks noChangeArrowheads="1"/>
              </p:cNvSpPr>
              <p:nvPr/>
            </p:nvSpPr>
            <p:spPr bwMode="auto">
              <a:xfrm>
                <a:off x="1968"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8</a:t>
                </a:r>
              </a:p>
            </p:txBody>
          </p:sp>
          <p:sp>
            <p:nvSpPr>
              <p:cNvPr id="23" name="Rectangle 9"/>
              <p:cNvSpPr>
                <a:spLocks noChangeArrowheads="1"/>
              </p:cNvSpPr>
              <p:nvPr/>
            </p:nvSpPr>
            <p:spPr bwMode="auto">
              <a:xfrm>
                <a:off x="2352"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12</a:t>
                </a:r>
              </a:p>
            </p:txBody>
          </p:sp>
          <p:sp>
            <p:nvSpPr>
              <p:cNvPr id="24" name="Rectangle 10"/>
              <p:cNvSpPr>
                <a:spLocks noChangeArrowheads="1"/>
              </p:cNvSpPr>
              <p:nvPr/>
            </p:nvSpPr>
            <p:spPr bwMode="auto">
              <a:xfrm>
                <a:off x="2736"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16</a:t>
                </a:r>
              </a:p>
            </p:txBody>
          </p:sp>
          <p:sp>
            <p:nvSpPr>
              <p:cNvPr id="25" name="Rectangle 11"/>
              <p:cNvSpPr>
                <a:spLocks noChangeArrowheads="1"/>
              </p:cNvSpPr>
              <p:nvPr/>
            </p:nvSpPr>
            <p:spPr bwMode="auto">
              <a:xfrm>
                <a:off x="302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19</a:t>
                </a:r>
              </a:p>
            </p:txBody>
          </p:sp>
          <p:sp>
            <p:nvSpPr>
              <p:cNvPr id="26" name="Rectangle 12"/>
              <p:cNvSpPr>
                <a:spLocks noChangeArrowheads="1"/>
              </p:cNvSpPr>
              <p:nvPr/>
            </p:nvSpPr>
            <p:spPr bwMode="auto">
              <a:xfrm>
                <a:off x="350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24</a:t>
                </a:r>
              </a:p>
            </p:txBody>
          </p:sp>
          <p:sp>
            <p:nvSpPr>
              <p:cNvPr id="27" name="Rectangle 13"/>
              <p:cNvSpPr>
                <a:spLocks noChangeArrowheads="1"/>
              </p:cNvSpPr>
              <p:nvPr/>
            </p:nvSpPr>
            <p:spPr bwMode="auto">
              <a:xfrm>
                <a:off x="3888"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28</a:t>
                </a:r>
              </a:p>
            </p:txBody>
          </p:sp>
          <p:sp>
            <p:nvSpPr>
              <p:cNvPr id="28" name="Rectangle 14"/>
              <p:cNvSpPr>
                <a:spLocks noChangeArrowheads="1"/>
              </p:cNvSpPr>
              <p:nvPr/>
            </p:nvSpPr>
            <p:spPr bwMode="auto">
              <a:xfrm>
                <a:off x="4080" y="2064"/>
                <a:ext cx="192" cy="240"/>
              </a:xfrm>
              <a:prstGeom prst="rect">
                <a:avLst/>
              </a:prstGeom>
              <a:noFill/>
              <a:ln w="12700">
                <a:noFill/>
                <a:miter lim="800000"/>
                <a:headEnd/>
                <a:tailEnd/>
              </a:ln>
              <a:effectLst/>
            </p:spPr>
            <p:txBody>
              <a:bodyPr rIns="0" anchor="ctr"/>
              <a:lstStyle/>
              <a:p>
                <a:pPr algn="r" eaLnBrk="0" hangingPunct="0"/>
                <a:r>
                  <a:rPr lang="en-US" sz="1200">
                    <a:latin typeface="Helvetica" pitchFamily="34" charset="0"/>
                  </a:rPr>
                  <a:t>31</a:t>
                </a:r>
              </a:p>
            </p:txBody>
          </p:sp>
        </p:grpSp>
        <p:sp>
          <p:nvSpPr>
            <p:cNvPr id="6" name="Rectangle 15"/>
            <p:cNvSpPr>
              <a:spLocks noChangeArrowheads="1"/>
            </p:cNvSpPr>
            <p:nvPr/>
          </p:nvSpPr>
          <p:spPr bwMode="auto">
            <a:xfrm>
              <a:off x="288"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ver-</a:t>
              </a:r>
            </a:p>
            <a:p>
              <a:pPr algn="ctr" eaLnBrk="0" hangingPunct="0"/>
              <a:r>
                <a:rPr lang="en-US" sz="1200">
                  <a:latin typeface="Helvetica" pitchFamily="34" charset="0"/>
                </a:rPr>
                <a:t>sion</a:t>
              </a:r>
            </a:p>
          </p:txBody>
        </p:sp>
        <p:sp>
          <p:nvSpPr>
            <p:cNvPr id="7" name="Rectangle 16"/>
            <p:cNvSpPr>
              <a:spLocks noChangeArrowheads="1"/>
            </p:cNvSpPr>
            <p:nvPr/>
          </p:nvSpPr>
          <p:spPr bwMode="auto">
            <a:xfrm>
              <a:off x="672"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dirty="0" err="1">
                  <a:latin typeface="Helvetica" pitchFamily="34" charset="0"/>
                </a:rPr>
                <a:t>HLen</a:t>
              </a:r>
              <a:endParaRPr lang="en-US" sz="1200" dirty="0">
                <a:latin typeface="Helvetica" pitchFamily="34" charset="0"/>
              </a:endParaRPr>
            </a:p>
          </p:txBody>
        </p:sp>
        <p:sp>
          <p:nvSpPr>
            <p:cNvPr id="8" name="Rectangle 17"/>
            <p:cNvSpPr>
              <a:spLocks noChangeArrowheads="1"/>
            </p:cNvSpPr>
            <p:nvPr/>
          </p:nvSpPr>
          <p:spPr bwMode="auto">
            <a:xfrm>
              <a:off x="1056" y="96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TOS</a:t>
              </a:r>
            </a:p>
          </p:txBody>
        </p:sp>
        <p:sp>
          <p:nvSpPr>
            <p:cNvPr id="9" name="Rectangle 18"/>
            <p:cNvSpPr>
              <a:spLocks noChangeArrowheads="1"/>
            </p:cNvSpPr>
            <p:nvPr/>
          </p:nvSpPr>
          <p:spPr bwMode="auto">
            <a:xfrm>
              <a:off x="1824" y="96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Length</a:t>
              </a:r>
            </a:p>
          </p:txBody>
        </p:sp>
        <p:sp>
          <p:nvSpPr>
            <p:cNvPr id="10" name="Rectangle 19"/>
            <p:cNvSpPr>
              <a:spLocks noChangeArrowheads="1"/>
            </p:cNvSpPr>
            <p:nvPr/>
          </p:nvSpPr>
          <p:spPr bwMode="auto">
            <a:xfrm>
              <a:off x="288" y="120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b="1" dirty="0">
                  <a:latin typeface="Helvetica" pitchFamily="34" charset="0"/>
                </a:rPr>
                <a:t>Identifier</a:t>
              </a:r>
            </a:p>
          </p:txBody>
        </p:sp>
        <p:sp>
          <p:nvSpPr>
            <p:cNvPr id="11" name="Rectangle 20"/>
            <p:cNvSpPr>
              <a:spLocks noChangeArrowheads="1"/>
            </p:cNvSpPr>
            <p:nvPr/>
          </p:nvSpPr>
          <p:spPr bwMode="auto">
            <a:xfrm>
              <a:off x="1824" y="1200"/>
              <a:ext cx="28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b="1">
                  <a:latin typeface="Helvetica" pitchFamily="34" charset="0"/>
                </a:rPr>
                <a:t>Flags</a:t>
              </a:r>
            </a:p>
          </p:txBody>
        </p:sp>
        <p:sp>
          <p:nvSpPr>
            <p:cNvPr id="12" name="Rectangle 21"/>
            <p:cNvSpPr>
              <a:spLocks noChangeArrowheads="1"/>
            </p:cNvSpPr>
            <p:nvPr/>
          </p:nvSpPr>
          <p:spPr bwMode="auto">
            <a:xfrm>
              <a:off x="2112" y="1200"/>
              <a:ext cx="124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b="1">
                  <a:latin typeface="Helvetica" pitchFamily="34" charset="0"/>
                </a:rPr>
                <a:t>Offset</a:t>
              </a:r>
            </a:p>
          </p:txBody>
        </p:sp>
        <p:sp>
          <p:nvSpPr>
            <p:cNvPr id="13" name="Rectangle 22"/>
            <p:cNvSpPr>
              <a:spLocks noChangeArrowheads="1"/>
            </p:cNvSpPr>
            <p:nvPr/>
          </p:nvSpPr>
          <p:spPr bwMode="auto">
            <a:xfrm>
              <a:off x="288"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TTL</a:t>
              </a:r>
            </a:p>
          </p:txBody>
        </p:sp>
        <p:sp>
          <p:nvSpPr>
            <p:cNvPr id="14" name="Rectangle 23"/>
            <p:cNvSpPr>
              <a:spLocks noChangeArrowheads="1"/>
            </p:cNvSpPr>
            <p:nvPr/>
          </p:nvSpPr>
          <p:spPr bwMode="auto">
            <a:xfrm>
              <a:off x="1056"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Protocol</a:t>
              </a:r>
            </a:p>
          </p:txBody>
        </p:sp>
        <p:sp>
          <p:nvSpPr>
            <p:cNvPr id="15" name="Rectangle 24"/>
            <p:cNvSpPr>
              <a:spLocks noChangeArrowheads="1"/>
            </p:cNvSpPr>
            <p:nvPr/>
          </p:nvSpPr>
          <p:spPr bwMode="auto">
            <a:xfrm>
              <a:off x="1824" y="144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Checksum</a:t>
              </a:r>
            </a:p>
          </p:txBody>
        </p:sp>
        <p:sp>
          <p:nvSpPr>
            <p:cNvPr id="16" name="Rectangle 25"/>
            <p:cNvSpPr>
              <a:spLocks noChangeArrowheads="1"/>
            </p:cNvSpPr>
            <p:nvPr/>
          </p:nvSpPr>
          <p:spPr bwMode="auto">
            <a:xfrm>
              <a:off x="288" y="168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1200">
                  <a:latin typeface="Helvetica" pitchFamily="34" charset="0"/>
                </a:rPr>
                <a:t>Source Address</a:t>
              </a:r>
            </a:p>
          </p:txBody>
        </p:sp>
        <p:sp>
          <p:nvSpPr>
            <p:cNvPr id="17" name="Rectangle 26"/>
            <p:cNvSpPr>
              <a:spLocks noChangeArrowheads="1"/>
            </p:cNvSpPr>
            <p:nvPr/>
          </p:nvSpPr>
          <p:spPr bwMode="auto">
            <a:xfrm>
              <a:off x="288" y="192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1200">
                  <a:latin typeface="Helvetica" pitchFamily="34" charset="0"/>
                </a:rPr>
                <a:t>Destination Address</a:t>
              </a:r>
            </a:p>
          </p:txBody>
        </p:sp>
        <p:sp>
          <p:nvSpPr>
            <p:cNvPr id="18" name="Rectangle 27"/>
            <p:cNvSpPr>
              <a:spLocks noChangeArrowheads="1"/>
            </p:cNvSpPr>
            <p:nvPr/>
          </p:nvSpPr>
          <p:spPr bwMode="auto">
            <a:xfrm>
              <a:off x="288" y="2160"/>
              <a:ext cx="3072" cy="240"/>
            </a:xfrm>
            <a:prstGeom prst="rect">
              <a:avLst/>
            </a:prstGeom>
            <a:solidFill>
              <a:srgbClr val="CCFFCC"/>
            </a:solidFill>
            <a:ln w="12700">
              <a:solidFill>
                <a:schemeClr val="tx1"/>
              </a:solidFill>
              <a:miter lim="800000"/>
              <a:headEnd/>
              <a:tailEnd/>
            </a:ln>
            <a:effectLst/>
          </p:spPr>
          <p:txBody>
            <a:bodyPr anchor="ctr"/>
            <a:lstStyle/>
            <a:p>
              <a:pPr algn="ctr" eaLnBrk="0" hangingPunct="0"/>
              <a:r>
                <a:rPr lang="en-US" sz="1200">
                  <a:latin typeface="Helvetica" pitchFamily="34" charset="0"/>
                </a:rPr>
                <a:t>Options (if any)</a:t>
              </a:r>
            </a:p>
          </p:txBody>
        </p:sp>
        <p:sp>
          <p:nvSpPr>
            <p:cNvPr id="19" name="Rectangle 28"/>
            <p:cNvSpPr>
              <a:spLocks noChangeArrowheads="1"/>
            </p:cNvSpPr>
            <p:nvPr/>
          </p:nvSpPr>
          <p:spPr bwMode="auto">
            <a:xfrm>
              <a:off x="288" y="2400"/>
              <a:ext cx="3072" cy="384"/>
            </a:xfrm>
            <a:prstGeom prst="rect">
              <a:avLst/>
            </a:prstGeom>
            <a:solidFill>
              <a:schemeClr val="folHlink"/>
            </a:solidFill>
            <a:ln w="12700">
              <a:solidFill>
                <a:schemeClr val="tx1"/>
              </a:solidFill>
              <a:miter lim="800000"/>
              <a:headEnd/>
              <a:tailEnd/>
            </a:ln>
            <a:effectLst/>
          </p:spPr>
          <p:txBody>
            <a:bodyPr anchor="ctr"/>
            <a:lstStyle/>
            <a:p>
              <a:pPr algn="ctr" eaLnBrk="0" hangingPunct="0"/>
              <a:r>
                <a:rPr lang="en-US" sz="1200">
                  <a:solidFill>
                    <a:srgbClr val="CCFFCC"/>
                  </a:solidFill>
                  <a:latin typeface="Helvetica" pitchFamily="34" charset="0"/>
                </a:rPr>
                <a:t>Data</a:t>
              </a:r>
            </a:p>
          </p:txBody>
        </p:sp>
      </p:grpSp>
    </p:spTree>
    <p:extLst>
      <p:ext uri="{BB962C8B-B14F-4D97-AF65-F5344CB8AC3E}">
        <p14:creationId xmlns:p14="http://schemas.microsoft.com/office/powerpoint/2010/main" val="1344280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Flags used in fragmentation</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809750" y="3060700"/>
            <a:ext cx="5524500" cy="735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Internetworking</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rPr>
              <a:t>Internetworking: connecting networks together to make an internetwork or an internet.</a:t>
            </a:r>
          </a:p>
          <a:p>
            <a:pPr lvl="1"/>
            <a:r>
              <a:rPr lang="en-US" dirty="0" smtClean="0">
                <a:solidFill>
                  <a:srgbClr val="0033CC"/>
                </a:solidFill>
                <a:latin typeface="Times New Roman" pitchFamily="18" charset="0"/>
              </a:rPr>
              <a:t>Need for Network Layer </a:t>
            </a:r>
          </a:p>
          <a:p>
            <a:pPr lvl="1"/>
            <a:r>
              <a:rPr lang="fr-FR" dirty="0" smtClean="0">
                <a:solidFill>
                  <a:srgbClr val="0033CC"/>
                </a:solidFill>
                <a:latin typeface="Times New Roman" pitchFamily="18" charset="0"/>
              </a:rPr>
              <a:t>Internet as a </a:t>
            </a:r>
            <a:r>
              <a:rPr lang="fr-FR" dirty="0" err="1" smtClean="0">
                <a:solidFill>
                  <a:srgbClr val="0033CC"/>
                </a:solidFill>
                <a:latin typeface="Times New Roman" pitchFamily="18" charset="0"/>
              </a:rPr>
              <a:t>Datagram</a:t>
            </a:r>
            <a:r>
              <a:rPr lang="fr-FR" dirty="0" smtClean="0">
                <a:solidFill>
                  <a:srgbClr val="0033CC"/>
                </a:solidFill>
                <a:latin typeface="Times New Roman" pitchFamily="18" charset="0"/>
              </a:rPr>
              <a:t> Network</a:t>
            </a:r>
          </a:p>
          <a:p>
            <a:pPr lvl="1"/>
            <a:r>
              <a:rPr lang="en-US" dirty="0" smtClean="0">
                <a:solidFill>
                  <a:srgbClr val="0033CC"/>
                </a:solidFill>
                <a:latin typeface="Times New Roman" pitchFamily="18" charset="0"/>
              </a:rPr>
              <a:t>Internet as a Connectionless Network</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Fragmentation Offset</a:t>
            </a:r>
            <a:endParaRPr lang="en-US" dirty="0"/>
          </a:p>
        </p:txBody>
      </p:sp>
      <p:sp>
        <p:nvSpPr>
          <p:cNvPr id="3" name="Content Placeholder 2"/>
          <p:cNvSpPr>
            <a:spLocks noGrp="1"/>
          </p:cNvSpPr>
          <p:nvPr>
            <p:ph idx="1"/>
          </p:nvPr>
        </p:nvSpPr>
        <p:spPr/>
        <p:txBody>
          <a:bodyPr/>
          <a:lstStyle/>
          <a:p>
            <a:r>
              <a:rPr lang="en-US" dirty="0" smtClean="0"/>
              <a:t>This 13-bit field shows the relative position of this fragment with respect to the whole</a:t>
            </a:r>
            <a:endParaRPr lang="en-US" dirty="0"/>
          </a:p>
        </p:txBody>
      </p:sp>
      <p:grpSp>
        <p:nvGrpSpPr>
          <p:cNvPr id="4" name="Group 29"/>
          <p:cNvGrpSpPr>
            <a:grpSpLocks/>
          </p:cNvGrpSpPr>
          <p:nvPr/>
        </p:nvGrpSpPr>
        <p:grpSpPr bwMode="auto">
          <a:xfrm>
            <a:off x="1066800" y="3124200"/>
            <a:ext cx="6305550" cy="2667000"/>
            <a:chOff x="288" y="720"/>
            <a:chExt cx="3072" cy="2064"/>
          </a:xfrm>
        </p:grpSpPr>
        <p:grpSp>
          <p:nvGrpSpPr>
            <p:cNvPr id="5" name="Group 5"/>
            <p:cNvGrpSpPr>
              <a:grpSpLocks/>
            </p:cNvGrpSpPr>
            <p:nvPr/>
          </p:nvGrpSpPr>
          <p:grpSpPr bwMode="auto">
            <a:xfrm>
              <a:off x="288" y="720"/>
              <a:ext cx="3072" cy="240"/>
              <a:chOff x="1200" y="2064"/>
              <a:chExt cx="3072" cy="240"/>
            </a:xfrm>
          </p:grpSpPr>
          <p:sp>
            <p:nvSpPr>
              <p:cNvPr id="20" name="Rectangle 6"/>
              <p:cNvSpPr>
                <a:spLocks noChangeArrowheads="1"/>
              </p:cNvSpPr>
              <p:nvPr/>
            </p:nvSpPr>
            <p:spPr bwMode="auto">
              <a:xfrm>
                <a:off x="1200"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0</a:t>
                </a:r>
              </a:p>
            </p:txBody>
          </p:sp>
          <p:sp>
            <p:nvSpPr>
              <p:cNvPr id="21" name="Rectangle 7"/>
              <p:cNvSpPr>
                <a:spLocks noChangeArrowheads="1"/>
              </p:cNvSpPr>
              <p:nvPr/>
            </p:nvSpPr>
            <p:spPr bwMode="auto">
              <a:xfrm>
                <a:off x="158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4</a:t>
                </a:r>
              </a:p>
            </p:txBody>
          </p:sp>
          <p:sp>
            <p:nvSpPr>
              <p:cNvPr id="22" name="Rectangle 8"/>
              <p:cNvSpPr>
                <a:spLocks noChangeArrowheads="1"/>
              </p:cNvSpPr>
              <p:nvPr/>
            </p:nvSpPr>
            <p:spPr bwMode="auto">
              <a:xfrm>
                <a:off x="1968"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8</a:t>
                </a:r>
              </a:p>
            </p:txBody>
          </p:sp>
          <p:sp>
            <p:nvSpPr>
              <p:cNvPr id="23" name="Rectangle 9"/>
              <p:cNvSpPr>
                <a:spLocks noChangeArrowheads="1"/>
              </p:cNvSpPr>
              <p:nvPr/>
            </p:nvSpPr>
            <p:spPr bwMode="auto">
              <a:xfrm>
                <a:off x="2352"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12</a:t>
                </a:r>
              </a:p>
            </p:txBody>
          </p:sp>
          <p:sp>
            <p:nvSpPr>
              <p:cNvPr id="24" name="Rectangle 10"/>
              <p:cNvSpPr>
                <a:spLocks noChangeArrowheads="1"/>
              </p:cNvSpPr>
              <p:nvPr/>
            </p:nvSpPr>
            <p:spPr bwMode="auto">
              <a:xfrm>
                <a:off x="2736"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16</a:t>
                </a:r>
              </a:p>
            </p:txBody>
          </p:sp>
          <p:sp>
            <p:nvSpPr>
              <p:cNvPr id="25" name="Rectangle 11"/>
              <p:cNvSpPr>
                <a:spLocks noChangeArrowheads="1"/>
              </p:cNvSpPr>
              <p:nvPr/>
            </p:nvSpPr>
            <p:spPr bwMode="auto">
              <a:xfrm>
                <a:off x="302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19</a:t>
                </a:r>
              </a:p>
            </p:txBody>
          </p:sp>
          <p:sp>
            <p:nvSpPr>
              <p:cNvPr id="26" name="Rectangle 12"/>
              <p:cNvSpPr>
                <a:spLocks noChangeArrowheads="1"/>
              </p:cNvSpPr>
              <p:nvPr/>
            </p:nvSpPr>
            <p:spPr bwMode="auto">
              <a:xfrm>
                <a:off x="350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24</a:t>
                </a:r>
              </a:p>
            </p:txBody>
          </p:sp>
          <p:sp>
            <p:nvSpPr>
              <p:cNvPr id="27" name="Rectangle 13"/>
              <p:cNvSpPr>
                <a:spLocks noChangeArrowheads="1"/>
              </p:cNvSpPr>
              <p:nvPr/>
            </p:nvSpPr>
            <p:spPr bwMode="auto">
              <a:xfrm>
                <a:off x="3888"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28</a:t>
                </a:r>
              </a:p>
            </p:txBody>
          </p:sp>
          <p:sp>
            <p:nvSpPr>
              <p:cNvPr id="28" name="Rectangle 14"/>
              <p:cNvSpPr>
                <a:spLocks noChangeArrowheads="1"/>
              </p:cNvSpPr>
              <p:nvPr/>
            </p:nvSpPr>
            <p:spPr bwMode="auto">
              <a:xfrm>
                <a:off x="4080" y="2064"/>
                <a:ext cx="192" cy="240"/>
              </a:xfrm>
              <a:prstGeom prst="rect">
                <a:avLst/>
              </a:prstGeom>
              <a:noFill/>
              <a:ln w="12700">
                <a:noFill/>
                <a:miter lim="800000"/>
                <a:headEnd/>
                <a:tailEnd/>
              </a:ln>
              <a:effectLst/>
            </p:spPr>
            <p:txBody>
              <a:bodyPr rIns="0" anchor="ctr"/>
              <a:lstStyle/>
              <a:p>
                <a:pPr algn="r" eaLnBrk="0" hangingPunct="0"/>
                <a:r>
                  <a:rPr lang="en-US" sz="1200">
                    <a:latin typeface="Helvetica" pitchFamily="34" charset="0"/>
                  </a:rPr>
                  <a:t>31</a:t>
                </a:r>
              </a:p>
            </p:txBody>
          </p:sp>
        </p:grpSp>
        <p:sp>
          <p:nvSpPr>
            <p:cNvPr id="6" name="Rectangle 15"/>
            <p:cNvSpPr>
              <a:spLocks noChangeArrowheads="1"/>
            </p:cNvSpPr>
            <p:nvPr/>
          </p:nvSpPr>
          <p:spPr bwMode="auto">
            <a:xfrm>
              <a:off x="288"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ver-</a:t>
              </a:r>
            </a:p>
            <a:p>
              <a:pPr algn="ctr" eaLnBrk="0" hangingPunct="0"/>
              <a:r>
                <a:rPr lang="en-US" sz="1200">
                  <a:latin typeface="Helvetica" pitchFamily="34" charset="0"/>
                </a:rPr>
                <a:t>sion</a:t>
              </a:r>
            </a:p>
          </p:txBody>
        </p:sp>
        <p:sp>
          <p:nvSpPr>
            <p:cNvPr id="7" name="Rectangle 16"/>
            <p:cNvSpPr>
              <a:spLocks noChangeArrowheads="1"/>
            </p:cNvSpPr>
            <p:nvPr/>
          </p:nvSpPr>
          <p:spPr bwMode="auto">
            <a:xfrm>
              <a:off x="672"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dirty="0" err="1">
                  <a:latin typeface="Helvetica" pitchFamily="34" charset="0"/>
                </a:rPr>
                <a:t>HLen</a:t>
              </a:r>
              <a:endParaRPr lang="en-US" sz="1200" dirty="0">
                <a:latin typeface="Helvetica" pitchFamily="34" charset="0"/>
              </a:endParaRPr>
            </a:p>
          </p:txBody>
        </p:sp>
        <p:sp>
          <p:nvSpPr>
            <p:cNvPr id="8" name="Rectangle 17"/>
            <p:cNvSpPr>
              <a:spLocks noChangeArrowheads="1"/>
            </p:cNvSpPr>
            <p:nvPr/>
          </p:nvSpPr>
          <p:spPr bwMode="auto">
            <a:xfrm>
              <a:off x="1056" y="96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TOS</a:t>
              </a:r>
            </a:p>
          </p:txBody>
        </p:sp>
        <p:sp>
          <p:nvSpPr>
            <p:cNvPr id="9" name="Rectangle 18"/>
            <p:cNvSpPr>
              <a:spLocks noChangeArrowheads="1"/>
            </p:cNvSpPr>
            <p:nvPr/>
          </p:nvSpPr>
          <p:spPr bwMode="auto">
            <a:xfrm>
              <a:off x="1824" y="96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Length</a:t>
              </a:r>
            </a:p>
          </p:txBody>
        </p:sp>
        <p:sp>
          <p:nvSpPr>
            <p:cNvPr id="10" name="Rectangle 19"/>
            <p:cNvSpPr>
              <a:spLocks noChangeArrowheads="1"/>
            </p:cNvSpPr>
            <p:nvPr/>
          </p:nvSpPr>
          <p:spPr bwMode="auto">
            <a:xfrm>
              <a:off x="288" y="120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b="1" dirty="0">
                  <a:latin typeface="Helvetica" pitchFamily="34" charset="0"/>
                </a:rPr>
                <a:t>Identifier</a:t>
              </a:r>
            </a:p>
          </p:txBody>
        </p:sp>
        <p:sp>
          <p:nvSpPr>
            <p:cNvPr id="11" name="Rectangle 20"/>
            <p:cNvSpPr>
              <a:spLocks noChangeArrowheads="1"/>
            </p:cNvSpPr>
            <p:nvPr/>
          </p:nvSpPr>
          <p:spPr bwMode="auto">
            <a:xfrm>
              <a:off x="1824" y="1200"/>
              <a:ext cx="28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b="1">
                  <a:latin typeface="Helvetica" pitchFamily="34" charset="0"/>
                </a:rPr>
                <a:t>Flags</a:t>
              </a:r>
            </a:p>
          </p:txBody>
        </p:sp>
        <p:sp>
          <p:nvSpPr>
            <p:cNvPr id="12" name="Rectangle 21"/>
            <p:cNvSpPr>
              <a:spLocks noChangeArrowheads="1"/>
            </p:cNvSpPr>
            <p:nvPr/>
          </p:nvSpPr>
          <p:spPr bwMode="auto">
            <a:xfrm>
              <a:off x="2112" y="1200"/>
              <a:ext cx="124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b="1">
                  <a:latin typeface="Helvetica" pitchFamily="34" charset="0"/>
                </a:rPr>
                <a:t>Offset</a:t>
              </a:r>
            </a:p>
          </p:txBody>
        </p:sp>
        <p:sp>
          <p:nvSpPr>
            <p:cNvPr id="13" name="Rectangle 22"/>
            <p:cNvSpPr>
              <a:spLocks noChangeArrowheads="1"/>
            </p:cNvSpPr>
            <p:nvPr/>
          </p:nvSpPr>
          <p:spPr bwMode="auto">
            <a:xfrm>
              <a:off x="288"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TTL</a:t>
              </a:r>
            </a:p>
          </p:txBody>
        </p:sp>
        <p:sp>
          <p:nvSpPr>
            <p:cNvPr id="14" name="Rectangle 23"/>
            <p:cNvSpPr>
              <a:spLocks noChangeArrowheads="1"/>
            </p:cNvSpPr>
            <p:nvPr/>
          </p:nvSpPr>
          <p:spPr bwMode="auto">
            <a:xfrm>
              <a:off x="1056"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Protocol</a:t>
              </a:r>
            </a:p>
          </p:txBody>
        </p:sp>
        <p:sp>
          <p:nvSpPr>
            <p:cNvPr id="15" name="Rectangle 24"/>
            <p:cNvSpPr>
              <a:spLocks noChangeArrowheads="1"/>
            </p:cNvSpPr>
            <p:nvPr/>
          </p:nvSpPr>
          <p:spPr bwMode="auto">
            <a:xfrm>
              <a:off x="1824" y="144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Checksum</a:t>
              </a:r>
            </a:p>
          </p:txBody>
        </p:sp>
        <p:sp>
          <p:nvSpPr>
            <p:cNvPr id="16" name="Rectangle 25"/>
            <p:cNvSpPr>
              <a:spLocks noChangeArrowheads="1"/>
            </p:cNvSpPr>
            <p:nvPr/>
          </p:nvSpPr>
          <p:spPr bwMode="auto">
            <a:xfrm>
              <a:off x="288" y="168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1200">
                  <a:latin typeface="Helvetica" pitchFamily="34" charset="0"/>
                </a:rPr>
                <a:t>Source Address</a:t>
              </a:r>
            </a:p>
          </p:txBody>
        </p:sp>
        <p:sp>
          <p:nvSpPr>
            <p:cNvPr id="17" name="Rectangle 26"/>
            <p:cNvSpPr>
              <a:spLocks noChangeArrowheads="1"/>
            </p:cNvSpPr>
            <p:nvPr/>
          </p:nvSpPr>
          <p:spPr bwMode="auto">
            <a:xfrm>
              <a:off x="288" y="192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1200">
                  <a:latin typeface="Helvetica" pitchFamily="34" charset="0"/>
                </a:rPr>
                <a:t>Destination Address</a:t>
              </a:r>
            </a:p>
          </p:txBody>
        </p:sp>
        <p:sp>
          <p:nvSpPr>
            <p:cNvPr id="18" name="Rectangle 27"/>
            <p:cNvSpPr>
              <a:spLocks noChangeArrowheads="1"/>
            </p:cNvSpPr>
            <p:nvPr/>
          </p:nvSpPr>
          <p:spPr bwMode="auto">
            <a:xfrm>
              <a:off x="288" y="2160"/>
              <a:ext cx="3072" cy="240"/>
            </a:xfrm>
            <a:prstGeom prst="rect">
              <a:avLst/>
            </a:prstGeom>
            <a:solidFill>
              <a:srgbClr val="CCFFCC"/>
            </a:solidFill>
            <a:ln w="12700">
              <a:solidFill>
                <a:schemeClr val="tx1"/>
              </a:solidFill>
              <a:miter lim="800000"/>
              <a:headEnd/>
              <a:tailEnd/>
            </a:ln>
            <a:effectLst/>
          </p:spPr>
          <p:txBody>
            <a:bodyPr anchor="ctr"/>
            <a:lstStyle/>
            <a:p>
              <a:pPr algn="ctr" eaLnBrk="0" hangingPunct="0"/>
              <a:r>
                <a:rPr lang="en-US" sz="1200">
                  <a:latin typeface="Helvetica" pitchFamily="34" charset="0"/>
                </a:rPr>
                <a:t>Options (if any)</a:t>
              </a:r>
            </a:p>
          </p:txBody>
        </p:sp>
        <p:sp>
          <p:nvSpPr>
            <p:cNvPr id="19" name="Rectangle 28"/>
            <p:cNvSpPr>
              <a:spLocks noChangeArrowheads="1"/>
            </p:cNvSpPr>
            <p:nvPr/>
          </p:nvSpPr>
          <p:spPr bwMode="auto">
            <a:xfrm>
              <a:off x="288" y="2400"/>
              <a:ext cx="3072" cy="384"/>
            </a:xfrm>
            <a:prstGeom prst="rect">
              <a:avLst/>
            </a:prstGeom>
            <a:solidFill>
              <a:schemeClr val="folHlink"/>
            </a:solidFill>
            <a:ln w="12700">
              <a:solidFill>
                <a:schemeClr val="tx1"/>
              </a:solidFill>
              <a:miter lim="800000"/>
              <a:headEnd/>
              <a:tailEnd/>
            </a:ln>
            <a:effectLst/>
          </p:spPr>
          <p:txBody>
            <a:bodyPr anchor="ctr"/>
            <a:lstStyle/>
            <a:p>
              <a:pPr algn="ctr" eaLnBrk="0" hangingPunct="0"/>
              <a:r>
                <a:rPr lang="en-US" sz="1200">
                  <a:solidFill>
                    <a:srgbClr val="CCFFCC"/>
                  </a:solidFill>
                  <a:latin typeface="Helvetica" pitchFamily="34" charset="0"/>
                </a:rPr>
                <a:t>Data</a:t>
              </a:r>
            </a:p>
          </p:txBody>
        </p:sp>
      </p:grpSp>
    </p:spTree>
    <p:extLst>
      <p:ext uri="{BB962C8B-B14F-4D97-AF65-F5344CB8AC3E}">
        <p14:creationId xmlns:p14="http://schemas.microsoft.com/office/powerpoint/2010/main" val="28165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ltLang="tr-TR" smtClean="0"/>
              <a:t>Fragmentation and </a:t>
            </a:r>
            <a:br>
              <a:rPr lang="en-US" altLang="tr-TR" smtClean="0"/>
            </a:br>
            <a:r>
              <a:rPr lang="en-US" altLang="tr-TR" smtClean="0"/>
              <a:t>Re-assembly</a:t>
            </a:r>
          </a:p>
        </p:txBody>
      </p:sp>
      <p:sp>
        <p:nvSpPr>
          <p:cNvPr id="12291" name="Rectangle 3"/>
          <p:cNvSpPr>
            <a:spLocks noGrp="1" noChangeArrowheads="1"/>
          </p:cNvSpPr>
          <p:nvPr>
            <p:ph type="body" idx="1"/>
          </p:nvPr>
        </p:nvSpPr>
        <p:spPr>
          <a:xfrm>
            <a:off x="457200" y="1600200"/>
            <a:ext cx="8178800" cy="4686300"/>
          </a:xfrm>
        </p:spPr>
        <p:txBody>
          <a:bodyPr>
            <a:normAutofit lnSpcReduction="10000"/>
          </a:bodyPr>
          <a:lstStyle/>
          <a:p>
            <a:pPr>
              <a:lnSpc>
                <a:spcPct val="90000"/>
              </a:lnSpc>
            </a:pPr>
            <a:r>
              <a:rPr lang="en-AU" altLang="tr-TR" smtClean="0"/>
              <a:t>Different maximum packet sizes for different networks</a:t>
            </a:r>
          </a:p>
          <a:p>
            <a:pPr lvl="1">
              <a:lnSpc>
                <a:spcPct val="90000"/>
              </a:lnSpc>
            </a:pPr>
            <a:r>
              <a:rPr lang="en-AU" altLang="tr-TR" smtClean="0"/>
              <a:t>routers may need to split the datagrams into smaller fragments</a:t>
            </a:r>
          </a:p>
          <a:p>
            <a:pPr>
              <a:lnSpc>
                <a:spcPct val="90000"/>
              </a:lnSpc>
            </a:pPr>
            <a:r>
              <a:rPr lang="en-AU" altLang="tr-TR" smtClean="0"/>
              <a:t>When to re-assemble</a:t>
            </a:r>
          </a:p>
          <a:p>
            <a:pPr lvl="1">
              <a:lnSpc>
                <a:spcPct val="90000"/>
              </a:lnSpc>
            </a:pPr>
            <a:r>
              <a:rPr lang="en-AU" altLang="tr-TR" smtClean="0"/>
              <a:t>At destination</a:t>
            </a:r>
          </a:p>
          <a:p>
            <a:pPr lvl="2">
              <a:lnSpc>
                <a:spcPct val="90000"/>
              </a:lnSpc>
            </a:pPr>
            <a:r>
              <a:rPr lang="en-AU" altLang="tr-TR" smtClean="0"/>
              <a:t>Packets get smaller as data travel</a:t>
            </a:r>
          </a:p>
          <a:p>
            <a:pPr lvl="3">
              <a:lnSpc>
                <a:spcPct val="90000"/>
              </a:lnSpc>
            </a:pPr>
            <a:r>
              <a:rPr lang="en-AU" altLang="tr-TR" sz="1800" smtClean="0"/>
              <a:t>inefficiency due to headers</a:t>
            </a:r>
          </a:p>
          <a:p>
            <a:pPr lvl="1">
              <a:lnSpc>
                <a:spcPct val="90000"/>
              </a:lnSpc>
            </a:pPr>
            <a:r>
              <a:rPr lang="en-AU" altLang="tr-TR" smtClean="0"/>
              <a:t>Intermediate reassembly</a:t>
            </a:r>
          </a:p>
          <a:p>
            <a:pPr lvl="2">
              <a:lnSpc>
                <a:spcPct val="90000"/>
              </a:lnSpc>
            </a:pPr>
            <a:r>
              <a:rPr lang="en-AU" altLang="tr-TR" smtClean="0"/>
              <a:t>Need large buffers at routers</a:t>
            </a:r>
          </a:p>
          <a:p>
            <a:pPr lvl="2">
              <a:lnSpc>
                <a:spcPct val="90000"/>
              </a:lnSpc>
            </a:pPr>
            <a:r>
              <a:rPr lang="en-AU" altLang="tr-TR" smtClean="0"/>
              <a:t>All fragments must go through same router</a:t>
            </a:r>
          </a:p>
          <a:p>
            <a:pPr lvl="3">
              <a:lnSpc>
                <a:spcPct val="90000"/>
              </a:lnSpc>
            </a:pPr>
            <a:r>
              <a:rPr lang="en-AU" altLang="tr-TR" sz="1800" smtClean="0"/>
              <a:t>Inhibits dynamic routing</a:t>
            </a:r>
            <a:endParaRPr lang="en-US" altLang="tr-TR" sz="1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tr-TR" smtClean="0"/>
              <a:t>IP Fragmentation</a:t>
            </a:r>
          </a:p>
        </p:txBody>
      </p:sp>
      <p:sp>
        <p:nvSpPr>
          <p:cNvPr id="13315" name="Rectangle 3"/>
          <p:cNvSpPr>
            <a:spLocks noGrp="1" noChangeArrowheads="1"/>
          </p:cNvSpPr>
          <p:nvPr>
            <p:ph type="body" idx="1"/>
          </p:nvPr>
        </p:nvSpPr>
        <p:spPr>
          <a:xfrm>
            <a:off x="457200" y="1285875"/>
            <a:ext cx="8507413" cy="5400675"/>
          </a:xfrm>
        </p:spPr>
        <p:txBody>
          <a:bodyPr/>
          <a:lstStyle/>
          <a:p>
            <a:pPr>
              <a:lnSpc>
                <a:spcPct val="90000"/>
              </a:lnSpc>
              <a:tabLst>
                <a:tab pos="6811963" algn="l"/>
              </a:tabLst>
              <a:defRPr/>
            </a:pPr>
            <a:r>
              <a:rPr lang="en-AU" sz="2400" dirty="0" smtClean="0"/>
              <a:t>In IP</a:t>
            </a:r>
            <a:r>
              <a:rPr lang="tr-TR" sz="2400" dirty="0" smtClean="0"/>
              <a:t>,</a:t>
            </a:r>
            <a:r>
              <a:rPr lang="en-AU" sz="2400" dirty="0" smtClean="0"/>
              <a:t> reassembly is </a:t>
            </a:r>
            <a:r>
              <a:rPr lang="en-AU" sz="2400" b="1" dirty="0" smtClean="0"/>
              <a:t>at destination</a:t>
            </a:r>
            <a:r>
              <a:rPr lang="en-AU" sz="2400" dirty="0" smtClean="0"/>
              <a:t> only</a:t>
            </a:r>
          </a:p>
          <a:p>
            <a:pPr>
              <a:lnSpc>
                <a:spcPct val="90000"/>
              </a:lnSpc>
              <a:tabLst>
                <a:tab pos="6811963" algn="l"/>
              </a:tabLst>
              <a:defRPr/>
            </a:pPr>
            <a:r>
              <a:rPr lang="en-AU" sz="2400" dirty="0" smtClean="0"/>
              <a:t>Uses fields in header</a:t>
            </a:r>
          </a:p>
          <a:p>
            <a:pPr lvl="1">
              <a:lnSpc>
                <a:spcPct val="90000"/>
              </a:lnSpc>
              <a:tabLst>
                <a:tab pos="6811963" algn="l"/>
              </a:tabLst>
              <a:defRPr/>
            </a:pPr>
            <a:r>
              <a:rPr lang="en-AU" sz="2000" dirty="0" smtClean="0"/>
              <a:t>Data Unit Identifier</a:t>
            </a:r>
            <a:r>
              <a:rPr lang="tr-TR" sz="2000" dirty="0" smtClean="0"/>
              <a:t> –</a:t>
            </a:r>
            <a:r>
              <a:rPr lang="en-AU" sz="2000" dirty="0" smtClean="0"/>
              <a:t> </a:t>
            </a:r>
            <a:r>
              <a:rPr lang="tr-TR" sz="2000" dirty="0" err="1" smtClean="0"/>
              <a:t>In</a:t>
            </a:r>
            <a:r>
              <a:rPr lang="tr-TR" sz="2000" dirty="0" smtClean="0"/>
              <a:t> </a:t>
            </a:r>
            <a:r>
              <a:rPr lang="tr-TR" sz="2000" dirty="0" err="1" smtClean="0"/>
              <a:t>order</a:t>
            </a:r>
            <a:r>
              <a:rPr lang="tr-TR" sz="2000" dirty="0" smtClean="0"/>
              <a:t> </a:t>
            </a:r>
            <a:r>
              <a:rPr lang="tr-TR" sz="2000" dirty="0" err="1" smtClean="0"/>
              <a:t>to</a:t>
            </a:r>
            <a:r>
              <a:rPr lang="tr-TR" sz="2000" dirty="0" smtClean="0"/>
              <a:t> </a:t>
            </a:r>
            <a:r>
              <a:rPr lang="tr-TR" sz="2000" dirty="0" err="1" smtClean="0"/>
              <a:t>uniquely</a:t>
            </a:r>
            <a:r>
              <a:rPr lang="tr-TR" sz="2000" dirty="0" smtClean="0"/>
              <a:t> i</a:t>
            </a:r>
            <a:r>
              <a:rPr lang="en-AU" sz="2000" dirty="0" err="1" smtClean="0"/>
              <a:t>dentif</a:t>
            </a:r>
            <a:r>
              <a:rPr lang="tr-TR" sz="2000" dirty="0" smtClean="0"/>
              <a:t>y</a:t>
            </a:r>
            <a:r>
              <a:rPr lang="en-AU" sz="2000" dirty="0" smtClean="0"/>
              <a:t> datagram</a:t>
            </a:r>
            <a:r>
              <a:rPr lang="tr-TR" sz="2000" dirty="0" smtClean="0"/>
              <a:t> – </a:t>
            </a:r>
            <a:r>
              <a:rPr lang="tr-TR" sz="2000" dirty="0" err="1" smtClean="0"/>
              <a:t>all</a:t>
            </a:r>
            <a:r>
              <a:rPr lang="tr-TR" sz="2000" dirty="0" smtClean="0"/>
              <a:t> </a:t>
            </a:r>
            <a:r>
              <a:rPr lang="tr-TR" sz="2000" dirty="0" err="1" smtClean="0"/>
              <a:t>fragments</a:t>
            </a:r>
            <a:r>
              <a:rPr lang="tr-TR" sz="2000" dirty="0" smtClean="0"/>
              <a:t> </a:t>
            </a:r>
            <a:r>
              <a:rPr lang="tr-TR" sz="2000" dirty="0" err="1" smtClean="0"/>
              <a:t>that</a:t>
            </a:r>
            <a:r>
              <a:rPr lang="tr-TR" sz="2000" dirty="0" smtClean="0"/>
              <a:t> </a:t>
            </a:r>
            <a:r>
              <a:rPr lang="tr-TR" sz="2000" dirty="0" err="1" smtClean="0"/>
              <a:t>belong</a:t>
            </a:r>
            <a:r>
              <a:rPr lang="tr-TR" sz="2000" dirty="0" smtClean="0"/>
              <a:t> </a:t>
            </a:r>
            <a:r>
              <a:rPr lang="tr-TR" sz="2000" dirty="0" err="1" smtClean="0"/>
              <a:t>to</a:t>
            </a:r>
            <a:r>
              <a:rPr lang="tr-TR" sz="2000" dirty="0" smtClean="0"/>
              <a:t> a </a:t>
            </a:r>
            <a:r>
              <a:rPr lang="tr-TR" sz="2000" dirty="0" err="1" smtClean="0"/>
              <a:t>datagram</a:t>
            </a:r>
            <a:r>
              <a:rPr lang="tr-TR" sz="2000" dirty="0" smtClean="0"/>
              <a:t> </a:t>
            </a:r>
            <a:r>
              <a:rPr lang="tr-TR" sz="2000" dirty="0" err="1" smtClean="0"/>
              <a:t>share</a:t>
            </a:r>
            <a:r>
              <a:rPr lang="tr-TR" sz="2000" dirty="0" smtClean="0"/>
              <a:t> </a:t>
            </a:r>
            <a:r>
              <a:rPr lang="tr-TR" sz="2000" dirty="0" err="1" smtClean="0"/>
              <a:t>the</a:t>
            </a:r>
            <a:r>
              <a:rPr lang="tr-TR" sz="2000" dirty="0" smtClean="0"/>
              <a:t> </a:t>
            </a:r>
            <a:r>
              <a:rPr lang="tr-TR" sz="2000" dirty="0" err="1" smtClean="0"/>
              <a:t>same</a:t>
            </a:r>
            <a:r>
              <a:rPr lang="tr-TR" sz="2000" dirty="0" smtClean="0"/>
              <a:t> </a:t>
            </a:r>
            <a:r>
              <a:rPr lang="tr-TR" sz="2000" dirty="0" err="1" smtClean="0"/>
              <a:t>identifier</a:t>
            </a:r>
            <a:endParaRPr lang="en-AU" sz="2000" dirty="0" smtClean="0"/>
          </a:p>
          <a:p>
            <a:pPr marL="1257300" lvl="2" indent="-342900">
              <a:lnSpc>
                <a:spcPct val="90000"/>
              </a:lnSpc>
              <a:buFont typeface="+mj-lt"/>
              <a:buAutoNum type="arabicPeriod"/>
              <a:tabLst>
                <a:tab pos="6811963" algn="l"/>
              </a:tabLst>
              <a:defRPr/>
            </a:pPr>
            <a:r>
              <a:rPr lang="en-AU" sz="1800" dirty="0" smtClean="0"/>
              <a:t>Source and destination addresses</a:t>
            </a:r>
          </a:p>
          <a:p>
            <a:pPr marL="1257300" lvl="2" indent="-342900">
              <a:lnSpc>
                <a:spcPct val="90000"/>
              </a:lnSpc>
              <a:buFont typeface="+mj-lt"/>
              <a:buAutoNum type="arabicPeriod"/>
              <a:tabLst>
                <a:tab pos="6811963" algn="l"/>
              </a:tabLst>
              <a:defRPr/>
            </a:pPr>
            <a:r>
              <a:rPr lang="tr-TR" sz="1800" dirty="0" err="1" smtClean="0"/>
              <a:t>Upper</a:t>
            </a:r>
            <a:r>
              <a:rPr lang="tr-TR" sz="1800" dirty="0" smtClean="0"/>
              <a:t> p</a:t>
            </a:r>
            <a:r>
              <a:rPr lang="en-AU" sz="1800" dirty="0" err="1" smtClean="0"/>
              <a:t>rotocol</a:t>
            </a:r>
            <a:r>
              <a:rPr lang="en-AU" sz="1800" dirty="0" smtClean="0"/>
              <a:t> layer (e.g. TCP)</a:t>
            </a:r>
          </a:p>
          <a:p>
            <a:pPr marL="1257300" lvl="2" indent="-342900">
              <a:lnSpc>
                <a:spcPct val="90000"/>
              </a:lnSpc>
              <a:buFont typeface="+mj-lt"/>
              <a:buAutoNum type="arabicPeriod"/>
              <a:tabLst>
                <a:tab pos="6811963" algn="l"/>
              </a:tabLst>
              <a:defRPr/>
            </a:pPr>
            <a:r>
              <a:rPr lang="en-AU" sz="1800" dirty="0" smtClean="0"/>
              <a:t>Identification supplied by that layer</a:t>
            </a:r>
          </a:p>
          <a:p>
            <a:pPr lvl="1">
              <a:lnSpc>
                <a:spcPct val="90000"/>
              </a:lnSpc>
              <a:tabLst>
                <a:tab pos="6811963" algn="l"/>
              </a:tabLst>
              <a:defRPr/>
            </a:pPr>
            <a:r>
              <a:rPr lang="en-AU" sz="2000" dirty="0" smtClean="0"/>
              <a:t>Data length</a:t>
            </a:r>
          </a:p>
          <a:p>
            <a:pPr lvl="2">
              <a:lnSpc>
                <a:spcPct val="90000"/>
              </a:lnSpc>
              <a:tabLst>
                <a:tab pos="6811963" algn="l"/>
              </a:tabLst>
              <a:defRPr/>
            </a:pPr>
            <a:r>
              <a:rPr lang="en-AU" sz="1800" dirty="0" smtClean="0"/>
              <a:t>Length of user data in octets</a:t>
            </a:r>
            <a:r>
              <a:rPr lang="tr-TR" sz="1800" dirty="0" smtClean="0"/>
              <a:t> (</a:t>
            </a:r>
            <a:r>
              <a:rPr lang="tr-TR" sz="1800" dirty="0" err="1" smtClean="0"/>
              <a:t>if</a:t>
            </a:r>
            <a:r>
              <a:rPr lang="tr-TR" sz="1800" dirty="0" smtClean="0"/>
              <a:t> </a:t>
            </a:r>
            <a:r>
              <a:rPr lang="tr-TR" sz="1800" dirty="0" err="1" smtClean="0"/>
              <a:t>fragment</a:t>
            </a:r>
            <a:r>
              <a:rPr lang="tr-TR" sz="1800" dirty="0" smtClean="0"/>
              <a:t>, </a:t>
            </a:r>
            <a:r>
              <a:rPr lang="tr-TR" sz="1800" dirty="0" err="1" smtClean="0"/>
              <a:t>length</a:t>
            </a:r>
            <a:r>
              <a:rPr lang="tr-TR" sz="1800" dirty="0" smtClean="0"/>
              <a:t> of </a:t>
            </a:r>
            <a:r>
              <a:rPr lang="tr-TR" sz="1800" dirty="0" err="1" smtClean="0"/>
              <a:t>fragment</a:t>
            </a:r>
            <a:r>
              <a:rPr lang="tr-TR" sz="1800" dirty="0" smtClean="0"/>
              <a:t> data)</a:t>
            </a:r>
          </a:p>
          <a:p>
            <a:pPr lvl="2">
              <a:lnSpc>
                <a:spcPct val="90000"/>
              </a:lnSpc>
              <a:tabLst>
                <a:tab pos="6811963" algn="l"/>
              </a:tabLst>
              <a:defRPr/>
            </a:pPr>
            <a:r>
              <a:rPr lang="tr-TR" sz="1800" dirty="0" err="1" smtClean="0"/>
              <a:t>Actually</a:t>
            </a:r>
            <a:r>
              <a:rPr lang="tr-TR" sz="1800" dirty="0" smtClean="0"/>
              <a:t> </a:t>
            </a:r>
            <a:r>
              <a:rPr lang="tr-TR" sz="1800" dirty="0" err="1" smtClean="0"/>
              <a:t>header</a:t>
            </a:r>
            <a:r>
              <a:rPr lang="tr-TR" sz="1800" dirty="0" smtClean="0"/>
              <a:t> </a:t>
            </a:r>
            <a:r>
              <a:rPr lang="tr-TR" sz="1800" dirty="0" err="1" smtClean="0"/>
              <a:t>contains</a:t>
            </a:r>
            <a:r>
              <a:rPr lang="tr-TR" sz="1800" dirty="0" smtClean="0"/>
              <a:t> total </a:t>
            </a:r>
            <a:r>
              <a:rPr lang="tr-TR" sz="1800" dirty="0" err="1" smtClean="0"/>
              <a:t>length</a:t>
            </a:r>
            <a:r>
              <a:rPr lang="tr-TR" sz="1800" dirty="0" smtClean="0"/>
              <a:t> </a:t>
            </a:r>
            <a:r>
              <a:rPr lang="tr-TR" sz="1800" dirty="0" err="1" smtClean="0"/>
              <a:t>incl</a:t>
            </a:r>
            <a:r>
              <a:rPr lang="tr-TR" sz="1800" dirty="0" smtClean="0"/>
              <a:t>. </a:t>
            </a:r>
            <a:r>
              <a:rPr lang="tr-TR" sz="1800" dirty="0" err="1" smtClean="0"/>
              <a:t>header</a:t>
            </a:r>
            <a:r>
              <a:rPr lang="tr-TR" sz="1800" dirty="0" smtClean="0"/>
              <a:t> but data </a:t>
            </a:r>
            <a:r>
              <a:rPr lang="tr-TR" sz="1800" dirty="0" err="1" smtClean="0"/>
              <a:t>length</a:t>
            </a:r>
            <a:r>
              <a:rPr lang="tr-TR" sz="1800" dirty="0" smtClean="0"/>
              <a:t> can be </a:t>
            </a:r>
            <a:r>
              <a:rPr lang="tr-TR" sz="1800" dirty="0" err="1" smtClean="0"/>
              <a:t>calculated</a:t>
            </a:r>
            <a:endParaRPr lang="en-AU" sz="1800" dirty="0" smtClean="0"/>
          </a:p>
          <a:p>
            <a:pPr lvl="1">
              <a:lnSpc>
                <a:spcPct val="90000"/>
              </a:lnSpc>
              <a:tabLst>
                <a:tab pos="6811963" algn="l"/>
              </a:tabLst>
              <a:defRPr/>
            </a:pPr>
            <a:r>
              <a:rPr lang="en-AU" sz="2000" dirty="0" smtClean="0"/>
              <a:t>Offset</a:t>
            </a:r>
          </a:p>
          <a:p>
            <a:pPr lvl="2">
              <a:lnSpc>
                <a:spcPct val="90000"/>
              </a:lnSpc>
              <a:tabLst>
                <a:tab pos="6811963" algn="l"/>
              </a:tabLst>
              <a:defRPr/>
            </a:pPr>
            <a:r>
              <a:rPr lang="en-AU" sz="1800" dirty="0" smtClean="0"/>
              <a:t>Position of fragment of user data in original datagram</a:t>
            </a:r>
            <a:r>
              <a:rPr lang="tr-TR" sz="1800" dirty="0" smtClean="0"/>
              <a:t> (</a:t>
            </a:r>
            <a:r>
              <a:rPr lang="tr-TR" sz="1800" dirty="0" err="1" smtClean="0"/>
              <a:t>position</a:t>
            </a:r>
            <a:r>
              <a:rPr lang="tr-TR" sz="1800" dirty="0" smtClean="0"/>
              <a:t> of </a:t>
            </a:r>
            <a:r>
              <a:rPr lang="tr-TR" sz="1800" dirty="0" err="1" smtClean="0"/>
              <a:t>the</a:t>
            </a:r>
            <a:r>
              <a:rPr lang="tr-TR" sz="1800" dirty="0" smtClean="0"/>
              <a:t> </a:t>
            </a:r>
            <a:r>
              <a:rPr lang="tr-TR" sz="1800" dirty="0" err="1" smtClean="0"/>
              <a:t>first</a:t>
            </a:r>
            <a:r>
              <a:rPr lang="tr-TR" sz="1800" dirty="0" smtClean="0"/>
              <a:t> </a:t>
            </a:r>
            <a:r>
              <a:rPr lang="tr-TR" sz="1800" dirty="0" err="1" smtClean="0"/>
              <a:t>byte</a:t>
            </a:r>
            <a:r>
              <a:rPr lang="tr-TR" sz="1800" dirty="0" smtClean="0"/>
              <a:t> of </a:t>
            </a:r>
            <a:r>
              <a:rPr lang="tr-TR" sz="1800" dirty="0" err="1" smtClean="0"/>
              <a:t>the</a:t>
            </a:r>
            <a:r>
              <a:rPr lang="tr-TR" sz="1800" dirty="0" smtClean="0"/>
              <a:t> </a:t>
            </a:r>
            <a:r>
              <a:rPr lang="tr-TR" sz="1800" dirty="0" err="1" smtClean="0"/>
              <a:t>fragment</a:t>
            </a:r>
            <a:r>
              <a:rPr lang="tr-TR" sz="1800" dirty="0" smtClean="0"/>
              <a:t>)</a:t>
            </a:r>
            <a:endParaRPr lang="en-AU" sz="1800" dirty="0" smtClean="0"/>
          </a:p>
          <a:p>
            <a:pPr lvl="2">
              <a:lnSpc>
                <a:spcPct val="90000"/>
              </a:lnSpc>
              <a:tabLst>
                <a:tab pos="6811963" algn="l"/>
              </a:tabLst>
              <a:defRPr/>
            </a:pPr>
            <a:r>
              <a:rPr lang="en-AU" sz="1800" dirty="0" smtClean="0"/>
              <a:t>In multiples of 64 bits (8 octets)</a:t>
            </a:r>
          </a:p>
          <a:p>
            <a:pPr lvl="1">
              <a:lnSpc>
                <a:spcPct val="90000"/>
              </a:lnSpc>
              <a:tabLst>
                <a:tab pos="6811963" algn="l"/>
              </a:tabLst>
              <a:defRPr/>
            </a:pPr>
            <a:r>
              <a:rPr lang="en-AU" sz="2000" i="1" dirty="0" smtClean="0"/>
              <a:t>More</a:t>
            </a:r>
            <a:r>
              <a:rPr lang="en-AU" sz="2000" dirty="0" smtClean="0"/>
              <a:t> flag</a:t>
            </a:r>
          </a:p>
          <a:p>
            <a:pPr lvl="2">
              <a:lnSpc>
                <a:spcPct val="90000"/>
              </a:lnSpc>
              <a:tabLst>
                <a:tab pos="6811963" algn="l"/>
              </a:tabLst>
              <a:defRPr/>
            </a:pPr>
            <a:r>
              <a:rPr lang="en-AU" sz="1800" dirty="0" smtClean="0"/>
              <a:t>Indicates that this is not the last fragment</a:t>
            </a:r>
            <a:r>
              <a:rPr lang="tr-TR" sz="1800" dirty="0" smtClean="0"/>
              <a:t> (</a:t>
            </a:r>
            <a:r>
              <a:rPr lang="tr-TR" sz="1800" dirty="0" err="1" smtClean="0"/>
              <a:t>if</a:t>
            </a:r>
            <a:r>
              <a:rPr lang="tr-TR" sz="1800" dirty="0" smtClean="0"/>
              <a:t> </a:t>
            </a:r>
            <a:r>
              <a:rPr lang="tr-TR" sz="1800" dirty="0" err="1" smtClean="0"/>
              <a:t>this</a:t>
            </a:r>
            <a:r>
              <a:rPr lang="tr-TR" sz="1800" dirty="0" smtClean="0"/>
              <a:t> </a:t>
            </a:r>
            <a:r>
              <a:rPr lang="tr-TR" sz="1800" dirty="0" err="1" smtClean="0"/>
              <a:t>flag</a:t>
            </a:r>
            <a:r>
              <a:rPr lang="tr-TR" sz="1800" dirty="0" smtClean="0"/>
              <a:t> is 1)</a:t>
            </a:r>
            <a:endParaRPr lang="en-US" sz="1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9"/>
          <p:cNvSpPr>
            <a:spLocks noGrp="1" noChangeArrowheads="1"/>
          </p:cNvSpPr>
          <p:nvPr>
            <p:ph type="title"/>
          </p:nvPr>
        </p:nvSpPr>
        <p:spPr/>
        <p:txBody>
          <a:bodyPr/>
          <a:lstStyle/>
          <a:p>
            <a:r>
              <a:rPr lang="en-GB" altLang="tr-TR" smtClean="0"/>
              <a:t>Fragmentation Example</a:t>
            </a:r>
          </a:p>
        </p:txBody>
      </p:sp>
      <p:pic>
        <p:nvPicPr>
          <p:cNvPr id="14339" name="Picture 1030" descr="Fragmentation"/>
          <p:cNvPicPr>
            <a:picLocks noChangeAspect="1" noChangeArrowheads="1"/>
          </p:cNvPicPr>
          <p:nvPr/>
        </p:nvPicPr>
        <p:blipFill>
          <a:blip r:embed="rId2" cstate="print"/>
          <a:srcRect b="5257"/>
          <a:stretch>
            <a:fillRect/>
          </a:stretch>
        </p:blipFill>
        <p:spPr bwMode="auto">
          <a:xfrm>
            <a:off x="1447800" y="1350963"/>
            <a:ext cx="5867400" cy="5507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142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304800" y="762000"/>
            <a:ext cx="2640466"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Fragmentation </a:t>
            </a:r>
            <a:r>
              <a:rPr lang="en-US" sz="2000" i="1" dirty="0">
                <a:latin typeface="Times New Roman" pitchFamily="18" charset="0"/>
              </a:rPr>
              <a:t>example</a:t>
            </a:r>
          </a:p>
        </p:txBody>
      </p:sp>
      <p:sp>
        <p:nvSpPr>
          <p:cNvPr id="871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1430" name="Picture 6"/>
          <p:cNvPicPr>
            <a:picLocks noChangeAspect="1" noChangeArrowheads="1"/>
          </p:cNvPicPr>
          <p:nvPr/>
        </p:nvPicPr>
        <p:blipFill>
          <a:blip r:embed="rId3" cstate="print"/>
          <a:srcRect/>
          <a:stretch>
            <a:fillRect/>
          </a:stretch>
        </p:blipFill>
        <p:spPr bwMode="auto">
          <a:xfrm>
            <a:off x="477838" y="2170113"/>
            <a:ext cx="7751762" cy="3011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304800"/>
            <a:ext cx="3499676"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Detailed </a:t>
            </a:r>
            <a:r>
              <a:rPr lang="en-US" sz="2000" i="1" dirty="0">
                <a:latin typeface="Times New Roman" pitchFamily="18" charset="0"/>
              </a:rPr>
              <a:t>fragmentation example</a:t>
            </a:r>
          </a:p>
        </p:txBody>
      </p:sp>
      <p:sp>
        <p:nvSpPr>
          <p:cNvPr id="87245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cstate="print"/>
          <a:srcRect/>
          <a:stretch>
            <a:fillRect/>
          </a:stretch>
        </p:blipFill>
        <p:spPr bwMode="auto">
          <a:xfrm>
            <a:off x="739775" y="1198563"/>
            <a:ext cx="6956425" cy="5126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676400" y="1600200"/>
            <a:ext cx="5282564" cy="335756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IP Fragmentation Example #1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Fragmentation Example #2</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838200" y="1905000"/>
            <a:ext cx="6920024" cy="399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Fragmentation Example #3</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685800" y="1828800"/>
            <a:ext cx="7305171" cy="4271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Reassembly</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776413" y="1776413"/>
            <a:ext cx="6791585" cy="4014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r>
              <a:rPr lang="en-US" altLang="tr-TR" smtClean="0"/>
              <a:t>Protocols of TCP/IP Protocol Suite</a:t>
            </a:r>
          </a:p>
        </p:txBody>
      </p:sp>
      <p:pic>
        <p:nvPicPr>
          <p:cNvPr id="5123" name="Picture 2051"/>
          <p:cNvPicPr>
            <a:picLocks noGrp="1" noChangeAspect="1" noChangeArrowheads="1"/>
          </p:cNvPicPr>
          <p:nvPr>
            <p:ph type="body" idx="1"/>
          </p:nvPr>
        </p:nvPicPr>
        <p:blipFill>
          <a:blip r:embed="rId2" cstate="print"/>
          <a:srcRect/>
          <a:stretch>
            <a:fillRect/>
          </a:stretch>
        </p:blipFill>
        <p:spPr>
          <a:xfrm>
            <a:off x="152400" y="1524000"/>
            <a:ext cx="8686800" cy="4976813"/>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
          <p:cNvSpPr txBox="1">
            <a:spLocks noChangeArrowheads="1"/>
          </p:cNvSpPr>
          <p:nvPr/>
        </p:nvSpPr>
        <p:spPr bwMode="auto">
          <a:xfrm>
            <a:off x="76200" y="696913"/>
            <a:ext cx="8839200" cy="3378200"/>
          </a:xfrm>
          <a:prstGeom prst="rect">
            <a:avLst/>
          </a:prstGeom>
          <a:noFill/>
          <a:ln w="9525">
            <a:noFill/>
            <a:miter lim="800000"/>
            <a:headEnd/>
            <a:tailEnd/>
          </a:ln>
          <a:effectLst/>
        </p:spPr>
        <p:txBody>
          <a:bodyPr>
            <a:spAutoFit/>
          </a:bodyPr>
          <a:lstStyle/>
          <a:p>
            <a:pPr algn="just"/>
            <a:r>
              <a:rPr lang="en-US" altLang="zh-TW" sz="2400">
                <a:latin typeface="Arial Unicode MS" pitchFamily="34" charset="-128"/>
                <a:ea typeface="新細明體" charset="-120"/>
              </a:rPr>
              <a:t>A packet has arrived with an M bit value of 0. Is this the first fragment, the last fragment, or a middle fragment? Do we know if the packet was fragmented?</a:t>
            </a:r>
          </a:p>
          <a:p>
            <a:pPr algn="just"/>
            <a:endParaRPr lang="en-US" altLang="zh-TW" sz="2400">
              <a:latin typeface="Arial Unicode MS" pitchFamily="34" charset="-128"/>
              <a:ea typeface="新細明體" charset="-120"/>
            </a:endParaRPr>
          </a:p>
          <a:p>
            <a:pPr algn="just"/>
            <a:r>
              <a:rPr lang="en-US" altLang="zh-TW" sz="2400" i="1">
                <a:solidFill>
                  <a:schemeClr val="hlink"/>
                </a:solidFill>
                <a:latin typeface="Arial Unicode MS" pitchFamily="34" charset="-128"/>
                <a:ea typeface="新細明體" charset="-120"/>
              </a:rPr>
              <a:t>Solution</a:t>
            </a:r>
          </a:p>
          <a:p>
            <a:pPr algn="just"/>
            <a:r>
              <a:rPr lang="en-US" altLang="zh-TW" sz="2400">
                <a:latin typeface="Arial Unicode MS" pitchFamily="34" charset="-128"/>
                <a:ea typeface="新細明體" charset="-120"/>
              </a:rPr>
              <a:t>If the M bit is 0, it means that there are no more fragments; the fragment is the last one. However, we cannot say if the original packet was fragmented or not. A nonfragmented packet is considered the last fragment.</a:t>
            </a:r>
          </a:p>
        </p:txBody>
      </p:sp>
      <p:grpSp>
        <p:nvGrpSpPr>
          <p:cNvPr id="2" name="Group 3"/>
          <p:cNvGrpSpPr>
            <a:grpSpLocks/>
          </p:cNvGrpSpPr>
          <p:nvPr/>
        </p:nvGrpSpPr>
        <p:grpSpPr bwMode="auto">
          <a:xfrm>
            <a:off x="0" y="0"/>
            <a:ext cx="9144000" cy="609600"/>
            <a:chOff x="0" y="2448"/>
            <a:chExt cx="5760" cy="384"/>
          </a:xfrm>
        </p:grpSpPr>
        <p:sp>
          <p:nvSpPr>
            <p:cNvPr id="5735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p:spPr>
          <p:txBody>
            <a:bodyPr wrap="none" anchor="ctr"/>
            <a:lstStyle/>
            <a:p>
              <a:endParaRPr lang="zh-TW" altLang="en-US">
                <a:ea typeface="新細明體" charset="-120"/>
              </a:endParaRPr>
            </a:p>
          </p:txBody>
        </p:sp>
        <p:sp>
          <p:nvSpPr>
            <p:cNvPr id="746501" name="Text Box 5"/>
            <p:cNvSpPr txBox="1">
              <a:spLocks noChangeArrowheads="1"/>
            </p:cNvSpPr>
            <p:nvPr/>
          </p:nvSpPr>
          <p:spPr bwMode="auto">
            <a:xfrm>
              <a:off x="0" y="2448"/>
              <a:ext cx="1035"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dirty="0" smtClean="0">
                  <a:solidFill>
                    <a:schemeClr val="bg1"/>
                  </a:solidFill>
                  <a:effectLst>
                    <a:outerShdw blurRad="38100" dist="38100" dir="2700000" algn="tl">
                      <a:srgbClr val="000000"/>
                    </a:outerShdw>
                  </a:effectLst>
                  <a:latin typeface="Times New Roman" pitchFamily="18" charset="0"/>
                  <a:ea typeface="新細明體" charset="-120"/>
                </a:rPr>
                <a:t>Example</a:t>
              </a:r>
              <a:endParaRPr lang="en-US" altLang="zh-TW" sz="3200" i="1" dirty="0">
                <a:solidFill>
                  <a:schemeClr val="bg1"/>
                </a:solidFill>
                <a:latin typeface="Times New Roman" pitchFamily="18" charset="0"/>
                <a:ea typeface="新細明體" charset="-120"/>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2"/>
          <p:cNvSpPr txBox="1">
            <a:spLocks noChangeArrowheads="1"/>
          </p:cNvSpPr>
          <p:nvPr/>
        </p:nvSpPr>
        <p:spPr bwMode="auto">
          <a:xfrm>
            <a:off x="76200" y="696913"/>
            <a:ext cx="8839200" cy="3743325"/>
          </a:xfrm>
          <a:prstGeom prst="rect">
            <a:avLst/>
          </a:prstGeom>
          <a:noFill/>
          <a:ln w="9525">
            <a:noFill/>
            <a:miter lim="800000"/>
            <a:headEnd/>
            <a:tailEnd/>
          </a:ln>
          <a:effectLst/>
        </p:spPr>
        <p:txBody>
          <a:bodyPr>
            <a:spAutoFit/>
          </a:bodyPr>
          <a:lstStyle/>
          <a:p>
            <a:pPr algn="just"/>
            <a:r>
              <a:rPr lang="en-US" altLang="zh-TW" sz="2400">
                <a:latin typeface="Arial Unicode MS" pitchFamily="34" charset="-128"/>
                <a:ea typeface="新細明體" charset="-120"/>
              </a:rPr>
              <a:t>A packet has arrived with an M bit value of 1. Is this the first fragment, the last fragment, or a middle fragment? Do we know if the packet was fragmented?</a:t>
            </a:r>
          </a:p>
          <a:p>
            <a:pPr algn="just"/>
            <a:endParaRPr lang="en-US" altLang="zh-TW" sz="2400">
              <a:latin typeface="Arial Unicode MS" pitchFamily="34" charset="-128"/>
              <a:ea typeface="新細明體" charset="-120"/>
            </a:endParaRPr>
          </a:p>
          <a:p>
            <a:pPr algn="just"/>
            <a:r>
              <a:rPr lang="en-US" altLang="zh-TW" sz="2400" i="1">
                <a:solidFill>
                  <a:schemeClr val="hlink"/>
                </a:solidFill>
                <a:latin typeface="Arial Unicode MS" pitchFamily="34" charset="-128"/>
                <a:ea typeface="新細明體" charset="-120"/>
              </a:rPr>
              <a:t>Solution</a:t>
            </a:r>
          </a:p>
          <a:p>
            <a:pPr algn="just"/>
            <a:r>
              <a:rPr lang="en-US" altLang="zh-TW" sz="2400">
                <a:latin typeface="Arial Unicode MS" pitchFamily="34" charset="-128"/>
                <a:ea typeface="新細明體" charset="-120"/>
              </a:rPr>
              <a:t>If the M bit is 1, it means that there is at least one more fragment. This fragment can be the first one or a middle one, but not the last one. We don</a:t>
            </a:r>
            <a:r>
              <a:rPr lang="en-US" altLang="zh-TW" sz="2400">
                <a:latin typeface="Arial" charset="0"/>
                <a:ea typeface="新細明體" charset="-120"/>
              </a:rPr>
              <a:t>’</a:t>
            </a:r>
            <a:r>
              <a:rPr lang="en-US" altLang="zh-TW" sz="2400">
                <a:latin typeface="Arial Unicode MS" pitchFamily="34" charset="-128"/>
                <a:ea typeface="新細明體" charset="-120"/>
              </a:rPr>
              <a:t>t know if it is the first one or a middle one; we need more information (the value of the fragmentation offset). See also the next example.</a:t>
            </a:r>
          </a:p>
        </p:txBody>
      </p:sp>
      <p:grpSp>
        <p:nvGrpSpPr>
          <p:cNvPr id="2" name="Group 3"/>
          <p:cNvGrpSpPr>
            <a:grpSpLocks/>
          </p:cNvGrpSpPr>
          <p:nvPr/>
        </p:nvGrpSpPr>
        <p:grpSpPr bwMode="auto">
          <a:xfrm>
            <a:off x="0" y="0"/>
            <a:ext cx="9144000" cy="609600"/>
            <a:chOff x="0" y="2448"/>
            <a:chExt cx="5760" cy="384"/>
          </a:xfrm>
        </p:grpSpPr>
        <p:sp>
          <p:nvSpPr>
            <p:cNvPr id="5939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p:spPr>
          <p:txBody>
            <a:bodyPr wrap="none" anchor="ctr"/>
            <a:lstStyle/>
            <a:p>
              <a:endParaRPr lang="zh-TW" altLang="en-US">
                <a:ea typeface="新細明體" charset="-120"/>
              </a:endParaRPr>
            </a:p>
          </p:txBody>
        </p:sp>
        <p:sp>
          <p:nvSpPr>
            <p:cNvPr id="748549" name="Text Box 5"/>
            <p:cNvSpPr txBox="1">
              <a:spLocks noChangeArrowheads="1"/>
            </p:cNvSpPr>
            <p:nvPr/>
          </p:nvSpPr>
          <p:spPr bwMode="auto">
            <a:xfrm>
              <a:off x="0" y="2448"/>
              <a:ext cx="1035"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dirty="0" smtClean="0">
                  <a:solidFill>
                    <a:schemeClr val="bg1"/>
                  </a:solidFill>
                  <a:effectLst>
                    <a:outerShdw blurRad="38100" dist="38100" dir="2700000" algn="tl">
                      <a:srgbClr val="000000"/>
                    </a:outerShdw>
                  </a:effectLst>
                  <a:latin typeface="Times New Roman" pitchFamily="18" charset="0"/>
                  <a:ea typeface="新細明體" charset="-120"/>
                </a:rPr>
                <a:t>Example</a:t>
              </a:r>
              <a:endParaRPr lang="en-US" altLang="zh-TW" sz="3200" i="1" dirty="0">
                <a:solidFill>
                  <a:schemeClr val="bg1"/>
                </a:solidFill>
                <a:latin typeface="Times New Roman" pitchFamily="18" charset="0"/>
                <a:ea typeface="新細明體" charset="-120"/>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2"/>
          <p:cNvSpPr txBox="1">
            <a:spLocks noChangeArrowheads="1"/>
          </p:cNvSpPr>
          <p:nvPr/>
        </p:nvSpPr>
        <p:spPr bwMode="auto">
          <a:xfrm>
            <a:off x="76200" y="696913"/>
            <a:ext cx="8839200" cy="2647950"/>
          </a:xfrm>
          <a:prstGeom prst="rect">
            <a:avLst/>
          </a:prstGeom>
          <a:noFill/>
          <a:ln w="9525">
            <a:noFill/>
            <a:miter lim="800000"/>
            <a:headEnd/>
            <a:tailEnd/>
          </a:ln>
          <a:effectLst/>
        </p:spPr>
        <p:txBody>
          <a:bodyPr>
            <a:spAutoFit/>
          </a:bodyPr>
          <a:lstStyle/>
          <a:p>
            <a:pPr algn="just"/>
            <a:r>
              <a:rPr lang="en-US" altLang="zh-TW" sz="2400">
                <a:latin typeface="Arial Unicode MS" pitchFamily="34" charset="-128"/>
                <a:ea typeface="新細明體" charset="-120"/>
              </a:rPr>
              <a:t>A packet has arrived with an M bit value of 1 and a fragmentation offset value of zero. Is this the first fragment, the last fragment, or a middle fragment?</a:t>
            </a:r>
          </a:p>
          <a:p>
            <a:pPr algn="just"/>
            <a:endParaRPr lang="en-US" altLang="zh-TW" sz="2400">
              <a:latin typeface="Arial Unicode MS" pitchFamily="34" charset="-128"/>
              <a:ea typeface="新細明體" charset="-120"/>
            </a:endParaRPr>
          </a:p>
          <a:p>
            <a:pPr algn="just"/>
            <a:r>
              <a:rPr lang="en-US" altLang="zh-TW" sz="2400" i="1">
                <a:solidFill>
                  <a:schemeClr val="hlink"/>
                </a:solidFill>
                <a:latin typeface="Arial Unicode MS" pitchFamily="34" charset="-128"/>
                <a:ea typeface="新細明體" charset="-120"/>
              </a:rPr>
              <a:t>Solution</a:t>
            </a:r>
          </a:p>
          <a:p>
            <a:pPr algn="just"/>
            <a:r>
              <a:rPr lang="en-US" altLang="zh-TW" sz="2400">
                <a:latin typeface="Arial Unicode MS" pitchFamily="34" charset="-128"/>
                <a:ea typeface="新細明體" charset="-120"/>
              </a:rPr>
              <a:t>Because the M bit is 1, it is either the first fragment or a middle one. Because the offset value is 0, it is the first fragment.</a:t>
            </a:r>
          </a:p>
        </p:txBody>
      </p:sp>
      <p:grpSp>
        <p:nvGrpSpPr>
          <p:cNvPr id="2" name="Group 3"/>
          <p:cNvGrpSpPr>
            <a:grpSpLocks/>
          </p:cNvGrpSpPr>
          <p:nvPr/>
        </p:nvGrpSpPr>
        <p:grpSpPr bwMode="auto">
          <a:xfrm>
            <a:off x="0" y="0"/>
            <a:ext cx="9144000" cy="609600"/>
            <a:chOff x="0" y="2448"/>
            <a:chExt cx="5760" cy="384"/>
          </a:xfrm>
        </p:grpSpPr>
        <p:sp>
          <p:nvSpPr>
            <p:cNvPr id="6144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p:spPr>
          <p:txBody>
            <a:bodyPr wrap="none" anchor="ctr"/>
            <a:lstStyle/>
            <a:p>
              <a:endParaRPr lang="zh-TW" altLang="en-US">
                <a:ea typeface="新細明體" charset="-120"/>
              </a:endParaRPr>
            </a:p>
          </p:txBody>
        </p:sp>
        <p:sp>
          <p:nvSpPr>
            <p:cNvPr id="750597" name="Text Box 5"/>
            <p:cNvSpPr txBox="1">
              <a:spLocks noChangeArrowheads="1"/>
            </p:cNvSpPr>
            <p:nvPr/>
          </p:nvSpPr>
          <p:spPr bwMode="auto">
            <a:xfrm>
              <a:off x="0" y="2448"/>
              <a:ext cx="1100"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dirty="0">
                  <a:solidFill>
                    <a:schemeClr val="bg1"/>
                  </a:solidFill>
                  <a:effectLst>
                    <a:outerShdw blurRad="38100" dist="38100" dir="2700000" algn="tl">
                      <a:srgbClr val="000000"/>
                    </a:outerShdw>
                  </a:effectLst>
                  <a:latin typeface="Times New Roman" pitchFamily="18" charset="0"/>
                  <a:ea typeface="新細明體" charset="-120"/>
                </a:rPr>
                <a:t>Example</a:t>
              </a:r>
              <a:r>
                <a:rPr lang="en-US" altLang="zh-TW" sz="3200" dirty="0">
                  <a:solidFill>
                    <a:schemeClr val="bg1"/>
                  </a:solidFill>
                  <a:latin typeface="Times New Roman" pitchFamily="18" charset="0"/>
                  <a:ea typeface="新細明體" charset="-120"/>
                </a:rPr>
                <a:t> </a:t>
              </a:r>
              <a:endParaRPr lang="en-US" altLang="zh-TW" sz="3200" i="1" dirty="0">
                <a:solidFill>
                  <a:schemeClr val="bg1"/>
                </a:solidFill>
                <a:latin typeface="Times New Roman" pitchFamily="18" charset="0"/>
                <a:ea typeface="新細明體" charset="-12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2"/>
          <p:cNvSpPr txBox="1">
            <a:spLocks noChangeArrowheads="1"/>
          </p:cNvSpPr>
          <p:nvPr/>
        </p:nvSpPr>
        <p:spPr bwMode="auto">
          <a:xfrm>
            <a:off x="76200" y="696913"/>
            <a:ext cx="8839200" cy="3378200"/>
          </a:xfrm>
          <a:prstGeom prst="rect">
            <a:avLst/>
          </a:prstGeom>
          <a:noFill/>
          <a:ln w="9525">
            <a:noFill/>
            <a:miter lim="800000"/>
            <a:headEnd/>
            <a:tailEnd/>
          </a:ln>
          <a:effectLst/>
        </p:spPr>
        <p:txBody>
          <a:bodyPr>
            <a:spAutoFit/>
          </a:bodyPr>
          <a:lstStyle/>
          <a:p>
            <a:pPr algn="just"/>
            <a:r>
              <a:rPr lang="en-US" altLang="zh-TW" sz="2400">
                <a:latin typeface="Arial Unicode MS" pitchFamily="34" charset="-128"/>
                <a:ea typeface="新細明體" charset="-120"/>
              </a:rPr>
              <a:t>A packet has arrived in which the offset value is 100. What is the number of the first byte? Do we know the number of the last byte?</a:t>
            </a:r>
          </a:p>
          <a:p>
            <a:pPr algn="just"/>
            <a:endParaRPr lang="en-US" altLang="zh-TW" sz="2400">
              <a:latin typeface="Arial Unicode MS" pitchFamily="34" charset="-128"/>
              <a:ea typeface="新細明體" charset="-120"/>
            </a:endParaRPr>
          </a:p>
          <a:p>
            <a:pPr algn="just"/>
            <a:r>
              <a:rPr lang="en-US" altLang="zh-TW" sz="2400" i="1">
                <a:solidFill>
                  <a:schemeClr val="hlink"/>
                </a:solidFill>
                <a:latin typeface="Arial Unicode MS" pitchFamily="34" charset="-128"/>
                <a:ea typeface="新細明體" charset="-120"/>
              </a:rPr>
              <a:t>Solution</a:t>
            </a:r>
          </a:p>
          <a:p>
            <a:pPr algn="just"/>
            <a:r>
              <a:rPr lang="en-US" altLang="zh-TW" sz="2400">
                <a:latin typeface="Arial Unicode MS" pitchFamily="34" charset="-128"/>
                <a:ea typeface="新細明體" charset="-120"/>
              </a:rPr>
              <a:t>To find the number of the first byte, we multiply the offset value by 8. This means that the first byte number is 800. We cannot determine the number of the last byte unless we know the length of the data.</a:t>
            </a:r>
          </a:p>
        </p:txBody>
      </p:sp>
      <p:grpSp>
        <p:nvGrpSpPr>
          <p:cNvPr id="2" name="Group 3"/>
          <p:cNvGrpSpPr>
            <a:grpSpLocks/>
          </p:cNvGrpSpPr>
          <p:nvPr/>
        </p:nvGrpSpPr>
        <p:grpSpPr bwMode="auto">
          <a:xfrm>
            <a:off x="0" y="0"/>
            <a:ext cx="9144000" cy="609600"/>
            <a:chOff x="0" y="2448"/>
            <a:chExt cx="5760" cy="384"/>
          </a:xfrm>
        </p:grpSpPr>
        <p:sp>
          <p:nvSpPr>
            <p:cNvPr id="6349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p:spPr>
          <p:txBody>
            <a:bodyPr wrap="none" anchor="ctr"/>
            <a:lstStyle/>
            <a:p>
              <a:endParaRPr lang="zh-TW" altLang="en-US">
                <a:ea typeface="新細明體" charset="-120"/>
              </a:endParaRPr>
            </a:p>
          </p:txBody>
        </p:sp>
        <p:sp>
          <p:nvSpPr>
            <p:cNvPr id="752645" name="Text Box 5"/>
            <p:cNvSpPr txBox="1">
              <a:spLocks noChangeArrowheads="1"/>
            </p:cNvSpPr>
            <p:nvPr/>
          </p:nvSpPr>
          <p:spPr bwMode="auto">
            <a:xfrm>
              <a:off x="0" y="2448"/>
              <a:ext cx="1100"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dirty="0">
                  <a:solidFill>
                    <a:schemeClr val="bg1"/>
                  </a:solidFill>
                  <a:effectLst>
                    <a:outerShdw blurRad="38100" dist="38100" dir="2700000" algn="tl">
                      <a:srgbClr val="000000"/>
                    </a:outerShdw>
                  </a:effectLst>
                  <a:latin typeface="Times New Roman" pitchFamily="18" charset="0"/>
                  <a:ea typeface="新細明體" charset="-120"/>
                </a:rPr>
                <a:t>Example</a:t>
              </a:r>
              <a:r>
                <a:rPr lang="en-US" altLang="zh-TW" sz="3200" dirty="0">
                  <a:solidFill>
                    <a:schemeClr val="bg1"/>
                  </a:solidFill>
                  <a:latin typeface="Times New Roman" pitchFamily="18" charset="0"/>
                  <a:ea typeface="新細明體" charset="-120"/>
                </a:rPr>
                <a:t> </a:t>
              </a:r>
              <a:endParaRPr lang="en-US" altLang="zh-TW" sz="3200" i="1" dirty="0">
                <a:solidFill>
                  <a:schemeClr val="bg1"/>
                </a:solidFill>
                <a:latin typeface="Times New Roman" pitchFamily="18" charset="0"/>
                <a:ea typeface="新細明體" charset="-12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2"/>
          <p:cNvSpPr txBox="1">
            <a:spLocks noChangeArrowheads="1"/>
          </p:cNvSpPr>
          <p:nvPr/>
        </p:nvSpPr>
        <p:spPr bwMode="auto">
          <a:xfrm>
            <a:off x="76200" y="696913"/>
            <a:ext cx="8839200" cy="3378200"/>
          </a:xfrm>
          <a:prstGeom prst="rect">
            <a:avLst/>
          </a:prstGeom>
          <a:noFill/>
          <a:ln w="9525">
            <a:noFill/>
            <a:miter lim="800000"/>
            <a:headEnd/>
            <a:tailEnd/>
          </a:ln>
          <a:effectLst/>
        </p:spPr>
        <p:txBody>
          <a:bodyPr>
            <a:spAutoFit/>
          </a:bodyPr>
          <a:lstStyle/>
          <a:p>
            <a:pPr algn="just"/>
            <a:r>
              <a:rPr lang="en-US" altLang="zh-TW" sz="2400">
                <a:latin typeface="Arial Unicode MS" pitchFamily="34" charset="-128"/>
                <a:ea typeface="新細明體" charset="-120"/>
              </a:rPr>
              <a:t>A packet has arrived in which the offset value is 100, the value of HLEN is 5 and the value of the total length field is 100. What is the number of the first byte and the last byte?</a:t>
            </a:r>
          </a:p>
          <a:p>
            <a:pPr algn="just"/>
            <a:endParaRPr lang="en-US" altLang="zh-TW" sz="2400">
              <a:latin typeface="Arial Unicode MS" pitchFamily="34" charset="-128"/>
              <a:ea typeface="新細明體" charset="-120"/>
            </a:endParaRPr>
          </a:p>
          <a:p>
            <a:pPr algn="just"/>
            <a:r>
              <a:rPr lang="en-US" altLang="zh-TW" sz="2400" i="1">
                <a:solidFill>
                  <a:schemeClr val="hlink"/>
                </a:solidFill>
                <a:latin typeface="Arial Unicode MS" pitchFamily="34" charset="-128"/>
                <a:ea typeface="新細明體" charset="-120"/>
              </a:rPr>
              <a:t>Solution</a:t>
            </a:r>
          </a:p>
          <a:p>
            <a:pPr algn="just"/>
            <a:r>
              <a:rPr lang="en-US" altLang="zh-TW" sz="2400">
                <a:latin typeface="Arial Unicode MS" pitchFamily="34" charset="-128"/>
                <a:ea typeface="新細明體" charset="-120"/>
              </a:rPr>
              <a:t>The first byte number is 100 × 8 = 800. The total length is 100 bytes and the header length is 20 bytes (5 × 4), which means that there are 80 bytes in this datagram. If the first byte number is 800, the last byte number must be 879.</a:t>
            </a:r>
          </a:p>
        </p:txBody>
      </p:sp>
      <p:grpSp>
        <p:nvGrpSpPr>
          <p:cNvPr id="2" name="Group 3"/>
          <p:cNvGrpSpPr>
            <a:grpSpLocks/>
          </p:cNvGrpSpPr>
          <p:nvPr/>
        </p:nvGrpSpPr>
        <p:grpSpPr bwMode="auto">
          <a:xfrm>
            <a:off x="0" y="0"/>
            <a:ext cx="9144000" cy="609600"/>
            <a:chOff x="0" y="2448"/>
            <a:chExt cx="5760" cy="384"/>
          </a:xfrm>
        </p:grpSpPr>
        <p:sp>
          <p:nvSpPr>
            <p:cNvPr id="6554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p:spPr>
          <p:txBody>
            <a:bodyPr wrap="none" anchor="ctr"/>
            <a:lstStyle/>
            <a:p>
              <a:endParaRPr lang="zh-TW" altLang="en-US">
                <a:ea typeface="新細明體" charset="-120"/>
              </a:endParaRPr>
            </a:p>
          </p:txBody>
        </p:sp>
        <p:sp>
          <p:nvSpPr>
            <p:cNvPr id="754693" name="Text Box 5"/>
            <p:cNvSpPr txBox="1">
              <a:spLocks noChangeArrowheads="1"/>
            </p:cNvSpPr>
            <p:nvPr/>
          </p:nvSpPr>
          <p:spPr bwMode="auto">
            <a:xfrm>
              <a:off x="0" y="2448"/>
              <a:ext cx="1035"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dirty="0" smtClean="0">
                  <a:solidFill>
                    <a:schemeClr val="bg1"/>
                  </a:solidFill>
                  <a:effectLst>
                    <a:outerShdw blurRad="38100" dist="38100" dir="2700000" algn="tl">
                      <a:srgbClr val="000000"/>
                    </a:outerShdw>
                  </a:effectLst>
                  <a:latin typeface="Times New Roman" pitchFamily="18" charset="0"/>
                  <a:ea typeface="新細明體" charset="-120"/>
                </a:rPr>
                <a:t>Example</a:t>
              </a:r>
              <a:endParaRPr lang="en-US" altLang="zh-TW" sz="3200" i="1" dirty="0">
                <a:solidFill>
                  <a:schemeClr val="bg1"/>
                </a:solidFill>
                <a:latin typeface="Times New Roman" pitchFamily="18" charset="0"/>
                <a:ea typeface="新細明體" charset="-12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p:txBody>
          <a:bodyPr/>
          <a:lstStyle/>
          <a:p>
            <a:endParaRPr lang="en-US"/>
          </a:p>
        </p:txBody>
      </p:sp>
      <p:grpSp>
        <p:nvGrpSpPr>
          <p:cNvPr id="4" name="Group 29"/>
          <p:cNvGrpSpPr>
            <a:grpSpLocks/>
          </p:cNvGrpSpPr>
          <p:nvPr/>
        </p:nvGrpSpPr>
        <p:grpSpPr bwMode="auto">
          <a:xfrm>
            <a:off x="1419225" y="2286000"/>
            <a:ext cx="6305550" cy="2667000"/>
            <a:chOff x="288" y="720"/>
            <a:chExt cx="3072" cy="2064"/>
          </a:xfrm>
        </p:grpSpPr>
        <p:grpSp>
          <p:nvGrpSpPr>
            <p:cNvPr id="5" name="Group 5"/>
            <p:cNvGrpSpPr>
              <a:grpSpLocks/>
            </p:cNvGrpSpPr>
            <p:nvPr/>
          </p:nvGrpSpPr>
          <p:grpSpPr bwMode="auto">
            <a:xfrm>
              <a:off x="288" y="720"/>
              <a:ext cx="3072" cy="240"/>
              <a:chOff x="1200" y="2064"/>
              <a:chExt cx="3072" cy="240"/>
            </a:xfrm>
          </p:grpSpPr>
          <p:sp>
            <p:nvSpPr>
              <p:cNvPr id="20" name="Rectangle 6"/>
              <p:cNvSpPr>
                <a:spLocks noChangeArrowheads="1"/>
              </p:cNvSpPr>
              <p:nvPr/>
            </p:nvSpPr>
            <p:spPr bwMode="auto">
              <a:xfrm>
                <a:off x="1200"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0</a:t>
                </a:r>
              </a:p>
            </p:txBody>
          </p:sp>
          <p:sp>
            <p:nvSpPr>
              <p:cNvPr id="21" name="Rectangle 7"/>
              <p:cNvSpPr>
                <a:spLocks noChangeArrowheads="1"/>
              </p:cNvSpPr>
              <p:nvPr/>
            </p:nvSpPr>
            <p:spPr bwMode="auto">
              <a:xfrm>
                <a:off x="158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4</a:t>
                </a:r>
              </a:p>
            </p:txBody>
          </p:sp>
          <p:sp>
            <p:nvSpPr>
              <p:cNvPr id="22" name="Rectangle 8"/>
              <p:cNvSpPr>
                <a:spLocks noChangeArrowheads="1"/>
              </p:cNvSpPr>
              <p:nvPr/>
            </p:nvSpPr>
            <p:spPr bwMode="auto">
              <a:xfrm>
                <a:off x="1968"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8</a:t>
                </a:r>
              </a:p>
            </p:txBody>
          </p:sp>
          <p:sp>
            <p:nvSpPr>
              <p:cNvPr id="23" name="Rectangle 9"/>
              <p:cNvSpPr>
                <a:spLocks noChangeArrowheads="1"/>
              </p:cNvSpPr>
              <p:nvPr/>
            </p:nvSpPr>
            <p:spPr bwMode="auto">
              <a:xfrm>
                <a:off x="2352"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12</a:t>
                </a:r>
              </a:p>
            </p:txBody>
          </p:sp>
          <p:sp>
            <p:nvSpPr>
              <p:cNvPr id="24" name="Rectangle 10"/>
              <p:cNvSpPr>
                <a:spLocks noChangeArrowheads="1"/>
              </p:cNvSpPr>
              <p:nvPr/>
            </p:nvSpPr>
            <p:spPr bwMode="auto">
              <a:xfrm>
                <a:off x="2736"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16</a:t>
                </a:r>
              </a:p>
            </p:txBody>
          </p:sp>
          <p:sp>
            <p:nvSpPr>
              <p:cNvPr id="25" name="Rectangle 11"/>
              <p:cNvSpPr>
                <a:spLocks noChangeArrowheads="1"/>
              </p:cNvSpPr>
              <p:nvPr/>
            </p:nvSpPr>
            <p:spPr bwMode="auto">
              <a:xfrm>
                <a:off x="302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19</a:t>
                </a:r>
              </a:p>
            </p:txBody>
          </p:sp>
          <p:sp>
            <p:nvSpPr>
              <p:cNvPr id="26" name="Rectangle 12"/>
              <p:cNvSpPr>
                <a:spLocks noChangeArrowheads="1"/>
              </p:cNvSpPr>
              <p:nvPr/>
            </p:nvSpPr>
            <p:spPr bwMode="auto">
              <a:xfrm>
                <a:off x="3504"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24</a:t>
                </a:r>
              </a:p>
            </p:txBody>
          </p:sp>
          <p:sp>
            <p:nvSpPr>
              <p:cNvPr id="27" name="Rectangle 13"/>
              <p:cNvSpPr>
                <a:spLocks noChangeArrowheads="1"/>
              </p:cNvSpPr>
              <p:nvPr/>
            </p:nvSpPr>
            <p:spPr bwMode="auto">
              <a:xfrm>
                <a:off x="3888" y="2064"/>
                <a:ext cx="384" cy="240"/>
              </a:xfrm>
              <a:prstGeom prst="rect">
                <a:avLst/>
              </a:prstGeom>
              <a:noFill/>
              <a:ln w="12700">
                <a:noFill/>
                <a:miter lim="800000"/>
                <a:headEnd/>
                <a:tailEnd/>
              </a:ln>
              <a:effectLst/>
            </p:spPr>
            <p:txBody>
              <a:bodyPr lIns="0" anchor="ctr"/>
              <a:lstStyle/>
              <a:p>
                <a:pPr eaLnBrk="0" hangingPunct="0"/>
                <a:r>
                  <a:rPr lang="en-US" sz="1200">
                    <a:latin typeface="Helvetica" pitchFamily="34" charset="0"/>
                  </a:rPr>
                  <a:t>28</a:t>
                </a:r>
              </a:p>
            </p:txBody>
          </p:sp>
          <p:sp>
            <p:nvSpPr>
              <p:cNvPr id="28" name="Rectangle 14"/>
              <p:cNvSpPr>
                <a:spLocks noChangeArrowheads="1"/>
              </p:cNvSpPr>
              <p:nvPr/>
            </p:nvSpPr>
            <p:spPr bwMode="auto">
              <a:xfrm>
                <a:off x="4080" y="2064"/>
                <a:ext cx="192" cy="240"/>
              </a:xfrm>
              <a:prstGeom prst="rect">
                <a:avLst/>
              </a:prstGeom>
              <a:noFill/>
              <a:ln w="12700">
                <a:noFill/>
                <a:miter lim="800000"/>
                <a:headEnd/>
                <a:tailEnd/>
              </a:ln>
              <a:effectLst/>
            </p:spPr>
            <p:txBody>
              <a:bodyPr rIns="0" anchor="ctr"/>
              <a:lstStyle/>
              <a:p>
                <a:pPr algn="r" eaLnBrk="0" hangingPunct="0"/>
                <a:r>
                  <a:rPr lang="en-US" sz="1200">
                    <a:latin typeface="Helvetica" pitchFamily="34" charset="0"/>
                  </a:rPr>
                  <a:t>31</a:t>
                </a:r>
              </a:p>
            </p:txBody>
          </p:sp>
        </p:grpSp>
        <p:sp>
          <p:nvSpPr>
            <p:cNvPr id="6" name="Rectangle 15"/>
            <p:cNvSpPr>
              <a:spLocks noChangeArrowheads="1"/>
            </p:cNvSpPr>
            <p:nvPr/>
          </p:nvSpPr>
          <p:spPr bwMode="auto">
            <a:xfrm>
              <a:off x="288"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ver-</a:t>
              </a:r>
            </a:p>
            <a:p>
              <a:pPr algn="ctr" eaLnBrk="0" hangingPunct="0"/>
              <a:r>
                <a:rPr lang="en-US" sz="1200">
                  <a:latin typeface="Helvetica" pitchFamily="34" charset="0"/>
                </a:rPr>
                <a:t>sion</a:t>
              </a:r>
            </a:p>
          </p:txBody>
        </p:sp>
        <p:sp>
          <p:nvSpPr>
            <p:cNvPr id="7" name="Rectangle 16"/>
            <p:cNvSpPr>
              <a:spLocks noChangeArrowheads="1"/>
            </p:cNvSpPr>
            <p:nvPr/>
          </p:nvSpPr>
          <p:spPr bwMode="auto">
            <a:xfrm>
              <a:off x="672" y="960"/>
              <a:ext cx="384"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dirty="0" err="1">
                  <a:latin typeface="Helvetica" pitchFamily="34" charset="0"/>
                </a:rPr>
                <a:t>HLen</a:t>
              </a:r>
              <a:endParaRPr lang="en-US" sz="1200" dirty="0">
                <a:latin typeface="Helvetica" pitchFamily="34" charset="0"/>
              </a:endParaRPr>
            </a:p>
          </p:txBody>
        </p:sp>
        <p:sp>
          <p:nvSpPr>
            <p:cNvPr id="8" name="Rectangle 17"/>
            <p:cNvSpPr>
              <a:spLocks noChangeArrowheads="1"/>
            </p:cNvSpPr>
            <p:nvPr/>
          </p:nvSpPr>
          <p:spPr bwMode="auto">
            <a:xfrm>
              <a:off x="1056" y="96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TOS</a:t>
              </a:r>
            </a:p>
          </p:txBody>
        </p:sp>
        <p:sp>
          <p:nvSpPr>
            <p:cNvPr id="9" name="Rectangle 18"/>
            <p:cNvSpPr>
              <a:spLocks noChangeArrowheads="1"/>
            </p:cNvSpPr>
            <p:nvPr/>
          </p:nvSpPr>
          <p:spPr bwMode="auto">
            <a:xfrm>
              <a:off x="1824" y="96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Length</a:t>
              </a:r>
            </a:p>
          </p:txBody>
        </p:sp>
        <p:sp>
          <p:nvSpPr>
            <p:cNvPr id="10" name="Rectangle 19"/>
            <p:cNvSpPr>
              <a:spLocks noChangeArrowheads="1"/>
            </p:cNvSpPr>
            <p:nvPr/>
          </p:nvSpPr>
          <p:spPr bwMode="auto">
            <a:xfrm>
              <a:off x="288" y="120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dirty="0">
                  <a:latin typeface="Helvetica" pitchFamily="34" charset="0"/>
                </a:rPr>
                <a:t>Identifier</a:t>
              </a:r>
            </a:p>
          </p:txBody>
        </p:sp>
        <p:sp>
          <p:nvSpPr>
            <p:cNvPr id="11" name="Rectangle 20"/>
            <p:cNvSpPr>
              <a:spLocks noChangeArrowheads="1"/>
            </p:cNvSpPr>
            <p:nvPr/>
          </p:nvSpPr>
          <p:spPr bwMode="auto">
            <a:xfrm>
              <a:off x="1824" y="1200"/>
              <a:ext cx="28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dirty="0">
                  <a:latin typeface="Helvetica" pitchFamily="34" charset="0"/>
                </a:rPr>
                <a:t>Flags</a:t>
              </a:r>
            </a:p>
          </p:txBody>
        </p:sp>
        <p:sp>
          <p:nvSpPr>
            <p:cNvPr id="12" name="Rectangle 21"/>
            <p:cNvSpPr>
              <a:spLocks noChangeArrowheads="1"/>
            </p:cNvSpPr>
            <p:nvPr/>
          </p:nvSpPr>
          <p:spPr bwMode="auto">
            <a:xfrm>
              <a:off x="2112" y="1200"/>
              <a:ext cx="124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Offset</a:t>
              </a:r>
            </a:p>
          </p:txBody>
        </p:sp>
        <p:sp>
          <p:nvSpPr>
            <p:cNvPr id="13" name="Rectangle 22"/>
            <p:cNvSpPr>
              <a:spLocks noChangeArrowheads="1"/>
            </p:cNvSpPr>
            <p:nvPr/>
          </p:nvSpPr>
          <p:spPr bwMode="auto">
            <a:xfrm>
              <a:off x="288"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TTL</a:t>
              </a:r>
            </a:p>
          </p:txBody>
        </p:sp>
        <p:sp>
          <p:nvSpPr>
            <p:cNvPr id="14" name="Rectangle 23"/>
            <p:cNvSpPr>
              <a:spLocks noChangeArrowheads="1"/>
            </p:cNvSpPr>
            <p:nvPr/>
          </p:nvSpPr>
          <p:spPr bwMode="auto">
            <a:xfrm>
              <a:off x="1056" y="1440"/>
              <a:ext cx="768"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a:latin typeface="Helvetica" pitchFamily="34" charset="0"/>
                </a:rPr>
                <a:t>Protocol</a:t>
              </a:r>
            </a:p>
          </p:txBody>
        </p:sp>
        <p:sp>
          <p:nvSpPr>
            <p:cNvPr id="15" name="Rectangle 24"/>
            <p:cNvSpPr>
              <a:spLocks noChangeArrowheads="1"/>
            </p:cNvSpPr>
            <p:nvPr/>
          </p:nvSpPr>
          <p:spPr bwMode="auto">
            <a:xfrm>
              <a:off x="1824" y="1440"/>
              <a:ext cx="1536" cy="240"/>
            </a:xfrm>
            <a:prstGeom prst="rect">
              <a:avLst/>
            </a:prstGeom>
            <a:solidFill>
              <a:srgbClr val="FFFF99"/>
            </a:solidFill>
            <a:ln w="12700">
              <a:solidFill>
                <a:schemeClr val="tx1"/>
              </a:solidFill>
              <a:miter lim="800000"/>
              <a:headEnd/>
              <a:tailEnd/>
            </a:ln>
            <a:effectLst/>
          </p:spPr>
          <p:txBody>
            <a:bodyPr anchor="ctr"/>
            <a:lstStyle/>
            <a:p>
              <a:pPr algn="ctr" eaLnBrk="0" hangingPunct="0"/>
              <a:r>
                <a:rPr lang="en-US" sz="1200" b="1" dirty="0">
                  <a:latin typeface="Helvetica" pitchFamily="34" charset="0"/>
                </a:rPr>
                <a:t>Checksum</a:t>
              </a:r>
            </a:p>
          </p:txBody>
        </p:sp>
        <p:sp>
          <p:nvSpPr>
            <p:cNvPr id="16" name="Rectangle 25"/>
            <p:cNvSpPr>
              <a:spLocks noChangeArrowheads="1"/>
            </p:cNvSpPr>
            <p:nvPr/>
          </p:nvSpPr>
          <p:spPr bwMode="auto">
            <a:xfrm>
              <a:off x="288" y="168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1200">
                  <a:latin typeface="Helvetica" pitchFamily="34" charset="0"/>
                </a:rPr>
                <a:t>Source Address</a:t>
              </a:r>
            </a:p>
          </p:txBody>
        </p:sp>
        <p:sp>
          <p:nvSpPr>
            <p:cNvPr id="17" name="Rectangle 26"/>
            <p:cNvSpPr>
              <a:spLocks noChangeArrowheads="1"/>
            </p:cNvSpPr>
            <p:nvPr/>
          </p:nvSpPr>
          <p:spPr bwMode="auto">
            <a:xfrm>
              <a:off x="288" y="1920"/>
              <a:ext cx="3072" cy="240"/>
            </a:xfrm>
            <a:prstGeom prst="rect">
              <a:avLst/>
            </a:prstGeom>
            <a:solidFill>
              <a:srgbClr val="FF99FF"/>
            </a:solidFill>
            <a:ln w="12700">
              <a:solidFill>
                <a:schemeClr val="tx1"/>
              </a:solidFill>
              <a:miter lim="800000"/>
              <a:headEnd/>
              <a:tailEnd/>
            </a:ln>
            <a:effectLst/>
          </p:spPr>
          <p:txBody>
            <a:bodyPr anchor="ctr"/>
            <a:lstStyle/>
            <a:p>
              <a:pPr algn="ctr" eaLnBrk="0" hangingPunct="0"/>
              <a:r>
                <a:rPr lang="en-US" sz="1200">
                  <a:latin typeface="Helvetica" pitchFamily="34" charset="0"/>
                </a:rPr>
                <a:t>Destination Address</a:t>
              </a:r>
            </a:p>
          </p:txBody>
        </p:sp>
        <p:sp>
          <p:nvSpPr>
            <p:cNvPr id="18" name="Rectangle 27"/>
            <p:cNvSpPr>
              <a:spLocks noChangeArrowheads="1"/>
            </p:cNvSpPr>
            <p:nvPr/>
          </p:nvSpPr>
          <p:spPr bwMode="auto">
            <a:xfrm>
              <a:off x="288" y="2160"/>
              <a:ext cx="3072" cy="240"/>
            </a:xfrm>
            <a:prstGeom prst="rect">
              <a:avLst/>
            </a:prstGeom>
            <a:solidFill>
              <a:srgbClr val="CCFFCC"/>
            </a:solidFill>
            <a:ln w="12700">
              <a:solidFill>
                <a:schemeClr val="tx1"/>
              </a:solidFill>
              <a:miter lim="800000"/>
              <a:headEnd/>
              <a:tailEnd/>
            </a:ln>
            <a:effectLst/>
          </p:spPr>
          <p:txBody>
            <a:bodyPr anchor="ctr"/>
            <a:lstStyle/>
            <a:p>
              <a:pPr algn="ctr" eaLnBrk="0" hangingPunct="0"/>
              <a:r>
                <a:rPr lang="en-US" sz="1200">
                  <a:latin typeface="Helvetica" pitchFamily="34" charset="0"/>
                </a:rPr>
                <a:t>Options (if any)</a:t>
              </a:r>
            </a:p>
          </p:txBody>
        </p:sp>
        <p:sp>
          <p:nvSpPr>
            <p:cNvPr id="19" name="Rectangle 28"/>
            <p:cNvSpPr>
              <a:spLocks noChangeArrowheads="1"/>
            </p:cNvSpPr>
            <p:nvPr/>
          </p:nvSpPr>
          <p:spPr bwMode="auto">
            <a:xfrm>
              <a:off x="288" y="2400"/>
              <a:ext cx="3072" cy="384"/>
            </a:xfrm>
            <a:prstGeom prst="rect">
              <a:avLst/>
            </a:prstGeom>
            <a:solidFill>
              <a:schemeClr val="folHlink"/>
            </a:solidFill>
            <a:ln w="12700">
              <a:solidFill>
                <a:schemeClr val="tx1"/>
              </a:solidFill>
              <a:miter lim="800000"/>
              <a:headEnd/>
              <a:tailEnd/>
            </a:ln>
            <a:effectLst/>
          </p:spPr>
          <p:txBody>
            <a:bodyPr anchor="ctr"/>
            <a:lstStyle/>
            <a:p>
              <a:pPr algn="ctr" eaLnBrk="0" hangingPunct="0"/>
              <a:r>
                <a:rPr lang="en-US" sz="1200">
                  <a:solidFill>
                    <a:srgbClr val="CCFFCC"/>
                  </a:solidFill>
                  <a:latin typeface="Helvetica" pitchFamily="34" charset="0"/>
                </a:rPr>
                <a:t>Data</a:t>
              </a:r>
            </a:p>
          </p:txBody>
        </p:sp>
      </p:grpSp>
    </p:spTree>
    <p:extLst>
      <p:ext uri="{BB962C8B-B14F-4D97-AF65-F5344CB8AC3E}">
        <p14:creationId xmlns:p14="http://schemas.microsoft.com/office/powerpoint/2010/main" val="286420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altLang="zh-TW" dirty="0" smtClean="0">
                <a:latin typeface="Arial Unicode MS" pitchFamily="34" charset="-128"/>
                <a:ea typeface="新細明體" charset="-120"/>
              </a:rPr>
              <a:t>The error detection method used by most TCP/IP protocols is called the checksum. </a:t>
            </a:r>
          </a:p>
          <a:p>
            <a:pPr algn="just"/>
            <a:r>
              <a:rPr lang="en-US" altLang="zh-TW" dirty="0" smtClean="0">
                <a:latin typeface="Arial Unicode MS" pitchFamily="34" charset="-128"/>
                <a:ea typeface="新細明體" charset="-120"/>
              </a:rPr>
              <a:t>The checksum protects against the corruption that may occur during the transmission of a packet. It is redundant information added to the packet. </a:t>
            </a:r>
          </a:p>
          <a:p>
            <a:pPr algn="just"/>
            <a:r>
              <a:rPr lang="en-US" altLang="zh-TW" dirty="0" smtClean="0">
                <a:latin typeface="Arial Unicode MS" pitchFamily="34" charset="-128"/>
                <a:ea typeface="新細明體" charset="-120"/>
              </a:rPr>
              <a:t>The checksum is calculated at the sender and the value obtained is sent with the packet. </a:t>
            </a:r>
          </a:p>
          <a:p>
            <a:pPr algn="just"/>
            <a:r>
              <a:rPr lang="en-US" altLang="zh-TW" dirty="0" smtClean="0">
                <a:latin typeface="Arial Unicode MS" pitchFamily="34" charset="-128"/>
                <a:ea typeface="新細明體" charset="-120"/>
              </a:rPr>
              <a:t>The receiver repeats the same calculation on the whole packet including the checksum. </a:t>
            </a:r>
          </a:p>
          <a:p>
            <a:pPr algn="just"/>
            <a:r>
              <a:rPr lang="en-US" altLang="zh-TW" dirty="0" smtClean="0">
                <a:latin typeface="Arial Unicode MS" pitchFamily="34" charset="-128"/>
                <a:ea typeface="新細明體" charset="-120"/>
              </a:rPr>
              <a:t>If the result is satisfactory, the packet is accepted; otherwise, it is rejected.</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Checksum </a:t>
            </a:r>
            <a:r>
              <a:rPr lang="en-US" altLang="en-US" dirty="0" smtClean="0">
                <a:latin typeface="Times New Roman" pitchFamily="18" charset="0"/>
              </a:rPr>
              <a:t>in one’s complement arithmetic</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838200" y="2024265"/>
            <a:ext cx="6657975" cy="2504873"/>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371600" y="5029200"/>
            <a:ext cx="5524500" cy="88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Times New Roman" pitchFamily="18" charset="0"/>
              </a:rPr>
              <a:t>Checksum</a:t>
            </a: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altLang="zh-TW" sz="2000" dirty="0" smtClean="0">
                <a:latin typeface="Arial" charset="0"/>
                <a:ea typeface="新細明體" charset="-120"/>
              </a:rPr>
              <a:t>Checksum in IP covers only the header, not the data.</a:t>
            </a:r>
          </a:p>
          <a:p>
            <a:pPr algn="just"/>
            <a:r>
              <a:rPr lang="en-US" altLang="zh-TW" sz="2000" dirty="0" smtClean="0">
                <a:latin typeface="Arial Unicode MS" pitchFamily="34" charset="-128"/>
                <a:ea typeface="新細明體" charset="-120"/>
              </a:rPr>
              <a:t>The header is divided into 16-bit sections. All the sections are added and the sum is complemented. The result is inserted in the checksum field.</a:t>
            </a:r>
            <a:endParaRPr lang="en-US" altLang="zh-TW" sz="2000" dirty="0" smtClean="0">
              <a:latin typeface="Arial" charset="0"/>
              <a:ea typeface="新細明體" charset="-120"/>
            </a:endParaRPr>
          </a:p>
          <a:p>
            <a:endParaRPr lang="en-US" dirty="0"/>
          </a:p>
        </p:txBody>
      </p:sp>
      <p:pic>
        <p:nvPicPr>
          <p:cNvPr id="5" name="Picture 6"/>
          <p:cNvPicPr>
            <a:picLocks noChangeAspect="1" noChangeArrowheads="1"/>
          </p:cNvPicPr>
          <p:nvPr/>
        </p:nvPicPr>
        <p:blipFill>
          <a:blip r:embed="rId2" cstate="print"/>
          <a:srcRect/>
          <a:stretch>
            <a:fillRect/>
          </a:stretch>
        </p:blipFill>
        <p:spPr bwMode="auto">
          <a:xfrm>
            <a:off x="3048000" y="2658374"/>
            <a:ext cx="3990975" cy="41996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altLang="zh-TW" dirty="0" smtClean="0">
                <a:latin typeface="Arial Unicode MS" pitchFamily="34" charset="-128"/>
                <a:ea typeface="新細明體" charset="-120"/>
              </a:rPr>
              <a:t>The header of the IP datagram is made of two parts: a fixed part and a variable part. The fixed part is 20 bytes long and was discussed in the previous section. The variable part comprises the options, which can be a maximum of 40 bytes. </a:t>
            </a:r>
          </a:p>
          <a:p>
            <a:pPr algn="just"/>
            <a:r>
              <a:rPr lang="en-US" altLang="zh-TW" dirty="0" smtClean="0">
                <a:latin typeface="Arial Unicode MS" pitchFamily="34" charset="-128"/>
                <a:ea typeface="新細明體" charset="-120"/>
              </a:rPr>
              <a:t>Options, as the name implies, are not required for a datagram. They can be used for network testing and debugging. Although options are not a required part of the IP header, option processing is required of the IP software.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Hop-to-hop Delivery</a:t>
            </a:r>
            <a:endParaRPr lang="en-US" dirty="0"/>
          </a:p>
        </p:txBody>
      </p:sp>
      <p:sp>
        <p:nvSpPr>
          <p:cNvPr id="3" name="Content Placeholder 2"/>
          <p:cNvSpPr>
            <a:spLocks noGrp="1"/>
          </p:cNvSpPr>
          <p:nvPr>
            <p:ph idx="1"/>
          </p:nvPr>
        </p:nvSpPr>
        <p:spPr/>
        <p:txBody>
          <a:bodyPr>
            <a:normAutofit/>
          </a:bodyPr>
          <a:lstStyle/>
          <a:p>
            <a:r>
              <a:rPr lang="en-US" sz="2000" dirty="0" smtClean="0"/>
              <a:t>The physical and data link layer of a network operate locally. These two layers  are jointly responsible for data delivery on the network from one node to the next.</a:t>
            </a:r>
            <a:endParaRPr lang="en-US" sz="2000" dirty="0"/>
          </a:p>
        </p:txBody>
      </p:sp>
      <p:pic>
        <p:nvPicPr>
          <p:cNvPr id="4" name="Picture 6"/>
          <p:cNvPicPr>
            <a:picLocks noChangeAspect="1" noChangeArrowheads="1"/>
          </p:cNvPicPr>
          <p:nvPr/>
        </p:nvPicPr>
        <p:blipFill>
          <a:blip r:embed="rId2" cstate="print"/>
          <a:srcRect/>
          <a:stretch>
            <a:fillRect/>
          </a:stretch>
        </p:blipFill>
        <p:spPr bwMode="auto">
          <a:xfrm>
            <a:off x="838200" y="2706688"/>
            <a:ext cx="6873875" cy="4075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format</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1547813" y="2152650"/>
            <a:ext cx="6048375"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options</a:t>
            </a:r>
            <a:endParaRPr lang="en-US" dirty="0"/>
          </a:p>
        </p:txBody>
      </p:sp>
      <p:sp>
        <p:nvSpPr>
          <p:cNvPr id="3" name="Content Placeholder 2"/>
          <p:cNvSpPr>
            <a:spLocks noGrp="1"/>
          </p:cNvSpPr>
          <p:nvPr>
            <p:ph idx="1"/>
          </p:nvPr>
        </p:nvSpPr>
        <p:spPr/>
        <p:txBody>
          <a:bodyPr/>
          <a:lstStyle/>
          <a:p>
            <a:endParaRPr lang="en-US"/>
          </a:p>
        </p:txBody>
      </p:sp>
      <p:pic>
        <p:nvPicPr>
          <p:cNvPr id="4" name="Picture 10"/>
          <p:cNvPicPr>
            <a:picLocks noChangeAspect="1" noChangeArrowheads="1"/>
          </p:cNvPicPr>
          <p:nvPr/>
        </p:nvPicPr>
        <p:blipFill>
          <a:blip r:embed="rId2" cstate="print"/>
          <a:srcRect/>
          <a:stretch>
            <a:fillRect/>
          </a:stretch>
        </p:blipFill>
        <p:spPr bwMode="auto">
          <a:xfrm>
            <a:off x="831850" y="2209800"/>
            <a:ext cx="7092950" cy="2960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rPr>
              <a:t>No operation option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81150" y="2181225"/>
            <a:ext cx="5981700"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rPr>
              <a:t>End-of-option option</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852613" y="2547938"/>
            <a:ext cx="5438775"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smtClean="0">
                <a:latin typeface="Times New Roman" pitchFamily="18" charset="0"/>
              </a:rPr>
              <a:t>Record-route option</a:t>
            </a:r>
            <a:br>
              <a:rPr lang="en-US" alt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10"/>
          <p:cNvPicPr>
            <a:picLocks noChangeAspect="1" noChangeArrowheads="1"/>
          </p:cNvPicPr>
          <p:nvPr/>
        </p:nvPicPr>
        <p:blipFill>
          <a:blip r:embed="rId2" cstate="print"/>
          <a:srcRect/>
          <a:stretch>
            <a:fillRect/>
          </a:stretch>
        </p:blipFill>
        <p:spPr bwMode="auto">
          <a:xfrm>
            <a:off x="252413" y="2289175"/>
            <a:ext cx="8510587" cy="261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smtClean="0">
                <a:latin typeface="Times New Roman" pitchFamily="18" charset="0"/>
              </a:rPr>
              <a:t>Record-route concept</a:t>
            </a:r>
            <a:br>
              <a:rPr lang="en-US" alt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643063" y="2228850"/>
            <a:ext cx="585787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smtClean="0">
                <a:latin typeface="Times New Roman" pitchFamily="18" charset="0"/>
              </a:rPr>
              <a:t>Strict-source-route option</a:t>
            </a:r>
            <a:endParaRPr lang="en-US" dirty="0"/>
          </a:p>
        </p:txBody>
      </p:sp>
      <p:sp>
        <p:nvSpPr>
          <p:cNvPr id="3" name="Content Placeholder 2"/>
          <p:cNvSpPr>
            <a:spLocks noGrp="1"/>
          </p:cNvSpPr>
          <p:nvPr>
            <p:ph idx="1"/>
          </p:nvPr>
        </p:nvSpPr>
        <p:spPr/>
        <p:txBody>
          <a:bodyPr/>
          <a:lstStyle/>
          <a:p>
            <a:endParaRPr lang="en-US"/>
          </a:p>
        </p:txBody>
      </p:sp>
      <p:pic>
        <p:nvPicPr>
          <p:cNvPr id="4" name="Picture 10"/>
          <p:cNvPicPr>
            <a:picLocks noChangeAspect="1" noChangeArrowheads="1"/>
          </p:cNvPicPr>
          <p:nvPr/>
        </p:nvPicPr>
        <p:blipFill>
          <a:blip r:embed="rId2" cstate="print"/>
          <a:srcRect/>
          <a:stretch>
            <a:fillRect/>
          </a:stretch>
        </p:blipFill>
        <p:spPr bwMode="auto">
          <a:xfrm>
            <a:off x="252413" y="2203450"/>
            <a:ext cx="8510587" cy="297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smtClean="0">
                <a:latin typeface="Times New Roman" pitchFamily="18" charset="0"/>
              </a:rPr>
              <a:t>Strict-source-route option</a:t>
            </a:r>
            <a:br>
              <a:rPr lang="en-US" alt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633538" y="2095500"/>
            <a:ext cx="587692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smtClean="0">
                <a:latin typeface="Times New Roman" pitchFamily="18" charset="0"/>
              </a:rPr>
              <a:t>Loose-source-route option</a:t>
            </a:r>
            <a:br>
              <a:rPr lang="en-US" alt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10"/>
          <p:cNvPicPr>
            <a:picLocks noChangeAspect="1" noChangeArrowheads="1"/>
          </p:cNvPicPr>
          <p:nvPr/>
        </p:nvPicPr>
        <p:blipFill>
          <a:blip r:embed="rId2" cstate="print"/>
          <a:srcRect/>
          <a:stretch>
            <a:fillRect/>
          </a:stretch>
        </p:blipFill>
        <p:spPr bwMode="auto">
          <a:xfrm>
            <a:off x="252413" y="1958975"/>
            <a:ext cx="8510587" cy="307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smtClean="0">
                <a:latin typeface="Times New Roman" pitchFamily="18" charset="0"/>
              </a:rPr>
              <a:t>Time-stamp option</a:t>
            </a:r>
            <a:br>
              <a:rPr lang="en-US" alt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10"/>
          <p:cNvPicPr>
            <a:picLocks noChangeAspect="1" noChangeArrowheads="1"/>
          </p:cNvPicPr>
          <p:nvPr/>
        </p:nvPicPr>
        <p:blipFill>
          <a:blip r:embed="rId2" cstate="print"/>
          <a:srcRect/>
          <a:stretch>
            <a:fillRect/>
          </a:stretch>
        </p:blipFill>
        <p:spPr bwMode="auto">
          <a:xfrm>
            <a:off x="685800" y="1758950"/>
            <a:ext cx="7761288" cy="456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Host-to host delivery</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smtClean="0"/>
              <a:t>The network layer is responsible for host-to-host delivery and for routing the packets through the routers or switches.</a:t>
            </a:r>
            <a:endParaRPr lang="en-US" sz="2000" dirty="0"/>
          </a:p>
        </p:txBody>
      </p:sp>
      <p:pic>
        <p:nvPicPr>
          <p:cNvPr id="4" name="Picture 6"/>
          <p:cNvPicPr>
            <a:picLocks noChangeAspect="1" noChangeArrowheads="1"/>
          </p:cNvPicPr>
          <p:nvPr/>
        </p:nvPicPr>
        <p:blipFill>
          <a:blip r:embed="rId3" cstate="print"/>
          <a:srcRect/>
          <a:stretch>
            <a:fillRect/>
          </a:stretch>
        </p:blipFill>
        <p:spPr bwMode="auto">
          <a:xfrm>
            <a:off x="434975" y="2216150"/>
            <a:ext cx="8099425" cy="456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smtClean="0">
                <a:latin typeface="Times New Roman" pitchFamily="18" charset="0"/>
              </a:rPr>
              <a:t>Use of flags in timestamp</a:t>
            </a:r>
            <a:br>
              <a:rPr lang="en-US" alt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738313" y="2566988"/>
            <a:ext cx="5667375"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smtClean="0">
                <a:latin typeface="Times New Roman" pitchFamily="18" charset="0"/>
              </a:rPr>
              <a:t>Timestamp concept</a:t>
            </a:r>
            <a:br>
              <a:rPr lang="en-US" alt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700213" y="2157413"/>
            <a:ext cx="5743575"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 and </a:t>
            </a:r>
            <a:r>
              <a:rPr lang="en-US" dirty="0" err="1" smtClean="0"/>
              <a:t>traceroute</a:t>
            </a:r>
            <a:endParaRPr lang="en-US" dirty="0"/>
          </a:p>
        </p:txBody>
      </p:sp>
      <p:sp>
        <p:nvSpPr>
          <p:cNvPr id="3" name="Content Placeholder 2"/>
          <p:cNvSpPr>
            <a:spLocks noGrp="1"/>
          </p:cNvSpPr>
          <p:nvPr>
            <p:ph idx="1"/>
          </p:nvPr>
        </p:nvSpPr>
        <p:spPr/>
        <p:txBody>
          <a:bodyPr>
            <a:normAutofit/>
          </a:bodyPr>
          <a:lstStyle/>
          <a:p>
            <a:pPr algn="just"/>
            <a:r>
              <a:rPr lang="en-US" altLang="zh-TW" sz="2400" dirty="0" smtClean="0">
                <a:ea typeface="新細明體" charset="-120"/>
              </a:rPr>
              <a:t>One of the utilities available in UNIX to check the traveling of the IP packets is ping.</a:t>
            </a:r>
          </a:p>
          <a:p>
            <a:pPr algn="just"/>
            <a:r>
              <a:rPr lang="en-US" altLang="zh-TW" sz="2400" dirty="0" smtClean="0">
                <a:ea typeface="新細明體" charset="-120"/>
              </a:rPr>
              <a:t>We can also use the ping utility with the -R option to implement the record route option.</a:t>
            </a:r>
          </a:p>
          <a:p>
            <a:pPr algn="just"/>
            <a:r>
              <a:rPr lang="en-US" altLang="zh-TW" sz="2400" dirty="0" smtClean="0">
                <a:ea typeface="新細明體" charset="-120"/>
              </a:rPr>
              <a:t>The </a:t>
            </a:r>
            <a:r>
              <a:rPr lang="en-US" altLang="zh-TW" sz="2400" dirty="0" err="1" smtClean="0">
                <a:ea typeface="新細明體" charset="-120"/>
              </a:rPr>
              <a:t>traceroute</a:t>
            </a:r>
            <a:r>
              <a:rPr lang="en-US" altLang="zh-TW" sz="2400" dirty="0" smtClean="0">
                <a:ea typeface="新細明體" charset="-120"/>
              </a:rPr>
              <a:t> utility can also be used to keep track of the route of a packet.</a:t>
            </a:r>
          </a:p>
          <a:p>
            <a:pPr algn="just"/>
            <a:r>
              <a:rPr lang="en-US" altLang="zh-TW" sz="2400" dirty="0" smtClean="0">
                <a:ea typeface="新細明體" charset="-120"/>
              </a:rPr>
              <a:t>The </a:t>
            </a:r>
            <a:r>
              <a:rPr lang="en-US" altLang="zh-TW" sz="2400" dirty="0" err="1" smtClean="0">
                <a:ea typeface="新細明體" charset="-120"/>
              </a:rPr>
              <a:t>traceroute</a:t>
            </a:r>
            <a:r>
              <a:rPr lang="en-US" altLang="zh-TW" sz="2400" dirty="0" smtClean="0">
                <a:ea typeface="新細明體" charset="-120"/>
              </a:rPr>
              <a:t> program can be used to implement loose source routing. The -g option allows us to define the routers to be visited, from the source to destination.</a:t>
            </a:r>
            <a:endParaRPr 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to IPv6</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The network layer protocol in the TCP/IP protocol suite is currently IPv4. </a:t>
            </a:r>
          </a:p>
          <a:p>
            <a:pPr algn="just"/>
            <a:r>
              <a:rPr lang="en-US" dirty="0" smtClean="0">
                <a:latin typeface="Times New Roman" pitchFamily="18" charset="0"/>
              </a:rPr>
              <a:t>Although IPv4 is well designed, data communication has evolved since the inception of IPv4 in the 1970s. </a:t>
            </a:r>
          </a:p>
          <a:p>
            <a:pPr algn="just"/>
            <a:r>
              <a:rPr lang="en-US" dirty="0" smtClean="0">
                <a:latin typeface="Times New Roman" pitchFamily="18" charset="0"/>
              </a:rPr>
              <a:t>IPv4 has some deficiencies that make it unsuitable for the fast-growing Internet.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762000"/>
            <a:ext cx="3844322"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IPv6 </a:t>
            </a:r>
            <a:r>
              <a:rPr lang="en-US" sz="2000" i="1" dirty="0">
                <a:latin typeface="Times New Roman" pitchFamily="18" charset="0"/>
              </a:rPr>
              <a:t>datagram header and payload</a:t>
            </a:r>
          </a:p>
        </p:txBody>
      </p:sp>
      <p:sp>
        <p:nvSpPr>
          <p:cNvPr id="875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cstate="print"/>
          <a:srcRect/>
          <a:stretch>
            <a:fillRect/>
          </a:stretch>
        </p:blipFill>
        <p:spPr bwMode="auto">
          <a:xfrm>
            <a:off x="457200" y="2286000"/>
            <a:ext cx="7440613" cy="2597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7654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304800" y="304800"/>
            <a:ext cx="3147015"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Format </a:t>
            </a:r>
            <a:r>
              <a:rPr lang="en-US" sz="2000" i="1" dirty="0">
                <a:latin typeface="Times New Roman" pitchFamily="18" charset="0"/>
              </a:rPr>
              <a:t>of an IPv6 datagram</a:t>
            </a:r>
          </a:p>
        </p:txBody>
      </p:sp>
      <p:sp>
        <p:nvSpPr>
          <p:cNvPr id="876549"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6550" name="Picture 6"/>
          <p:cNvPicPr>
            <a:picLocks noChangeAspect="1" noChangeArrowheads="1"/>
          </p:cNvPicPr>
          <p:nvPr/>
        </p:nvPicPr>
        <p:blipFill>
          <a:blip r:embed="rId3" cstate="print"/>
          <a:srcRect/>
          <a:stretch>
            <a:fillRect/>
          </a:stretch>
        </p:blipFill>
        <p:spPr bwMode="auto">
          <a:xfrm>
            <a:off x="1011238" y="1292225"/>
            <a:ext cx="6380162" cy="4803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Text Box 2"/>
          <p:cNvSpPr txBox="1">
            <a:spLocks noChangeArrowheads="1"/>
          </p:cNvSpPr>
          <p:nvPr/>
        </p:nvSpPr>
        <p:spPr bwMode="auto">
          <a:xfrm>
            <a:off x="1760538" y="304800"/>
            <a:ext cx="2988319"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Next </a:t>
            </a:r>
            <a:r>
              <a:rPr lang="en-US" sz="2000" i="1" dirty="0">
                <a:latin typeface="Times New Roman" pitchFamily="18" charset="0"/>
              </a:rPr>
              <a:t>header codes for IPv6</a:t>
            </a:r>
          </a:p>
        </p:txBody>
      </p:sp>
      <p:pic>
        <p:nvPicPr>
          <p:cNvPr id="891909" name="Picture 5"/>
          <p:cNvPicPr>
            <a:picLocks noChangeAspect="1" noChangeArrowheads="1"/>
          </p:cNvPicPr>
          <p:nvPr/>
        </p:nvPicPr>
        <p:blipFill>
          <a:blip r:embed="rId3" cstate="print"/>
          <a:srcRect/>
          <a:stretch>
            <a:fillRect/>
          </a:stretch>
        </p:blipFill>
        <p:spPr bwMode="auto">
          <a:xfrm>
            <a:off x="1600200" y="685800"/>
            <a:ext cx="5932488"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Text Box 2"/>
          <p:cNvSpPr txBox="1">
            <a:spLocks noChangeArrowheads="1"/>
          </p:cNvSpPr>
          <p:nvPr/>
        </p:nvSpPr>
        <p:spPr bwMode="auto">
          <a:xfrm>
            <a:off x="860425" y="457200"/>
            <a:ext cx="4514506"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Priorities </a:t>
            </a:r>
            <a:r>
              <a:rPr lang="en-US" sz="2000" i="1" dirty="0">
                <a:latin typeface="Times New Roman" pitchFamily="18" charset="0"/>
              </a:rPr>
              <a:t>for congestion-controlled traffic</a:t>
            </a:r>
          </a:p>
        </p:txBody>
      </p:sp>
      <p:pic>
        <p:nvPicPr>
          <p:cNvPr id="892932" name="Picture 4"/>
          <p:cNvPicPr>
            <a:picLocks noChangeAspect="1" noChangeArrowheads="1"/>
          </p:cNvPicPr>
          <p:nvPr/>
        </p:nvPicPr>
        <p:blipFill>
          <a:blip r:embed="rId3" cstate="print"/>
          <a:srcRect/>
          <a:stretch>
            <a:fillRect/>
          </a:stretch>
        </p:blipFill>
        <p:spPr bwMode="auto">
          <a:xfrm>
            <a:off x="573088" y="914400"/>
            <a:ext cx="8189912" cy="5354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Text Box 2"/>
          <p:cNvSpPr txBox="1">
            <a:spLocks noChangeArrowheads="1"/>
          </p:cNvSpPr>
          <p:nvPr/>
        </p:nvSpPr>
        <p:spPr bwMode="auto">
          <a:xfrm>
            <a:off x="533400" y="762000"/>
            <a:ext cx="4899226"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Priorities </a:t>
            </a:r>
            <a:r>
              <a:rPr lang="en-US" sz="2000" i="1" dirty="0">
                <a:latin typeface="Times New Roman" pitchFamily="18" charset="0"/>
              </a:rPr>
              <a:t>for </a:t>
            </a:r>
            <a:r>
              <a:rPr lang="en-US" sz="2000" i="1" dirty="0" err="1">
                <a:latin typeface="Times New Roman" pitchFamily="18" charset="0"/>
              </a:rPr>
              <a:t>noncongestion</a:t>
            </a:r>
            <a:r>
              <a:rPr lang="en-US" sz="2000" i="1" dirty="0">
                <a:latin typeface="Times New Roman" pitchFamily="18" charset="0"/>
              </a:rPr>
              <a:t>-controlled traffic</a:t>
            </a:r>
          </a:p>
        </p:txBody>
      </p:sp>
      <p:pic>
        <p:nvPicPr>
          <p:cNvPr id="893957" name="Picture 5"/>
          <p:cNvPicPr>
            <a:picLocks noChangeAspect="1" noChangeArrowheads="1"/>
          </p:cNvPicPr>
          <p:nvPr/>
        </p:nvPicPr>
        <p:blipFill>
          <a:blip r:embed="rId3" cstate="print"/>
          <a:srcRect/>
          <a:stretch>
            <a:fillRect/>
          </a:stretch>
        </p:blipFill>
        <p:spPr bwMode="auto">
          <a:xfrm>
            <a:off x="285750" y="1201738"/>
            <a:ext cx="8629650" cy="267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Text Box 2"/>
          <p:cNvSpPr txBox="1">
            <a:spLocks noChangeArrowheads="1"/>
          </p:cNvSpPr>
          <p:nvPr/>
        </p:nvSpPr>
        <p:spPr bwMode="auto">
          <a:xfrm>
            <a:off x="304800" y="457200"/>
            <a:ext cx="5509842"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between IPv4 and IPv6 packet headers</a:t>
            </a:r>
          </a:p>
        </p:txBody>
      </p:sp>
      <p:pic>
        <p:nvPicPr>
          <p:cNvPr id="894981" name="Picture 5"/>
          <p:cNvPicPr>
            <a:picLocks noChangeAspect="1" noChangeArrowheads="1"/>
          </p:cNvPicPr>
          <p:nvPr/>
        </p:nvPicPr>
        <p:blipFill>
          <a:blip r:embed="rId3" cstate="print"/>
          <a:srcRect/>
          <a:stretch>
            <a:fillRect/>
          </a:stretch>
        </p:blipFill>
        <p:spPr bwMode="auto">
          <a:xfrm>
            <a:off x="152400" y="914400"/>
            <a:ext cx="8739188" cy="4719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 Layer at source  and destination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609600" y="2590800"/>
            <a:ext cx="7696200" cy="395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762000"/>
            <a:ext cx="2560316"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Extension </a:t>
            </a:r>
            <a:r>
              <a:rPr lang="en-US" sz="2000" i="1" dirty="0">
                <a:latin typeface="Times New Roman" pitchFamily="18" charset="0"/>
              </a:rPr>
              <a:t>header types</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cstate="print"/>
          <a:srcRect/>
          <a:stretch>
            <a:fillRect/>
          </a:stretch>
        </p:blipFill>
        <p:spPr bwMode="auto">
          <a:xfrm>
            <a:off x="720725" y="1828800"/>
            <a:ext cx="6746875" cy="349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Text Box 2"/>
          <p:cNvSpPr txBox="1">
            <a:spLocks noChangeArrowheads="1"/>
          </p:cNvSpPr>
          <p:nvPr/>
        </p:nvSpPr>
        <p:spPr bwMode="auto">
          <a:xfrm>
            <a:off x="304800" y="457200"/>
            <a:ext cx="6625532"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between IPv4 options and IPv6 extension headers</a:t>
            </a:r>
          </a:p>
        </p:txBody>
      </p:sp>
      <p:pic>
        <p:nvPicPr>
          <p:cNvPr id="896004" name="Picture 4"/>
          <p:cNvPicPr>
            <a:picLocks noChangeAspect="1" noChangeArrowheads="1"/>
          </p:cNvPicPr>
          <p:nvPr/>
        </p:nvPicPr>
        <p:blipFill>
          <a:blip r:embed="rId3" cstate="print"/>
          <a:srcRect/>
          <a:stretch>
            <a:fillRect/>
          </a:stretch>
        </p:blipFill>
        <p:spPr bwMode="auto">
          <a:xfrm>
            <a:off x="115888" y="1009650"/>
            <a:ext cx="8875712" cy="3702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from IPv4 to IPv6</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Because of the huge number of systems on the Internet, the transition from IPv4 to IPv6 cannot happen suddenly. </a:t>
            </a:r>
          </a:p>
          <a:p>
            <a:pPr algn="just"/>
            <a:r>
              <a:rPr lang="en-US" dirty="0" smtClean="0">
                <a:latin typeface="Times New Roman" pitchFamily="18" charset="0"/>
              </a:rPr>
              <a:t>It takes a considerable amount of time before every system in the Internet can move from IPv4 to IPv6. </a:t>
            </a:r>
          </a:p>
          <a:p>
            <a:pPr algn="just"/>
            <a:r>
              <a:rPr lang="en-US" dirty="0" smtClean="0">
                <a:latin typeface="Times New Roman" pitchFamily="18" charset="0"/>
              </a:rPr>
              <a:t>The transition must be smooth to prevent any problems between IPv4 and IPv6 systems.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85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8596" name="Text Box 4"/>
          <p:cNvSpPr txBox="1">
            <a:spLocks noChangeArrowheads="1"/>
          </p:cNvSpPr>
          <p:nvPr/>
        </p:nvSpPr>
        <p:spPr bwMode="auto">
          <a:xfrm>
            <a:off x="304800" y="762000"/>
            <a:ext cx="2889061"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Three </a:t>
            </a:r>
            <a:r>
              <a:rPr lang="en-US" sz="2000" i="1" dirty="0">
                <a:latin typeface="Times New Roman" pitchFamily="18" charset="0"/>
              </a:rPr>
              <a:t>transition strategies</a:t>
            </a:r>
          </a:p>
        </p:txBody>
      </p:sp>
      <p:sp>
        <p:nvSpPr>
          <p:cNvPr id="8785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8598" name="Picture 6"/>
          <p:cNvPicPr>
            <a:picLocks noChangeAspect="1" noChangeArrowheads="1"/>
          </p:cNvPicPr>
          <p:nvPr/>
        </p:nvPicPr>
        <p:blipFill>
          <a:blip r:embed="rId3" cstate="print"/>
          <a:srcRect/>
          <a:stretch>
            <a:fillRect/>
          </a:stretch>
        </p:blipFill>
        <p:spPr bwMode="auto">
          <a:xfrm>
            <a:off x="838200" y="2316163"/>
            <a:ext cx="6929438" cy="2103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9620" name="Text Box 4"/>
          <p:cNvSpPr txBox="1">
            <a:spLocks noChangeArrowheads="1"/>
          </p:cNvSpPr>
          <p:nvPr/>
        </p:nvSpPr>
        <p:spPr bwMode="auto">
          <a:xfrm>
            <a:off x="304800" y="762000"/>
            <a:ext cx="1287532"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Dual </a:t>
            </a:r>
            <a:r>
              <a:rPr lang="en-US" sz="2000" i="1" dirty="0">
                <a:latin typeface="Times New Roman" pitchFamily="18" charset="0"/>
              </a:rPr>
              <a:t>stack</a:t>
            </a:r>
          </a:p>
        </p:txBody>
      </p:sp>
      <p:sp>
        <p:nvSpPr>
          <p:cNvPr id="879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9622" name="Picture 6"/>
          <p:cNvPicPr>
            <a:picLocks noChangeAspect="1" noChangeArrowheads="1"/>
          </p:cNvPicPr>
          <p:nvPr/>
        </p:nvPicPr>
        <p:blipFill>
          <a:blip r:embed="rId3" cstate="print"/>
          <a:srcRect/>
          <a:stretch>
            <a:fillRect/>
          </a:stretch>
        </p:blipFill>
        <p:spPr bwMode="auto">
          <a:xfrm>
            <a:off x="381000" y="1839913"/>
            <a:ext cx="8034338" cy="3875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762000"/>
            <a:ext cx="2097305"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Tunneling </a:t>
            </a:r>
            <a:r>
              <a:rPr lang="en-US" sz="2000" i="1" dirty="0">
                <a:latin typeface="Times New Roman" pitchFamily="18" charset="0"/>
              </a:rPr>
              <a:t>strategy</a:t>
            </a:r>
          </a:p>
        </p:txBody>
      </p:sp>
      <p:sp>
        <p:nvSpPr>
          <p:cNvPr id="8806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cstate="print"/>
          <a:srcRect/>
          <a:stretch>
            <a:fillRect/>
          </a:stretch>
        </p:blipFill>
        <p:spPr bwMode="auto">
          <a:xfrm>
            <a:off x="331788" y="2133600"/>
            <a:ext cx="8355012"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16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1668" name="Text Box 4"/>
          <p:cNvSpPr txBox="1">
            <a:spLocks noChangeArrowheads="1"/>
          </p:cNvSpPr>
          <p:nvPr/>
        </p:nvSpPr>
        <p:spPr bwMode="auto">
          <a:xfrm>
            <a:off x="304800" y="762000"/>
            <a:ext cx="3028393"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Header </a:t>
            </a:r>
            <a:r>
              <a:rPr lang="en-US" sz="2000" i="1" dirty="0">
                <a:latin typeface="Times New Roman" pitchFamily="18" charset="0"/>
              </a:rPr>
              <a:t>translation strategy</a:t>
            </a:r>
          </a:p>
        </p:txBody>
      </p:sp>
      <p:sp>
        <p:nvSpPr>
          <p:cNvPr id="881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1670" name="Picture 6"/>
          <p:cNvPicPr>
            <a:picLocks noChangeAspect="1" noChangeArrowheads="1"/>
          </p:cNvPicPr>
          <p:nvPr/>
        </p:nvPicPr>
        <p:blipFill>
          <a:blip r:embed="rId3" cstate="print"/>
          <a:srcRect/>
          <a:stretch>
            <a:fillRect/>
          </a:stretch>
        </p:blipFill>
        <p:spPr bwMode="auto">
          <a:xfrm>
            <a:off x="331788" y="2611438"/>
            <a:ext cx="8355012" cy="1960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Text Box 2"/>
          <p:cNvSpPr txBox="1">
            <a:spLocks noChangeArrowheads="1"/>
          </p:cNvSpPr>
          <p:nvPr/>
        </p:nvSpPr>
        <p:spPr bwMode="auto">
          <a:xfrm>
            <a:off x="304800" y="533400"/>
            <a:ext cx="2140330"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Header </a:t>
            </a:r>
            <a:r>
              <a:rPr lang="en-US" sz="2000" i="1" dirty="0">
                <a:latin typeface="Times New Roman" pitchFamily="18" charset="0"/>
              </a:rPr>
              <a:t>translation</a:t>
            </a:r>
          </a:p>
        </p:txBody>
      </p:sp>
      <p:pic>
        <p:nvPicPr>
          <p:cNvPr id="897028" name="Picture 4"/>
          <p:cNvPicPr>
            <a:picLocks noChangeAspect="1" noChangeArrowheads="1"/>
          </p:cNvPicPr>
          <p:nvPr/>
        </p:nvPicPr>
        <p:blipFill>
          <a:blip r:embed="rId3" cstate="print"/>
          <a:srcRect/>
          <a:stretch>
            <a:fillRect/>
          </a:stretch>
        </p:blipFill>
        <p:spPr bwMode="auto">
          <a:xfrm>
            <a:off x="228600" y="990600"/>
            <a:ext cx="8839200" cy="3865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 at Router</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2209800" y="1920875"/>
            <a:ext cx="3811588" cy="341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Switched Network</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000" dirty="0" smtClean="0">
                <a:latin typeface="Times New Roman" pitchFamily="18" charset="0"/>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a:p>
            <a:endParaRPr lang="en-US" sz="2000" dirty="0" smtClean="0"/>
          </a:p>
          <a:p>
            <a:endParaRPr lang="en-US" dirty="0" smtClean="0"/>
          </a:p>
          <a:p>
            <a:endParaRPr lang="en-US" dirty="0" smtClean="0"/>
          </a:p>
          <a:p>
            <a:endParaRPr lang="en-US" dirty="0" smtClean="0"/>
          </a:p>
          <a:p>
            <a:endParaRPr lang="en-US" dirty="0" smtClean="0"/>
          </a:p>
        </p:txBody>
      </p:sp>
      <p:pic>
        <p:nvPicPr>
          <p:cNvPr id="4" name="Picture 6"/>
          <p:cNvPicPr>
            <a:picLocks noChangeAspect="1" noChangeArrowheads="1"/>
          </p:cNvPicPr>
          <p:nvPr/>
        </p:nvPicPr>
        <p:blipFill>
          <a:blip r:embed="rId2" cstate="print"/>
          <a:srcRect/>
          <a:stretch>
            <a:fillRect/>
          </a:stretch>
        </p:blipFill>
        <p:spPr bwMode="auto">
          <a:xfrm>
            <a:off x="457200" y="1447800"/>
            <a:ext cx="8328025"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7392</TotalTime>
  <Words>2187</Words>
  <Application>Microsoft Macintosh PowerPoint</Application>
  <PresentationFormat>On-screen Show (4:3)</PresentationFormat>
  <Paragraphs>429</Paragraphs>
  <Slides>77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 Unicode MS</vt:lpstr>
      <vt:lpstr>Calibri</vt:lpstr>
      <vt:lpstr>Helvetica</vt:lpstr>
      <vt:lpstr>Times New Roman</vt:lpstr>
      <vt:lpstr>Wingdings</vt:lpstr>
      <vt:lpstr>新細明體</vt:lpstr>
      <vt:lpstr>Arial</vt:lpstr>
      <vt:lpstr>Office Theme</vt:lpstr>
      <vt:lpstr>CSE/T/324A Computer Networks Topic 7- Network Layer Internet Protocol</vt:lpstr>
      <vt:lpstr>Some basics</vt:lpstr>
      <vt:lpstr>Internetworking</vt:lpstr>
      <vt:lpstr>Protocols of TCP/IP Protocol Suite</vt:lpstr>
      <vt:lpstr>Hop-to-hop Delivery</vt:lpstr>
      <vt:lpstr>Host-to host delivery</vt:lpstr>
      <vt:lpstr>Network Layer at source  and destination</vt:lpstr>
      <vt:lpstr>Network Layer at Router</vt:lpstr>
      <vt:lpstr>Switched Network</vt:lpstr>
      <vt:lpstr>Internet Protocol (IP)</vt:lpstr>
      <vt:lpstr>Connectionless Internetworking (General)</vt:lpstr>
      <vt:lpstr> Example Internet Protocol Operation</vt:lpstr>
      <vt:lpstr>Position of IPv4 in TCP/IP protocol suite</vt:lpstr>
      <vt:lpstr>IPv4 Datagram format</vt:lpstr>
      <vt:lpstr>PowerPoint Presentation</vt:lpstr>
      <vt:lpstr>IP Service Model</vt:lpstr>
      <vt:lpstr>IPv4 Header Fields</vt:lpstr>
      <vt:lpstr>Type of Service</vt:lpstr>
      <vt:lpstr>Types of service</vt:lpstr>
      <vt:lpstr>Default types of service </vt:lpstr>
      <vt:lpstr>Codepoints</vt:lpstr>
      <vt:lpstr>IPv4 Header Fields</vt:lpstr>
      <vt:lpstr>IPv4 Header Fields</vt:lpstr>
      <vt:lpstr>Encapsulation of a small datagram in an Ethernet frame </vt:lpstr>
      <vt:lpstr>Protocol field and encapsulated data</vt:lpstr>
      <vt:lpstr>Fragmentation</vt:lpstr>
      <vt:lpstr>Maximum transfer unit (MTU) </vt:lpstr>
      <vt:lpstr>Fields related to fragmentation</vt:lpstr>
      <vt:lpstr>Flags used in fragmentation</vt:lpstr>
      <vt:lpstr>Fragmentation Offset</vt:lpstr>
      <vt:lpstr>Fragmentation and  Re-assembly</vt:lpstr>
      <vt:lpstr>IP Fragmentation</vt:lpstr>
      <vt:lpstr>Fragmentation Example</vt:lpstr>
      <vt:lpstr>PowerPoint Presentation</vt:lpstr>
      <vt:lpstr>PowerPoint Presentation</vt:lpstr>
      <vt:lpstr>IP Fragmentation Example #1</vt:lpstr>
      <vt:lpstr>IP Fragmentation Example #2</vt:lpstr>
      <vt:lpstr>IP Fragmentation Example #3</vt:lpstr>
      <vt:lpstr>IP Reassembly</vt:lpstr>
      <vt:lpstr>PowerPoint Presentation</vt:lpstr>
      <vt:lpstr>PowerPoint Presentation</vt:lpstr>
      <vt:lpstr>PowerPoint Presentation</vt:lpstr>
      <vt:lpstr>PowerPoint Presentation</vt:lpstr>
      <vt:lpstr>PowerPoint Presentation</vt:lpstr>
      <vt:lpstr>Checksum</vt:lpstr>
      <vt:lpstr>Checksum</vt:lpstr>
      <vt:lpstr>Checksum in one’s complement arithmetic</vt:lpstr>
      <vt:lpstr>Checksum</vt:lpstr>
      <vt:lpstr>Options</vt:lpstr>
      <vt:lpstr>Option format</vt:lpstr>
      <vt:lpstr>Categories of options</vt:lpstr>
      <vt:lpstr>No operation option</vt:lpstr>
      <vt:lpstr>End-of-option option</vt:lpstr>
      <vt:lpstr>Record-route option </vt:lpstr>
      <vt:lpstr>Record-route concept </vt:lpstr>
      <vt:lpstr>Strict-source-route option</vt:lpstr>
      <vt:lpstr>Strict-source-route option </vt:lpstr>
      <vt:lpstr>Loose-source-route option </vt:lpstr>
      <vt:lpstr>Time-stamp option </vt:lpstr>
      <vt:lpstr>Use of flags in timestamp </vt:lpstr>
      <vt:lpstr>Timestamp concept </vt:lpstr>
      <vt:lpstr>ping and traceroute</vt:lpstr>
      <vt:lpstr>IPv4 to IPv6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Transition from IPv4 to IPv6</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298</cp:revision>
  <dcterms:created xsi:type="dcterms:W3CDTF">2006-08-16T00:00:00Z</dcterms:created>
  <dcterms:modified xsi:type="dcterms:W3CDTF">2020-12-04T06:45:33Z</dcterms:modified>
</cp:coreProperties>
</file>