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260" r:id="rId3"/>
    <p:sldId id="258" r:id="rId4"/>
    <p:sldId id="259" r:id="rId5"/>
    <p:sldId id="301" r:id="rId6"/>
    <p:sldId id="261" r:id="rId7"/>
    <p:sldId id="262" r:id="rId8"/>
    <p:sldId id="264" r:id="rId9"/>
    <p:sldId id="266" r:id="rId10"/>
    <p:sldId id="267" r:id="rId11"/>
    <p:sldId id="293" r:id="rId12"/>
    <p:sldId id="294" r:id="rId13"/>
    <p:sldId id="295" r:id="rId14"/>
    <p:sldId id="298" r:id="rId15"/>
    <p:sldId id="299" r:id="rId16"/>
    <p:sldId id="273" r:id="rId17"/>
    <p:sldId id="274" r:id="rId18"/>
    <p:sldId id="275" r:id="rId19"/>
    <p:sldId id="276" r:id="rId20"/>
    <p:sldId id="303" r:id="rId21"/>
    <p:sldId id="290" r:id="rId22"/>
    <p:sldId id="296" r:id="rId23"/>
    <p:sldId id="277" r:id="rId24"/>
    <p:sldId id="297" r:id="rId25"/>
    <p:sldId id="279" r:id="rId26"/>
    <p:sldId id="302" r:id="rId27"/>
    <p:sldId id="280" r:id="rId28"/>
    <p:sldId id="281" r:id="rId29"/>
    <p:sldId id="282" r:id="rId30"/>
    <p:sldId id="283" r:id="rId31"/>
    <p:sldId id="292" r:id="rId32"/>
    <p:sldId id="300" r:id="rId33"/>
    <p:sldId id="304" r:id="rId34"/>
    <p:sldId id="285"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48" y="64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977C4-A580-4B19-B9CE-5FAC5AEBF759}" type="datetimeFigureOut">
              <a:rPr lang="tr-TR" smtClean="0"/>
              <a:t>5.4.2014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C07747-8928-4032-A9A6-B2394D6407A6}" type="slidenum">
              <a:rPr lang="tr-TR" smtClean="0"/>
              <a:t>‹#›</a:t>
            </a:fld>
            <a:endParaRPr lang="tr-TR"/>
          </a:p>
        </p:txBody>
      </p:sp>
    </p:spTree>
    <p:extLst>
      <p:ext uri="{BB962C8B-B14F-4D97-AF65-F5344CB8AC3E}">
        <p14:creationId xmlns:p14="http://schemas.microsoft.com/office/powerpoint/2010/main" val="3392489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9C07747-8928-4032-A9A6-B2394D6407A6}" type="slidenum">
              <a:rPr lang="tr-TR" smtClean="0"/>
              <a:t>6</a:t>
            </a:fld>
            <a:endParaRPr lang="tr-TR"/>
          </a:p>
        </p:txBody>
      </p:sp>
    </p:spTree>
    <p:extLst>
      <p:ext uri="{BB962C8B-B14F-4D97-AF65-F5344CB8AC3E}">
        <p14:creationId xmlns:p14="http://schemas.microsoft.com/office/powerpoint/2010/main" val="210859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3A28615-D2DA-43B5-A12D-B7446E9C025C}" type="datetimeFigureOut">
              <a:rPr lang="tr-TR" smtClean="0"/>
              <a:t>5.4.2014</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6C7C1C-1E23-4A09-869E-EEAADC4D6865}"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3A28615-D2DA-43B5-A12D-B7446E9C025C}" type="datetimeFigureOut">
              <a:rPr lang="tr-TR" smtClean="0"/>
              <a:t>5.4.2014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3A28615-D2DA-43B5-A12D-B7446E9C025C}" type="datetimeFigureOut">
              <a:rPr lang="tr-TR" smtClean="0"/>
              <a:t>5.4.2014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3A28615-D2DA-43B5-A12D-B7446E9C025C}" type="datetimeFigureOut">
              <a:rPr lang="tr-TR" smtClean="0"/>
              <a:t>5.4.2014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3A28615-D2DA-43B5-A12D-B7446E9C025C}" type="datetimeFigureOut">
              <a:rPr lang="tr-TR" smtClean="0"/>
              <a:t>5.4.2014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C3A28615-D2DA-43B5-A12D-B7446E9C025C}" type="datetimeFigureOut">
              <a:rPr lang="tr-TR" smtClean="0"/>
              <a:t>5.4.2014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F6C7C1C-1E23-4A09-869E-EEAADC4D6865}"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3A28615-D2DA-43B5-A12D-B7446E9C025C}" type="datetimeFigureOut">
              <a:rPr lang="tr-TR" smtClean="0"/>
              <a:t>5.4.2014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3A28615-D2DA-43B5-A12D-B7446E9C025C}" type="datetimeFigureOut">
              <a:rPr lang="tr-TR" smtClean="0"/>
              <a:t>5.4.2014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28615-D2DA-43B5-A12D-B7446E9C025C}" type="datetimeFigureOut">
              <a:rPr lang="tr-TR" smtClean="0"/>
              <a:t>5.4.2014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3A28615-D2DA-43B5-A12D-B7446E9C025C}" type="datetimeFigureOut">
              <a:rPr lang="tr-TR" smtClean="0"/>
              <a:t>5.4.2014</a:t>
            </a:fld>
            <a:endParaRPr lang="tr-TR"/>
          </a:p>
        </p:txBody>
      </p:sp>
      <p:sp>
        <p:nvSpPr>
          <p:cNvPr id="7" name="Slide Number Placeholder 6"/>
          <p:cNvSpPr>
            <a:spLocks noGrp="1"/>
          </p:cNvSpPr>
          <p:nvPr>
            <p:ph type="sldNum" sz="quarter" idx="12"/>
          </p:nvPr>
        </p:nvSpPr>
        <p:spPr/>
        <p:txBody>
          <a:bodyPr/>
          <a:lstStyle/>
          <a:p>
            <a:fld id="{7F6C7C1C-1E23-4A09-869E-EEAADC4D6865}"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3A28615-D2DA-43B5-A12D-B7446E9C025C}" type="datetimeFigureOut">
              <a:rPr lang="tr-TR" smtClean="0"/>
              <a:t>5.4.2014</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7F6C7C1C-1E23-4A09-869E-EEAADC4D6865}"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3A28615-D2DA-43B5-A12D-B7446E9C025C}" type="datetimeFigureOut">
              <a:rPr lang="tr-TR" smtClean="0"/>
              <a:t>5.4.2014</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6C7C1C-1E23-4A09-869E-EEAADC4D686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036431"/>
            <a:ext cx="3575185" cy="2081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103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950368"/>
            <a:ext cx="7024744" cy="1110480"/>
          </a:xfrm>
        </p:spPr>
        <p:txBody>
          <a:bodyPr>
            <a:normAutofit/>
          </a:bodyPr>
          <a:lstStyle/>
          <a:p>
            <a:pPr algn="ctr"/>
            <a:r>
              <a:rPr lang="tr-TR" dirty="0" smtClean="0"/>
              <a:t>Proje Çıktıları</a:t>
            </a:r>
            <a:endParaRPr lang="tr-TR" dirty="0"/>
          </a:p>
        </p:txBody>
      </p:sp>
      <p:sp>
        <p:nvSpPr>
          <p:cNvPr id="3" name="İçerik Yer Tutucusu 2"/>
          <p:cNvSpPr>
            <a:spLocks noGrp="1"/>
          </p:cNvSpPr>
          <p:nvPr>
            <p:ph idx="1"/>
          </p:nvPr>
        </p:nvSpPr>
        <p:spPr>
          <a:xfrm>
            <a:off x="755576" y="2060848"/>
            <a:ext cx="7632848" cy="4248472"/>
          </a:xfrm>
        </p:spPr>
        <p:txBody>
          <a:bodyPr anchor="t">
            <a:noAutofit/>
          </a:bodyPr>
          <a:lstStyle/>
          <a:p>
            <a:r>
              <a:rPr lang="tr-TR" sz="1800" dirty="0">
                <a:solidFill>
                  <a:schemeClr val="tx1"/>
                </a:solidFill>
              </a:rPr>
              <a:t>Mobil Uygulama </a:t>
            </a:r>
            <a:r>
              <a:rPr lang="tr-TR" sz="1800" dirty="0" smtClean="0">
                <a:solidFill>
                  <a:schemeClr val="tx1"/>
                </a:solidFill>
              </a:rPr>
              <a:t>Yazılı:</a:t>
            </a:r>
          </a:p>
          <a:p>
            <a:pPr marL="68580" indent="0">
              <a:buNone/>
            </a:pPr>
            <a:r>
              <a:rPr lang="tr-TR" sz="1800" dirty="0" smtClean="0">
                <a:solidFill>
                  <a:schemeClr val="tx1"/>
                </a:solidFill>
              </a:rPr>
              <a:t>     Ev </a:t>
            </a:r>
            <a:r>
              <a:rPr lang="tr-TR" sz="1800" dirty="0">
                <a:solidFill>
                  <a:schemeClr val="tx1"/>
                </a:solidFill>
              </a:rPr>
              <a:t>sahibi, iş yeri sahibi gibi kişilerin, NFC destekli telefonlarına yüklenecek yazılım uygulaması,</a:t>
            </a:r>
          </a:p>
          <a:p>
            <a:pPr marL="68580" indent="0">
              <a:buNone/>
            </a:pPr>
            <a:r>
              <a:rPr lang="tr-TR" sz="1800" dirty="0">
                <a:solidFill>
                  <a:schemeClr val="tx1"/>
                </a:solidFill>
              </a:rPr>
              <a:t> </a:t>
            </a:r>
            <a:r>
              <a:rPr lang="tr-TR" sz="1800" dirty="0" smtClean="0">
                <a:solidFill>
                  <a:schemeClr val="tx1"/>
                </a:solidFill>
              </a:rPr>
              <a:t>    Yetkilendirme </a:t>
            </a:r>
            <a:r>
              <a:rPr lang="tr-TR" sz="1800" dirty="0">
                <a:solidFill>
                  <a:schemeClr val="tx1"/>
                </a:solidFill>
              </a:rPr>
              <a:t>ekranı; Bu ekranda kapıyı açmak isteyen kişiye yetkilendirme yapılacaktır. Kişinin;</a:t>
            </a:r>
          </a:p>
          <a:p>
            <a:pPr marL="68580" indent="0">
              <a:buNone/>
            </a:pPr>
            <a:r>
              <a:rPr lang="tr-TR" sz="1800" dirty="0" smtClean="0">
                <a:solidFill>
                  <a:schemeClr val="tx1"/>
                </a:solidFill>
              </a:rPr>
              <a:t>     a</a:t>
            </a:r>
            <a:r>
              <a:rPr lang="tr-TR" sz="1800" dirty="0">
                <a:solidFill>
                  <a:schemeClr val="tx1"/>
                </a:solidFill>
              </a:rPr>
              <a:t>) Adı-soyadı,</a:t>
            </a:r>
          </a:p>
          <a:p>
            <a:pPr marL="68580" indent="0">
              <a:buNone/>
            </a:pPr>
            <a:r>
              <a:rPr lang="tr-TR" sz="1800" dirty="0" smtClean="0">
                <a:solidFill>
                  <a:schemeClr val="tx1"/>
                </a:solidFill>
              </a:rPr>
              <a:t>     b</a:t>
            </a:r>
            <a:r>
              <a:rPr lang="tr-TR" sz="1800" dirty="0">
                <a:solidFill>
                  <a:schemeClr val="tx1"/>
                </a:solidFill>
              </a:rPr>
              <a:t>) Telefon numarası,</a:t>
            </a:r>
          </a:p>
          <a:p>
            <a:pPr marL="68580" indent="0">
              <a:buNone/>
            </a:pPr>
            <a:r>
              <a:rPr lang="tr-TR" sz="1800" dirty="0" smtClean="0">
                <a:solidFill>
                  <a:schemeClr val="tx1"/>
                </a:solidFill>
              </a:rPr>
              <a:t>     c</a:t>
            </a:r>
            <a:r>
              <a:rPr lang="tr-TR" sz="1800" dirty="0">
                <a:solidFill>
                  <a:schemeClr val="tx1"/>
                </a:solidFill>
              </a:rPr>
              <a:t>) E-mail adresi,</a:t>
            </a:r>
          </a:p>
          <a:p>
            <a:pPr marL="68580" indent="0">
              <a:buNone/>
            </a:pPr>
            <a:r>
              <a:rPr lang="tr-TR" sz="1800" dirty="0" smtClean="0">
                <a:solidFill>
                  <a:schemeClr val="tx1"/>
                </a:solidFill>
              </a:rPr>
              <a:t>     </a:t>
            </a:r>
            <a:r>
              <a:rPr lang="fi-FI" sz="1800" dirty="0" smtClean="0">
                <a:solidFill>
                  <a:schemeClr val="tx1"/>
                </a:solidFill>
              </a:rPr>
              <a:t>d</a:t>
            </a:r>
            <a:r>
              <a:rPr lang="fi-FI" sz="1800" dirty="0">
                <a:solidFill>
                  <a:schemeClr val="tx1"/>
                </a:solidFill>
              </a:rPr>
              <a:t>) Yetki verileceği saat aralığı,</a:t>
            </a:r>
          </a:p>
          <a:p>
            <a:pPr marL="68580" indent="0">
              <a:buNone/>
            </a:pPr>
            <a:r>
              <a:rPr lang="tr-TR" sz="1800" dirty="0">
                <a:solidFill>
                  <a:schemeClr val="tx1"/>
                </a:solidFill>
              </a:rPr>
              <a:t> </a:t>
            </a:r>
            <a:r>
              <a:rPr lang="tr-TR" sz="1800" dirty="0" smtClean="0">
                <a:solidFill>
                  <a:schemeClr val="tx1"/>
                </a:solidFill>
              </a:rPr>
              <a:t>    e</a:t>
            </a:r>
            <a:r>
              <a:rPr lang="tr-TR" sz="1800" dirty="0">
                <a:solidFill>
                  <a:schemeClr val="tx1"/>
                </a:solidFill>
              </a:rPr>
              <a:t>) Giriş yaptığında ev sahibi ya da işyeri sahibine bilgilendirme mesajı gönderilmesi,</a:t>
            </a:r>
          </a:p>
          <a:p>
            <a:pPr marL="68580" indent="0">
              <a:buNone/>
            </a:pPr>
            <a:r>
              <a:rPr lang="tr-TR" sz="1800" dirty="0" smtClean="0">
                <a:solidFill>
                  <a:schemeClr val="tx1"/>
                </a:solidFill>
              </a:rPr>
              <a:t>     d</a:t>
            </a:r>
            <a:r>
              <a:rPr lang="tr-TR" sz="1800" dirty="0">
                <a:solidFill>
                  <a:schemeClr val="tx1"/>
                </a:solidFill>
              </a:rPr>
              <a:t>) Mobil </a:t>
            </a:r>
            <a:r>
              <a:rPr lang="tr-TR" sz="1800" dirty="0" err="1">
                <a:solidFill>
                  <a:schemeClr val="tx1"/>
                </a:solidFill>
              </a:rPr>
              <a:t>App'e</a:t>
            </a:r>
            <a:r>
              <a:rPr lang="tr-TR" sz="1800" dirty="0">
                <a:solidFill>
                  <a:schemeClr val="tx1"/>
                </a:solidFill>
              </a:rPr>
              <a:t> internet yoluyla </a:t>
            </a:r>
            <a:r>
              <a:rPr lang="tr-TR" sz="1800" dirty="0" err="1">
                <a:solidFill>
                  <a:schemeClr val="tx1"/>
                </a:solidFill>
              </a:rPr>
              <a:t>key</a:t>
            </a:r>
            <a:r>
              <a:rPr lang="tr-TR" sz="1800" dirty="0">
                <a:solidFill>
                  <a:schemeClr val="tx1"/>
                </a:solidFill>
              </a:rPr>
              <a:t> yollanacak ve Mobil </a:t>
            </a:r>
            <a:r>
              <a:rPr lang="tr-TR" sz="1800" dirty="0" err="1">
                <a:solidFill>
                  <a:schemeClr val="tx1"/>
                </a:solidFill>
              </a:rPr>
              <a:t>App</a:t>
            </a:r>
            <a:r>
              <a:rPr lang="tr-TR" sz="1800" dirty="0">
                <a:solidFill>
                  <a:schemeClr val="tx1"/>
                </a:solidFill>
              </a:rPr>
              <a:t>. kullanıcısı internete bağlanıp üretilen bu </a:t>
            </a:r>
            <a:r>
              <a:rPr lang="tr-TR" sz="1800" dirty="0" err="1">
                <a:solidFill>
                  <a:schemeClr val="tx1"/>
                </a:solidFill>
              </a:rPr>
              <a:t>key</a:t>
            </a:r>
            <a:r>
              <a:rPr lang="tr-TR" sz="1800" dirty="0">
                <a:solidFill>
                  <a:schemeClr val="tx1"/>
                </a:solidFill>
              </a:rPr>
              <a:t> ile kapının açılmasını sağlayacaktır.</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445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1052736"/>
            <a:ext cx="6777317" cy="4779893"/>
          </a:xfrm>
        </p:spPr>
        <p:txBody>
          <a:bodyPr>
            <a:noAutofit/>
          </a:bodyPr>
          <a:lstStyle/>
          <a:p>
            <a:pPr algn="just"/>
            <a:r>
              <a:rPr lang="tr-TR" dirty="0">
                <a:solidFill>
                  <a:schemeClr val="tx1"/>
                </a:solidFill>
              </a:rPr>
              <a:t>Raporlama Yazılımı:</a:t>
            </a:r>
          </a:p>
          <a:p>
            <a:pPr marL="68580" indent="0" algn="just">
              <a:buNone/>
            </a:pPr>
            <a:r>
              <a:rPr lang="tr-TR" dirty="0" smtClean="0">
                <a:solidFill>
                  <a:schemeClr val="tx1"/>
                </a:solidFill>
              </a:rPr>
              <a:t>    Burada </a:t>
            </a:r>
            <a:r>
              <a:rPr lang="tr-TR" dirty="0">
                <a:solidFill>
                  <a:schemeClr val="tx1"/>
                </a:solidFill>
              </a:rPr>
              <a:t>kişi evine, işyerine vb. giren kişilerin listesini ayrıntılı olarak görüntüleyebilecek ve isterse kendine e-mail yoluyla gönderebilecektir.</a:t>
            </a:r>
          </a:p>
          <a:p>
            <a:pPr marL="68580" indent="0" algn="just">
              <a:buNone/>
            </a:pPr>
            <a:r>
              <a:rPr lang="tr-TR" dirty="0" smtClean="0">
                <a:solidFill>
                  <a:schemeClr val="tx1"/>
                </a:solidFill>
              </a:rPr>
              <a:t>    Server Yazılımı: Server </a:t>
            </a:r>
            <a:r>
              <a:rPr lang="tr-TR" dirty="0">
                <a:solidFill>
                  <a:schemeClr val="tx1"/>
                </a:solidFill>
              </a:rPr>
              <a:t>tarafı, </a:t>
            </a:r>
            <a:r>
              <a:rPr lang="tr-TR" dirty="0" err="1">
                <a:solidFill>
                  <a:schemeClr val="tx1"/>
                </a:solidFill>
              </a:rPr>
              <a:t>database</a:t>
            </a:r>
            <a:r>
              <a:rPr lang="tr-TR" dirty="0">
                <a:solidFill>
                  <a:schemeClr val="tx1"/>
                </a:solidFill>
              </a:rPr>
              <a:t> olarak </a:t>
            </a:r>
            <a:r>
              <a:rPr lang="tr-TR" dirty="0" err="1">
                <a:solidFill>
                  <a:schemeClr val="tx1"/>
                </a:solidFill>
              </a:rPr>
              <a:t>MySQL</a:t>
            </a:r>
            <a:r>
              <a:rPr lang="tr-TR" dirty="0">
                <a:solidFill>
                  <a:schemeClr val="tx1"/>
                </a:solidFill>
              </a:rPr>
              <a:t> kullanılacaktır. Yetki verilecek kişiye ait tüm bilgiler bu </a:t>
            </a:r>
            <a:r>
              <a:rPr lang="tr-TR" dirty="0" err="1">
                <a:solidFill>
                  <a:schemeClr val="tx1"/>
                </a:solidFill>
              </a:rPr>
              <a:t>database</a:t>
            </a:r>
            <a:r>
              <a:rPr lang="tr-TR" dirty="0">
                <a:solidFill>
                  <a:schemeClr val="tx1"/>
                </a:solidFill>
              </a:rPr>
              <a:t> de tutulacaktır. Bir </a:t>
            </a:r>
            <a:r>
              <a:rPr lang="tr-TR" dirty="0" err="1">
                <a:solidFill>
                  <a:schemeClr val="tx1"/>
                </a:solidFill>
              </a:rPr>
              <a:t>database</a:t>
            </a:r>
            <a:r>
              <a:rPr lang="tr-TR" dirty="0">
                <a:solidFill>
                  <a:schemeClr val="tx1"/>
                </a:solidFill>
              </a:rPr>
              <a:t> </a:t>
            </a:r>
            <a:r>
              <a:rPr lang="tr-TR" dirty="0" smtClean="0">
                <a:solidFill>
                  <a:schemeClr val="tx1"/>
                </a:solidFill>
              </a:rPr>
              <a:t>oluşturulacak </a:t>
            </a:r>
            <a:r>
              <a:rPr lang="tr-TR" dirty="0">
                <a:solidFill>
                  <a:schemeClr val="tx1"/>
                </a:solidFill>
              </a:rPr>
              <a:t>ve gerekli tablolar </a:t>
            </a:r>
            <a:r>
              <a:rPr lang="tr-TR" dirty="0" err="1">
                <a:solidFill>
                  <a:schemeClr val="tx1"/>
                </a:solidFill>
              </a:rPr>
              <a:t>create</a:t>
            </a:r>
            <a:r>
              <a:rPr lang="tr-TR" dirty="0">
                <a:solidFill>
                  <a:schemeClr val="tx1"/>
                </a:solidFill>
              </a:rPr>
              <a:t> edilecektir. Database e bağlantı için yazılım tarafında </a:t>
            </a:r>
            <a:r>
              <a:rPr lang="tr-TR" dirty="0" err="1">
                <a:solidFill>
                  <a:schemeClr val="tx1"/>
                </a:solidFill>
              </a:rPr>
              <a:t>NodeJs</a:t>
            </a:r>
            <a:r>
              <a:rPr lang="tr-TR" dirty="0">
                <a:solidFill>
                  <a:schemeClr val="tx1"/>
                </a:solidFill>
              </a:rPr>
              <a:t> kullanılacaktır.</a:t>
            </a:r>
          </a:p>
        </p:txBody>
      </p:sp>
    </p:spTree>
    <p:extLst>
      <p:ext uri="{BB962C8B-B14F-4D97-AF65-F5344CB8AC3E}">
        <p14:creationId xmlns:p14="http://schemas.microsoft.com/office/powerpoint/2010/main" val="1802726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7584" y="980728"/>
            <a:ext cx="7416824" cy="5328592"/>
          </a:xfrm>
        </p:spPr>
        <p:txBody>
          <a:bodyPr>
            <a:normAutofit fontScale="92500"/>
          </a:bodyPr>
          <a:lstStyle/>
          <a:p>
            <a:pPr algn="just"/>
            <a:r>
              <a:rPr lang="tr-TR" dirty="0" err="1">
                <a:solidFill>
                  <a:schemeClr val="tx1"/>
                </a:solidFill>
              </a:rPr>
              <a:t>Raspberry</a:t>
            </a:r>
            <a:r>
              <a:rPr lang="tr-TR" dirty="0">
                <a:solidFill>
                  <a:schemeClr val="tx1"/>
                </a:solidFill>
              </a:rPr>
              <a:t> Pi </a:t>
            </a:r>
            <a:r>
              <a:rPr lang="tr-TR" dirty="0" smtClean="0">
                <a:solidFill>
                  <a:schemeClr val="tx1"/>
                </a:solidFill>
              </a:rPr>
              <a:t>Yazılımı: </a:t>
            </a:r>
          </a:p>
          <a:p>
            <a:pPr marL="68580" indent="0" algn="just">
              <a:buNone/>
            </a:pPr>
            <a:r>
              <a:rPr lang="tr-TR" dirty="0" smtClean="0">
                <a:solidFill>
                  <a:schemeClr val="tx1"/>
                </a:solidFill>
              </a:rPr>
              <a:t>    </a:t>
            </a:r>
            <a:r>
              <a:rPr lang="tr-TR" dirty="0" err="1" smtClean="0">
                <a:solidFill>
                  <a:schemeClr val="tx1"/>
                </a:solidFill>
              </a:rPr>
              <a:t>Raspberry</a:t>
            </a:r>
            <a:r>
              <a:rPr lang="tr-TR" dirty="0" smtClean="0">
                <a:solidFill>
                  <a:schemeClr val="tx1"/>
                </a:solidFill>
              </a:rPr>
              <a:t> </a:t>
            </a:r>
            <a:r>
              <a:rPr lang="tr-TR" dirty="0">
                <a:solidFill>
                  <a:schemeClr val="tx1"/>
                </a:solidFill>
              </a:rPr>
              <a:t>Pi üzerine, iletişim için Wireless kiti takılacaktır. </a:t>
            </a:r>
            <a:r>
              <a:rPr lang="tr-TR" dirty="0" err="1">
                <a:solidFill>
                  <a:schemeClr val="tx1"/>
                </a:solidFill>
              </a:rPr>
              <a:t>Sdcard</a:t>
            </a:r>
            <a:r>
              <a:rPr lang="tr-TR" dirty="0">
                <a:solidFill>
                  <a:schemeClr val="tx1"/>
                </a:solidFill>
              </a:rPr>
              <a:t> a Linux işletim sistemi yüklenecektir. Yazılım dili olarak </a:t>
            </a:r>
            <a:r>
              <a:rPr lang="tr-TR" dirty="0" err="1">
                <a:solidFill>
                  <a:schemeClr val="tx1"/>
                </a:solidFill>
              </a:rPr>
              <a:t>jQuery</a:t>
            </a:r>
            <a:r>
              <a:rPr lang="tr-TR" dirty="0">
                <a:solidFill>
                  <a:schemeClr val="tx1"/>
                </a:solidFill>
              </a:rPr>
              <a:t> programlama </a:t>
            </a:r>
            <a:r>
              <a:rPr lang="tr-TR" dirty="0" smtClean="0">
                <a:solidFill>
                  <a:schemeClr val="tx1"/>
                </a:solidFill>
              </a:rPr>
              <a:t>dili </a:t>
            </a:r>
            <a:r>
              <a:rPr lang="tr-TR" dirty="0">
                <a:solidFill>
                  <a:schemeClr val="tx1"/>
                </a:solidFill>
              </a:rPr>
              <a:t>kullanılacaktır</a:t>
            </a:r>
            <a:r>
              <a:rPr lang="tr-TR" dirty="0" smtClean="0">
                <a:solidFill>
                  <a:schemeClr val="tx1"/>
                </a:solidFill>
              </a:rPr>
              <a:t>.</a:t>
            </a:r>
          </a:p>
          <a:p>
            <a:pPr algn="just"/>
            <a:r>
              <a:rPr lang="tr-TR" dirty="0">
                <a:solidFill>
                  <a:schemeClr val="tx1"/>
                </a:solidFill>
              </a:rPr>
              <a:t>Mekanik </a:t>
            </a:r>
            <a:r>
              <a:rPr lang="tr-TR" dirty="0" smtClean="0">
                <a:solidFill>
                  <a:schemeClr val="tx1"/>
                </a:solidFill>
              </a:rPr>
              <a:t>Tasarım:</a:t>
            </a:r>
            <a:endParaRPr lang="tr-TR" dirty="0">
              <a:solidFill>
                <a:schemeClr val="tx1"/>
              </a:solidFill>
            </a:endParaRPr>
          </a:p>
          <a:p>
            <a:pPr marL="68580" indent="0" algn="just">
              <a:buNone/>
            </a:pPr>
            <a:r>
              <a:rPr lang="tr-TR" dirty="0" smtClean="0">
                <a:solidFill>
                  <a:schemeClr val="tx1"/>
                </a:solidFill>
              </a:rPr>
              <a:t>    Kapını </a:t>
            </a:r>
            <a:r>
              <a:rPr lang="tr-TR" dirty="0">
                <a:solidFill>
                  <a:schemeClr val="tx1"/>
                </a:solidFill>
              </a:rPr>
              <a:t>mekanik tasarım çalışmaları bilgisayar destekli tasarım programı olan </a:t>
            </a:r>
            <a:r>
              <a:rPr lang="tr-TR" dirty="0" err="1">
                <a:solidFill>
                  <a:schemeClr val="tx1"/>
                </a:solidFill>
              </a:rPr>
              <a:t>SolidWorks</a:t>
            </a:r>
            <a:r>
              <a:rPr lang="tr-TR" dirty="0">
                <a:solidFill>
                  <a:schemeClr val="tx1"/>
                </a:solidFill>
              </a:rPr>
              <a:t> kullanılarak yapılacaktır. Bu çalışmalar aşamasında </a:t>
            </a:r>
            <a:r>
              <a:rPr lang="tr-TR" dirty="0" smtClean="0">
                <a:solidFill>
                  <a:schemeClr val="tx1"/>
                </a:solidFill>
              </a:rPr>
              <a:t>ilk </a:t>
            </a:r>
            <a:r>
              <a:rPr lang="tr-TR" dirty="0">
                <a:solidFill>
                  <a:schemeClr val="tx1"/>
                </a:solidFill>
              </a:rPr>
              <a:t>önce çalışma mekanizması prensip detayları belirlenecek daha sonra tasarım geliştirme ve teknik çizim çalışmaları yapılacaktır. Bu </a:t>
            </a:r>
            <a:r>
              <a:rPr lang="tr-TR" dirty="0" smtClean="0">
                <a:solidFill>
                  <a:schemeClr val="tx1"/>
                </a:solidFill>
              </a:rPr>
              <a:t>çalışmalar neticesinde </a:t>
            </a:r>
            <a:r>
              <a:rPr lang="tr-TR" dirty="0">
                <a:solidFill>
                  <a:schemeClr val="tx1"/>
                </a:solidFill>
              </a:rPr>
              <a:t>farklı teknik çözümler üzerinde durulacak ve analiz çalışmaları neticesinde bu çözümlerin birine karar verilecektir.</a:t>
            </a:r>
          </a:p>
        </p:txBody>
      </p:sp>
    </p:spTree>
    <p:extLst>
      <p:ext uri="{BB962C8B-B14F-4D97-AF65-F5344CB8AC3E}">
        <p14:creationId xmlns:p14="http://schemas.microsoft.com/office/powerpoint/2010/main" val="3651786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55576" y="1340768"/>
            <a:ext cx="7416824" cy="4491861"/>
          </a:xfrm>
        </p:spPr>
        <p:txBody>
          <a:bodyPr/>
          <a:lstStyle/>
          <a:p>
            <a:pPr algn="just"/>
            <a:r>
              <a:rPr lang="tr-TR" dirty="0">
                <a:solidFill>
                  <a:schemeClr val="tx1"/>
                </a:solidFill>
              </a:rPr>
              <a:t>Analiz </a:t>
            </a:r>
            <a:r>
              <a:rPr lang="tr-TR" dirty="0" smtClean="0">
                <a:solidFill>
                  <a:schemeClr val="tx1"/>
                </a:solidFill>
              </a:rPr>
              <a:t>Raporları:</a:t>
            </a:r>
            <a:endParaRPr lang="tr-TR" dirty="0">
              <a:solidFill>
                <a:schemeClr val="tx1"/>
              </a:solidFill>
            </a:endParaRPr>
          </a:p>
          <a:p>
            <a:pPr marL="68580" indent="0" algn="just">
              <a:buNone/>
            </a:pPr>
            <a:r>
              <a:rPr lang="tr-TR" dirty="0" smtClean="0">
                <a:solidFill>
                  <a:schemeClr val="tx1"/>
                </a:solidFill>
              </a:rPr>
              <a:t>    Mekanik </a:t>
            </a:r>
            <a:r>
              <a:rPr lang="tr-TR" dirty="0">
                <a:solidFill>
                  <a:schemeClr val="tx1"/>
                </a:solidFill>
              </a:rPr>
              <a:t>tasarımlar neticesinde ortaya çıkan tasarımlar için bilgisayar destekli analiz programları kullanılarak statik analizleri yapılacaktır. Bu </a:t>
            </a:r>
            <a:r>
              <a:rPr lang="tr-TR" dirty="0" smtClean="0">
                <a:solidFill>
                  <a:schemeClr val="tx1"/>
                </a:solidFill>
              </a:rPr>
              <a:t>analiz sonuçlarına </a:t>
            </a:r>
            <a:r>
              <a:rPr lang="tr-TR" dirty="0">
                <a:solidFill>
                  <a:schemeClr val="tx1"/>
                </a:solidFill>
              </a:rPr>
              <a:t>göre tasarım iyileştirmeleri yapılarak projenin tasarım bölümü tamamlanacaktır. Bu analiz çalışmalarında </a:t>
            </a:r>
            <a:r>
              <a:rPr lang="tr-TR" dirty="0" err="1">
                <a:solidFill>
                  <a:schemeClr val="tx1"/>
                </a:solidFill>
              </a:rPr>
              <a:t>SimWise</a:t>
            </a:r>
            <a:r>
              <a:rPr lang="tr-TR" dirty="0">
                <a:solidFill>
                  <a:schemeClr val="tx1"/>
                </a:solidFill>
              </a:rPr>
              <a:t> 4D mekanik </a:t>
            </a:r>
            <a:r>
              <a:rPr lang="tr-TR" dirty="0" smtClean="0">
                <a:solidFill>
                  <a:schemeClr val="tx1"/>
                </a:solidFill>
              </a:rPr>
              <a:t>analiz </a:t>
            </a:r>
            <a:r>
              <a:rPr lang="tr-TR" dirty="0">
                <a:solidFill>
                  <a:schemeClr val="tx1"/>
                </a:solidFill>
              </a:rPr>
              <a:t>yazılımı kullanılacaktır.</a:t>
            </a:r>
          </a:p>
        </p:txBody>
      </p:sp>
    </p:spTree>
    <p:extLst>
      <p:ext uri="{BB962C8B-B14F-4D97-AF65-F5344CB8AC3E}">
        <p14:creationId xmlns:p14="http://schemas.microsoft.com/office/powerpoint/2010/main" val="314946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490" y="692696"/>
            <a:ext cx="7024744" cy="1080120"/>
          </a:xfrm>
        </p:spPr>
        <p:txBody>
          <a:bodyPr/>
          <a:lstStyle/>
          <a:p>
            <a:pPr algn="ctr"/>
            <a:r>
              <a:rPr lang="tr-TR" dirty="0" smtClean="0"/>
              <a:t>Başarı Ölçütleri</a:t>
            </a:r>
            <a:endParaRPr lang="tr-TR" dirty="0"/>
          </a:p>
        </p:txBody>
      </p:sp>
      <p:sp>
        <p:nvSpPr>
          <p:cNvPr id="3" name="İçerik Yer Tutucusu 2"/>
          <p:cNvSpPr>
            <a:spLocks noGrp="1"/>
          </p:cNvSpPr>
          <p:nvPr>
            <p:ph idx="1"/>
          </p:nvPr>
        </p:nvSpPr>
        <p:spPr>
          <a:xfrm>
            <a:off x="755576" y="1844824"/>
            <a:ext cx="7632848" cy="3987805"/>
          </a:xfrm>
        </p:spPr>
        <p:txBody>
          <a:bodyPr>
            <a:normAutofit fontScale="92500" lnSpcReduction="20000"/>
          </a:bodyPr>
          <a:lstStyle/>
          <a:p>
            <a:pPr algn="just"/>
            <a:r>
              <a:rPr lang="tr-TR" dirty="0">
                <a:solidFill>
                  <a:schemeClr val="tx1"/>
                </a:solidFill>
              </a:rPr>
              <a:t> </a:t>
            </a:r>
            <a:r>
              <a:rPr lang="tr-TR" dirty="0" smtClean="0">
                <a:solidFill>
                  <a:schemeClr val="tx1"/>
                </a:solidFill>
              </a:rPr>
              <a:t>  Mobil </a:t>
            </a:r>
            <a:r>
              <a:rPr lang="tr-TR" dirty="0" err="1">
                <a:solidFill>
                  <a:schemeClr val="tx1"/>
                </a:solidFill>
              </a:rPr>
              <a:t>Android</a:t>
            </a:r>
            <a:r>
              <a:rPr lang="tr-TR" dirty="0">
                <a:solidFill>
                  <a:schemeClr val="tx1"/>
                </a:solidFill>
              </a:rPr>
              <a:t> telefonlar yardımı ile kontrol </a:t>
            </a:r>
            <a:r>
              <a:rPr lang="tr-TR" dirty="0" smtClean="0">
                <a:solidFill>
                  <a:schemeClr val="tx1"/>
                </a:solidFill>
              </a:rPr>
              <a:t>      edilebilmesi</a:t>
            </a:r>
            <a:r>
              <a:rPr lang="tr-TR" dirty="0">
                <a:solidFill>
                  <a:schemeClr val="tx1"/>
                </a:solidFill>
              </a:rPr>
              <a:t>,</a:t>
            </a:r>
          </a:p>
          <a:p>
            <a:pPr algn="just"/>
            <a:r>
              <a:rPr lang="tr-TR" dirty="0">
                <a:solidFill>
                  <a:schemeClr val="tx1"/>
                </a:solidFill>
              </a:rPr>
              <a:t> </a:t>
            </a:r>
            <a:r>
              <a:rPr lang="tr-TR" dirty="0" smtClean="0">
                <a:solidFill>
                  <a:schemeClr val="tx1"/>
                </a:solidFill>
              </a:rPr>
              <a:t>  Mobil </a:t>
            </a:r>
            <a:r>
              <a:rPr lang="tr-TR" dirty="0">
                <a:solidFill>
                  <a:schemeClr val="tx1"/>
                </a:solidFill>
              </a:rPr>
              <a:t>IOS telefonlar yardımı ile kontrol </a:t>
            </a:r>
            <a:r>
              <a:rPr lang="tr-TR" dirty="0" smtClean="0">
                <a:solidFill>
                  <a:schemeClr val="tx1"/>
                </a:solidFill>
              </a:rPr>
              <a:t>  edilebilmesi</a:t>
            </a:r>
            <a:r>
              <a:rPr lang="tr-TR" dirty="0">
                <a:solidFill>
                  <a:schemeClr val="tx1"/>
                </a:solidFill>
              </a:rPr>
              <a:t>,</a:t>
            </a:r>
          </a:p>
          <a:p>
            <a:pPr algn="just"/>
            <a:r>
              <a:rPr lang="tr-TR" dirty="0">
                <a:solidFill>
                  <a:schemeClr val="tx1"/>
                </a:solidFill>
              </a:rPr>
              <a:t> </a:t>
            </a:r>
            <a:r>
              <a:rPr lang="tr-TR" dirty="0" smtClean="0">
                <a:solidFill>
                  <a:schemeClr val="tx1"/>
                </a:solidFill>
              </a:rPr>
              <a:t>  Mobil </a:t>
            </a:r>
            <a:r>
              <a:rPr lang="tr-TR" dirty="0">
                <a:solidFill>
                  <a:schemeClr val="tx1"/>
                </a:solidFill>
              </a:rPr>
              <a:t>Windows 8 telefonlar yardımı ile kontrol </a:t>
            </a:r>
            <a:r>
              <a:rPr lang="tr-TR" dirty="0" smtClean="0">
                <a:solidFill>
                  <a:schemeClr val="tx1"/>
                </a:solidFill>
              </a:rPr>
              <a:t> edilebilmesi</a:t>
            </a:r>
            <a:r>
              <a:rPr lang="tr-TR" dirty="0">
                <a:solidFill>
                  <a:schemeClr val="tx1"/>
                </a:solidFill>
              </a:rPr>
              <a:t>,</a:t>
            </a:r>
          </a:p>
          <a:p>
            <a:pPr algn="just"/>
            <a:r>
              <a:rPr lang="tr-TR" dirty="0">
                <a:solidFill>
                  <a:schemeClr val="tx1"/>
                </a:solidFill>
              </a:rPr>
              <a:t> </a:t>
            </a:r>
            <a:r>
              <a:rPr lang="tr-TR" dirty="0" smtClean="0">
                <a:solidFill>
                  <a:schemeClr val="tx1"/>
                </a:solidFill>
              </a:rPr>
              <a:t>  Server </a:t>
            </a:r>
            <a:r>
              <a:rPr lang="tr-TR" dirty="0">
                <a:solidFill>
                  <a:schemeClr val="tx1"/>
                </a:solidFill>
              </a:rPr>
              <a:t>üzerinden süreli veya süresiz yetki paylaşımı yapılabilmesi,</a:t>
            </a:r>
          </a:p>
          <a:p>
            <a:pPr algn="just"/>
            <a:r>
              <a:rPr lang="tr-TR" dirty="0">
                <a:solidFill>
                  <a:schemeClr val="tx1"/>
                </a:solidFill>
              </a:rPr>
              <a:t> </a:t>
            </a:r>
            <a:r>
              <a:rPr lang="tr-TR" dirty="0" smtClean="0">
                <a:solidFill>
                  <a:schemeClr val="tx1"/>
                </a:solidFill>
              </a:rPr>
              <a:t>  Server </a:t>
            </a:r>
            <a:r>
              <a:rPr lang="tr-TR" dirty="0">
                <a:solidFill>
                  <a:schemeClr val="tx1"/>
                </a:solidFill>
              </a:rPr>
              <a:t>üzerinden istendiği zaman kullanıcı ID </a:t>
            </a:r>
            <a:r>
              <a:rPr lang="tr-TR" dirty="0" err="1">
                <a:solidFill>
                  <a:schemeClr val="tx1"/>
                </a:solidFill>
              </a:rPr>
              <a:t>nin</a:t>
            </a:r>
            <a:r>
              <a:rPr lang="tr-TR" dirty="0">
                <a:solidFill>
                  <a:schemeClr val="tx1"/>
                </a:solidFill>
              </a:rPr>
              <a:t> giriş ve çıkış zamanlarını gösteren rapor hazırlanabilmesi,</a:t>
            </a:r>
          </a:p>
          <a:p>
            <a:pPr algn="just"/>
            <a:r>
              <a:rPr lang="tr-TR" dirty="0">
                <a:solidFill>
                  <a:schemeClr val="tx1"/>
                </a:solidFill>
              </a:rPr>
              <a:t> </a:t>
            </a:r>
            <a:r>
              <a:rPr lang="tr-TR" dirty="0" smtClean="0">
                <a:solidFill>
                  <a:schemeClr val="tx1"/>
                </a:solidFill>
              </a:rPr>
              <a:t>  </a:t>
            </a:r>
            <a:r>
              <a:rPr lang="tr-TR" dirty="0">
                <a:solidFill>
                  <a:schemeClr val="tx1"/>
                </a:solidFill>
              </a:rPr>
              <a:t>Server üzerinden yazılım güncelleme yapılabilmesine imkan sağlaması</a:t>
            </a:r>
            <a:r>
              <a:rPr lang="tr-TR" dirty="0" smtClean="0">
                <a:solidFill>
                  <a:schemeClr val="tx1"/>
                </a:solidFill>
              </a:rPr>
              <a:t>,</a:t>
            </a:r>
            <a:endParaRPr lang="tr-TR" dirty="0">
              <a:solidFill>
                <a:schemeClr val="tx1"/>
              </a:solidFill>
            </a:endParaRPr>
          </a:p>
        </p:txBody>
      </p:sp>
    </p:spTree>
    <p:extLst>
      <p:ext uri="{BB962C8B-B14F-4D97-AF65-F5344CB8AC3E}">
        <p14:creationId xmlns:p14="http://schemas.microsoft.com/office/powerpoint/2010/main" val="3754902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55576" y="1196752"/>
            <a:ext cx="7488832" cy="4896544"/>
          </a:xfrm>
        </p:spPr>
        <p:txBody>
          <a:bodyPr>
            <a:normAutofit/>
          </a:bodyPr>
          <a:lstStyle/>
          <a:p>
            <a:pPr algn="just"/>
            <a:r>
              <a:rPr lang="tr-TR" dirty="0" smtClean="0">
                <a:solidFill>
                  <a:schemeClr val="tx1"/>
                </a:solidFill>
              </a:rPr>
              <a:t>  Sistemin </a:t>
            </a:r>
            <a:r>
              <a:rPr lang="tr-TR" dirty="0">
                <a:solidFill>
                  <a:schemeClr val="tx1"/>
                </a:solidFill>
              </a:rPr>
              <a:t>hem NFC destekli telefon ile hem de anahtar kilit sistemiyle </a:t>
            </a:r>
            <a:r>
              <a:rPr lang="tr-TR" dirty="0" smtClean="0">
                <a:solidFill>
                  <a:schemeClr val="tx1"/>
                </a:solidFill>
              </a:rPr>
              <a:t>manuel çalışabilmesi</a:t>
            </a:r>
            <a:r>
              <a:rPr lang="tr-TR" dirty="0">
                <a:solidFill>
                  <a:schemeClr val="tx1"/>
                </a:solidFill>
              </a:rPr>
              <a:t>,</a:t>
            </a:r>
          </a:p>
          <a:p>
            <a:pPr algn="just"/>
            <a:r>
              <a:rPr lang="tr-TR" dirty="0" smtClean="0">
                <a:solidFill>
                  <a:schemeClr val="tx1"/>
                </a:solidFill>
              </a:rPr>
              <a:t>   NFC </a:t>
            </a:r>
            <a:r>
              <a:rPr lang="tr-TR" dirty="0">
                <a:solidFill>
                  <a:schemeClr val="tx1"/>
                </a:solidFill>
              </a:rPr>
              <a:t>destekli akıllı telefon üzerinden </a:t>
            </a:r>
            <a:r>
              <a:rPr lang="tr-TR" dirty="0" err="1">
                <a:solidFill>
                  <a:schemeClr val="tx1"/>
                </a:solidFill>
              </a:rPr>
              <a:t>key</a:t>
            </a:r>
            <a:r>
              <a:rPr lang="tr-TR" dirty="0">
                <a:solidFill>
                  <a:schemeClr val="tx1"/>
                </a:solidFill>
              </a:rPr>
              <a:t> üretilmesi, bu </a:t>
            </a:r>
            <a:r>
              <a:rPr lang="tr-TR" dirty="0" err="1">
                <a:solidFill>
                  <a:schemeClr val="tx1"/>
                </a:solidFill>
              </a:rPr>
              <a:t>key</a:t>
            </a:r>
            <a:r>
              <a:rPr lang="tr-TR" dirty="0">
                <a:solidFill>
                  <a:schemeClr val="tx1"/>
                </a:solidFill>
              </a:rPr>
              <a:t> in kapıyı açmak isteyen kişinin Mobil APP.' ine gönderilmesi, kişinin telefonunu </a:t>
            </a:r>
            <a:r>
              <a:rPr lang="tr-TR" dirty="0" smtClean="0">
                <a:solidFill>
                  <a:schemeClr val="tx1"/>
                </a:solidFill>
              </a:rPr>
              <a:t>kilide yaklaştırdığında </a:t>
            </a:r>
            <a:r>
              <a:rPr lang="tr-TR" dirty="0">
                <a:solidFill>
                  <a:schemeClr val="tx1"/>
                </a:solidFill>
              </a:rPr>
              <a:t>bu </a:t>
            </a:r>
            <a:r>
              <a:rPr lang="tr-TR" dirty="0" err="1">
                <a:solidFill>
                  <a:schemeClr val="tx1"/>
                </a:solidFill>
              </a:rPr>
              <a:t>key</a:t>
            </a:r>
            <a:r>
              <a:rPr lang="tr-TR" dirty="0">
                <a:solidFill>
                  <a:schemeClr val="tx1"/>
                </a:solidFill>
              </a:rPr>
              <a:t> ile kapıyı açmasının sağlanması,</a:t>
            </a:r>
          </a:p>
          <a:p>
            <a:pPr algn="just"/>
            <a:r>
              <a:rPr lang="tr-TR" dirty="0" smtClean="0">
                <a:solidFill>
                  <a:schemeClr val="tx1"/>
                </a:solidFill>
              </a:rPr>
              <a:t>   Raporlamanın </a:t>
            </a:r>
            <a:r>
              <a:rPr lang="tr-TR" dirty="0" err="1">
                <a:solidFill>
                  <a:schemeClr val="tx1"/>
                </a:solidFill>
              </a:rPr>
              <a:t>excel</a:t>
            </a:r>
            <a:r>
              <a:rPr lang="tr-TR" dirty="0">
                <a:solidFill>
                  <a:schemeClr val="tx1"/>
                </a:solidFill>
              </a:rPr>
              <a:t> ya da </a:t>
            </a:r>
            <a:r>
              <a:rPr lang="tr-TR" dirty="0" err="1">
                <a:solidFill>
                  <a:schemeClr val="tx1"/>
                </a:solidFill>
              </a:rPr>
              <a:t>pdf</a:t>
            </a:r>
            <a:r>
              <a:rPr lang="tr-TR" dirty="0">
                <a:solidFill>
                  <a:schemeClr val="tx1"/>
                </a:solidFill>
              </a:rPr>
              <a:t> formatında yapabilmesi,</a:t>
            </a:r>
          </a:p>
          <a:p>
            <a:pPr algn="just"/>
            <a:r>
              <a:rPr lang="tr-TR" dirty="0">
                <a:solidFill>
                  <a:schemeClr val="tx1"/>
                </a:solidFill>
              </a:rPr>
              <a:t> </a:t>
            </a:r>
            <a:r>
              <a:rPr lang="tr-TR" dirty="0" smtClean="0">
                <a:solidFill>
                  <a:schemeClr val="tx1"/>
                </a:solidFill>
              </a:rPr>
              <a:t>  Raporların </a:t>
            </a:r>
            <a:r>
              <a:rPr lang="tr-TR" dirty="0">
                <a:solidFill>
                  <a:schemeClr val="tx1"/>
                </a:solidFill>
              </a:rPr>
              <a:t>e-mail yoluyla gönderebilmesi,</a:t>
            </a:r>
          </a:p>
          <a:p>
            <a:pPr algn="just"/>
            <a:r>
              <a:rPr lang="tr-TR" dirty="0" smtClean="0">
                <a:solidFill>
                  <a:schemeClr val="tx1"/>
                </a:solidFill>
              </a:rPr>
              <a:t>   </a:t>
            </a:r>
            <a:r>
              <a:rPr lang="tr-TR" dirty="0" err="1">
                <a:solidFill>
                  <a:schemeClr val="tx1"/>
                </a:solidFill>
              </a:rPr>
              <a:t>Raspberry</a:t>
            </a:r>
            <a:r>
              <a:rPr lang="tr-TR" dirty="0">
                <a:solidFill>
                  <a:schemeClr val="tx1"/>
                </a:solidFill>
              </a:rPr>
              <a:t> Pi' </a:t>
            </a:r>
            <a:r>
              <a:rPr lang="tr-TR" dirty="0" err="1">
                <a:solidFill>
                  <a:schemeClr val="tx1"/>
                </a:solidFill>
              </a:rPr>
              <a:t>nin</a:t>
            </a:r>
            <a:r>
              <a:rPr lang="tr-TR" dirty="0">
                <a:solidFill>
                  <a:schemeClr val="tx1"/>
                </a:solidFill>
              </a:rPr>
              <a:t> </a:t>
            </a:r>
            <a:r>
              <a:rPr lang="tr-TR" dirty="0" err="1">
                <a:solidFill>
                  <a:schemeClr val="tx1"/>
                </a:solidFill>
              </a:rPr>
              <a:t>Wi</a:t>
            </a:r>
            <a:r>
              <a:rPr lang="tr-TR" dirty="0">
                <a:solidFill>
                  <a:schemeClr val="tx1"/>
                </a:solidFill>
              </a:rPr>
              <a:t>-Fi ile bağlanabilmesi.</a:t>
            </a:r>
          </a:p>
          <a:p>
            <a:endParaRPr lang="tr-TR" dirty="0"/>
          </a:p>
        </p:txBody>
      </p:sp>
    </p:spTree>
    <p:extLst>
      <p:ext uri="{BB962C8B-B14F-4D97-AF65-F5344CB8AC3E}">
        <p14:creationId xmlns:p14="http://schemas.microsoft.com/office/powerpoint/2010/main" val="2760672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27584" y="1479592"/>
            <a:ext cx="7632966" cy="1143000"/>
          </a:xfrm>
        </p:spPr>
        <p:txBody>
          <a:bodyPr>
            <a:normAutofit fontScale="90000"/>
          </a:bodyPr>
          <a:lstStyle/>
          <a:p>
            <a:pPr algn="ctr"/>
            <a:r>
              <a:rPr lang="tr-TR" dirty="0" smtClean="0"/>
              <a:t>Ar-Ge Faaliyetlerinde Uygulanacak Yöntem Ve Araçlar</a:t>
            </a:r>
            <a:endParaRPr lang="tr-TR" dirty="0"/>
          </a:p>
        </p:txBody>
      </p:sp>
      <p:sp>
        <p:nvSpPr>
          <p:cNvPr id="3" name="İçerik Yer Tutucusu 2"/>
          <p:cNvSpPr>
            <a:spLocks noGrp="1"/>
          </p:cNvSpPr>
          <p:nvPr>
            <p:ph idx="1"/>
          </p:nvPr>
        </p:nvSpPr>
        <p:spPr>
          <a:xfrm>
            <a:off x="467544" y="2636912"/>
            <a:ext cx="7992888" cy="3672408"/>
          </a:xfrm>
        </p:spPr>
        <p:txBody>
          <a:bodyPr>
            <a:noAutofit/>
          </a:bodyPr>
          <a:lstStyle/>
          <a:p>
            <a:pPr algn="just"/>
            <a:r>
              <a:rPr lang="tr-TR" sz="2000" dirty="0">
                <a:solidFill>
                  <a:schemeClr val="tx1"/>
                </a:solidFill>
              </a:rPr>
              <a:t>Ekranlar; raporlama ve yetkilendirme ekranı. Kapı kilit sistemini alacak kişinin NFC destekli akıllı telefonunda çalışacak olan uygulama yazılımı. </a:t>
            </a:r>
            <a:r>
              <a:rPr lang="tr-TR" sz="2000" dirty="0" err="1" smtClean="0">
                <a:solidFill>
                  <a:schemeClr val="tx1"/>
                </a:solidFill>
              </a:rPr>
              <a:t>Key</a:t>
            </a:r>
            <a:r>
              <a:rPr lang="tr-TR" sz="2000" dirty="0">
                <a:solidFill>
                  <a:schemeClr val="tx1"/>
                </a:solidFill>
              </a:rPr>
              <a:t> </a:t>
            </a:r>
            <a:r>
              <a:rPr lang="tr-TR" sz="2000" dirty="0" smtClean="0">
                <a:solidFill>
                  <a:schemeClr val="tx1"/>
                </a:solidFill>
              </a:rPr>
              <a:t>üretilmesi </a:t>
            </a:r>
            <a:r>
              <a:rPr lang="tr-TR" sz="2000" dirty="0">
                <a:solidFill>
                  <a:schemeClr val="tx1"/>
                </a:solidFill>
              </a:rPr>
              <a:t>bu ekranda gerçekleşecektir</a:t>
            </a:r>
            <a:r>
              <a:rPr lang="tr-TR" sz="2000" dirty="0" smtClean="0">
                <a:solidFill>
                  <a:schemeClr val="tx1"/>
                </a:solidFill>
              </a:rPr>
              <a:t>.</a:t>
            </a:r>
          </a:p>
          <a:p>
            <a:pPr algn="just"/>
            <a:r>
              <a:rPr lang="tr-TR" sz="2000" dirty="0" err="1">
                <a:solidFill>
                  <a:schemeClr val="tx1"/>
                </a:solidFill>
              </a:rPr>
              <a:t>Raspberry</a:t>
            </a:r>
            <a:r>
              <a:rPr lang="tr-TR" sz="2000" dirty="0">
                <a:solidFill>
                  <a:schemeClr val="tx1"/>
                </a:solidFill>
              </a:rPr>
              <a:t> Pi; </a:t>
            </a:r>
            <a:r>
              <a:rPr lang="tr-TR" sz="2000" dirty="0" err="1">
                <a:solidFill>
                  <a:schemeClr val="tx1"/>
                </a:solidFill>
              </a:rPr>
              <a:t>Raspberry</a:t>
            </a:r>
            <a:r>
              <a:rPr lang="tr-TR" sz="2000" dirty="0">
                <a:solidFill>
                  <a:schemeClr val="tx1"/>
                </a:solidFill>
              </a:rPr>
              <a:t> Pi üzerine Wireless kit, </a:t>
            </a:r>
            <a:r>
              <a:rPr lang="tr-TR" sz="2000" dirty="0" err="1">
                <a:solidFill>
                  <a:schemeClr val="tx1"/>
                </a:solidFill>
              </a:rPr>
              <a:t>Sdcard</a:t>
            </a:r>
            <a:r>
              <a:rPr lang="tr-TR" sz="2000" dirty="0">
                <a:solidFill>
                  <a:schemeClr val="tx1"/>
                </a:solidFill>
              </a:rPr>
              <a:t> ve NFC kiti yerleştirilecektir. </a:t>
            </a:r>
            <a:r>
              <a:rPr lang="tr-TR" sz="2000" dirty="0" err="1">
                <a:solidFill>
                  <a:schemeClr val="tx1"/>
                </a:solidFill>
              </a:rPr>
              <a:t>Raspberry</a:t>
            </a:r>
            <a:r>
              <a:rPr lang="tr-TR" sz="2000" dirty="0">
                <a:solidFill>
                  <a:schemeClr val="tx1"/>
                </a:solidFill>
              </a:rPr>
              <a:t> Pi muhafazalı bir kutu içine yerleştirilecek </a:t>
            </a:r>
            <a:r>
              <a:rPr lang="tr-TR" sz="2000" dirty="0" smtClean="0">
                <a:solidFill>
                  <a:schemeClr val="tx1"/>
                </a:solidFill>
              </a:rPr>
              <a:t>ve kapıya </a:t>
            </a:r>
            <a:r>
              <a:rPr lang="tr-TR" sz="2000" dirty="0">
                <a:solidFill>
                  <a:schemeClr val="tx1"/>
                </a:solidFill>
              </a:rPr>
              <a:t>monte edilecektir. </a:t>
            </a:r>
            <a:r>
              <a:rPr lang="tr-TR" sz="2000" dirty="0" err="1">
                <a:solidFill>
                  <a:schemeClr val="tx1"/>
                </a:solidFill>
              </a:rPr>
              <a:t>Raspberry</a:t>
            </a:r>
            <a:r>
              <a:rPr lang="tr-TR" sz="2000" dirty="0">
                <a:solidFill>
                  <a:schemeClr val="tx1"/>
                </a:solidFill>
              </a:rPr>
              <a:t> Pi üzerinde </a:t>
            </a:r>
            <a:r>
              <a:rPr lang="tr-TR" sz="2000" dirty="0" err="1">
                <a:solidFill>
                  <a:schemeClr val="tx1"/>
                </a:solidFill>
              </a:rPr>
              <a:t>java</a:t>
            </a:r>
            <a:r>
              <a:rPr lang="tr-TR" sz="2000" dirty="0">
                <a:solidFill>
                  <a:schemeClr val="tx1"/>
                </a:solidFill>
              </a:rPr>
              <a:t> programlama dili kullanılacaktır.</a:t>
            </a:r>
          </a:p>
          <a:p>
            <a:pPr algn="just"/>
            <a:r>
              <a:rPr lang="tr-TR" sz="2000" dirty="0">
                <a:solidFill>
                  <a:schemeClr val="tx1"/>
                </a:solidFill>
              </a:rPr>
              <a:t>Server; yetki verilecek kişilerin bilgilerinin tutulduğu </a:t>
            </a:r>
            <a:r>
              <a:rPr lang="tr-TR" sz="2000" dirty="0" err="1">
                <a:solidFill>
                  <a:schemeClr val="tx1"/>
                </a:solidFill>
              </a:rPr>
              <a:t>database</a:t>
            </a:r>
            <a:r>
              <a:rPr lang="tr-TR" sz="2000" dirty="0">
                <a:solidFill>
                  <a:schemeClr val="tx1"/>
                </a:solidFill>
              </a:rPr>
              <a:t> de tablolar oluşturulacaktır. Database olarak </a:t>
            </a:r>
            <a:r>
              <a:rPr lang="tr-TR" sz="2000" dirty="0" err="1">
                <a:solidFill>
                  <a:schemeClr val="tx1"/>
                </a:solidFill>
              </a:rPr>
              <a:t>MySQL</a:t>
            </a:r>
            <a:r>
              <a:rPr lang="tr-TR" sz="2000" dirty="0">
                <a:solidFill>
                  <a:schemeClr val="tx1"/>
                </a:solidFill>
              </a:rPr>
              <a:t> kullanılması planlanmaktadır.</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433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1479592"/>
            <a:ext cx="7920880" cy="3029528"/>
          </a:xfrm>
        </p:spPr>
        <p:txBody>
          <a:bodyPr>
            <a:normAutofit fontScale="92500" lnSpcReduction="10000"/>
          </a:bodyPr>
          <a:lstStyle/>
          <a:p>
            <a:pPr algn="just"/>
            <a:r>
              <a:rPr lang="tr-TR" dirty="0">
                <a:solidFill>
                  <a:schemeClr val="tx1"/>
                </a:solidFill>
              </a:rPr>
              <a:t>Yazılım çalışmaları için gerekli görülen ek donanımların (bilgisayar ve yazılımlar) temini tasarım sürecinde gerçekleştirilecektir.</a:t>
            </a:r>
          </a:p>
          <a:p>
            <a:pPr algn="just"/>
            <a:r>
              <a:rPr lang="tr-TR" dirty="0">
                <a:solidFill>
                  <a:schemeClr val="tx1"/>
                </a:solidFill>
              </a:rPr>
              <a:t>Tüm süreçlerde çıktılar muhafaza edilecek, iş paketlerinin neticelerinde elde edilen veriler gerekli görüldüğünde başvurulmak üzere kayıt </a:t>
            </a:r>
            <a:r>
              <a:rPr lang="tr-TR" dirty="0" smtClean="0">
                <a:solidFill>
                  <a:schemeClr val="tx1"/>
                </a:solidFill>
              </a:rPr>
              <a:t>altına alınacaktır.</a:t>
            </a:r>
          </a:p>
          <a:p>
            <a:pPr marL="68580" indent="0" algn="just">
              <a:buNone/>
            </a:pPr>
            <a:r>
              <a:rPr lang="tr-TR" dirty="0">
                <a:solidFill>
                  <a:schemeClr val="tx1"/>
                </a:solidFill>
              </a:rPr>
              <a:t>Projenin yazılım tarafının geliştirilmesin de aşağıdaki teknolojiler kullanılacaktır;</a:t>
            </a:r>
          </a:p>
          <a:p>
            <a:pPr algn="just"/>
            <a:endParaRPr lang="tr-T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ikdörtgen 4"/>
          <p:cNvSpPr/>
          <p:nvPr/>
        </p:nvSpPr>
        <p:spPr>
          <a:xfrm>
            <a:off x="4820135" y="4509120"/>
            <a:ext cx="3456384" cy="1477328"/>
          </a:xfrm>
          <a:prstGeom prst="rect">
            <a:avLst/>
          </a:prstGeom>
        </p:spPr>
        <p:txBody>
          <a:bodyPr wrap="square">
            <a:spAutoFit/>
          </a:bodyPr>
          <a:lstStyle/>
          <a:p>
            <a:r>
              <a:rPr lang="tr-TR" dirty="0"/>
              <a:t>- </a:t>
            </a:r>
            <a:r>
              <a:rPr lang="tr-TR" dirty="0" err="1"/>
              <a:t>MySQL</a:t>
            </a:r>
            <a:r>
              <a:rPr lang="tr-TR" dirty="0"/>
              <a:t> 5.2,</a:t>
            </a:r>
          </a:p>
          <a:p>
            <a:r>
              <a:rPr lang="tr-TR" dirty="0"/>
              <a:t>- </a:t>
            </a:r>
            <a:r>
              <a:rPr lang="tr-TR" dirty="0" err="1"/>
              <a:t>MySQL</a:t>
            </a:r>
            <a:r>
              <a:rPr lang="tr-TR" dirty="0"/>
              <a:t> Workbench 5.2,</a:t>
            </a:r>
          </a:p>
          <a:p>
            <a:r>
              <a:rPr lang="tr-TR" dirty="0"/>
              <a:t>- </a:t>
            </a:r>
            <a:r>
              <a:rPr lang="tr-TR" dirty="0" err="1"/>
              <a:t>NodeJS</a:t>
            </a:r>
            <a:endParaRPr lang="tr-TR" dirty="0"/>
          </a:p>
          <a:p>
            <a:r>
              <a:rPr lang="tr-TR" dirty="0"/>
              <a:t>- </a:t>
            </a:r>
            <a:r>
              <a:rPr lang="tr-TR" dirty="0" err="1"/>
              <a:t>Apache</a:t>
            </a:r>
            <a:endParaRPr lang="tr-TR" dirty="0"/>
          </a:p>
          <a:p>
            <a:r>
              <a:rPr lang="tr-TR" dirty="0"/>
              <a:t>- Java 7.x,</a:t>
            </a:r>
          </a:p>
        </p:txBody>
      </p:sp>
      <p:sp>
        <p:nvSpPr>
          <p:cNvPr id="6" name="Dikdörtgen 5"/>
          <p:cNvSpPr/>
          <p:nvPr/>
        </p:nvSpPr>
        <p:spPr>
          <a:xfrm>
            <a:off x="1619672" y="4509120"/>
            <a:ext cx="4572000" cy="1477328"/>
          </a:xfrm>
          <a:prstGeom prst="rect">
            <a:avLst/>
          </a:prstGeom>
        </p:spPr>
        <p:txBody>
          <a:bodyPr>
            <a:spAutoFit/>
          </a:bodyPr>
          <a:lstStyle/>
          <a:p>
            <a:r>
              <a:rPr lang="tr-TR" dirty="0"/>
              <a:t>- </a:t>
            </a:r>
            <a:r>
              <a:rPr lang="tr-TR" dirty="0" err="1"/>
              <a:t>MySQL</a:t>
            </a:r>
            <a:r>
              <a:rPr lang="tr-TR" dirty="0"/>
              <a:t> 5.2,</a:t>
            </a:r>
          </a:p>
          <a:p>
            <a:r>
              <a:rPr lang="tr-TR" dirty="0"/>
              <a:t>- </a:t>
            </a:r>
            <a:r>
              <a:rPr lang="tr-TR" dirty="0" err="1"/>
              <a:t>MySQL</a:t>
            </a:r>
            <a:r>
              <a:rPr lang="tr-TR" dirty="0"/>
              <a:t> Workbench 5.2,</a:t>
            </a:r>
          </a:p>
          <a:p>
            <a:r>
              <a:rPr lang="tr-TR" dirty="0"/>
              <a:t>- </a:t>
            </a:r>
            <a:r>
              <a:rPr lang="tr-TR" dirty="0" err="1"/>
              <a:t>NodeJS</a:t>
            </a:r>
            <a:endParaRPr lang="tr-TR" dirty="0"/>
          </a:p>
          <a:p>
            <a:r>
              <a:rPr lang="tr-TR" dirty="0"/>
              <a:t>- </a:t>
            </a:r>
            <a:r>
              <a:rPr lang="tr-TR" dirty="0" err="1"/>
              <a:t>Apache</a:t>
            </a:r>
            <a:endParaRPr lang="tr-TR" dirty="0"/>
          </a:p>
          <a:p>
            <a:r>
              <a:rPr lang="tr-TR" dirty="0"/>
              <a:t>- Java 7.x,</a:t>
            </a:r>
          </a:p>
        </p:txBody>
      </p:sp>
    </p:spTree>
    <p:extLst>
      <p:ext uri="{BB962C8B-B14F-4D97-AF65-F5344CB8AC3E}">
        <p14:creationId xmlns:p14="http://schemas.microsoft.com/office/powerpoint/2010/main" val="800692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15616" y="1340768"/>
            <a:ext cx="7024744" cy="1224136"/>
          </a:xfrm>
        </p:spPr>
        <p:txBody>
          <a:bodyPr>
            <a:normAutofit fontScale="90000"/>
          </a:bodyPr>
          <a:lstStyle/>
          <a:p>
            <a:pPr algn="ctr"/>
            <a:r>
              <a:rPr lang="tr-TR" dirty="0" smtClean="0"/>
              <a:t>Projede İzlenecek Ar-Ge Çalışmaları</a:t>
            </a:r>
            <a:endParaRPr lang="tr-TR" dirty="0"/>
          </a:p>
        </p:txBody>
      </p:sp>
      <p:sp>
        <p:nvSpPr>
          <p:cNvPr id="3" name="İçerik Yer Tutucusu 2"/>
          <p:cNvSpPr>
            <a:spLocks noGrp="1"/>
          </p:cNvSpPr>
          <p:nvPr>
            <p:ph idx="1"/>
          </p:nvPr>
        </p:nvSpPr>
        <p:spPr>
          <a:xfrm>
            <a:off x="611560" y="2636912"/>
            <a:ext cx="7704856" cy="3672407"/>
          </a:xfrm>
        </p:spPr>
        <p:txBody>
          <a:bodyPr>
            <a:normAutofit/>
          </a:bodyPr>
          <a:lstStyle/>
          <a:p>
            <a:pPr algn="just"/>
            <a:r>
              <a:rPr lang="tr-TR" sz="2000" dirty="0" smtClean="0">
                <a:solidFill>
                  <a:schemeClr val="tx1"/>
                </a:solidFill>
              </a:rPr>
              <a:t>Kavram </a:t>
            </a:r>
            <a:r>
              <a:rPr lang="tr-TR" sz="2000" dirty="0">
                <a:solidFill>
                  <a:schemeClr val="tx1"/>
                </a:solidFill>
              </a:rPr>
              <a:t>Geliştirme</a:t>
            </a:r>
            <a:r>
              <a:rPr lang="tr-TR" sz="2000" dirty="0" smtClean="0">
                <a:solidFill>
                  <a:schemeClr val="tx1"/>
                </a:solidFill>
              </a:rPr>
              <a:t>: </a:t>
            </a:r>
            <a:r>
              <a:rPr lang="tr-TR" sz="2000" dirty="0">
                <a:solidFill>
                  <a:schemeClr val="tx1"/>
                </a:solidFill>
              </a:rPr>
              <a:t>Bu aşamada kullanılacak temel yöntem literatür ve patent araştırma raporlarıdır. Bu alanda kullanılan teknolojiler incelenerek teknik </a:t>
            </a:r>
            <a:r>
              <a:rPr lang="tr-TR" sz="2000" dirty="0" smtClean="0">
                <a:solidFill>
                  <a:schemeClr val="tx1"/>
                </a:solidFill>
              </a:rPr>
              <a:t>çözümler belirlenecektir</a:t>
            </a:r>
            <a:r>
              <a:rPr lang="tr-TR" sz="2000" dirty="0">
                <a:solidFill>
                  <a:schemeClr val="tx1"/>
                </a:solidFill>
              </a:rPr>
              <a:t>. Yazılı ve basılı kaynaklar taranarak, dünyada bu alandaki diğer kullanılan teknolojiler analiz edilecektir. Bu </a:t>
            </a:r>
            <a:r>
              <a:rPr lang="tr-TR" sz="2000" dirty="0" smtClean="0">
                <a:solidFill>
                  <a:schemeClr val="tx1"/>
                </a:solidFill>
              </a:rPr>
              <a:t>teknolojiler karşılaştırılacak</a:t>
            </a:r>
            <a:r>
              <a:rPr lang="tr-TR" sz="2000" dirty="0">
                <a:solidFill>
                  <a:schemeClr val="tx1"/>
                </a:solidFill>
              </a:rPr>
              <a:t>, yurt dışındaki benzer ürünler incelenecektir. Dünyada bu alanda yapılmış çalışmalar ve alınan patentler </a:t>
            </a:r>
            <a:r>
              <a:rPr lang="tr-TR" sz="2000" dirty="0" smtClean="0">
                <a:solidFill>
                  <a:schemeClr val="tx1"/>
                </a:solidFill>
              </a:rPr>
              <a:t>incelenecektir. İnternet bu kısımda </a:t>
            </a:r>
            <a:r>
              <a:rPr lang="tr-TR" sz="2000" dirty="0">
                <a:solidFill>
                  <a:schemeClr val="tx1"/>
                </a:solidFill>
              </a:rPr>
              <a:t>kullanılacak en temel araçtır. Bu çalışmalar neticesinde projede kullanılacak teknik çözüme </a:t>
            </a:r>
            <a:r>
              <a:rPr lang="tr-TR" sz="2000" dirty="0" smtClean="0">
                <a:solidFill>
                  <a:schemeClr val="tx1"/>
                </a:solidFill>
              </a:rPr>
              <a:t>karar verilecektir.</a:t>
            </a:r>
            <a:endParaRPr lang="tr-TR" dirty="0" smtClean="0">
              <a:solidFill>
                <a:schemeClr val="tx1"/>
              </a:solidFill>
            </a:endParaRPr>
          </a:p>
          <a:p>
            <a:pPr algn="just"/>
            <a:endParaRPr lang="tr-TR" dirty="0">
              <a:solidFill>
                <a:schemeClr val="tx1"/>
              </a:solidFill>
            </a:endParaRPr>
          </a:p>
          <a:p>
            <a:pPr algn="just"/>
            <a:endParaRPr lang="tr-TR" dirty="0">
              <a:solidFill>
                <a:schemeClr val="tx1"/>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6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196752"/>
            <a:ext cx="7920880" cy="5184576"/>
          </a:xfrm>
        </p:spPr>
        <p:txBody>
          <a:bodyPr>
            <a:normAutofit/>
          </a:bodyPr>
          <a:lstStyle/>
          <a:p>
            <a:pPr marL="68580" indent="0" algn="just">
              <a:buNone/>
            </a:pPr>
            <a:endParaRPr lang="tr-TR" dirty="0">
              <a:solidFill>
                <a:schemeClr val="tx1"/>
              </a:solidFill>
            </a:endParaRPr>
          </a:p>
          <a:p>
            <a:pPr algn="just"/>
            <a:r>
              <a:rPr lang="tr-TR" dirty="0" smtClean="0">
                <a:solidFill>
                  <a:schemeClr val="tx1"/>
                </a:solidFill>
              </a:rPr>
              <a:t>Yazılım Geliştirme; </a:t>
            </a:r>
            <a:r>
              <a:rPr lang="tr-TR" dirty="0">
                <a:solidFill>
                  <a:schemeClr val="tx1"/>
                </a:solidFill>
              </a:rPr>
              <a:t>NFC destekli akıllı telefonlar üzerinden yetkilendirme yapılacak ve bilgiler sunucuda tutulacaktır. Bu çalışmalar 3 ana başlık altında </a:t>
            </a:r>
            <a:r>
              <a:rPr lang="tr-TR" dirty="0" smtClean="0">
                <a:solidFill>
                  <a:schemeClr val="tx1"/>
                </a:solidFill>
              </a:rPr>
              <a:t>yapılacaktır. Mobil </a:t>
            </a:r>
            <a:r>
              <a:rPr lang="tr-TR" dirty="0">
                <a:solidFill>
                  <a:schemeClr val="tx1"/>
                </a:solidFill>
              </a:rPr>
              <a:t>yazılım tarafı; mobil cihazlar için yazılım, bu kısımda kullanıcıların giriş ve yetkilendirme yapılabildiği ara yüz tasarım ve yazılım </a:t>
            </a:r>
            <a:r>
              <a:rPr lang="tr-TR" dirty="0" smtClean="0">
                <a:solidFill>
                  <a:schemeClr val="tx1"/>
                </a:solidFill>
              </a:rPr>
              <a:t>geliştirmesi yapılacaktır</a:t>
            </a:r>
            <a:r>
              <a:rPr lang="tr-TR" dirty="0">
                <a:solidFill>
                  <a:schemeClr val="tx1"/>
                </a:solidFill>
              </a:rPr>
              <a:t>. Bu çalışmalarda Java programlama </a:t>
            </a:r>
            <a:r>
              <a:rPr lang="tr-TR" dirty="0" smtClean="0">
                <a:solidFill>
                  <a:schemeClr val="tx1"/>
                </a:solidFill>
              </a:rPr>
              <a:t>dili kullanılacaktır</a:t>
            </a:r>
            <a:r>
              <a:rPr lang="tr-TR" dirty="0">
                <a:solidFill>
                  <a:schemeClr val="tx1"/>
                </a:solidFill>
              </a:rPr>
              <a:t>. </a:t>
            </a:r>
            <a:r>
              <a:rPr lang="tr-TR" dirty="0" err="1">
                <a:solidFill>
                  <a:schemeClr val="tx1"/>
                </a:solidFill>
              </a:rPr>
              <a:t>jQuery</a:t>
            </a:r>
            <a:r>
              <a:rPr lang="tr-TR" dirty="0">
                <a:solidFill>
                  <a:schemeClr val="tx1"/>
                </a:solidFill>
              </a:rPr>
              <a:t> mobile kütüphanesi, </a:t>
            </a:r>
            <a:r>
              <a:rPr lang="tr-TR" dirty="0" err="1">
                <a:solidFill>
                  <a:schemeClr val="tx1"/>
                </a:solidFill>
              </a:rPr>
              <a:t>NodeJS</a:t>
            </a:r>
            <a:r>
              <a:rPr lang="tr-TR" dirty="0">
                <a:solidFill>
                  <a:schemeClr val="tx1"/>
                </a:solidFill>
              </a:rPr>
              <a:t> ve JSON sınıflarından </a:t>
            </a:r>
            <a:r>
              <a:rPr lang="tr-TR" dirty="0" smtClean="0">
                <a:solidFill>
                  <a:schemeClr val="tx1"/>
                </a:solidFill>
              </a:rPr>
              <a:t>faydalanılacaktır. Kullanıcı </a:t>
            </a:r>
            <a:r>
              <a:rPr lang="tr-TR" dirty="0">
                <a:solidFill>
                  <a:schemeClr val="tx1"/>
                </a:solidFill>
              </a:rPr>
              <a:t>ara yüze başarılı bir giriş yaptığında bu yazılım sayesinde diğer kullanıcılara kapıyı açma yetkisi verebilecektir</a:t>
            </a:r>
            <a:r>
              <a:rPr lang="tr-TR" dirty="0" smtClean="0">
                <a:solidFill>
                  <a:schemeClr val="tx1"/>
                </a:solidFill>
              </a:rPr>
              <a:t>.</a:t>
            </a:r>
          </a:p>
          <a:p>
            <a:endParaRPr lang="tr-TR"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084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1772816"/>
            <a:ext cx="7344932" cy="4392488"/>
          </a:xfrm>
        </p:spPr>
        <p:txBody>
          <a:bodyPr>
            <a:normAutofit fontScale="92500" lnSpcReduction="20000"/>
          </a:bodyPr>
          <a:lstStyle/>
          <a:p>
            <a:pPr marL="0" indent="0" algn="just">
              <a:buNone/>
            </a:pPr>
            <a:r>
              <a:rPr lang="tr-TR" b="1" dirty="0">
                <a:latin typeface="Century Gothic" panose="020B0502020202020204" pitchFamily="34" charset="0"/>
              </a:rPr>
              <a:t>KEŞİF AR-GE YAZILIM ELEKTRİK ELEKTRONİK MAKİNA DANIŞMANLIK SAN. Ve TİC. A.Ş.  2013 yılında Uludağ Üniversitesi Ulutek Teknoloji Geliştirme Bölgesinde Ar-Ge firması mevzuatına uygun olarak </a:t>
            </a:r>
            <a:r>
              <a:rPr lang="tr-TR" b="1" dirty="0" smtClean="0">
                <a:latin typeface="Century Gothic" panose="020B0502020202020204" pitchFamily="34" charset="0"/>
              </a:rPr>
              <a:t>kurulmuştur.</a:t>
            </a:r>
          </a:p>
          <a:p>
            <a:pPr marL="0" indent="0" algn="just">
              <a:buNone/>
            </a:pPr>
            <a:endParaRPr lang="tr-TR" b="1" dirty="0" smtClean="0">
              <a:latin typeface="Century Gothic" panose="020B0502020202020204" pitchFamily="34" charset="0"/>
            </a:endParaRPr>
          </a:p>
          <a:p>
            <a:pPr marL="0" indent="0" algn="just">
              <a:buNone/>
            </a:pPr>
            <a:r>
              <a:rPr lang="tr-TR" b="1" dirty="0" smtClean="0">
                <a:latin typeface="Century Gothic" panose="020B0502020202020204" pitchFamily="34" charset="0"/>
              </a:rPr>
              <a:t>Temelleri </a:t>
            </a:r>
            <a:r>
              <a:rPr lang="tr-TR" b="1" dirty="0">
                <a:latin typeface="Century Gothic" panose="020B0502020202020204" pitchFamily="34" charset="0"/>
              </a:rPr>
              <a:t>2008 yılında atılan, danışmanlık hizmetleri sunan Keşif Danışmanlık ile mobil çözümler geliştiren Probitsoft Ltd. Şti.’ nin bilgi, birikim ve tecrübelerini bir çatı altında toplaması üzerine kurulan Keşif Ar-Ge A.Ş., Mobilimsel markası ile çalışmalarını sürdürmektedir</a:t>
            </a:r>
            <a:r>
              <a:rPr lang="tr-TR" b="1" dirty="0" smtClean="0">
                <a:latin typeface="Century Gothic" panose="020B0502020202020204" pitchFamily="34" charset="0"/>
              </a:rPr>
              <a:t>.</a:t>
            </a:r>
          </a:p>
          <a:p>
            <a:pPr marL="0" indent="0" algn="just">
              <a:buNone/>
            </a:pPr>
            <a:endParaRPr lang="tr-TR" b="1" dirty="0">
              <a:latin typeface="Century Gothic" panose="020B0502020202020204" pitchFamily="34" charset="0"/>
            </a:endParaRPr>
          </a:p>
          <a:p>
            <a:pPr marL="0" indent="0" algn="just">
              <a:buNone/>
            </a:pPr>
            <a:r>
              <a:rPr lang="tr-TR" b="1" dirty="0" smtClean="0">
                <a:latin typeface="Century Gothic" panose="020B0502020202020204" pitchFamily="34" charset="0"/>
              </a:rPr>
              <a:t>Sağlam </a:t>
            </a:r>
            <a:r>
              <a:rPr lang="tr-TR" b="1" dirty="0">
                <a:latin typeface="Century Gothic" panose="020B0502020202020204" pitchFamily="34" charset="0"/>
              </a:rPr>
              <a:t>temeller üzerine kurulan şirket, değerlerine sadık kalarak, müşterilerine en iyi çözümleri sunmaktadır.</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123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1196752"/>
            <a:ext cx="7704856" cy="4635877"/>
          </a:xfrm>
        </p:spPr>
        <p:txBody>
          <a:bodyPr>
            <a:normAutofit/>
          </a:bodyPr>
          <a:lstStyle/>
          <a:p>
            <a:pPr algn="just"/>
            <a:r>
              <a:rPr lang="tr-TR" dirty="0">
                <a:solidFill>
                  <a:schemeClr val="tx1"/>
                </a:solidFill>
              </a:rPr>
              <a:t>Tasarım uygulama ve doğrulama çalışmaları; Bu bölümde genel olarak mekanik tasarım çözümleri üzerinde durulacaktır. </a:t>
            </a:r>
            <a:r>
              <a:rPr lang="tr-TR" dirty="0" err="1">
                <a:solidFill>
                  <a:schemeClr val="tx1"/>
                </a:solidFill>
              </a:rPr>
              <a:t>SolidWorks</a:t>
            </a:r>
            <a:r>
              <a:rPr lang="tr-TR" dirty="0">
                <a:solidFill>
                  <a:schemeClr val="tx1"/>
                </a:solidFill>
              </a:rPr>
              <a:t> tasarım programı kullanılarak çalışma prensibine yönelik farklı teknik çözüm çalışmaları yapılacaktır. Bu çalışmalar neticesinde gerek görüldüğü durumlarda ön prototip üretimi yapılarak sistemin daha ayrıntılı olarak incelenmesi sağlanacaktır. Daha sonra sistemi inceleyerek hangi teknik çözüme karar verildiyse ona göre tasarım doğrulama yapılacak ve sistem bu mekanizma üzerine kurulacaktır.</a:t>
            </a:r>
          </a:p>
          <a:p>
            <a:endParaRPr lang="tr-TR" dirty="0"/>
          </a:p>
        </p:txBody>
      </p:sp>
    </p:spTree>
    <p:extLst>
      <p:ext uri="{BB962C8B-B14F-4D97-AF65-F5344CB8AC3E}">
        <p14:creationId xmlns:p14="http://schemas.microsoft.com/office/powerpoint/2010/main" val="2232382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1124744"/>
            <a:ext cx="7992888" cy="4707885"/>
          </a:xfrm>
        </p:spPr>
        <p:txBody>
          <a:bodyPr>
            <a:normAutofit/>
          </a:bodyPr>
          <a:lstStyle/>
          <a:p>
            <a:pPr algn="just"/>
            <a:r>
              <a:rPr lang="tr-TR" dirty="0" smtClean="0">
                <a:solidFill>
                  <a:schemeClr val="tx1"/>
                </a:solidFill>
              </a:rPr>
              <a:t>Prototip üretimi, Analiz </a:t>
            </a:r>
            <a:r>
              <a:rPr lang="tr-TR" dirty="0">
                <a:solidFill>
                  <a:schemeClr val="tx1"/>
                </a:solidFill>
              </a:rPr>
              <a:t>çalışmaları yapılan tasarımlar için teknik resimleri doğrultusunda prototip üretimleri yapılacaktır. Bu üretimler aşamasında talaşlı imalat </a:t>
            </a:r>
            <a:r>
              <a:rPr lang="tr-TR" dirty="0" smtClean="0">
                <a:solidFill>
                  <a:schemeClr val="tx1"/>
                </a:solidFill>
              </a:rPr>
              <a:t>ve işler </a:t>
            </a:r>
            <a:r>
              <a:rPr lang="tr-TR" dirty="0">
                <a:solidFill>
                  <a:schemeClr val="tx1"/>
                </a:solidFill>
              </a:rPr>
              <a:t>için hizmet alımı yapılacaktır</a:t>
            </a:r>
            <a:r>
              <a:rPr lang="tr-TR" dirty="0" smtClean="0">
                <a:solidFill>
                  <a:schemeClr val="tx1"/>
                </a:solidFill>
              </a:rPr>
              <a:t>.</a:t>
            </a:r>
          </a:p>
          <a:p>
            <a:pPr algn="just"/>
            <a:r>
              <a:rPr lang="tr-TR" dirty="0">
                <a:solidFill>
                  <a:schemeClr val="tx1"/>
                </a:solidFill>
              </a:rPr>
              <a:t>Analiz </a:t>
            </a:r>
            <a:r>
              <a:rPr lang="tr-TR" dirty="0" smtClean="0">
                <a:solidFill>
                  <a:schemeClr val="tx1"/>
                </a:solidFill>
              </a:rPr>
              <a:t>Çalışmalar; </a:t>
            </a:r>
            <a:r>
              <a:rPr lang="tr-TR" dirty="0">
                <a:solidFill>
                  <a:schemeClr val="tx1"/>
                </a:solidFill>
              </a:rPr>
              <a:t>Bu bölümde ise mekanik olarak yapılan tasarımların statik olarak analizlerinin yapılması ve elde edilen raporlar doğrultusunda tasarım </a:t>
            </a:r>
            <a:r>
              <a:rPr lang="tr-TR" dirty="0" smtClean="0">
                <a:solidFill>
                  <a:schemeClr val="tx1"/>
                </a:solidFill>
              </a:rPr>
              <a:t>değişiklikleri yapılacaktır</a:t>
            </a:r>
            <a:r>
              <a:rPr lang="tr-TR" dirty="0">
                <a:solidFill>
                  <a:schemeClr val="tx1"/>
                </a:solidFill>
              </a:rPr>
              <a:t>. Bu çalışmalar için </a:t>
            </a:r>
            <a:r>
              <a:rPr lang="tr-TR" dirty="0" err="1">
                <a:solidFill>
                  <a:schemeClr val="tx1"/>
                </a:solidFill>
              </a:rPr>
              <a:t>SimWise</a:t>
            </a:r>
            <a:r>
              <a:rPr lang="tr-TR" dirty="0">
                <a:solidFill>
                  <a:schemeClr val="tx1"/>
                </a:solidFill>
              </a:rPr>
              <a:t> 4D mekanik analiz yazılım programı satın alınarak bu projede gerekli statik analizlerin </a:t>
            </a:r>
            <a:r>
              <a:rPr lang="tr-TR" dirty="0" smtClean="0">
                <a:solidFill>
                  <a:schemeClr val="tx1"/>
                </a:solidFill>
              </a:rPr>
              <a:t>yapılması sağlanacaktır</a:t>
            </a:r>
            <a:r>
              <a:rPr lang="tr-TR" dirty="0">
                <a:solidFill>
                  <a:schemeClr val="tx1"/>
                </a:solidFill>
              </a:rPr>
              <a:t>.</a:t>
            </a:r>
          </a:p>
        </p:txBody>
      </p:sp>
    </p:spTree>
    <p:extLst>
      <p:ext uri="{BB962C8B-B14F-4D97-AF65-F5344CB8AC3E}">
        <p14:creationId xmlns:p14="http://schemas.microsoft.com/office/powerpoint/2010/main" val="649481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836712"/>
            <a:ext cx="7992888" cy="5472608"/>
          </a:xfrm>
        </p:spPr>
        <p:txBody>
          <a:bodyPr>
            <a:normAutofit fontScale="92500" lnSpcReduction="10000"/>
          </a:bodyPr>
          <a:lstStyle/>
          <a:p>
            <a:r>
              <a:rPr lang="tr-TR" dirty="0">
                <a:solidFill>
                  <a:schemeClr val="tx1"/>
                </a:solidFill>
              </a:rPr>
              <a:t>Test Ve Kalite Çalışmaları</a:t>
            </a:r>
            <a:r>
              <a:rPr lang="tr-TR" dirty="0" smtClean="0">
                <a:solidFill>
                  <a:schemeClr val="tx1"/>
                </a:solidFill>
              </a:rPr>
              <a:t>: </a:t>
            </a:r>
            <a:r>
              <a:rPr lang="tr-TR" dirty="0">
                <a:solidFill>
                  <a:schemeClr val="tx1"/>
                </a:solidFill>
              </a:rPr>
              <a:t>Montaj ve alt sistem entegrasyonu tamamlanmış prototip çeşitli testlere tabi tutulacaktır. Test raporlarına göre iyileştirmeler yapılarak ürün </a:t>
            </a:r>
            <a:r>
              <a:rPr lang="tr-TR" dirty="0" smtClean="0">
                <a:solidFill>
                  <a:schemeClr val="tx1"/>
                </a:solidFill>
              </a:rPr>
              <a:t>son halini </a:t>
            </a:r>
            <a:r>
              <a:rPr lang="tr-TR" dirty="0">
                <a:solidFill>
                  <a:schemeClr val="tx1"/>
                </a:solidFill>
              </a:rPr>
              <a:t>alacaktır</a:t>
            </a:r>
            <a:r>
              <a:rPr lang="tr-TR" dirty="0" smtClean="0">
                <a:solidFill>
                  <a:schemeClr val="tx1"/>
                </a:solidFill>
              </a:rPr>
              <a:t>.</a:t>
            </a:r>
          </a:p>
          <a:p>
            <a:r>
              <a:rPr lang="tr-TR" dirty="0">
                <a:solidFill>
                  <a:schemeClr val="tx1"/>
                </a:solidFill>
              </a:rPr>
              <a:t>Uygulanacak testler;</a:t>
            </a:r>
          </a:p>
          <a:p>
            <a:pPr marL="68580" indent="0">
              <a:buNone/>
            </a:pPr>
            <a:r>
              <a:rPr lang="tr-TR" dirty="0" smtClean="0">
                <a:solidFill>
                  <a:schemeClr val="tx1"/>
                </a:solidFill>
              </a:rPr>
              <a:t>    - </a:t>
            </a:r>
            <a:r>
              <a:rPr lang="tr-TR" dirty="0">
                <a:solidFill>
                  <a:schemeClr val="tx1"/>
                </a:solidFill>
              </a:rPr>
              <a:t>İzolasyon testi</a:t>
            </a:r>
          </a:p>
          <a:p>
            <a:pPr marL="68580" indent="0">
              <a:buNone/>
            </a:pPr>
            <a:r>
              <a:rPr lang="tr-TR" dirty="0" smtClean="0">
                <a:solidFill>
                  <a:schemeClr val="tx1"/>
                </a:solidFill>
              </a:rPr>
              <a:t>    - </a:t>
            </a:r>
            <a:r>
              <a:rPr lang="tr-TR" dirty="0">
                <a:solidFill>
                  <a:schemeClr val="tx1"/>
                </a:solidFill>
              </a:rPr>
              <a:t>Yüksek akım testi</a:t>
            </a:r>
          </a:p>
          <a:p>
            <a:pPr marL="68580" indent="0">
              <a:buNone/>
            </a:pPr>
            <a:r>
              <a:rPr lang="tr-TR" dirty="0" smtClean="0">
                <a:solidFill>
                  <a:schemeClr val="tx1"/>
                </a:solidFill>
              </a:rPr>
              <a:t>    - </a:t>
            </a:r>
            <a:r>
              <a:rPr lang="tr-TR" dirty="0">
                <a:solidFill>
                  <a:schemeClr val="tx1"/>
                </a:solidFill>
              </a:rPr>
              <a:t>Kaçak akım testi</a:t>
            </a:r>
          </a:p>
          <a:p>
            <a:pPr marL="68580" indent="0">
              <a:buNone/>
            </a:pPr>
            <a:r>
              <a:rPr lang="tr-TR" dirty="0" smtClean="0">
                <a:solidFill>
                  <a:schemeClr val="tx1"/>
                </a:solidFill>
              </a:rPr>
              <a:t>    - </a:t>
            </a:r>
            <a:r>
              <a:rPr lang="tr-TR" dirty="0">
                <a:solidFill>
                  <a:schemeClr val="tx1"/>
                </a:solidFill>
              </a:rPr>
              <a:t>Toprak hattı süreklilik testi</a:t>
            </a:r>
          </a:p>
          <a:p>
            <a:pPr marL="68580" indent="0">
              <a:buNone/>
            </a:pPr>
            <a:r>
              <a:rPr lang="tr-TR" dirty="0" smtClean="0">
                <a:solidFill>
                  <a:schemeClr val="tx1"/>
                </a:solidFill>
              </a:rPr>
              <a:t>    - </a:t>
            </a:r>
            <a:r>
              <a:rPr lang="tr-TR" dirty="0">
                <a:solidFill>
                  <a:schemeClr val="tx1"/>
                </a:solidFill>
              </a:rPr>
              <a:t>Mobil açma kapama testi</a:t>
            </a:r>
          </a:p>
          <a:p>
            <a:pPr marL="68580" indent="0">
              <a:buNone/>
            </a:pPr>
            <a:r>
              <a:rPr lang="tr-TR" dirty="0" smtClean="0">
                <a:solidFill>
                  <a:schemeClr val="tx1"/>
                </a:solidFill>
              </a:rPr>
              <a:t>    - </a:t>
            </a:r>
            <a:r>
              <a:rPr lang="tr-TR" dirty="0">
                <a:solidFill>
                  <a:schemeClr val="tx1"/>
                </a:solidFill>
              </a:rPr>
              <a:t>Manuel açma kapama testi</a:t>
            </a:r>
          </a:p>
          <a:p>
            <a:pPr marL="68580" indent="0">
              <a:buNone/>
            </a:pPr>
            <a:r>
              <a:rPr lang="tr-TR" dirty="0" smtClean="0">
                <a:solidFill>
                  <a:schemeClr val="tx1"/>
                </a:solidFill>
              </a:rPr>
              <a:t>    - </a:t>
            </a:r>
            <a:r>
              <a:rPr lang="tr-TR" dirty="0">
                <a:solidFill>
                  <a:schemeClr val="tx1"/>
                </a:solidFill>
              </a:rPr>
              <a:t>Şifreleme testi</a:t>
            </a:r>
          </a:p>
          <a:p>
            <a:pPr marL="68580" indent="0">
              <a:buNone/>
            </a:pPr>
            <a:r>
              <a:rPr lang="tr-TR" dirty="0" smtClean="0">
                <a:solidFill>
                  <a:schemeClr val="tx1"/>
                </a:solidFill>
              </a:rPr>
              <a:t>    - </a:t>
            </a:r>
            <a:r>
              <a:rPr lang="tr-TR" dirty="0">
                <a:solidFill>
                  <a:schemeClr val="tx1"/>
                </a:solidFill>
              </a:rPr>
              <a:t>Yetkilendirme testi</a:t>
            </a:r>
          </a:p>
          <a:p>
            <a:pPr marL="68580" indent="0">
              <a:buNone/>
            </a:pPr>
            <a:r>
              <a:rPr lang="tr-TR" dirty="0" smtClean="0">
                <a:solidFill>
                  <a:schemeClr val="tx1"/>
                </a:solidFill>
              </a:rPr>
              <a:t>    - </a:t>
            </a:r>
            <a:r>
              <a:rPr lang="tr-TR" dirty="0">
                <a:solidFill>
                  <a:schemeClr val="tx1"/>
                </a:solidFill>
              </a:rPr>
              <a:t>Sıcak hava testi</a:t>
            </a:r>
          </a:p>
          <a:p>
            <a:pPr marL="68580" indent="0">
              <a:buNone/>
            </a:pPr>
            <a:r>
              <a:rPr lang="tr-TR" dirty="0" smtClean="0">
                <a:solidFill>
                  <a:schemeClr val="tx1"/>
                </a:solidFill>
              </a:rPr>
              <a:t>    - </a:t>
            </a:r>
            <a:r>
              <a:rPr lang="tr-TR" dirty="0">
                <a:solidFill>
                  <a:schemeClr val="tx1"/>
                </a:solidFill>
              </a:rPr>
              <a:t>Soğuk hava testi</a:t>
            </a:r>
          </a:p>
        </p:txBody>
      </p:sp>
    </p:spTree>
    <p:extLst>
      <p:ext uri="{BB962C8B-B14F-4D97-AF65-F5344CB8AC3E}">
        <p14:creationId xmlns:p14="http://schemas.microsoft.com/office/powerpoint/2010/main" val="143380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1124744"/>
            <a:ext cx="7024744" cy="961176"/>
          </a:xfrm>
        </p:spPr>
        <p:txBody>
          <a:bodyPr/>
          <a:lstStyle/>
          <a:p>
            <a:pPr algn="ctr"/>
            <a:r>
              <a:rPr lang="tr-TR" dirty="0" smtClean="0"/>
              <a:t>Yenilikler</a:t>
            </a:r>
            <a:endParaRPr lang="tr-TR" dirty="0"/>
          </a:p>
        </p:txBody>
      </p:sp>
      <p:sp>
        <p:nvSpPr>
          <p:cNvPr id="3" name="İçerik Yer Tutucusu 2"/>
          <p:cNvSpPr>
            <a:spLocks noGrp="1"/>
          </p:cNvSpPr>
          <p:nvPr>
            <p:ph idx="1"/>
          </p:nvPr>
        </p:nvSpPr>
        <p:spPr>
          <a:xfrm>
            <a:off x="683568" y="2060848"/>
            <a:ext cx="7704856" cy="4417716"/>
          </a:xfrm>
        </p:spPr>
        <p:txBody>
          <a:bodyPr>
            <a:noAutofit/>
          </a:bodyPr>
          <a:lstStyle/>
          <a:p>
            <a:pPr marL="68580" indent="0" algn="just">
              <a:buNone/>
            </a:pPr>
            <a:r>
              <a:rPr lang="tr-TR" sz="2000" dirty="0">
                <a:solidFill>
                  <a:schemeClr val="tx1"/>
                </a:solidFill>
              </a:rPr>
              <a:t>Proje kapsamında geliştirilecek NFC destekli kapı kilit mekanizmasının benzerlerine göre üstünlükleri</a:t>
            </a:r>
            <a:r>
              <a:rPr lang="tr-TR" sz="2000" dirty="0" smtClean="0">
                <a:solidFill>
                  <a:schemeClr val="tx1"/>
                </a:solidFill>
              </a:rPr>
              <a:t>:</a:t>
            </a:r>
          </a:p>
          <a:p>
            <a:r>
              <a:rPr lang="tr-TR" sz="2000" dirty="0" smtClean="0">
                <a:solidFill>
                  <a:schemeClr val="tx1"/>
                </a:solidFill>
              </a:rPr>
              <a:t> </a:t>
            </a:r>
            <a:r>
              <a:rPr lang="tr-TR" sz="2000" dirty="0">
                <a:solidFill>
                  <a:schemeClr val="tx1"/>
                </a:solidFill>
              </a:rPr>
              <a:t>Mobil </a:t>
            </a:r>
            <a:r>
              <a:rPr lang="tr-TR" sz="2000" dirty="0" err="1">
                <a:solidFill>
                  <a:schemeClr val="tx1"/>
                </a:solidFill>
              </a:rPr>
              <a:t>Android</a:t>
            </a:r>
            <a:r>
              <a:rPr lang="tr-TR" sz="2000" dirty="0">
                <a:solidFill>
                  <a:schemeClr val="tx1"/>
                </a:solidFill>
              </a:rPr>
              <a:t> telefonlar yardımı ile kontrol edilebilmesi,</a:t>
            </a:r>
          </a:p>
          <a:p>
            <a:r>
              <a:rPr lang="tr-TR" sz="2000" dirty="0" smtClean="0">
                <a:solidFill>
                  <a:schemeClr val="tx1"/>
                </a:solidFill>
              </a:rPr>
              <a:t> </a:t>
            </a:r>
            <a:r>
              <a:rPr lang="tr-TR" sz="2000" dirty="0">
                <a:solidFill>
                  <a:schemeClr val="tx1"/>
                </a:solidFill>
              </a:rPr>
              <a:t>Mobil IOS telefonlar yardımı ile kontrol edilebilmesi,</a:t>
            </a:r>
          </a:p>
          <a:p>
            <a:r>
              <a:rPr lang="tr-TR" sz="2000" dirty="0" smtClean="0">
                <a:solidFill>
                  <a:schemeClr val="tx1"/>
                </a:solidFill>
              </a:rPr>
              <a:t> </a:t>
            </a:r>
            <a:r>
              <a:rPr lang="tr-TR" sz="2000" dirty="0">
                <a:solidFill>
                  <a:schemeClr val="tx1"/>
                </a:solidFill>
              </a:rPr>
              <a:t>Mobil Windows 8 telefonlar yardımı ile kontrol edilebilmesi,</a:t>
            </a:r>
          </a:p>
          <a:p>
            <a:r>
              <a:rPr lang="tr-TR" sz="2000" dirty="0" smtClean="0">
                <a:solidFill>
                  <a:schemeClr val="tx1"/>
                </a:solidFill>
              </a:rPr>
              <a:t> </a:t>
            </a:r>
            <a:r>
              <a:rPr lang="tr-TR" sz="2000" dirty="0">
                <a:solidFill>
                  <a:schemeClr val="tx1"/>
                </a:solidFill>
              </a:rPr>
              <a:t>Server üzerinden süreli veya süresiz yetki paylaşımı yapılarak diğer kullanıcıların zahmetsiz bir şekilde sisteme giriş yapabilecekleri bir </a:t>
            </a:r>
            <a:r>
              <a:rPr lang="tr-TR" sz="2000" dirty="0" smtClean="0">
                <a:solidFill>
                  <a:schemeClr val="tx1"/>
                </a:solidFill>
              </a:rPr>
              <a:t>sistem olması</a:t>
            </a:r>
            <a:r>
              <a:rPr lang="tr-TR" sz="2000" dirty="0">
                <a:solidFill>
                  <a:schemeClr val="tx1"/>
                </a:solidFill>
              </a:rPr>
              <a:t>,</a:t>
            </a:r>
          </a:p>
          <a:p>
            <a:r>
              <a:rPr lang="tr-TR" sz="2000" dirty="0">
                <a:solidFill>
                  <a:schemeClr val="tx1"/>
                </a:solidFill>
              </a:rPr>
              <a:t> </a:t>
            </a:r>
            <a:r>
              <a:rPr lang="tr-TR" sz="2000" dirty="0" smtClean="0">
                <a:solidFill>
                  <a:schemeClr val="tx1"/>
                </a:solidFill>
              </a:rPr>
              <a:t> </a:t>
            </a:r>
            <a:r>
              <a:rPr lang="tr-TR" sz="2000" dirty="0">
                <a:solidFill>
                  <a:schemeClr val="tx1"/>
                </a:solidFill>
              </a:rPr>
              <a:t>Server üzerinden istendiği zaman Mobil </a:t>
            </a:r>
            <a:r>
              <a:rPr lang="tr-TR" sz="2000" dirty="0" err="1">
                <a:solidFill>
                  <a:schemeClr val="tx1"/>
                </a:solidFill>
              </a:rPr>
              <a:t>App</a:t>
            </a:r>
            <a:r>
              <a:rPr lang="tr-TR" sz="2000" dirty="0">
                <a:solidFill>
                  <a:schemeClr val="tx1"/>
                </a:solidFill>
              </a:rPr>
              <a:t>. kullanıcısına yetki verilebilmesi,</a:t>
            </a:r>
            <a:endParaRPr lang="tr-TR" sz="2000" dirty="0" smtClean="0">
              <a:solidFill>
                <a:schemeClr val="tx1"/>
              </a:solidFill>
            </a:endParaRPr>
          </a:p>
          <a:p>
            <a:pPr marL="68580" indent="0" algn="just">
              <a:buNone/>
            </a:pPr>
            <a:endParaRPr lang="tr-TR" sz="1800" dirty="0" smtClean="0"/>
          </a:p>
          <a:p>
            <a:pPr marL="68580" indent="0" algn="just">
              <a:buNone/>
            </a:pPr>
            <a:endParaRPr lang="tr-TR" sz="1700" dirty="0">
              <a:solidFill>
                <a:schemeClr val="tx1"/>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647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55576" y="980728"/>
            <a:ext cx="7560840" cy="5256584"/>
          </a:xfrm>
        </p:spPr>
        <p:txBody>
          <a:bodyPr/>
          <a:lstStyle/>
          <a:p>
            <a:pPr algn="just"/>
            <a:r>
              <a:rPr lang="tr-TR" dirty="0" smtClean="0">
                <a:solidFill>
                  <a:schemeClr val="tx1"/>
                </a:solidFill>
              </a:rPr>
              <a:t>Maliyetinin </a:t>
            </a:r>
            <a:r>
              <a:rPr lang="tr-TR" dirty="0">
                <a:solidFill>
                  <a:schemeClr val="tx1"/>
                </a:solidFill>
              </a:rPr>
              <a:t>düşük olması sebebiyle yurt içi ve yurtdışı pazarlarda rahatlıkla satılabilir bir ürün olması,</a:t>
            </a:r>
          </a:p>
          <a:p>
            <a:pPr algn="just"/>
            <a:r>
              <a:rPr lang="tr-TR" dirty="0" smtClean="0">
                <a:solidFill>
                  <a:schemeClr val="tx1"/>
                </a:solidFill>
              </a:rPr>
              <a:t> </a:t>
            </a:r>
            <a:r>
              <a:rPr lang="tr-TR" dirty="0">
                <a:solidFill>
                  <a:schemeClr val="tx1"/>
                </a:solidFill>
              </a:rPr>
              <a:t>Server üzerinden yazılım güncelleme yapılabilmesine imkân sağlaması,</a:t>
            </a:r>
          </a:p>
          <a:p>
            <a:pPr algn="just"/>
            <a:r>
              <a:rPr lang="tr-TR" dirty="0" smtClean="0">
                <a:solidFill>
                  <a:schemeClr val="tx1"/>
                </a:solidFill>
              </a:rPr>
              <a:t> </a:t>
            </a:r>
            <a:r>
              <a:rPr lang="tr-TR" dirty="0">
                <a:solidFill>
                  <a:schemeClr val="tx1"/>
                </a:solidFill>
              </a:rPr>
              <a:t>Uygulamayı kullanan kişilere yönelik farklı ürünlerin tavsiye edilmesi ve haber verilmesi gibi pazarlama faaliyetlerinin yapılmasın imkân sağlaması,</a:t>
            </a:r>
          </a:p>
          <a:p>
            <a:pPr algn="just"/>
            <a:r>
              <a:rPr lang="tr-TR" dirty="0" smtClean="0">
                <a:solidFill>
                  <a:schemeClr val="tx1"/>
                </a:solidFill>
              </a:rPr>
              <a:t> </a:t>
            </a:r>
            <a:r>
              <a:rPr lang="tr-TR" dirty="0">
                <a:solidFill>
                  <a:schemeClr val="tx1"/>
                </a:solidFill>
              </a:rPr>
              <a:t>Uygulamayı kullanan kişilere yönelik reklam yönetimi gibi ek gelir elde edilecek bir yapıya sahip olması.</a:t>
            </a:r>
          </a:p>
        </p:txBody>
      </p:sp>
    </p:spTree>
    <p:extLst>
      <p:ext uri="{BB962C8B-B14F-4D97-AF65-F5344CB8AC3E}">
        <p14:creationId xmlns:p14="http://schemas.microsoft.com/office/powerpoint/2010/main" val="2154830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dirty="0" smtClean="0"/>
              <a:t>Özgün Katkılar</a:t>
            </a:r>
            <a:endParaRPr lang="tr-TR" dirty="0"/>
          </a:p>
        </p:txBody>
      </p:sp>
      <p:sp>
        <p:nvSpPr>
          <p:cNvPr id="3" name="İçerik Yer Tutucusu 2"/>
          <p:cNvSpPr>
            <a:spLocks noGrp="1"/>
          </p:cNvSpPr>
          <p:nvPr>
            <p:ph idx="1"/>
          </p:nvPr>
        </p:nvSpPr>
        <p:spPr>
          <a:xfrm>
            <a:off x="827584" y="2323652"/>
            <a:ext cx="7776864" cy="3508977"/>
          </a:xfrm>
        </p:spPr>
        <p:txBody>
          <a:bodyPr>
            <a:normAutofit/>
          </a:bodyPr>
          <a:lstStyle/>
          <a:p>
            <a:pPr marL="68580" indent="0" algn="just">
              <a:buNone/>
            </a:pPr>
            <a:r>
              <a:rPr lang="tr-TR" sz="2800" dirty="0">
                <a:solidFill>
                  <a:schemeClr val="tx1"/>
                </a:solidFill>
              </a:rPr>
              <a:t>Projedeki yenilik faaliyetleri Keşif Ar-Ge çatısı altında meydana gelecektir. Satış ve pazarlama birimleri tarafında yeni bir reklam ve anket yönetimi alanı oluşturulabileceği, toplantılarda aktarılmış ve Ar-Ge bölümüne bu projenin oluşması için ayrıntılı bilgi verilmiştir. </a:t>
            </a:r>
          </a:p>
          <a:p>
            <a:pPr algn="just"/>
            <a:endParaRPr lang="tr-TR" dirty="0">
              <a:solidFill>
                <a:schemeClr val="tx1"/>
              </a:solidFill>
            </a:endParaRPr>
          </a:p>
          <a:p>
            <a:pPr algn="just"/>
            <a:endParaRPr lang="tr-TR" dirty="0">
              <a:solidFill>
                <a:schemeClr val="tx1"/>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680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1268760"/>
            <a:ext cx="7560840" cy="4563869"/>
          </a:xfrm>
        </p:spPr>
        <p:txBody>
          <a:bodyPr>
            <a:normAutofit lnSpcReduction="10000"/>
          </a:bodyPr>
          <a:lstStyle/>
          <a:p>
            <a:pPr algn="just"/>
            <a:endParaRPr lang="tr-TR" dirty="0">
              <a:solidFill>
                <a:schemeClr val="tx1"/>
              </a:solidFill>
            </a:endParaRPr>
          </a:p>
          <a:p>
            <a:pPr marL="68580" indent="0" algn="just">
              <a:buNone/>
            </a:pPr>
            <a:r>
              <a:rPr lang="tr-TR" sz="2800" dirty="0" smtClean="0">
                <a:solidFill>
                  <a:schemeClr val="tx1"/>
                </a:solidFill>
              </a:rPr>
              <a:t>	Bununla </a:t>
            </a:r>
            <a:r>
              <a:rPr lang="tr-TR" sz="2800" dirty="0">
                <a:solidFill>
                  <a:schemeClr val="tx1"/>
                </a:solidFill>
              </a:rPr>
              <a:t>birlikte sistemle ilgili olan bütün tasarım geliştirme ve test çalışmaları firmanın teknik kadrosu tarafından yürütülecektir. Firma mevcut Ar-Ge departmanı ve çalışanları ile birlikte yeni doğacak olan reklam yönetim alanı ile reklam pazarından elde edebileceği maksimum payı alabilmek için mevcut bilgi ve tecrübesini en verimli şekilde kullanacaktır.</a:t>
            </a:r>
          </a:p>
          <a:p>
            <a:endParaRPr lang="tr-TR" dirty="0"/>
          </a:p>
        </p:txBody>
      </p:sp>
    </p:spTree>
    <p:extLst>
      <p:ext uri="{BB962C8B-B14F-4D97-AF65-F5344CB8AC3E}">
        <p14:creationId xmlns:p14="http://schemas.microsoft.com/office/powerpoint/2010/main" val="3555844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95632" y="908092"/>
            <a:ext cx="7024744" cy="1143000"/>
          </a:xfrm>
        </p:spPr>
        <p:txBody>
          <a:bodyPr>
            <a:normAutofit/>
          </a:bodyPr>
          <a:lstStyle/>
          <a:p>
            <a:pPr algn="ctr"/>
            <a:r>
              <a:rPr lang="tr-TR" dirty="0" smtClean="0"/>
              <a:t>İş-Zaman Çizelgesi</a:t>
            </a:r>
            <a:endParaRPr lang="tr-TR" dirty="0"/>
          </a:p>
        </p:txBody>
      </p:sp>
      <p:sp>
        <p:nvSpPr>
          <p:cNvPr id="3" name="İçerik Yer Tutucusu 2"/>
          <p:cNvSpPr>
            <a:spLocks noGrp="1"/>
          </p:cNvSpPr>
          <p:nvPr>
            <p:ph idx="1"/>
          </p:nvPr>
        </p:nvSpPr>
        <p:spPr/>
        <p:txBody>
          <a:bodyPr/>
          <a:lstStyle/>
          <a:p>
            <a:endParaRPr lang="tr-TR"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55" y="2132856"/>
            <a:ext cx="8136905" cy="4357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8680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endParaRPr lang="tr-TR"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53" y="1916832"/>
            <a:ext cx="8098788" cy="4494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179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72817"/>
            <a:ext cx="7848871" cy="469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156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84238" y="920040"/>
            <a:ext cx="8375523" cy="2822454"/>
          </a:xfrm>
        </p:spPr>
        <p:txBody>
          <a:bodyPr>
            <a:normAutofit/>
          </a:bodyPr>
          <a:lstStyle/>
          <a:p>
            <a:pPr marL="0" indent="0" algn="ctr">
              <a:buNone/>
            </a:pPr>
            <a:endParaRPr lang="tr-TR" sz="3800" b="1" dirty="0" smtClean="0"/>
          </a:p>
          <a:p>
            <a:pPr marL="68580" indent="0" algn="ctr">
              <a:buNone/>
            </a:pPr>
            <a:r>
              <a:rPr lang="tr-TR" sz="3200" dirty="0">
                <a:solidFill>
                  <a:schemeClr val="accent1"/>
                </a:solidFill>
              </a:rPr>
              <a:t>MOBİL NFC DESTEKLİ DİJİTAL KAPI KİLİT KUMANDA </a:t>
            </a:r>
            <a:r>
              <a:rPr lang="tr-TR" sz="3200" dirty="0" smtClean="0">
                <a:solidFill>
                  <a:schemeClr val="accent1"/>
                </a:solidFill>
              </a:rPr>
              <a:t>MEKANİZMASI GELİŞTİRİLMESİ</a:t>
            </a:r>
          </a:p>
          <a:p>
            <a:pPr marL="68580" indent="0" algn="ctr">
              <a:buNone/>
            </a:pPr>
            <a:r>
              <a:rPr lang="tr-TR" dirty="0" smtClean="0"/>
              <a:t>	  </a:t>
            </a:r>
            <a:r>
              <a:rPr lang="tr-TR" dirty="0" smtClean="0">
                <a:solidFill>
                  <a:schemeClr val="tx1"/>
                </a:solidFill>
              </a:rPr>
              <a:t>Proje </a:t>
            </a:r>
            <a:r>
              <a:rPr lang="tr-TR" dirty="0">
                <a:solidFill>
                  <a:schemeClr val="tx1"/>
                </a:solidFill>
              </a:rPr>
              <a:t>Numarası: </a:t>
            </a:r>
            <a:r>
              <a:rPr lang="tr-TR" dirty="0" smtClean="0">
                <a:solidFill>
                  <a:schemeClr val="tx1"/>
                </a:solidFill>
              </a:rPr>
              <a:t>7140095</a:t>
            </a:r>
          </a:p>
          <a:p>
            <a:pPr marL="68580" indent="0" algn="ctr">
              <a:buNone/>
            </a:pPr>
            <a:r>
              <a:rPr lang="tr-TR" dirty="0">
                <a:solidFill>
                  <a:schemeClr val="tx1"/>
                </a:solidFill>
              </a:rPr>
              <a:t>	</a:t>
            </a:r>
            <a:r>
              <a:rPr lang="tr-TR" dirty="0" smtClean="0">
                <a:solidFill>
                  <a:schemeClr val="tx1"/>
                </a:solidFill>
              </a:rPr>
              <a:t> Proje </a:t>
            </a:r>
            <a:r>
              <a:rPr lang="tr-TR" dirty="0">
                <a:solidFill>
                  <a:schemeClr val="tx1"/>
                </a:solidFill>
              </a:rPr>
              <a:t>Yürütücüsü: Musa ÇAVUŞ</a:t>
            </a:r>
          </a:p>
        </p:txBody>
      </p:sp>
      <p:pic>
        <p:nvPicPr>
          <p:cNvPr id="2051" name="Picture 3" descr="C:\Users\dell\AppData\Local\Microsoft\Windows\Temporary Internet Files\Content.IE5\5HBYB6BF\MP90043876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3789040"/>
            <a:ext cx="8199281" cy="276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640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28800"/>
            <a:ext cx="6552728"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6641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6146" name="Picture 2" descr="C:\Users\m\Deskto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6768752"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2141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1026" name="Picture 2" descr="C:\Users\m\Desktop\kapı.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764704"/>
            <a:ext cx="7561460"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49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Desktop\site kapısı.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1124744"/>
            <a:ext cx="6777037" cy="454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927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7824" y="4503710"/>
            <a:ext cx="3575185" cy="155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ikdörtgen 1"/>
          <p:cNvSpPr/>
          <p:nvPr/>
        </p:nvSpPr>
        <p:spPr>
          <a:xfrm>
            <a:off x="4792794" y="2749383"/>
            <a:ext cx="3360215"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tr-TR" sz="5400" b="1" spc="50" dirty="0" smtClean="0">
                <a:ln w="11430"/>
                <a:solidFill>
                  <a:schemeClr val="accent3"/>
                </a:solidFill>
                <a:effectLst>
                  <a:outerShdw blurRad="76200" dist="50800" dir="5400000" algn="tl" rotWithShape="0">
                    <a:srgbClr val="000000">
                      <a:alpha val="65000"/>
                    </a:srgbClr>
                  </a:outerShdw>
                </a:effectLst>
              </a:rPr>
              <a:t>Teşekkür </a:t>
            </a:r>
          </a:p>
          <a:p>
            <a:pPr algn="ctr"/>
            <a:r>
              <a:rPr lang="tr-TR" sz="5400" b="1" spc="50" dirty="0" smtClean="0">
                <a:ln w="11430"/>
                <a:solidFill>
                  <a:schemeClr val="accent3"/>
                </a:solidFill>
                <a:effectLst>
                  <a:outerShdw blurRad="76200" dist="50800" dir="5400000" algn="tl" rotWithShape="0">
                    <a:srgbClr val="000000">
                      <a:alpha val="65000"/>
                    </a:srgbClr>
                  </a:outerShdw>
                </a:effectLst>
              </a:rPr>
              <a:t>Ederiz.</a:t>
            </a:r>
            <a:endParaRPr lang="tr-TR" sz="5400" b="1" cap="none" spc="50" dirty="0">
              <a:ln w="11430"/>
              <a:solidFill>
                <a:schemeClr val="accent3"/>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59669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093764"/>
            <a:ext cx="9217024" cy="924655"/>
          </a:xfrm>
        </p:spPr>
        <p:txBody>
          <a:bodyPr>
            <a:normAutofit fontScale="90000"/>
          </a:bodyPr>
          <a:lstStyle/>
          <a:p>
            <a:pPr marL="68580" indent="0" algn="ctr"/>
            <a:r>
              <a:rPr lang="tr-TR" sz="2800" dirty="0"/>
              <a:t>MOBİL NFC DESTEKLİ DİJİTAL KAPI KİLİT KUMANDA MEKANİZMASI GELİŞTİRİLMESİ</a:t>
            </a:r>
          </a:p>
        </p:txBody>
      </p:sp>
      <p:sp>
        <p:nvSpPr>
          <p:cNvPr id="3" name="İçerik Yer Tutucusu 2"/>
          <p:cNvSpPr>
            <a:spLocks noGrp="1"/>
          </p:cNvSpPr>
          <p:nvPr>
            <p:ph idx="1"/>
          </p:nvPr>
        </p:nvSpPr>
        <p:spPr>
          <a:xfrm>
            <a:off x="755576" y="2132856"/>
            <a:ext cx="7704856" cy="3508977"/>
          </a:xfrm>
        </p:spPr>
        <p:txBody>
          <a:bodyPr>
            <a:noAutofit/>
          </a:bodyPr>
          <a:lstStyle/>
          <a:p>
            <a:pPr marL="68580" indent="0" algn="just">
              <a:buNone/>
            </a:pPr>
            <a:r>
              <a:rPr lang="tr-TR" sz="2800" dirty="0">
                <a:solidFill>
                  <a:schemeClr val="tx1"/>
                </a:solidFill>
              </a:rPr>
              <a:t>Keşif Ar-Ge A.Ş., kuruluşundan beri sürekli teknolojik ürün geliştirilmesi ve bu ürünlerin piyasaya sunarak ticarileştirilmesi konusunda azami </a:t>
            </a:r>
            <a:r>
              <a:rPr lang="tr-TR" sz="2800" dirty="0" smtClean="0">
                <a:solidFill>
                  <a:schemeClr val="tx1"/>
                </a:solidFill>
              </a:rPr>
              <a:t>çaba saf </a:t>
            </a:r>
            <a:r>
              <a:rPr lang="tr-TR" sz="2800" dirty="0">
                <a:solidFill>
                  <a:schemeClr val="tx1"/>
                </a:solidFill>
              </a:rPr>
              <a:t>etmektedir. Yurtiçi ve yurtdışı müşterilerine yazılım geliştirme hizmetleri, mekanik tasarım ve tasarım analiz hizmetleri sunmakta olup </a:t>
            </a:r>
            <a:r>
              <a:rPr lang="tr-TR" sz="2800" dirty="0" smtClean="0">
                <a:solidFill>
                  <a:schemeClr val="tx1"/>
                </a:solidFill>
              </a:rPr>
              <a:t>bu çalışmalar </a:t>
            </a:r>
            <a:r>
              <a:rPr lang="tr-TR" sz="2800" dirty="0">
                <a:solidFill>
                  <a:schemeClr val="tx1"/>
                </a:solidFill>
              </a:rPr>
              <a:t>neticesinde sürekli teknik bilgi ve becerisini </a:t>
            </a:r>
            <a:r>
              <a:rPr lang="tr-TR" sz="2800" dirty="0" smtClean="0">
                <a:solidFill>
                  <a:schemeClr val="tx1"/>
                </a:solidFill>
              </a:rPr>
              <a:t>artırmaktadır.</a:t>
            </a:r>
          </a:p>
          <a:p>
            <a:pPr algn="just"/>
            <a:endParaRPr lang="tr-TR" sz="2000" dirty="0">
              <a:solidFill>
                <a:schemeClr val="tx1"/>
              </a:solidFill>
            </a:endParaRPr>
          </a:p>
        </p:txBody>
      </p:sp>
      <p:pic>
        <p:nvPicPr>
          <p:cNvPr id="4103" name="Picture 7" descr="C:\Users\dell\AppData\Local\Microsoft\Windows\Temporary Internet Files\Content.IE5\ZMPPSEF5\dglxasset[1].asp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399" y="13645"/>
            <a:ext cx="1368152"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810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1772816"/>
            <a:ext cx="7776864" cy="4059813"/>
          </a:xfrm>
        </p:spPr>
        <p:txBody>
          <a:bodyPr/>
          <a:lstStyle/>
          <a:p>
            <a:pPr algn="just"/>
            <a:r>
              <a:rPr lang="tr-TR" sz="2800" dirty="0">
                <a:solidFill>
                  <a:schemeClr val="tx1"/>
                </a:solidFill>
              </a:rPr>
              <a:t> Bu proje kapsamında ise; kullanıcıların mobil uygulama yazılımları aracılığı ile otel kapısı, site kapısı, ev kapısı vb. alanlardaki kapıları, NFC veya </a:t>
            </a:r>
            <a:r>
              <a:rPr lang="tr-TR" sz="2800" dirty="0" err="1">
                <a:solidFill>
                  <a:schemeClr val="tx1"/>
                </a:solidFill>
              </a:rPr>
              <a:t>Wi</a:t>
            </a:r>
            <a:r>
              <a:rPr lang="tr-TR" sz="2800" dirty="0">
                <a:solidFill>
                  <a:schemeClr val="tx1"/>
                </a:solidFill>
              </a:rPr>
              <a:t>-Fi yardımı ile kontrol edilebilecekleri bir sistem tasarımını ve yazılımı geliştirilmesi konu edilmektedir.</a:t>
            </a:r>
          </a:p>
          <a:p>
            <a:endParaRPr lang="tr-TR" dirty="0"/>
          </a:p>
        </p:txBody>
      </p:sp>
    </p:spTree>
    <p:extLst>
      <p:ext uri="{BB962C8B-B14F-4D97-AF65-F5344CB8AC3E}">
        <p14:creationId xmlns:p14="http://schemas.microsoft.com/office/powerpoint/2010/main" val="72986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87624" y="980728"/>
            <a:ext cx="7488832" cy="1143000"/>
          </a:xfrm>
        </p:spPr>
        <p:txBody>
          <a:bodyPr>
            <a:normAutofit fontScale="90000"/>
          </a:bodyPr>
          <a:lstStyle/>
          <a:p>
            <a:r>
              <a:rPr lang="tr-TR" dirty="0" smtClean="0"/>
              <a:t>Projenin Başlatılma Gerekçeleri</a:t>
            </a:r>
            <a:endParaRPr lang="tr-TR" dirty="0"/>
          </a:p>
        </p:txBody>
      </p:sp>
      <p:sp>
        <p:nvSpPr>
          <p:cNvPr id="4" name="Dikdörtgen 3"/>
          <p:cNvSpPr/>
          <p:nvPr/>
        </p:nvSpPr>
        <p:spPr>
          <a:xfrm>
            <a:off x="395535" y="2193001"/>
            <a:ext cx="7848873" cy="4185761"/>
          </a:xfrm>
          <a:prstGeom prst="rect">
            <a:avLst/>
          </a:prstGeom>
        </p:spPr>
        <p:txBody>
          <a:bodyPr wrap="square">
            <a:spAutoFit/>
          </a:bodyPr>
          <a:lstStyle/>
          <a:p>
            <a:pPr marL="285750" indent="-285750" algn="just">
              <a:buFont typeface="Wingdings" panose="05000000000000000000" pitchFamily="2" charset="2"/>
              <a:buChar char="ü"/>
            </a:pPr>
            <a:r>
              <a:rPr lang="tr-TR" sz="2800" dirty="0"/>
              <a:t>Günlük hayatta çok sık kullanılan kapı kilitlerinin mobil cihazlar vasıtasıyla kontrol edilmesini sağlayarak bu işlemin basitleştirilmek istenmesi</a:t>
            </a:r>
            <a:r>
              <a:rPr lang="tr-TR" sz="2800" dirty="0" smtClean="0"/>
              <a:t>,</a:t>
            </a:r>
          </a:p>
          <a:p>
            <a:pPr marL="285750" indent="-285750" algn="just">
              <a:buFont typeface="Wingdings" panose="05000000000000000000" pitchFamily="2" charset="2"/>
              <a:buChar char="ü"/>
            </a:pPr>
            <a:endParaRPr lang="tr-TR" sz="2800" dirty="0" smtClean="0"/>
          </a:p>
          <a:p>
            <a:pPr marL="285750" indent="-285750" algn="just">
              <a:buFont typeface="Wingdings" panose="05000000000000000000" pitchFamily="2" charset="2"/>
              <a:buChar char="ü"/>
            </a:pPr>
            <a:r>
              <a:rPr lang="tr-TR" sz="2800" dirty="0"/>
              <a:t>Giriş ve çıkış işlemlerinin belli bir izin ve onaya tabi olan durumlarda bu işlemin ve kontrollerinin basitleştirilmek istenmesi,</a:t>
            </a:r>
            <a:endParaRPr lang="tr-TR" sz="2800" dirty="0" smtClean="0"/>
          </a:p>
          <a:p>
            <a:pPr marL="285750" indent="-285750" algn="just">
              <a:buFont typeface="Wingdings" panose="05000000000000000000" pitchFamily="2" charset="2"/>
              <a:buChar char="ü"/>
            </a:pPr>
            <a:endParaRPr lang="tr-TR" sz="2400" dirty="0" smtClean="0"/>
          </a:p>
          <a:p>
            <a:endParaRPr lang="tr-TR"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ikdörtgen 4"/>
          <p:cNvSpPr/>
          <p:nvPr/>
        </p:nvSpPr>
        <p:spPr>
          <a:xfrm>
            <a:off x="683568" y="3624162"/>
            <a:ext cx="5112568" cy="369332"/>
          </a:xfrm>
          <a:prstGeom prst="rect">
            <a:avLst/>
          </a:prstGeom>
        </p:spPr>
        <p:txBody>
          <a:bodyPr wrap="square">
            <a:spAutoFit/>
          </a:bodyPr>
          <a:lstStyle/>
          <a:p>
            <a:pPr algn="just"/>
            <a:r>
              <a:rPr lang="tr-TR" dirty="0" smtClean="0"/>
              <a:t>. </a:t>
            </a:r>
            <a:endParaRPr lang="tr-TR" dirty="0"/>
          </a:p>
        </p:txBody>
      </p:sp>
    </p:spTree>
    <p:extLst>
      <p:ext uri="{BB962C8B-B14F-4D97-AF65-F5344CB8AC3E}">
        <p14:creationId xmlns:p14="http://schemas.microsoft.com/office/powerpoint/2010/main" val="1423009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1700808"/>
            <a:ext cx="5256584" cy="4464496"/>
          </a:xfrm>
        </p:spPr>
        <p:txBody>
          <a:bodyPr>
            <a:normAutofit/>
          </a:bodyPr>
          <a:lstStyle/>
          <a:p>
            <a:pPr algn="just">
              <a:buFont typeface="Wingdings" panose="05000000000000000000" pitchFamily="2" charset="2"/>
              <a:buChar char="ü"/>
            </a:pPr>
            <a:r>
              <a:rPr lang="tr-TR" sz="3200" dirty="0">
                <a:solidFill>
                  <a:schemeClr val="tx1"/>
                </a:solidFill>
              </a:rPr>
              <a:t>İzinsiz giriş teşebbüsleri veya hırsızlık gibi adli durumlarda </a:t>
            </a:r>
            <a:r>
              <a:rPr lang="tr-TR" sz="3200" dirty="0" err="1">
                <a:solidFill>
                  <a:schemeClr val="tx1"/>
                </a:solidFill>
              </a:rPr>
              <a:t>admin</a:t>
            </a:r>
            <a:r>
              <a:rPr lang="tr-TR" sz="3200" dirty="0">
                <a:solidFill>
                  <a:schemeClr val="tx1"/>
                </a:solidFill>
              </a:rPr>
              <a:t> kullanıcıların haberdar edilmesi ve raporlamaların oluşturulabilmesi,</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C:\Users\m\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844824"/>
            <a:ext cx="2254164" cy="388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980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479592"/>
            <a:ext cx="7848872" cy="5261776"/>
          </a:xfrm>
        </p:spPr>
        <p:txBody>
          <a:bodyPr>
            <a:normAutofit/>
          </a:bodyPr>
          <a:lstStyle/>
          <a:p>
            <a:pPr algn="just">
              <a:buFont typeface="Wingdings" panose="05000000000000000000" pitchFamily="2" charset="2"/>
              <a:buChar char="ü"/>
            </a:pPr>
            <a:r>
              <a:rPr lang="tr-TR" sz="1800" dirty="0" smtClean="0">
                <a:solidFill>
                  <a:schemeClr val="tx1"/>
                </a:solidFill>
              </a:rPr>
              <a:t>Elektronik </a:t>
            </a:r>
            <a:r>
              <a:rPr lang="tr-TR" sz="1800" dirty="0">
                <a:solidFill>
                  <a:schemeClr val="tx1"/>
                </a:solidFill>
              </a:rPr>
              <a:t>cihazlar ile mobil iletişim ağlarının kurulmasına yönelik farklı farklı teknolojik tasarımların gelişmesine yardımcı olmak istenmesi</a:t>
            </a:r>
            <a:r>
              <a:rPr lang="tr-TR" sz="1800" dirty="0" smtClean="0">
                <a:solidFill>
                  <a:schemeClr val="tx1"/>
                </a:solidFill>
              </a:rPr>
              <a:t>,</a:t>
            </a:r>
          </a:p>
          <a:p>
            <a:pPr algn="just">
              <a:buFont typeface="Wingdings" panose="05000000000000000000" pitchFamily="2" charset="2"/>
              <a:buChar char="ü"/>
            </a:pPr>
            <a:r>
              <a:rPr lang="tr-TR" sz="1800" dirty="0">
                <a:solidFill>
                  <a:schemeClr val="tx1"/>
                </a:solidFill>
              </a:rPr>
              <a:t>Patent müracaatı yapılan bir ürünün ticarileştirilmesine yönelik Ar-Ge çalışmalarının gerçekleştirilmek istenmesi.</a:t>
            </a:r>
          </a:p>
          <a:p>
            <a:pPr algn="just"/>
            <a:endParaRPr lang="tr-TR" sz="1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descr="C:\Users\m\Desktop\august-smart-lock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140968"/>
            <a:ext cx="6696744" cy="324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887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490" y="1027664"/>
            <a:ext cx="7024744" cy="1033184"/>
          </a:xfrm>
        </p:spPr>
        <p:txBody>
          <a:bodyPr>
            <a:normAutofit/>
          </a:bodyPr>
          <a:lstStyle/>
          <a:p>
            <a:pPr algn="ctr"/>
            <a:r>
              <a:rPr lang="tr-TR" dirty="0" smtClean="0"/>
              <a:t>Projenin Amaçları</a:t>
            </a:r>
            <a:endParaRPr lang="tr-TR" dirty="0"/>
          </a:p>
        </p:txBody>
      </p:sp>
      <p:sp>
        <p:nvSpPr>
          <p:cNvPr id="3" name="İçerik Yer Tutucusu 2"/>
          <p:cNvSpPr>
            <a:spLocks noGrp="1"/>
          </p:cNvSpPr>
          <p:nvPr>
            <p:ph idx="1"/>
          </p:nvPr>
        </p:nvSpPr>
        <p:spPr>
          <a:xfrm>
            <a:off x="827584" y="2132856"/>
            <a:ext cx="7416824" cy="4320480"/>
          </a:xfrm>
        </p:spPr>
        <p:txBody>
          <a:bodyPr>
            <a:normAutofit/>
          </a:bodyPr>
          <a:lstStyle/>
          <a:p>
            <a:pPr algn="just"/>
            <a:r>
              <a:rPr lang="tr-TR" sz="1800" dirty="0">
                <a:solidFill>
                  <a:schemeClr val="tx1"/>
                </a:solidFill>
              </a:rPr>
              <a:t>NFC destekli kapı kilit sistemi mekanizması ile, NFC destekli olan akıllı telefonlara bir uygulama yüklenmesi ile ofis, ev, garaj, iş yeri gibi </a:t>
            </a:r>
            <a:r>
              <a:rPr lang="tr-TR" sz="1800" dirty="0" smtClean="0">
                <a:solidFill>
                  <a:schemeClr val="tx1"/>
                </a:solidFill>
              </a:rPr>
              <a:t>yerlerde </a:t>
            </a:r>
            <a:r>
              <a:rPr lang="tr-TR" sz="1800" dirty="0">
                <a:solidFill>
                  <a:schemeClr val="tx1"/>
                </a:solidFill>
              </a:rPr>
              <a:t>anahtarla kilitleme yöntemi yerine NFC destekli akıllı telefonlar yardımıyla kolayca açılıp kilitlenmesi amaçlanmıştır</a:t>
            </a:r>
            <a:r>
              <a:rPr lang="tr-TR" sz="1800" dirty="0" smtClean="0">
                <a:solidFill>
                  <a:schemeClr val="tx1"/>
                </a:solidFill>
              </a:rPr>
              <a:t>.</a:t>
            </a:r>
          </a:p>
          <a:p>
            <a:pPr algn="just"/>
            <a:r>
              <a:rPr lang="tr-TR" sz="1800" dirty="0">
                <a:solidFill>
                  <a:schemeClr val="tx1"/>
                </a:solidFill>
              </a:rPr>
              <a:t>Kapı ve benzeri birimlerin kilitleme ve yönetme işlemini mobil teknolojiler kullanarak yapabilmek</a:t>
            </a:r>
            <a:r>
              <a:rPr lang="tr-TR" sz="1800" dirty="0" smtClean="0">
                <a:solidFill>
                  <a:schemeClr val="tx1"/>
                </a:solidFill>
              </a:rPr>
              <a:t>,</a:t>
            </a:r>
          </a:p>
          <a:p>
            <a:pPr algn="just"/>
            <a:r>
              <a:rPr lang="tr-TR" sz="1800" dirty="0">
                <a:solidFill>
                  <a:schemeClr val="tx1"/>
                </a:solidFill>
              </a:rPr>
              <a:t>Basit ve ucuz bir sistem geliştirerek dünyanın birçok ülkesinde rahatlıkla satılabilir bir ürün üretmek</a:t>
            </a:r>
            <a:r>
              <a:rPr lang="tr-TR" sz="1800" dirty="0" smtClean="0">
                <a:solidFill>
                  <a:schemeClr val="tx1"/>
                </a:solidFill>
              </a:rPr>
              <a:t>,</a:t>
            </a:r>
          </a:p>
          <a:p>
            <a:pPr algn="just"/>
            <a:r>
              <a:rPr lang="tr-TR" sz="1800" dirty="0">
                <a:solidFill>
                  <a:schemeClr val="tx1"/>
                </a:solidFill>
              </a:rPr>
              <a:t>Yeni ürün arayışı içerisinde olan üretici sanayi firmalara, yüksek katma değer ve kar getirecek teknolojik bir ürün geliştirmek</a:t>
            </a:r>
            <a:r>
              <a:rPr lang="tr-TR" sz="1800" dirty="0" smtClean="0">
                <a:solidFill>
                  <a:schemeClr val="tx1"/>
                </a:solidFill>
              </a:rPr>
              <a:t>,</a:t>
            </a:r>
          </a:p>
          <a:p>
            <a:pPr algn="just"/>
            <a:r>
              <a:rPr lang="tr-TR" sz="1800" dirty="0">
                <a:solidFill>
                  <a:schemeClr val="tx1"/>
                </a:solidFill>
              </a:rPr>
              <a:t>Yurt dışından kartlı geçiş sistemleri prensibine yönelik çalışan anahtarların, yurt içine ithalatını kısmak ve yerli üretimi </a:t>
            </a:r>
            <a:r>
              <a:rPr lang="tr-TR" sz="1800" dirty="0" smtClean="0">
                <a:solidFill>
                  <a:schemeClr val="tx1"/>
                </a:solidFill>
              </a:rPr>
              <a:t>desteklemektir.</a:t>
            </a:r>
            <a:endParaRPr lang="tr-TR" sz="1800" dirty="0">
              <a:solidFill>
                <a:schemeClr val="tx1"/>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4848"/>
            <a:ext cx="3240360" cy="112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712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2635</TotalTime>
  <Words>1470</Words>
  <Application>Microsoft Office PowerPoint</Application>
  <PresentationFormat>Ekran Gösterisi (4:3)</PresentationFormat>
  <Paragraphs>112</Paragraphs>
  <Slides>34</Slides>
  <Notes>1</Notes>
  <HiddenSlides>0</HiddenSlides>
  <MMClips>0</MMClips>
  <ScaleCrop>false</ScaleCrop>
  <HeadingPairs>
    <vt:vector size="4" baseType="variant">
      <vt:variant>
        <vt:lpstr>Tema</vt:lpstr>
      </vt:variant>
      <vt:variant>
        <vt:i4>1</vt:i4>
      </vt:variant>
      <vt:variant>
        <vt:lpstr>Slayt Başlıkları</vt:lpstr>
      </vt:variant>
      <vt:variant>
        <vt:i4>34</vt:i4>
      </vt:variant>
    </vt:vector>
  </HeadingPairs>
  <TitlesOfParts>
    <vt:vector size="35" baseType="lpstr">
      <vt:lpstr>Austin</vt:lpstr>
      <vt:lpstr>PowerPoint Sunusu</vt:lpstr>
      <vt:lpstr>PowerPoint Sunusu</vt:lpstr>
      <vt:lpstr>PowerPoint Sunusu</vt:lpstr>
      <vt:lpstr>MOBİL NFC DESTEKLİ DİJİTAL KAPI KİLİT KUMANDA MEKANİZMASI GELİŞTİRİLMESİ</vt:lpstr>
      <vt:lpstr>PowerPoint Sunusu</vt:lpstr>
      <vt:lpstr>Projenin Başlatılma Gerekçeleri</vt:lpstr>
      <vt:lpstr>PowerPoint Sunusu</vt:lpstr>
      <vt:lpstr>PowerPoint Sunusu</vt:lpstr>
      <vt:lpstr>Projenin Amaçları</vt:lpstr>
      <vt:lpstr>Proje Çıktıları</vt:lpstr>
      <vt:lpstr>PowerPoint Sunusu</vt:lpstr>
      <vt:lpstr>PowerPoint Sunusu</vt:lpstr>
      <vt:lpstr>PowerPoint Sunusu</vt:lpstr>
      <vt:lpstr>Başarı Ölçütleri</vt:lpstr>
      <vt:lpstr>PowerPoint Sunusu</vt:lpstr>
      <vt:lpstr>Ar-Ge Faaliyetlerinde Uygulanacak Yöntem Ve Araçlar</vt:lpstr>
      <vt:lpstr>PowerPoint Sunusu</vt:lpstr>
      <vt:lpstr>Projede İzlenecek Ar-Ge Çalışmaları</vt:lpstr>
      <vt:lpstr>PowerPoint Sunusu</vt:lpstr>
      <vt:lpstr>PowerPoint Sunusu</vt:lpstr>
      <vt:lpstr>PowerPoint Sunusu</vt:lpstr>
      <vt:lpstr>PowerPoint Sunusu</vt:lpstr>
      <vt:lpstr>Yenilikler</vt:lpstr>
      <vt:lpstr>PowerPoint Sunusu</vt:lpstr>
      <vt:lpstr>Özgün Katkılar</vt:lpstr>
      <vt:lpstr>PowerPoint Sunusu</vt:lpstr>
      <vt:lpstr>İş-Zaman Çizelgesi</vt:lpstr>
      <vt:lpstr>PowerPoint Sunusu</vt:lpstr>
      <vt:lpstr>PowerPoint Sunusu</vt:lpstr>
      <vt:lpstr>PowerPoint Sunusu</vt:lpstr>
      <vt:lpstr>PowerPoint Sunusu</vt:lpstr>
      <vt:lpstr>PowerPoint Sunusu</vt:lpstr>
      <vt:lpstr>PowerPoint Sunusu</vt:lpstr>
      <vt:lpstr>PowerPoint Sunusu</vt:lpstr>
    </vt:vector>
  </TitlesOfParts>
  <Company>rocco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dell</dc:creator>
  <cp:lastModifiedBy>m m</cp:lastModifiedBy>
  <cp:revision>53</cp:revision>
  <dcterms:created xsi:type="dcterms:W3CDTF">2013-11-26T08:39:18Z</dcterms:created>
  <dcterms:modified xsi:type="dcterms:W3CDTF">2014-04-05T08:30:46Z</dcterms:modified>
</cp:coreProperties>
</file>