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68" r:id="rId5"/>
    <p:sldId id="258" r:id="rId6"/>
    <p:sldId id="269" r:id="rId7"/>
    <p:sldId id="259" r:id="rId8"/>
    <p:sldId id="260" r:id="rId9"/>
    <p:sldId id="261" r:id="rId10"/>
    <p:sldId id="262" r:id="rId11"/>
    <p:sldId id="265" r:id="rId12"/>
    <p:sldId id="281" r:id="rId13"/>
    <p:sldId id="271" r:id="rId14"/>
    <p:sldId id="272" r:id="rId15"/>
    <p:sldId id="273" r:id="rId16"/>
    <p:sldId id="274" r:id="rId17"/>
    <p:sldId id="275" r:id="rId18"/>
    <p:sldId id="270" r:id="rId19"/>
    <p:sldId id="276" r:id="rId20"/>
    <p:sldId id="277" r:id="rId21"/>
    <p:sldId id="278" r:id="rId22"/>
    <p:sldId id="279" r:id="rId23"/>
    <p:sldId id="280" r:id="rId24"/>
    <p:sldId id="282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9E9FD1-42F4-4CAD-8FC6-E19557323883}">
          <p14:sldIdLst>
            <p14:sldId id="256"/>
            <p14:sldId id="267"/>
            <p14:sldId id="257"/>
            <p14:sldId id="268"/>
            <p14:sldId id="258"/>
            <p14:sldId id="269"/>
            <p14:sldId id="259"/>
            <p14:sldId id="260"/>
            <p14:sldId id="261"/>
            <p14:sldId id="262"/>
            <p14:sldId id="265"/>
            <p14:sldId id="281"/>
            <p14:sldId id="271"/>
            <p14:sldId id="272"/>
            <p14:sldId id="273"/>
            <p14:sldId id="274"/>
            <p14:sldId id="275"/>
            <p14:sldId id="270"/>
            <p14:sldId id="276"/>
            <p14:sldId id="277"/>
            <p14:sldId id="278"/>
            <p14:sldId id="279"/>
            <p14:sldId id="280"/>
            <p14:sldId id="282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47C3-4094-46F1-B544-8E154CFAC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90F32-D52F-4787-BE6F-467D46E4F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CC55-8FD0-4A88-AB16-03314EF5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C3898-1A30-4502-A332-402E18EE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4F2E3-D16D-4862-AE68-4F0EB1F8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164A-BC13-4535-918F-BA3370FA9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CEA12-5834-412D-B99E-5E4DBC88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CF3F5-9B2B-40EB-9EEE-101189F4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93C95-DBD7-463C-9A2E-437D2825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CED1-6F70-441B-B1E4-6F4F458A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6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B798E-0406-4BC1-801F-583DFD177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96AE-887A-4CBE-8825-DC454FD26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408C8-C550-4CF6-8C60-42EC2FDA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1A76-3F94-42C8-823E-63A65A3CC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C58C-5828-4D15-BC05-5A5D50BD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4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13BC-7159-4DE4-B265-D075DA7B1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FEA61-7784-4298-A849-0577ADDE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5429-120F-4848-9D70-3982E63E9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D6D4-FE59-402F-A102-ADDB8D5F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E3E8B-6D70-4699-85DD-8C3B25E1A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0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F493-C409-4C82-9E49-69A38E32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45E4B-DE19-46AA-98DD-70264CFB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E269-18DE-40A0-A157-61169B07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178D-1FB8-4B54-87DD-3A331F4D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1CDCB-7747-42C7-9500-718F7C6F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2543-1FA0-42A5-B4EB-1A354B0D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35BC-845F-4374-9171-21972654B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E2C45-CE05-4E86-94F8-1907FD392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6FA94-5AAC-4AFD-B121-A40778CA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669E-5AB7-47E8-A6CD-53F24923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88EA9-95A7-423E-8B1A-68004BF5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17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8E7F-3492-4ECC-A341-2CD6AC3F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B6E31-4900-4583-BB82-A450A135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99BE5-CB22-45AE-9A2B-B423E5D8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E62DE-91B9-4AED-BF70-24A4BF8A0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DFA933-7941-4804-9A2B-336769779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26169-8C84-4E60-B80F-4928291C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DEBFE-B597-4587-8207-05FFBE66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3CC9C-596C-4B14-A2CD-C65EBDBF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8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A1DF-3269-4EFE-9EA6-F01F90C5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03015-FF7E-4389-99E5-48071B3A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FA38F-FB90-476C-A913-76501419A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02A59-3F9B-415A-877E-3571C60E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9D1B9-5868-484A-BCD3-E80FFDCD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D5AE5-4591-48E7-AD30-D225D956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30C48-3372-4632-9F18-5CC27E10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7B53-AF61-4C77-A7CE-49BF05BC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CFC1-EC94-428D-B775-DCF67770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287A0-3A47-45ED-819D-1E86ABDC7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734AD-398C-4662-A0EB-34BF7C96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B9F79-4800-4D46-9857-2E50BEF6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F819E-3487-4B39-AA7E-AD803FDB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4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17786-5BB0-488C-AF75-B7AF81AE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62B52-5345-4C2B-86CD-83F6CE26EE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02E17-2F29-4DF2-B629-72419D559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0B5E4-2869-4C02-A6FE-6F071170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9F75-BECF-465D-A8A5-7D81BEB1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87A65-AF17-4331-9984-2736B275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7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D9AE7-6311-4AB6-AA26-9D8B33AE9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FD14E-D66C-48EF-A625-BB6537711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4CF80-217D-48F6-9990-232A77C95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A9DD8-F2A3-4D27-9231-3722858BC5AC}" type="datetimeFigureOut">
              <a:rPr lang="en-US" smtClean="0"/>
              <a:t>3/14/2021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98661-C2B7-4B79-B23B-05DB79F17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CED1B-A39C-4B71-8200-CB3F32E0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F06D7-2D0D-4258-89C9-C660D5937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C083-6713-483A-8919-07F1C5422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487732"/>
          </a:xfrm>
        </p:spPr>
        <p:txBody>
          <a:bodyPr/>
          <a:lstStyle/>
          <a:p>
            <a:r>
              <a:rPr lang="en-US" dirty="0" err="1"/>
              <a:t>Sortari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E7B7A8-4D70-4F8D-9EA7-72AFD9227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Cuciureanu</a:t>
            </a:r>
            <a:r>
              <a:rPr lang="en-US" dirty="0"/>
              <a:t> Dragos-Adrian</a:t>
            </a:r>
          </a:p>
        </p:txBody>
      </p:sp>
    </p:spTree>
    <p:extLst>
      <p:ext uri="{BB962C8B-B14F-4D97-AF65-F5344CB8AC3E}">
        <p14:creationId xmlns:p14="http://schemas.microsoft.com/office/powerpoint/2010/main" val="827042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7312-D29B-4139-AF76-5B2DA08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550" cy="1325563"/>
          </a:xfrm>
        </p:spPr>
        <p:txBody>
          <a:bodyPr/>
          <a:lstStyle/>
          <a:p>
            <a:pPr algn="ctr"/>
            <a:r>
              <a:rPr lang="en-US" dirty="0"/>
              <a:t>Test 4 - 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6CE9B-A735-443B-88D4-89C6EB56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0" y="1696549"/>
            <a:ext cx="5741188" cy="4911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D216F5-BBA8-47B3-AF6A-08CE933A3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975" y="1690687"/>
            <a:ext cx="5869435" cy="491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5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6D6F-95E9-4AA4-A06E-A5CD08D9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45661" cy="1325563"/>
          </a:xfrm>
        </p:spPr>
        <p:txBody>
          <a:bodyPr/>
          <a:lstStyle/>
          <a:p>
            <a:pPr algn="ctr"/>
            <a:r>
              <a:rPr lang="en-US" dirty="0"/>
              <a:t>Test 5 - 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581FFA-2B06-4F07-94E0-C59AF344B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1" y="1998785"/>
            <a:ext cx="5848377" cy="44545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A98CA9-6653-425D-8F8B-CF83D50CC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25" y="2045676"/>
            <a:ext cx="5642484" cy="44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96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BF92-A78A-4A21-A204-B2250621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Comparatii</a:t>
            </a:r>
            <a:r>
              <a:rPr lang="en-US" dirty="0"/>
              <a:t> - 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1641-9FF2-4742-8DDB-CE3918B1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1825625"/>
            <a:ext cx="11249636" cy="4351338"/>
          </a:xfrm>
        </p:spPr>
        <p:txBody>
          <a:bodyPr/>
          <a:lstStyle/>
          <a:p>
            <a:r>
              <a:rPr lang="en-US" dirty="0"/>
              <a:t>Cum de </a:t>
            </a:r>
            <a:r>
              <a:rPr lang="en-US" dirty="0" err="1"/>
              <a:t>obicei</a:t>
            </a:r>
            <a:r>
              <a:rPr lang="en-US" dirty="0"/>
              <a:t> array-urile o </a:t>
            </a:r>
            <a:r>
              <a:rPr lang="en-US" dirty="0" err="1"/>
              <a:t>sa</a:t>
            </a:r>
            <a:r>
              <a:rPr lang="en-US" dirty="0"/>
              <a:t> fie random,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comparatii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air </a:t>
            </a:r>
            <a:r>
              <a:rPr lang="en-US" dirty="0" err="1"/>
              <a:t>termenul</a:t>
            </a:r>
            <a:r>
              <a:rPr lang="en-US" dirty="0"/>
              <a:t> de </a:t>
            </a:r>
            <a:r>
              <a:rPr lang="en-US" dirty="0" err="1"/>
              <a:t>raportare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Merge Sort: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Radix LSD: 99.5%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Radix MSD: 111.63%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Merge: ---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Quick </a:t>
            </a:r>
            <a:r>
              <a:rPr lang="en-US" dirty="0" err="1"/>
              <a:t>stanga</a:t>
            </a:r>
            <a:r>
              <a:rPr lang="en-US" dirty="0"/>
              <a:t>: 111.12%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Quick </a:t>
            </a:r>
            <a:r>
              <a:rPr lang="en-US" dirty="0" err="1"/>
              <a:t>mediana</a:t>
            </a:r>
            <a:r>
              <a:rPr lang="en-US" dirty="0"/>
              <a:t> 3: 115.21%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STD::Sort: 75.95%</a:t>
            </a:r>
          </a:p>
        </p:txBody>
      </p:sp>
    </p:spTree>
    <p:extLst>
      <p:ext uri="{BB962C8B-B14F-4D97-AF65-F5344CB8AC3E}">
        <p14:creationId xmlns:p14="http://schemas.microsoft.com/office/powerpoint/2010/main" val="294293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D033-2346-4FBE-A395-CC110185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227012"/>
            <a:ext cx="11797601" cy="1325563"/>
          </a:xfrm>
        </p:spPr>
        <p:txBody>
          <a:bodyPr/>
          <a:lstStyle/>
          <a:p>
            <a:pPr algn="ctr"/>
            <a:r>
              <a:rPr lang="en-US" dirty="0"/>
              <a:t>Test 1 - double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9DC58-920C-486B-8DD5-54F78DBFC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41" y="2661138"/>
            <a:ext cx="5169717" cy="3531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6B5F47-D6EC-4A53-BBC0-192FAA9E2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196" y="2653159"/>
            <a:ext cx="5217263" cy="353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8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9EC7-257E-4581-92EB-D1598069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6328" cy="1325563"/>
          </a:xfrm>
        </p:spPr>
        <p:txBody>
          <a:bodyPr/>
          <a:lstStyle/>
          <a:p>
            <a:pPr algn="ctr"/>
            <a:r>
              <a:rPr lang="en-US" dirty="0"/>
              <a:t>Test 2 - double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C821C-E2E9-4DDF-92F6-608681D3D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89" y="2397368"/>
            <a:ext cx="5847954" cy="3910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6A363-B351-49FD-AA94-1BFC0B846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843" y="2397368"/>
            <a:ext cx="5716468" cy="391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6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106C-6C1C-4148-8B09-5313DDE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3 - double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9D99F-DA00-4EEC-AA7E-9FBAE3B1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29" y="2678723"/>
            <a:ext cx="5137271" cy="3405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249BB-B100-4942-9887-B7C8BC81C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73" y="2678723"/>
            <a:ext cx="6060098" cy="340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1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7312-D29B-4139-AF76-5B2DA08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550" cy="1325563"/>
          </a:xfrm>
        </p:spPr>
        <p:txBody>
          <a:bodyPr/>
          <a:lstStyle/>
          <a:p>
            <a:pPr algn="ctr"/>
            <a:r>
              <a:rPr lang="en-US" dirty="0"/>
              <a:t>Test 4 - double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6B3FF-DAAB-488B-827C-E1BDC1029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0" y="2728238"/>
            <a:ext cx="5677633" cy="3093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4E2A6-8105-42D4-8283-2335CDE73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94" y="2728238"/>
            <a:ext cx="5625246" cy="30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26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6D6F-95E9-4AA4-A06E-A5CD08D9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45661" cy="1325563"/>
          </a:xfrm>
        </p:spPr>
        <p:txBody>
          <a:bodyPr/>
          <a:lstStyle/>
          <a:p>
            <a:pPr algn="ctr"/>
            <a:r>
              <a:rPr lang="en-US" dirty="0"/>
              <a:t>Test 5 - double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F454D2-7165-4079-BF3A-52932D9AA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35" y="2848708"/>
            <a:ext cx="5451269" cy="2854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461F95-1B99-4D32-ADCE-1B4B777ECE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98" y="2874657"/>
            <a:ext cx="5451269" cy="282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BF92-A78A-4A21-A204-B2250621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Comparatii</a:t>
            </a:r>
            <a:r>
              <a:rPr lang="en-US" dirty="0"/>
              <a:t> -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1641-9FF2-4742-8DDB-CE3918B1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1825625"/>
            <a:ext cx="11249636" cy="4351338"/>
          </a:xfrm>
        </p:spPr>
        <p:txBody>
          <a:bodyPr/>
          <a:lstStyle/>
          <a:p>
            <a:r>
              <a:rPr lang="en-US" dirty="0"/>
              <a:t>Cum de </a:t>
            </a:r>
            <a:r>
              <a:rPr lang="en-US" dirty="0" err="1"/>
              <a:t>obicei</a:t>
            </a:r>
            <a:r>
              <a:rPr lang="en-US" dirty="0"/>
              <a:t> array-urile o </a:t>
            </a:r>
            <a:r>
              <a:rPr lang="en-US" dirty="0" err="1"/>
              <a:t>sa</a:t>
            </a:r>
            <a:r>
              <a:rPr lang="en-US" dirty="0"/>
              <a:t> fie random,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comparatii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air </a:t>
            </a:r>
            <a:r>
              <a:rPr lang="en-US" dirty="0" err="1"/>
              <a:t>termenul</a:t>
            </a:r>
            <a:r>
              <a:rPr lang="en-US" dirty="0"/>
              <a:t> de </a:t>
            </a:r>
            <a:r>
              <a:rPr lang="en-US" dirty="0" err="1"/>
              <a:t>raportare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Merge Sort: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Merge: ---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Quick </a:t>
            </a:r>
            <a:r>
              <a:rPr lang="en-US" dirty="0" err="1"/>
              <a:t>stanga</a:t>
            </a:r>
            <a:r>
              <a:rPr lang="en-US" dirty="0"/>
              <a:t>: 111.83%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Quick </a:t>
            </a:r>
            <a:r>
              <a:rPr lang="en-US" dirty="0" err="1"/>
              <a:t>mediana</a:t>
            </a:r>
            <a:r>
              <a:rPr lang="en-US" dirty="0"/>
              <a:t> 3: 113.27%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STD::Sort: 87.10%</a:t>
            </a:r>
          </a:p>
        </p:txBody>
      </p:sp>
    </p:spTree>
    <p:extLst>
      <p:ext uri="{BB962C8B-B14F-4D97-AF65-F5344CB8AC3E}">
        <p14:creationId xmlns:p14="http://schemas.microsoft.com/office/powerpoint/2010/main" val="3836834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D033-2346-4FBE-A395-CC110185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227012"/>
            <a:ext cx="11797601" cy="1325563"/>
          </a:xfrm>
        </p:spPr>
        <p:txBody>
          <a:bodyPr/>
          <a:lstStyle/>
          <a:p>
            <a:pPr algn="ctr"/>
            <a:r>
              <a:rPr lang="en-US" dirty="0"/>
              <a:t>Test 1 -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BBC5A-1138-4E82-890B-57BE211D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06" y="2573888"/>
            <a:ext cx="5164769" cy="3552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ACDD0C-FC99-4732-BDA5-C529736E5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725" y="2573888"/>
            <a:ext cx="5294069" cy="35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52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57B8-A704-44C2-A7C7-F01C47BD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Algoritmii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implementati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A65B-7B5A-46B3-A704-269414566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testam</a:t>
            </a:r>
            <a:r>
              <a:rPr lang="en-US" dirty="0"/>
              <a:t> </a:t>
            </a:r>
            <a:r>
              <a:rPr lang="en-US" dirty="0" err="1"/>
              <a:t>urmatorii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in Code Blocks: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Bubble (int, double, string);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Count  (int);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Radix LSD (int);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Radix MSD cu </a:t>
            </a:r>
            <a:r>
              <a:rPr lang="en-US" dirty="0" err="1"/>
              <a:t>operatii</a:t>
            </a:r>
            <a:r>
              <a:rPr lang="en-US" dirty="0"/>
              <a:t> pe </a:t>
            </a:r>
            <a:r>
              <a:rPr lang="en-US" dirty="0" err="1"/>
              <a:t>biti</a:t>
            </a:r>
            <a:r>
              <a:rPr lang="en-US" dirty="0"/>
              <a:t> (int);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(int, double, string);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Quick cu </a:t>
            </a:r>
            <a:r>
              <a:rPr lang="en-US" dirty="0" err="1"/>
              <a:t>pivotul</a:t>
            </a:r>
            <a:r>
              <a:rPr lang="en-US" dirty="0"/>
              <a:t> elemental din </a:t>
            </a:r>
            <a:r>
              <a:rPr lang="en-US" dirty="0" err="1"/>
              <a:t>stanga</a:t>
            </a:r>
            <a:r>
              <a:rPr lang="en-US" dirty="0"/>
              <a:t> (int, double, string);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Quick cu </a:t>
            </a:r>
            <a:r>
              <a:rPr lang="en-US" dirty="0" err="1"/>
              <a:t>pivotul</a:t>
            </a:r>
            <a:r>
              <a:rPr lang="en-US" dirty="0"/>
              <a:t> </a:t>
            </a:r>
            <a:r>
              <a:rPr lang="en-US" dirty="0" err="1"/>
              <a:t>mediana</a:t>
            </a:r>
            <a:r>
              <a:rPr lang="en-US" dirty="0"/>
              <a:t> de 3 (int, double, string);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STD::Sort (int, double, string).</a:t>
            </a:r>
          </a:p>
        </p:txBody>
      </p:sp>
    </p:spTree>
    <p:extLst>
      <p:ext uri="{BB962C8B-B14F-4D97-AF65-F5344CB8AC3E}">
        <p14:creationId xmlns:p14="http://schemas.microsoft.com/office/powerpoint/2010/main" val="779635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9EC7-257E-4581-92EB-D1598069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46328" cy="1325563"/>
          </a:xfrm>
        </p:spPr>
        <p:txBody>
          <a:bodyPr/>
          <a:lstStyle/>
          <a:p>
            <a:pPr algn="ctr"/>
            <a:r>
              <a:rPr lang="en-US" dirty="0"/>
              <a:t>Test 2 -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1C397-98AB-401E-A74D-257E237E6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7" y="2813537"/>
            <a:ext cx="5068973" cy="33557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F2B89-384D-40F7-9021-807BE24B1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76" y="2813536"/>
            <a:ext cx="4846627" cy="33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40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106C-6C1C-4148-8B09-5313DDE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 3 -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9F16F-E286-4DDA-8162-EC453056F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62" y="2467708"/>
            <a:ext cx="5243551" cy="34359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767C81-E518-41F6-87F0-A150D084F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21" y="2467708"/>
            <a:ext cx="5262417" cy="343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56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7312-D29B-4139-AF76-5B2DA08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550" cy="1325563"/>
          </a:xfrm>
        </p:spPr>
        <p:txBody>
          <a:bodyPr/>
          <a:lstStyle/>
          <a:p>
            <a:pPr algn="ctr"/>
            <a:r>
              <a:rPr lang="en-US" dirty="0"/>
              <a:t>Test 4 -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8F00B-8FC4-483B-99FA-B0DF42985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90" y="2620107"/>
            <a:ext cx="5763803" cy="3157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ADA3D7-CEC4-44E5-B978-0E0A11043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97" y="2620107"/>
            <a:ext cx="5585313" cy="315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20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6D6F-95E9-4AA4-A06E-A5CD08D9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45661" cy="1325563"/>
          </a:xfrm>
        </p:spPr>
        <p:txBody>
          <a:bodyPr/>
          <a:lstStyle/>
          <a:p>
            <a:pPr algn="ctr"/>
            <a:r>
              <a:rPr lang="en-US" dirty="0"/>
              <a:t>Test 5 -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E1352-C2AD-4398-90A4-768D8AA8A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71" y="2696308"/>
            <a:ext cx="5713348" cy="31400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699ED-6A35-41DF-A142-F7991C8BF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029" y="2691381"/>
            <a:ext cx="5906600" cy="314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99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BF92-A78A-4A21-A204-B2250621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Comparatii</a:t>
            </a:r>
            <a:r>
              <a:rPr lang="en-US" dirty="0"/>
              <a:t> -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1641-9FF2-4742-8DDB-CE3918B1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061" y="1825625"/>
            <a:ext cx="11249636" cy="4351338"/>
          </a:xfrm>
        </p:spPr>
        <p:txBody>
          <a:bodyPr/>
          <a:lstStyle/>
          <a:p>
            <a:r>
              <a:rPr lang="en-US" dirty="0"/>
              <a:t>Cum de </a:t>
            </a:r>
            <a:r>
              <a:rPr lang="en-US" dirty="0" err="1"/>
              <a:t>obicei</a:t>
            </a:r>
            <a:r>
              <a:rPr lang="en-US" dirty="0"/>
              <a:t> array-urile o </a:t>
            </a:r>
            <a:r>
              <a:rPr lang="en-US" dirty="0" err="1"/>
              <a:t>sa</a:t>
            </a:r>
            <a:r>
              <a:rPr lang="en-US" dirty="0"/>
              <a:t> fie random,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facem</a:t>
            </a:r>
            <a:r>
              <a:rPr lang="en-US" dirty="0"/>
              <a:t> </a:t>
            </a:r>
            <a:r>
              <a:rPr lang="en-US" dirty="0" err="1"/>
              <a:t>comparatii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, air </a:t>
            </a:r>
            <a:r>
              <a:rPr lang="en-US" dirty="0" err="1"/>
              <a:t>termenul</a:t>
            </a:r>
            <a:r>
              <a:rPr lang="en-US" dirty="0"/>
              <a:t> de </a:t>
            </a:r>
            <a:r>
              <a:rPr lang="en-US" dirty="0" err="1"/>
              <a:t>raportare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fie Merge Sort: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Merge: ---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Quick </a:t>
            </a:r>
            <a:r>
              <a:rPr lang="en-US" dirty="0" err="1"/>
              <a:t>stanga</a:t>
            </a:r>
            <a:r>
              <a:rPr lang="en-US" dirty="0"/>
              <a:t>: 38.42%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Quick </a:t>
            </a:r>
            <a:r>
              <a:rPr lang="en-US" dirty="0" err="1"/>
              <a:t>mediana</a:t>
            </a:r>
            <a:r>
              <a:rPr lang="en-US" dirty="0"/>
              <a:t> 3: 31.88%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STD::Sort: 21.95%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34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D30C-ED21-4954-9975-812E3177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8EF7-90C4-46B4-BE57-2735D280E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55385" cy="4351338"/>
          </a:xfrm>
        </p:spPr>
        <p:txBody>
          <a:bodyPr/>
          <a:lstStyle/>
          <a:p>
            <a:pPr algn="just"/>
            <a:r>
              <a:rPr lang="en-US" dirty="0"/>
              <a:t>Per total Bubble </a:t>
            </a:r>
            <a:r>
              <a:rPr lang="en-US" dirty="0" err="1"/>
              <a:t>este</a:t>
            </a:r>
            <a:r>
              <a:rPr lang="en-US" dirty="0"/>
              <a:t> dependent de </a:t>
            </a:r>
            <a:r>
              <a:rPr lang="en-US" dirty="0" err="1"/>
              <a:t>numarul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din input </a:t>
            </a:r>
            <a:r>
              <a:rPr lang="en-US" dirty="0" err="1"/>
              <a:t>si</a:t>
            </a:r>
            <a:r>
              <a:rPr lang="en-US" dirty="0"/>
              <a:t> are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redusa</a:t>
            </a:r>
            <a:r>
              <a:rPr lang="en-US" dirty="0"/>
              <a:t>,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o face o </a:t>
            </a:r>
            <a:r>
              <a:rPr lang="en-US" dirty="0" err="1"/>
              <a:t>sortare</a:t>
            </a:r>
            <a:r>
              <a:rPr lang="en-US" dirty="0"/>
              <a:t> </a:t>
            </a:r>
            <a:r>
              <a:rPr lang="en-US" dirty="0" err="1"/>
              <a:t>slaba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Count </a:t>
            </a:r>
            <a:r>
              <a:rPr lang="en-US" dirty="0" err="1"/>
              <a:t>este</a:t>
            </a:r>
            <a:r>
              <a:rPr lang="en-US" dirty="0"/>
              <a:t> dependent de </a:t>
            </a:r>
            <a:r>
              <a:rPr lang="en-US" dirty="0" err="1"/>
              <a:t>valoarea</a:t>
            </a:r>
            <a:r>
              <a:rPr lang="en-US" dirty="0"/>
              <a:t> maxima a </a:t>
            </a:r>
            <a:r>
              <a:rPr lang="en-US" dirty="0" err="1"/>
              <a:t>numerelor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buna </a:t>
            </a:r>
            <a:r>
              <a:rPr lang="en-US" dirty="0" err="1"/>
              <a:t>sortare</a:t>
            </a:r>
            <a:r>
              <a:rPr lang="en-US" dirty="0"/>
              <a:t> in </a:t>
            </a:r>
            <a:r>
              <a:rPr lang="en-US" dirty="0" err="1"/>
              <a:t>cazul</a:t>
            </a:r>
            <a:r>
              <a:rPr lang="en-US" dirty="0"/>
              <a:t> in care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dirty="0" err="1"/>
              <a:t>este</a:t>
            </a:r>
            <a:r>
              <a:rPr lang="en-US" dirty="0"/>
              <a:t> mica.</a:t>
            </a:r>
          </a:p>
          <a:p>
            <a:pPr algn="just"/>
            <a:r>
              <a:rPr lang="en-US" dirty="0"/>
              <a:t>Quick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bun </a:t>
            </a:r>
            <a:r>
              <a:rPr lang="en-US" dirty="0" err="1"/>
              <a:t>pentru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 random, </a:t>
            </a:r>
            <a:r>
              <a:rPr lang="en-US" dirty="0" err="1"/>
              <a:t>dar</a:t>
            </a:r>
            <a:r>
              <a:rPr lang="en-US" dirty="0"/>
              <a:t> are o </a:t>
            </a:r>
            <a:r>
              <a:rPr lang="en-US" dirty="0" err="1"/>
              <a:t>complexitate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redusa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 </a:t>
            </a:r>
            <a:r>
              <a:rPr lang="en-US" dirty="0" err="1"/>
              <a:t>crescatoare</a:t>
            </a:r>
            <a:r>
              <a:rPr lang="en-US" dirty="0"/>
              <a:t> / </a:t>
            </a:r>
            <a:r>
              <a:rPr lang="en-US" dirty="0" err="1"/>
              <a:t>descrescatoare</a:t>
            </a:r>
            <a:r>
              <a:rPr lang="en-US" dirty="0"/>
              <a:t> / </a:t>
            </a:r>
            <a:r>
              <a:rPr lang="en-US" dirty="0" err="1"/>
              <a:t>constante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Iar</a:t>
            </a:r>
            <a:r>
              <a:rPr lang="en-US" dirty="0"/>
              <a:t> Merge </a:t>
            </a:r>
            <a:r>
              <a:rPr lang="en-US" dirty="0" err="1"/>
              <a:t>si</a:t>
            </a:r>
            <a:r>
              <a:rPr lang="en-US" dirty="0"/>
              <a:t> Radix sunt universal </a:t>
            </a:r>
            <a:r>
              <a:rPr lang="en-US" dirty="0" err="1"/>
              <a:t>foarte</a:t>
            </a:r>
            <a:r>
              <a:rPr lang="en-US" dirty="0"/>
              <a:t> </a:t>
            </a:r>
            <a:r>
              <a:rPr lang="en-US" dirty="0" err="1"/>
              <a:t>bune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Cum Merge </a:t>
            </a:r>
            <a:r>
              <a:rPr lang="en-US" dirty="0" err="1"/>
              <a:t>functioneaza</a:t>
            </a:r>
            <a:r>
              <a:rPr lang="en-US" dirty="0"/>
              <a:t> </a:t>
            </a:r>
            <a:r>
              <a:rPr lang="en-US" dirty="0" err="1"/>
              <a:t>totusi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tipurile</a:t>
            </a:r>
            <a:r>
              <a:rPr lang="en-US" dirty="0"/>
              <a:t> de date (int, double, string) 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castigatorul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921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8B4C-B52D-411F-A497-40B11325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Teste – int /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3198-BA57-4CB5-96C1-B93589553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37" y="1825625"/>
            <a:ext cx="11543251" cy="4801678"/>
          </a:xfrm>
        </p:spPr>
        <p:txBody>
          <a:bodyPr>
            <a:normAutofit/>
          </a:bodyPr>
          <a:lstStyle/>
          <a:p>
            <a:r>
              <a:rPr lang="en-US" dirty="0"/>
              <a:t>In slide-urile </a:t>
            </a:r>
            <a:r>
              <a:rPr lang="en-US" dirty="0" err="1"/>
              <a:t>urmatoare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teste </a:t>
            </a:r>
            <a:r>
              <a:rPr lang="en-US" dirty="0" err="1"/>
              <a:t>pt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 random / </a:t>
            </a:r>
            <a:r>
              <a:rPr lang="en-US" dirty="0" err="1"/>
              <a:t>crescator</a:t>
            </a:r>
            <a:r>
              <a:rPr lang="en-US" dirty="0"/>
              <a:t> /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 / </a:t>
            </a:r>
            <a:r>
              <a:rPr lang="en-US" dirty="0" err="1"/>
              <a:t>descrescator</a:t>
            </a:r>
            <a:r>
              <a:rPr lang="en-US" dirty="0"/>
              <a:t> /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 / constant cu </a:t>
            </a:r>
            <a:r>
              <a:rPr lang="en-US" dirty="0" err="1"/>
              <a:t>elemente</a:t>
            </a:r>
            <a:r>
              <a:rPr lang="en-US" dirty="0"/>
              <a:t> de tip int </a:t>
            </a:r>
            <a:r>
              <a:rPr lang="en-US" dirty="0" err="1"/>
              <a:t>si</a:t>
            </a:r>
            <a:r>
              <a:rPr lang="en-US" dirty="0"/>
              <a:t> double: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1.000,            </a:t>
            </a:r>
            <a:r>
              <a:rPr lang="en-US" dirty="0" err="1"/>
              <a:t>Valoarea</a:t>
            </a:r>
            <a:r>
              <a:rPr lang="en-US" dirty="0"/>
              <a:t> maxima = 1.000;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10.000,          </a:t>
            </a:r>
            <a:r>
              <a:rPr lang="en-US" dirty="0" err="1"/>
              <a:t>Valoarea</a:t>
            </a:r>
            <a:r>
              <a:rPr lang="en-US" dirty="0"/>
              <a:t> maxima = 100.000;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100.000,        </a:t>
            </a:r>
            <a:r>
              <a:rPr lang="en-US" dirty="0" err="1"/>
              <a:t>Valoarea</a:t>
            </a:r>
            <a:r>
              <a:rPr lang="en-US" dirty="0"/>
              <a:t> maxima = 1.000.000;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1.000.000,     </a:t>
            </a:r>
            <a:r>
              <a:rPr lang="en-US" dirty="0" err="1"/>
              <a:t>Valoarea</a:t>
            </a:r>
            <a:r>
              <a:rPr lang="en-US" dirty="0"/>
              <a:t> maxima = 1.000.000;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= 10.000.000,   </a:t>
            </a:r>
            <a:r>
              <a:rPr lang="en-US" dirty="0" err="1"/>
              <a:t>Valoarea</a:t>
            </a:r>
            <a:r>
              <a:rPr lang="en-US" dirty="0"/>
              <a:t> maxima = 1.000.000.000.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4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BE39-821F-418E-BA85-2A5A79CA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A0AE-63DC-4598-B689-7A9898D0F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slide-urile </a:t>
            </a:r>
            <a:r>
              <a:rPr lang="en-US" dirty="0" err="1"/>
              <a:t>urmatoare</a:t>
            </a:r>
            <a:r>
              <a:rPr lang="en-US" dirty="0"/>
              <a:t>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executie</a:t>
            </a:r>
            <a:r>
              <a:rPr lang="en-US" dirty="0"/>
              <a:t> </a:t>
            </a:r>
            <a:r>
              <a:rPr lang="en-US" dirty="0" err="1"/>
              <a:t>pt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teste </a:t>
            </a:r>
            <a:r>
              <a:rPr lang="en-US" dirty="0" err="1"/>
              <a:t>pt</a:t>
            </a:r>
            <a:r>
              <a:rPr lang="en-US" dirty="0"/>
              <a:t> array-</a:t>
            </a:r>
            <a:r>
              <a:rPr lang="en-US" dirty="0" err="1"/>
              <a:t>uri</a:t>
            </a:r>
            <a:r>
              <a:rPr lang="en-US" dirty="0"/>
              <a:t> random / </a:t>
            </a:r>
            <a:r>
              <a:rPr lang="en-US" dirty="0" err="1"/>
              <a:t>crescator</a:t>
            </a:r>
            <a:r>
              <a:rPr lang="en-US" dirty="0"/>
              <a:t> /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 / </a:t>
            </a:r>
            <a:r>
              <a:rPr lang="en-US" dirty="0" err="1"/>
              <a:t>descrescator</a:t>
            </a:r>
            <a:r>
              <a:rPr lang="en-US" dirty="0"/>
              <a:t> /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 / constant cu </a:t>
            </a:r>
            <a:r>
              <a:rPr lang="en-US" dirty="0" err="1"/>
              <a:t>elemente</a:t>
            </a:r>
            <a:r>
              <a:rPr lang="en-US" dirty="0"/>
              <a:t> de tip string: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stringuri</a:t>
            </a:r>
            <a:r>
              <a:rPr lang="en-US" dirty="0"/>
              <a:t> = 100,            	 </a:t>
            </a:r>
            <a:r>
              <a:rPr lang="en-US" dirty="0" err="1"/>
              <a:t>Marimea</a:t>
            </a:r>
            <a:r>
              <a:rPr lang="en-US" dirty="0"/>
              <a:t> maxima = 10;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stringuri</a:t>
            </a:r>
            <a:r>
              <a:rPr lang="en-US" dirty="0"/>
              <a:t> = 1.000,		 </a:t>
            </a:r>
            <a:r>
              <a:rPr lang="en-US" dirty="0" err="1"/>
              <a:t>Marimea</a:t>
            </a:r>
            <a:r>
              <a:rPr lang="en-US" dirty="0"/>
              <a:t> maxima = 50;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stringuri</a:t>
            </a:r>
            <a:r>
              <a:rPr lang="en-US" dirty="0"/>
              <a:t> = 10.000, 	 </a:t>
            </a:r>
            <a:r>
              <a:rPr lang="en-US" dirty="0" err="1"/>
              <a:t>Marimea</a:t>
            </a:r>
            <a:r>
              <a:rPr lang="en-US" dirty="0"/>
              <a:t> maxima = 100;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stringuri</a:t>
            </a:r>
            <a:r>
              <a:rPr lang="en-US" dirty="0"/>
              <a:t> = 100.000, 	 </a:t>
            </a:r>
            <a:r>
              <a:rPr lang="en-US" dirty="0" err="1"/>
              <a:t>Marimea</a:t>
            </a:r>
            <a:r>
              <a:rPr lang="en-US" dirty="0"/>
              <a:t> maxima = 100;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Numar</a:t>
            </a:r>
            <a:r>
              <a:rPr lang="en-US" dirty="0"/>
              <a:t> de </a:t>
            </a:r>
            <a:r>
              <a:rPr lang="en-US" dirty="0" err="1"/>
              <a:t>stringuri</a:t>
            </a:r>
            <a:r>
              <a:rPr lang="en-US" dirty="0"/>
              <a:t> = 1.000.000, 	 </a:t>
            </a:r>
            <a:r>
              <a:rPr lang="en-US" dirty="0" err="1"/>
              <a:t>Marimea</a:t>
            </a:r>
            <a:r>
              <a:rPr lang="en-US" dirty="0"/>
              <a:t> maxima = 1000.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4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FCC4-3889-4A9C-9E91-005B097B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Restrictii</a:t>
            </a:r>
            <a:r>
              <a:rPr lang="en-US" dirty="0"/>
              <a:t> – int / 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2C72-BD24-4170-A5C0-1430E5AFF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1137900" cy="4351338"/>
          </a:xfrm>
        </p:spPr>
        <p:txBody>
          <a:bodyPr/>
          <a:lstStyle/>
          <a:p>
            <a:pPr algn="just"/>
            <a:r>
              <a:rPr lang="en-US" dirty="0"/>
              <a:t>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sortam</a:t>
            </a:r>
            <a:r>
              <a:rPr lang="en-US" dirty="0"/>
              <a:t> cu Bubble </a:t>
            </a:r>
            <a:r>
              <a:rPr lang="en-US" dirty="0" err="1"/>
              <a:t>daca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10.000 de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eficientei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( Bubble are O(n^2) ).</a:t>
            </a:r>
          </a:p>
          <a:p>
            <a:pPr algn="just"/>
            <a:r>
              <a:rPr lang="en-US" dirty="0"/>
              <a:t>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sortam</a:t>
            </a:r>
            <a:r>
              <a:rPr lang="en-US" dirty="0"/>
              <a:t> cu Count </a:t>
            </a:r>
            <a:r>
              <a:rPr lang="en-US" dirty="0" err="1"/>
              <a:t>daca</a:t>
            </a:r>
            <a:r>
              <a:rPr lang="en-US" dirty="0"/>
              <a:t> sunt </a:t>
            </a:r>
            <a:r>
              <a:rPr lang="en-US" dirty="0" err="1"/>
              <a:t>elemetne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de 10.000.000,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memoriei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necesara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sortam</a:t>
            </a:r>
            <a:r>
              <a:rPr lang="en-US" dirty="0"/>
              <a:t> cu Quick </a:t>
            </a:r>
            <a:r>
              <a:rPr lang="en-US" dirty="0" err="1"/>
              <a:t>daca</a:t>
            </a:r>
            <a:r>
              <a:rPr lang="en-US" dirty="0"/>
              <a:t> array-ul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 /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crecator</a:t>
            </a:r>
            <a:r>
              <a:rPr lang="en-US" dirty="0"/>
              <a:t> / </a:t>
            </a:r>
            <a:r>
              <a:rPr lang="en-US" dirty="0" err="1"/>
              <a:t>descrescator</a:t>
            </a:r>
            <a:r>
              <a:rPr lang="en-US" dirty="0"/>
              <a:t> /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10.000 (100.000 </a:t>
            </a:r>
            <a:r>
              <a:rPr lang="en-US" dirty="0" err="1"/>
              <a:t>pentru</a:t>
            </a:r>
            <a:r>
              <a:rPr lang="en-US" dirty="0"/>
              <a:t> Quick cu </a:t>
            </a:r>
            <a:r>
              <a:rPr lang="en-US" dirty="0" err="1"/>
              <a:t>mediana</a:t>
            </a:r>
            <a:r>
              <a:rPr lang="en-US" dirty="0"/>
              <a:t> de 3) de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eficientei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(Quick in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are O(n^2)).</a:t>
            </a:r>
          </a:p>
        </p:txBody>
      </p:sp>
    </p:spTree>
    <p:extLst>
      <p:ext uri="{BB962C8B-B14F-4D97-AF65-F5344CB8AC3E}">
        <p14:creationId xmlns:p14="http://schemas.microsoft.com/office/powerpoint/2010/main" val="103481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36BF-8BAC-4D88-952F-C2BE2B4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Restrictii</a:t>
            </a:r>
            <a:r>
              <a:rPr lang="en-US" dirty="0"/>
              <a:t>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69D6-1EA5-432B-A48D-E74683D53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18" y="2035350"/>
            <a:ext cx="10758182" cy="4351338"/>
          </a:xfrm>
        </p:spPr>
        <p:txBody>
          <a:bodyPr/>
          <a:lstStyle/>
          <a:p>
            <a:pPr algn="just"/>
            <a:r>
              <a:rPr lang="en-US" dirty="0"/>
              <a:t>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sortam</a:t>
            </a:r>
            <a:r>
              <a:rPr lang="en-US" dirty="0"/>
              <a:t> cu Bubble </a:t>
            </a:r>
            <a:r>
              <a:rPr lang="en-US" dirty="0" err="1"/>
              <a:t>daca</a:t>
            </a:r>
            <a:r>
              <a:rPr lang="en-US" dirty="0"/>
              <a:t> sunt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10.000 de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eficientei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( Bubble are O(n^2) ).</a:t>
            </a:r>
          </a:p>
          <a:p>
            <a:pPr algn="just"/>
            <a:r>
              <a:rPr lang="en-US" dirty="0"/>
              <a:t>Nu o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sortam</a:t>
            </a:r>
            <a:r>
              <a:rPr lang="en-US" dirty="0"/>
              <a:t> cu Quick </a:t>
            </a:r>
            <a:r>
              <a:rPr lang="en-US" dirty="0" err="1"/>
              <a:t>daca</a:t>
            </a:r>
            <a:r>
              <a:rPr lang="en-US" dirty="0"/>
              <a:t> array-ul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crescator</a:t>
            </a:r>
            <a:r>
              <a:rPr lang="en-US" dirty="0"/>
              <a:t> /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crecator</a:t>
            </a:r>
            <a:r>
              <a:rPr lang="en-US" dirty="0"/>
              <a:t> / </a:t>
            </a:r>
            <a:r>
              <a:rPr lang="en-US" dirty="0" err="1"/>
              <a:t>descrescator</a:t>
            </a:r>
            <a:r>
              <a:rPr lang="en-US" dirty="0"/>
              <a:t> / </a:t>
            </a:r>
            <a:r>
              <a:rPr lang="en-US" dirty="0" err="1"/>
              <a:t>aproape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10.000 de </a:t>
            </a:r>
            <a:r>
              <a:rPr lang="en-US" dirty="0" err="1"/>
              <a:t>elemente</a:t>
            </a:r>
            <a:r>
              <a:rPr lang="en-US" dirty="0"/>
              <a:t>, </a:t>
            </a:r>
            <a:r>
              <a:rPr lang="en-US" dirty="0" err="1"/>
              <a:t>datorita</a:t>
            </a:r>
            <a:r>
              <a:rPr lang="en-US" dirty="0"/>
              <a:t> </a:t>
            </a:r>
            <a:r>
              <a:rPr lang="en-US" dirty="0" err="1"/>
              <a:t>eficientei</a:t>
            </a:r>
            <a:r>
              <a:rPr lang="en-US" dirty="0"/>
              <a:t> </a:t>
            </a:r>
            <a:r>
              <a:rPr lang="en-US" dirty="0" err="1"/>
              <a:t>reduse</a:t>
            </a:r>
            <a:r>
              <a:rPr lang="en-US" dirty="0"/>
              <a:t> (Quick in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are O(n^2)).</a:t>
            </a:r>
          </a:p>
          <a:p>
            <a:pPr algn="just"/>
            <a:r>
              <a:rPr lang="en-US" dirty="0" err="1"/>
              <a:t>Marimea</a:t>
            </a:r>
            <a:r>
              <a:rPr lang="en-US" dirty="0"/>
              <a:t> maxima </a:t>
            </a:r>
            <a:r>
              <a:rPr lang="en-US" dirty="0" err="1"/>
              <a:t>este</a:t>
            </a:r>
            <a:r>
              <a:rPr lang="en-US" dirty="0"/>
              <a:t> de 1000,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altfel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3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D033-2346-4FBE-A395-CC110185D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99" y="227012"/>
            <a:ext cx="11797601" cy="1325563"/>
          </a:xfrm>
        </p:spPr>
        <p:txBody>
          <a:bodyPr/>
          <a:lstStyle/>
          <a:p>
            <a:pPr algn="ctr"/>
            <a:r>
              <a:rPr lang="en-US" dirty="0"/>
              <a:t>Test 1 - int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145616-A376-47AA-982C-75E9F605D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50" y="1548215"/>
            <a:ext cx="4974355" cy="48709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3A3B8-A9DC-4B57-9764-E09EED456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96" y="1548215"/>
            <a:ext cx="4880360" cy="487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98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9EC7-257E-4581-92EB-D1598069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369" y="107217"/>
            <a:ext cx="10646328" cy="1082675"/>
          </a:xfrm>
        </p:spPr>
        <p:txBody>
          <a:bodyPr/>
          <a:lstStyle/>
          <a:p>
            <a:pPr algn="ctr"/>
            <a:r>
              <a:rPr lang="en-US" dirty="0"/>
              <a:t>Test 2 - 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D529D-0E54-4B81-9403-AB053C4A9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38" y="1512277"/>
            <a:ext cx="5230073" cy="5076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6C6D90-B52D-4DF4-B547-1119FCB0A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90" y="1512276"/>
            <a:ext cx="5138760" cy="50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0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106C-6C1C-4148-8B09-5313DDE71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6"/>
            <a:ext cx="10515600" cy="1041644"/>
          </a:xfrm>
        </p:spPr>
        <p:txBody>
          <a:bodyPr/>
          <a:lstStyle/>
          <a:p>
            <a:pPr algn="ctr"/>
            <a:r>
              <a:rPr lang="en-US" dirty="0"/>
              <a:t>Test 3 - 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56E5C-4CF1-44D4-AD2B-216BE8D26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" y="1632071"/>
            <a:ext cx="5783542" cy="48650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B6399E-17DE-4BF8-9F8D-0DCD3B616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640" y="1632071"/>
            <a:ext cx="5659599" cy="486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1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803</Words>
  <Application>Microsoft Office PowerPoint</Application>
  <PresentationFormat>Widescreen</PresentationFormat>
  <Paragraphs>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Sortari</vt:lpstr>
      <vt:lpstr>Algoritmii de sortare implementati</vt:lpstr>
      <vt:lpstr>Teste – int / double</vt:lpstr>
      <vt:lpstr>Teste string</vt:lpstr>
      <vt:lpstr>Restrictii – int / double</vt:lpstr>
      <vt:lpstr>Restrictii string</vt:lpstr>
      <vt:lpstr>Test 1 - int</vt:lpstr>
      <vt:lpstr>Test 2 - int</vt:lpstr>
      <vt:lpstr>Test 3 - int</vt:lpstr>
      <vt:lpstr>Test 4 - int</vt:lpstr>
      <vt:lpstr>Test 5 - int</vt:lpstr>
      <vt:lpstr>Comparatii - int</vt:lpstr>
      <vt:lpstr>Test 1 - double</vt:lpstr>
      <vt:lpstr>Test 2 - double</vt:lpstr>
      <vt:lpstr>Test 3 - double</vt:lpstr>
      <vt:lpstr>Test 4 - double</vt:lpstr>
      <vt:lpstr>Test 5 - double</vt:lpstr>
      <vt:lpstr>Comparatii - double</vt:lpstr>
      <vt:lpstr>Test 1 - string</vt:lpstr>
      <vt:lpstr>Test 2 - string</vt:lpstr>
      <vt:lpstr>Test 3 - string</vt:lpstr>
      <vt:lpstr>Test 4 - string</vt:lpstr>
      <vt:lpstr>Test 5 - string</vt:lpstr>
      <vt:lpstr>Comparatii - string</vt:lpstr>
      <vt:lpstr>Concluzii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</dc:creator>
  <cp:lastModifiedBy>Adi</cp:lastModifiedBy>
  <cp:revision>20</cp:revision>
  <dcterms:created xsi:type="dcterms:W3CDTF">2021-03-08T10:20:53Z</dcterms:created>
  <dcterms:modified xsi:type="dcterms:W3CDTF">2021-03-14T16:42:41Z</dcterms:modified>
</cp:coreProperties>
</file>