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2f4968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82f4968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20436e0f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20436e0f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820436e0f_0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820436e0f_0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820436e0f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820436e0f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820436e0f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820436e0f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820436e0f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820436e0f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820436e0f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820436e0f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20436e0f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820436e0f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833e4f84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833e4f84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tweets_hate_speech_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84650"/>
            <a:ext cx="3747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HATE SPEECH ANALYSIS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957550"/>
            <a:ext cx="37479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Carpineanu Alexandru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Cuciureanu Dragos-Adrian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Vasile George-Cristian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Observatii</a:t>
            </a: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body" idx="1"/>
          </p:nvPr>
        </p:nvSpPr>
        <p:spPr>
          <a:xfrm>
            <a:off x="1929600" y="1916600"/>
            <a:ext cx="5778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Utilizarea</a:t>
            </a:r>
            <a:r>
              <a:rPr lang="en" sz="1600" i="1" dirty="0"/>
              <a:t> n-gramelor</a:t>
            </a:r>
            <a:r>
              <a:rPr lang="en" sz="1600" dirty="0"/>
              <a:t> în TF-IDF a crescut semnificativ performanța modelelor, mai precis cu </a:t>
            </a:r>
            <a:r>
              <a:rPr lang="en" sz="1600" b="1" dirty="0"/>
              <a:t>~6%</a:t>
            </a:r>
            <a:r>
              <a:rPr lang="ro-RO" sz="1600" dirty="0"/>
              <a:t>.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45720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 dirty="0"/>
              <a:t>Păstrarea conținutului </a:t>
            </a:r>
            <a:r>
              <a:rPr lang="en" sz="1600" i="1" dirty="0"/>
              <a:t>hashtag</a:t>
            </a:r>
            <a:r>
              <a:rPr lang="en" sz="1600" dirty="0"/>
              <a:t>-urilor în TF-IDF a adus o îmbunătățire de </a:t>
            </a:r>
            <a:r>
              <a:rPr lang="en" sz="1600" b="1" dirty="0"/>
              <a:t>~5%</a:t>
            </a:r>
            <a:r>
              <a:rPr lang="en" sz="1600" dirty="0"/>
              <a:t> în majoritatea modelelor</a:t>
            </a:r>
            <a:r>
              <a:rPr lang="ro-RO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Alegerea dataset-ului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Tehnici de preprocesare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Extragerea feature-urilor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Modele de clasificatori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Rezultate notabile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State of the Art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Alegerea dataset-ului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641400"/>
            <a:ext cx="7030500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Pentru acest task de procesare si clasificare a textelor, am ales dataset-ul </a:t>
            </a:r>
            <a:r>
              <a:rPr lang="en" u="sng">
                <a:solidFill>
                  <a:schemeClr val="hlink"/>
                </a:solidFill>
                <a:hlinkClick r:id="rId3"/>
              </a:rPr>
              <a:t>tweets_hate_speech_detection</a:t>
            </a:r>
            <a:r>
              <a:rPr lang="en"/>
              <a:t> de pe platforma HuggingFace.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Acest dataset contine </a:t>
            </a:r>
            <a:r>
              <a:rPr lang="en" i="1"/>
              <a:t>31.962</a:t>
            </a:r>
            <a:r>
              <a:rPr lang="en"/>
              <a:t> de sample-uri obtinute prin API-ul Twitter si adnotate, structurate ca </a:t>
            </a:r>
            <a:r>
              <a:rPr lang="en" i="1"/>
              <a:t>.csv</a:t>
            </a:r>
            <a:r>
              <a:rPr lang="en"/>
              <a:t> astfel: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id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text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label </a:t>
            </a:r>
            <a:r>
              <a:rPr lang="en" sz="1200"/>
              <a:t>  (</a:t>
            </a:r>
            <a:r>
              <a:rPr lang="en" sz="1200" b="1"/>
              <a:t>0</a:t>
            </a:r>
            <a:r>
              <a:rPr lang="en" sz="1200"/>
              <a:t> : non-hateful, </a:t>
            </a:r>
            <a:r>
              <a:rPr lang="en" sz="1200" b="1"/>
              <a:t>1</a:t>
            </a:r>
            <a:r>
              <a:rPr lang="en" sz="1200"/>
              <a:t> : hateful)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Exemplu: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145,0,so blessed to have worked with sa's best leading ladies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83,1,how the #altright uses insecurity to lure men into #whitesupremacy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Tehnici de preprocesare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763975" y="1701900"/>
            <a:ext cx="42132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Tehnici de preprocesare utilizare: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hyperlink</a:t>
            </a:r>
            <a:r>
              <a:rPr lang="en" sz="1200"/>
              <a:t>-urilor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referintelor la useri</a:t>
            </a:r>
            <a:r>
              <a:rPr lang="en" sz="1200"/>
              <a:t>   (‘@username’)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hashtag</a:t>
            </a:r>
            <a:r>
              <a:rPr lang="en" sz="1200"/>
              <a:t>-urilor   (‘#obama’ -&gt; ‘obama’)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literelor repetate</a:t>
            </a:r>
            <a:r>
              <a:rPr lang="en" sz="1200"/>
              <a:t>   (‘goooood’ -&gt; ‘good’)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cifrelor</a:t>
            </a:r>
            <a:endParaRPr sz="1200"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semnelor de punctuatie</a:t>
            </a:r>
            <a:endParaRPr sz="1200"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spatiilor   </a:t>
            </a:r>
            <a:r>
              <a:rPr lang="en" sz="1200"/>
              <a:t>(space, tab, newline)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stopwords   </a:t>
            </a:r>
            <a:r>
              <a:rPr lang="en" sz="1200"/>
              <a:t>(‘and’, ‘the’, ‘of’ etc.)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aducerea caracterelor la </a:t>
            </a:r>
            <a:r>
              <a:rPr lang="en" sz="1200" i="1"/>
              <a:t>encoding UTF-8</a:t>
            </a:r>
            <a:endParaRPr sz="1200"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i="1"/>
              <a:t>lematizarea </a:t>
            </a:r>
            <a:r>
              <a:rPr lang="en" sz="1200"/>
              <a:t>cuvintelor   (‘abducting’ -&gt; ‘abduct’)</a:t>
            </a:r>
            <a:endParaRPr sz="1200"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36664"/>
          <a:stretch/>
        </p:blipFill>
        <p:spPr>
          <a:xfrm>
            <a:off x="6125450" y="1595700"/>
            <a:ext cx="2208900" cy="1216800"/>
          </a:xfrm>
          <a:prstGeom prst="roundRect">
            <a:avLst>
              <a:gd name="adj" fmla="val 2819"/>
            </a:avLst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36768"/>
          <a:stretch/>
        </p:blipFill>
        <p:spPr>
          <a:xfrm>
            <a:off x="6125538" y="3300613"/>
            <a:ext cx="2208900" cy="1262400"/>
          </a:xfrm>
          <a:prstGeom prst="roundRect">
            <a:avLst>
              <a:gd name="adj" fmla="val 3259"/>
            </a:avLst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6773474" y="1226400"/>
            <a:ext cx="91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Initial text</a:t>
            </a:r>
            <a:endParaRPr sz="1200"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773475" y="2931325"/>
            <a:ext cx="98547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Clean text</a:t>
            </a:r>
            <a:endParaRPr sz="1200" b="1" i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Extragerea feature-urilor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1089200" y="1990050"/>
            <a:ext cx="3645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</a:t>
            </a:r>
            <a:r>
              <a:rPr lang="en"/>
              <a:t>erm </a:t>
            </a:r>
            <a:r>
              <a:rPr lang="en" b="1"/>
              <a:t>f</a:t>
            </a:r>
            <a:r>
              <a:rPr lang="en"/>
              <a:t>requency </a:t>
            </a:r>
            <a:r>
              <a:rPr lang="en" b="1"/>
              <a:t>-</a:t>
            </a:r>
            <a:r>
              <a:rPr lang="en"/>
              <a:t> </a:t>
            </a:r>
            <a:r>
              <a:rPr lang="en" b="1"/>
              <a:t>I</a:t>
            </a:r>
            <a:r>
              <a:rPr lang="en"/>
              <a:t>nverse </a:t>
            </a:r>
            <a:r>
              <a:rPr lang="en" b="1"/>
              <a:t>d</a:t>
            </a:r>
            <a:r>
              <a:rPr lang="en"/>
              <a:t>ocument </a:t>
            </a:r>
            <a:r>
              <a:rPr lang="en" b="1"/>
              <a:t>f</a:t>
            </a:r>
            <a:r>
              <a:rPr lang="en"/>
              <a:t>requency este un mod de extragere a feature-urilor ce evalueaza importanta fiecarui cuvant din corpus, in relatie cu numarul sau de aparitii in fiecare document.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Spre exemplu, cuvinte precum ‘the’ sau ‘is’ au o importanta mult mai mica fata de ‘blacklives’ intr-un corpus de hate-speech.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Tf-Idf nu ia in considerare contextul in care regasim cuvintele in propozitie.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2"/>
          </p:nvPr>
        </p:nvSpPr>
        <p:spPr>
          <a:xfrm>
            <a:off x="4903650" y="1989925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</a:t>
            </a:r>
            <a:r>
              <a:rPr lang="en"/>
              <a:t>ontinuous </a:t>
            </a:r>
            <a:r>
              <a:rPr lang="en" b="1"/>
              <a:t>B</a:t>
            </a:r>
            <a:r>
              <a:rPr lang="en"/>
              <a:t>ag </a:t>
            </a:r>
            <a:r>
              <a:rPr lang="en" b="1"/>
              <a:t>o</a:t>
            </a:r>
            <a:r>
              <a:rPr lang="en"/>
              <a:t>f </a:t>
            </a:r>
            <a:r>
              <a:rPr lang="en" b="1"/>
              <a:t>W</a:t>
            </a:r>
            <a:r>
              <a:rPr lang="en"/>
              <a:t>ords este o metoda de extragere a feature-urilor ce utilizeaza o retea neuronala pre-antrenata cu 2 layere, care reconstruieste contextul cuvintelor primite ca input dupa vectorii creati in urma antrenarii.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Aceasta ajusteaza n-vectorii, astfel incat cuvintele gasite in contexte similare apar apropiate unele de altele in spatiul vectorial creat la antrenare.</a:t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2291875" y="1497650"/>
            <a:ext cx="7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Tf-Idf</a:t>
            </a:r>
            <a:endParaRPr sz="1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6195900" y="1497650"/>
            <a:ext cx="84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CBoW</a:t>
            </a:r>
            <a:endParaRPr sz="1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Modele de clasificatori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0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Multinomial Naive Bayes</a:t>
            </a:r>
            <a:r>
              <a:rPr lang="en" sz="1400" dirty="0"/>
              <a:t>	   			best f1: 62%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Ridge Classifier</a:t>
            </a:r>
            <a:r>
              <a:rPr lang="en" sz="1400" dirty="0"/>
              <a:t>   					best f1: 86%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SVC </a:t>
            </a:r>
            <a:r>
              <a:rPr lang="en" sz="1400" dirty="0"/>
              <a:t>(cu kernel ’rbf’)	   			best f1: 83%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Linear SVC</a:t>
            </a:r>
            <a:r>
              <a:rPr lang="en" sz="1400" dirty="0"/>
              <a:t>   					best f1: </a:t>
            </a:r>
            <a:r>
              <a:rPr lang="en" sz="1400" b="1" dirty="0"/>
              <a:t>88</a:t>
            </a:r>
            <a:r>
              <a:rPr lang="en" sz="1400" dirty="0"/>
              <a:t>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Gradient Boosting Classifier</a:t>
            </a:r>
            <a:r>
              <a:rPr lang="en" sz="1400" dirty="0"/>
              <a:t>   			best f1: 79%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MLP Classifier</a:t>
            </a:r>
            <a:r>
              <a:rPr lang="en" sz="1400" dirty="0"/>
              <a:t>					best f1: </a:t>
            </a:r>
            <a:r>
              <a:rPr lang="en" sz="1400" b="1" dirty="0"/>
              <a:t>88</a:t>
            </a:r>
            <a:r>
              <a:rPr lang="en" sz="1400" dirty="0"/>
              <a:t>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XGBoost</a:t>
            </a:r>
            <a:r>
              <a:rPr lang="en" sz="1400" dirty="0"/>
              <a:t>					best f1: 84%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5 modele </a:t>
            </a:r>
            <a:r>
              <a:rPr lang="en" sz="1400" b="1" dirty="0"/>
              <a:t>BERT </a:t>
            </a:r>
            <a:r>
              <a:rPr lang="en" sz="1400" dirty="0"/>
              <a:t>preantrenate				best f1: 70%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Deep neural network</a:t>
            </a:r>
            <a:r>
              <a:rPr lang="en" sz="1400" dirty="0"/>
              <a:t> (antrenata pe 100 de epoci)		best f1: </a:t>
            </a:r>
            <a:r>
              <a:rPr lang="en" sz="1400" b="1" dirty="0"/>
              <a:t>83</a:t>
            </a:r>
            <a:r>
              <a:rPr lang="en" sz="1400" dirty="0"/>
              <a:t>%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Rezultate notabile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r="1283"/>
          <a:stretch/>
        </p:blipFill>
        <p:spPr>
          <a:xfrm>
            <a:off x="1444950" y="2526375"/>
            <a:ext cx="2801700" cy="2332200"/>
          </a:xfrm>
          <a:prstGeom prst="roundRect">
            <a:avLst>
              <a:gd name="adj" fmla="val 1775"/>
            </a:avLst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 r="1283"/>
          <a:stretch/>
        </p:blipFill>
        <p:spPr>
          <a:xfrm>
            <a:off x="4897250" y="2526375"/>
            <a:ext cx="2813700" cy="2332200"/>
          </a:xfrm>
          <a:prstGeom prst="roundRect">
            <a:avLst>
              <a:gd name="adj" fmla="val 1666"/>
            </a:avLst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350" y="1514025"/>
            <a:ext cx="2076600" cy="864900"/>
          </a:xfrm>
          <a:prstGeom prst="roundRect">
            <a:avLst>
              <a:gd name="adj" fmla="val 4795"/>
            </a:avLst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0250" y="1514025"/>
            <a:ext cx="2076600" cy="864900"/>
          </a:xfrm>
          <a:prstGeom prst="roundRect">
            <a:avLst>
              <a:gd name="adj" fmla="val 4856"/>
            </a:avLst>
          </a:prstGeom>
          <a:noFill/>
          <a:ln>
            <a:noFill/>
          </a:ln>
        </p:spPr>
      </p:pic>
      <p:cxnSp>
        <p:nvCxnSpPr>
          <p:cNvPr id="325" name="Google Shape;325;p19"/>
          <p:cNvCxnSpPr/>
          <p:nvPr/>
        </p:nvCxnSpPr>
        <p:spPr>
          <a:xfrm>
            <a:off x="4572000" y="1388050"/>
            <a:ext cx="0" cy="3560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19"/>
          <p:cNvSpPr txBox="1"/>
          <p:nvPr/>
        </p:nvSpPr>
        <p:spPr>
          <a:xfrm>
            <a:off x="1410350" y="1596975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Linear</a:t>
            </a:r>
            <a:b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SVC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5019050" y="17464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MLP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State of the Art</a:t>
            </a:r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1584600" y="1367225"/>
            <a:ext cx="6468900" cy="15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Pentru clasificarea datelor, am folosit un model Deep Neural Network, layerele fiind de natura 300 x 256 x 256 x 2 (300 fiind dimensiunea unui feature, iar 2 este pentru outputul binar: hate, non-hate).</a:t>
            </a:r>
            <a:endParaRPr sz="1200"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Am folosit CrossEntropyLoss pe post de functie de pierdere si functia Adam pentru optimizarea modelului cu learning_rate = 0.001.</a:t>
            </a:r>
            <a:endParaRPr sz="1200" dirty="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450" y="2892538"/>
            <a:ext cx="2416500" cy="1978500"/>
          </a:xfrm>
          <a:prstGeom prst="roundRect">
            <a:avLst>
              <a:gd name="adj" fmla="val 1748"/>
            </a:avLst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275" y="3291912"/>
            <a:ext cx="2607300" cy="1179600"/>
          </a:xfrm>
          <a:prstGeom prst="roundRect">
            <a:avLst>
              <a:gd name="adj" fmla="val 282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Reprezentare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D547F-2FA1-2DEC-604B-46D318E2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90" y="1597875"/>
            <a:ext cx="6434619" cy="2924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568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Nunito</vt:lpstr>
      <vt:lpstr>Arial</vt:lpstr>
      <vt:lpstr>Maven Pro</vt:lpstr>
      <vt:lpstr>Momentum</vt:lpstr>
      <vt:lpstr>HATE SPEECH ANALYSIS</vt:lpstr>
      <vt:lpstr>CUPRINS</vt:lpstr>
      <vt:lpstr>Alegerea dataset-ului</vt:lpstr>
      <vt:lpstr>2. Tehnici de preprocesare</vt:lpstr>
      <vt:lpstr>3. Extragerea feature-urilor</vt:lpstr>
      <vt:lpstr>4. Modele de clasificatori</vt:lpstr>
      <vt:lpstr>5. Rezultate notabile</vt:lpstr>
      <vt:lpstr>6. State of the Art</vt:lpstr>
      <vt:lpstr>Reprezentare</vt:lpstr>
      <vt:lpstr>Observatii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ANALYSIS</dc:title>
  <cp:lastModifiedBy>DRAGOS ADRIAN CUCIUREANU</cp:lastModifiedBy>
  <cp:revision>4</cp:revision>
  <dcterms:modified xsi:type="dcterms:W3CDTF">2024-02-03T19:10:23Z</dcterms:modified>
</cp:coreProperties>
</file>