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82f4968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82f4968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>
          <a:extLst>
            <a:ext uri="{FF2B5EF4-FFF2-40B4-BE49-F238E27FC236}">
              <a16:creationId xmlns:a16="http://schemas.microsoft.com/office/drawing/2014/main" id="{F961F7CE-FA0F-7BAA-141A-63C8BEA49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82f49682b_0_5:notes">
            <a:extLst>
              <a:ext uri="{FF2B5EF4-FFF2-40B4-BE49-F238E27FC236}">
                <a16:creationId xmlns:a16="http://schemas.microsoft.com/office/drawing/2014/main" id="{E7F884B0-BB68-B496-5FDB-279A248D6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482f49682b_0_5:notes">
            <a:extLst>
              <a:ext uri="{FF2B5EF4-FFF2-40B4-BE49-F238E27FC236}">
                <a16:creationId xmlns:a16="http://schemas.microsoft.com/office/drawing/2014/main" id="{447F63D2-323D-5FD5-1825-C13AEC1DBC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14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820436e0f_0_2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820436e0f_0_2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820436e0f_0_2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820436e0f_0_2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820436e0f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820436e0f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820436e0f_0_2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4820436e0f_0_2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4820436e0f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4820436e0f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820436e0f_0_2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820436e0f_0_2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833e4f84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833e4f84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820436e0f_0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820436e0f_0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tweets_hate_speech_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084650"/>
            <a:ext cx="3747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HATE SPEECH ANALYSIS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2957550"/>
            <a:ext cx="37479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Carpineanu Alexandru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Cuciureanu Dragos-Adrian</a:t>
            </a: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Vasile George-Cristian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6. Observatii</a:t>
            </a:r>
            <a:endParaRPr dirty="0"/>
          </a:p>
        </p:txBody>
      </p:sp>
      <p:sp>
        <p:nvSpPr>
          <p:cNvPr id="347" name="Google Shape;347;p22"/>
          <p:cNvSpPr txBox="1">
            <a:spLocks noGrp="1"/>
          </p:cNvSpPr>
          <p:nvPr>
            <p:ph type="body" idx="1"/>
          </p:nvPr>
        </p:nvSpPr>
        <p:spPr>
          <a:xfrm>
            <a:off x="617387" y="1823158"/>
            <a:ext cx="7615550" cy="1789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Modificarile</a:t>
            </a:r>
            <a:r>
              <a:rPr lang="en-US" sz="1400" dirty="0"/>
              <a:t> </a:t>
            </a:r>
            <a:r>
              <a:rPr lang="en-US" sz="1400" dirty="0" err="1"/>
              <a:t>principale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au </a:t>
            </a:r>
            <a:r>
              <a:rPr lang="en-US" sz="1400" dirty="0" err="1"/>
              <a:t>avut</a:t>
            </a:r>
            <a:r>
              <a:rPr lang="en-US" sz="1400" dirty="0"/>
              <a:t> </a:t>
            </a:r>
            <a:r>
              <a:rPr lang="en-US" sz="1400" dirty="0" err="1"/>
              <a:t>cel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mare impact </a:t>
            </a:r>
            <a:r>
              <a:rPr lang="en-US" sz="1400" dirty="0" err="1"/>
              <a:t>asupra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:</a:t>
            </a:r>
          </a:p>
          <a:p>
            <a:pPr marL="742950" lvl="1" indent="-285750" algn="just"/>
            <a:r>
              <a:rPr lang="en-US" sz="1400" dirty="0" err="1"/>
              <a:t>Utilizarea</a:t>
            </a:r>
            <a:r>
              <a:rPr lang="en-US" sz="1400" i="1" dirty="0"/>
              <a:t> n-</a:t>
            </a:r>
            <a:r>
              <a:rPr lang="en-US" sz="1400" i="1" dirty="0" err="1"/>
              <a:t>gramelor</a:t>
            </a:r>
            <a:r>
              <a:rPr lang="en-US" sz="1400" dirty="0"/>
              <a:t> in TF-IDF a </a:t>
            </a:r>
            <a:r>
              <a:rPr lang="en-US" sz="1400" dirty="0" err="1"/>
              <a:t>crescut</a:t>
            </a:r>
            <a:r>
              <a:rPr lang="en-US" sz="1400" dirty="0"/>
              <a:t> </a:t>
            </a:r>
            <a:r>
              <a:rPr lang="en-US" sz="1400" dirty="0" err="1"/>
              <a:t>semnificativ</a:t>
            </a:r>
            <a:r>
              <a:rPr lang="en-US" sz="1400" dirty="0"/>
              <a:t> </a:t>
            </a:r>
            <a:r>
              <a:rPr lang="en-US" sz="1400" dirty="0" err="1"/>
              <a:t>performanta</a:t>
            </a:r>
            <a:r>
              <a:rPr lang="en-US" sz="1400" dirty="0"/>
              <a:t> </a:t>
            </a:r>
            <a:r>
              <a:rPr lang="en-US" sz="1400" dirty="0" err="1"/>
              <a:t>modelelor</a:t>
            </a:r>
            <a:r>
              <a:rPr lang="en-US" sz="1400" dirty="0"/>
              <a:t>, </a:t>
            </a:r>
            <a:r>
              <a:rPr lang="en-US" sz="1400" dirty="0" err="1"/>
              <a:t>mai</a:t>
            </a:r>
            <a:r>
              <a:rPr lang="en-US" sz="1400" dirty="0"/>
              <a:t> precis cu </a:t>
            </a:r>
            <a:r>
              <a:rPr lang="en-US" sz="1400" b="1" dirty="0"/>
              <a:t>~6%</a:t>
            </a:r>
            <a:r>
              <a:rPr lang="en-US" sz="1400" dirty="0"/>
              <a:t>.</a:t>
            </a:r>
            <a:endParaRPr lang="en-US" sz="1400" b="1" dirty="0"/>
          </a:p>
          <a:p>
            <a:pPr marL="742950" lvl="1" indent="-285750" algn="just"/>
            <a:r>
              <a:rPr lang="en-US" sz="1400" dirty="0" err="1"/>
              <a:t>Pastrarea</a:t>
            </a:r>
            <a:r>
              <a:rPr lang="en-US" sz="1400" dirty="0"/>
              <a:t> </a:t>
            </a:r>
            <a:r>
              <a:rPr lang="en-US" sz="1400" dirty="0" err="1"/>
              <a:t>continutului</a:t>
            </a:r>
            <a:r>
              <a:rPr lang="en-US" sz="1400" dirty="0"/>
              <a:t> </a:t>
            </a:r>
            <a:r>
              <a:rPr lang="en-US" sz="1400" i="1" dirty="0"/>
              <a:t>hashtag</a:t>
            </a:r>
            <a:r>
              <a:rPr lang="en-US" sz="1400" dirty="0"/>
              <a:t>-</a:t>
            </a:r>
            <a:r>
              <a:rPr lang="en-US" sz="1400" dirty="0" err="1"/>
              <a:t>urilor</a:t>
            </a:r>
            <a:r>
              <a:rPr lang="en-US" sz="1400" dirty="0"/>
              <a:t> in TF-IDF a </a:t>
            </a:r>
            <a:r>
              <a:rPr lang="en-US" sz="1400" dirty="0" err="1"/>
              <a:t>adus</a:t>
            </a:r>
            <a:r>
              <a:rPr lang="en-US" sz="1400" dirty="0"/>
              <a:t> o </a:t>
            </a:r>
            <a:r>
              <a:rPr lang="en-US" sz="1400" dirty="0" err="1"/>
              <a:t>imbunatatire</a:t>
            </a:r>
            <a:r>
              <a:rPr lang="en-US" sz="1400" dirty="0"/>
              <a:t> de </a:t>
            </a:r>
            <a:r>
              <a:rPr lang="en-US" sz="1400" b="1" dirty="0"/>
              <a:t>~5%</a:t>
            </a:r>
            <a:r>
              <a:rPr lang="en-US" sz="1400" dirty="0"/>
              <a:t> la </a:t>
            </a:r>
            <a:r>
              <a:rPr lang="en-US" sz="1400" dirty="0" err="1"/>
              <a:t>majoritatea</a:t>
            </a:r>
            <a:r>
              <a:rPr lang="en-US" sz="1400" dirty="0"/>
              <a:t> </a:t>
            </a:r>
            <a:r>
              <a:rPr lang="en-US" sz="1400" dirty="0" err="1"/>
              <a:t>modelelor</a:t>
            </a:r>
            <a:r>
              <a:rPr lang="en-US" sz="1400" dirty="0"/>
              <a:t>.</a:t>
            </a:r>
          </a:p>
          <a:p>
            <a:pPr marL="742950" lvl="1" indent="-285750" algn="just"/>
            <a:r>
              <a:rPr lang="it-IT" sz="1400" dirty="0"/>
              <a:t>Am utilizat GridSearchCV pentru a da fine tune la clasificatori.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45">
          <a:extLst>
            <a:ext uri="{FF2B5EF4-FFF2-40B4-BE49-F238E27FC236}">
              <a16:creationId xmlns:a16="http://schemas.microsoft.com/office/drawing/2014/main" id="{A48D7EC4-D064-EA9B-2C23-BE2E0FD56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>
            <a:extLst>
              <a:ext uri="{FF2B5EF4-FFF2-40B4-BE49-F238E27FC236}">
                <a16:creationId xmlns:a16="http://schemas.microsoft.com/office/drawing/2014/main" id="{E8E9765B-94BA-398E-A991-D4F50382B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7. </a:t>
            </a:r>
            <a:r>
              <a:rPr lang="en-US" dirty="0" err="1"/>
              <a:t>Interpretarea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endParaRPr lang="en-US" dirty="0"/>
          </a:p>
        </p:txBody>
      </p:sp>
      <p:sp>
        <p:nvSpPr>
          <p:cNvPr id="347" name="Google Shape;347;p22">
            <a:extLst>
              <a:ext uri="{FF2B5EF4-FFF2-40B4-BE49-F238E27FC236}">
                <a16:creationId xmlns:a16="http://schemas.microsoft.com/office/drawing/2014/main" id="{9752BDA3-E87A-FFC9-1B55-32EBF68F2C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4225" y="1816483"/>
            <a:ext cx="7615550" cy="2788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 </a:t>
            </a:r>
            <a:r>
              <a:rPr lang="en-US" sz="1400" dirty="0" err="1"/>
              <a:t>functie</a:t>
            </a:r>
            <a:r>
              <a:rPr lang="en-US" sz="1400" dirty="0"/>
              <a:t> de cum </a:t>
            </a:r>
            <a:r>
              <a:rPr lang="en-US" sz="1400" dirty="0" err="1"/>
              <a:t>arata</a:t>
            </a:r>
            <a:r>
              <a:rPr lang="en-US" sz="1400" dirty="0"/>
              <a:t> </a:t>
            </a:r>
            <a:r>
              <a:rPr lang="en-US" sz="1400" dirty="0" err="1"/>
              <a:t>diagonala</a:t>
            </a:r>
            <a:r>
              <a:rPr lang="en-US" sz="1400" dirty="0"/>
              <a:t> </a:t>
            </a:r>
            <a:r>
              <a:rPr lang="en-US" sz="1400" dirty="0" err="1"/>
              <a:t>secundara</a:t>
            </a:r>
            <a:r>
              <a:rPr lang="en-US" sz="1400" dirty="0"/>
              <a:t> a </a:t>
            </a:r>
            <a:r>
              <a:rPr lang="en-US" sz="1400" dirty="0" err="1"/>
              <a:t>matricei</a:t>
            </a:r>
            <a:r>
              <a:rPr lang="en-US" sz="1400" dirty="0"/>
              <a:t> de </a:t>
            </a:r>
            <a:r>
              <a:rPr lang="en-US" sz="1400" dirty="0" err="1"/>
              <a:t>confuzie</a:t>
            </a:r>
            <a:r>
              <a:rPr lang="en-US" sz="1400" dirty="0"/>
              <a:t>, </a:t>
            </a:r>
            <a:r>
              <a:rPr lang="en-US" sz="1400" dirty="0" err="1"/>
              <a:t>daca</a:t>
            </a:r>
            <a:r>
              <a:rPr lang="en-US" sz="1400" dirty="0"/>
              <a:t> </a:t>
            </a:r>
            <a:r>
              <a:rPr lang="en-US" sz="1400" dirty="0" err="1"/>
              <a:t>avem</a:t>
            </a:r>
            <a:r>
              <a:rPr lang="en-US" sz="1400" dirty="0"/>
              <a:t> predominant false </a:t>
            </a:r>
            <a:r>
              <a:rPr lang="en-US" sz="1400" dirty="0" err="1"/>
              <a:t>pozitive</a:t>
            </a:r>
            <a:r>
              <a:rPr lang="en-US" sz="1400" dirty="0"/>
              <a:t> </a:t>
            </a:r>
            <a:r>
              <a:rPr lang="en-US" sz="1400" dirty="0" err="1"/>
              <a:t>vom</a:t>
            </a:r>
            <a:r>
              <a:rPr lang="en-US" sz="1400" dirty="0"/>
              <a:t> </a:t>
            </a:r>
            <a:r>
              <a:rPr lang="en-US" sz="1400" dirty="0" err="1"/>
              <a:t>avea</a:t>
            </a:r>
            <a:r>
              <a:rPr lang="en-US" sz="1400" dirty="0"/>
              <a:t> </a:t>
            </a:r>
            <a:r>
              <a:rPr lang="en-US" sz="1400" dirty="0" err="1"/>
              <a:t>mesaje</a:t>
            </a:r>
            <a:r>
              <a:rPr lang="en-US" sz="1400" dirty="0"/>
              <a:t> </a:t>
            </a:r>
            <a:r>
              <a:rPr lang="en-US" sz="1400" dirty="0" err="1"/>
              <a:t>normale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marcate</a:t>
            </a:r>
            <a:r>
              <a:rPr lang="en-US" sz="1400" dirty="0"/>
              <a:t> ca hate speech, </a:t>
            </a:r>
            <a:r>
              <a:rPr lang="en-US" sz="1400" dirty="0" err="1"/>
              <a:t>iar</a:t>
            </a:r>
            <a:r>
              <a:rPr lang="en-US" sz="1400" dirty="0"/>
              <a:t> in </a:t>
            </a:r>
            <a:r>
              <a:rPr lang="en-US" sz="1400" dirty="0" err="1"/>
              <a:t>cazul</a:t>
            </a:r>
            <a:r>
              <a:rPr lang="en-US" sz="1400" dirty="0"/>
              <a:t> true negative vice versa. 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Din </a:t>
            </a:r>
            <a:r>
              <a:rPr lang="en-US" sz="1400" dirty="0" err="1"/>
              <a:t>perspectiva</a:t>
            </a:r>
            <a:r>
              <a:rPr lang="en-US" sz="1400" dirty="0"/>
              <a:t> </a:t>
            </a:r>
            <a:r>
              <a:rPr lang="en-US" sz="1400" dirty="0" err="1"/>
              <a:t>aplicatiei</a:t>
            </a:r>
            <a:r>
              <a:rPr lang="en-US" sz="1400" dirty="0"/>
              <a:t>, </a:t>
            </a:r>
            <a:r>
              <a:rPr lang="en-US" sz="1400" dirty="0" err="1"/>
              <a:t>primul</a:t>
            </a:r>
            <a:r>
              <a:rPr lang="en-US" sz="1400" dirty="0"/>
              <a:t> </a:t>
            </a:r>
            <a:r>
              <a:rPr lang="en-US" sz="1400" dirty="0" err="1"/>
              <a:t>caz</a:t>
            </a:r>
            <a:r>
              <a:rPr lang="en-US" sz="1400" dirty="0"/>
              <a:t> </a:t>
            </a:r>
            <a:r>
              <a:rPr lang="en-US" sz="1400" dirty="0" err="1"/>
              <a:t>ar</a:t>
            </a:r>
            <a:r>
              <a:rPr lang="en-US" sz="1400" dirty="0"/>
              <a:t> </a:t>
            </a:r>
            <a:r>
              <a:rPr lang="en-US" sz="1400" dirty="0" err="1"/>
              <a:t>insemna</a:t>
            </a:r>
            <a:r>
              <a:rPr lang="en-US" sz="1400" dirty="0"/>
              <a:t> ca se </a:t>
            </a:r>
            <a:r>
              <a:rPr lang="en-US" sz="1400" dirty="0" err="1"/>
              <a:t>elimina</a:t>
            </a:r>
            <a:r>
              <a:rPr lang="en-US" sz="1400" dirty="0"/>
              <a:t> </a:t>
            </a:r>
            <a:r>
              <a:rPr lang="en-US" sz="1400" dirty="0" err="1"/>
              <a:t>mesaje</a:t>
            </a:r>
            <a:r>
              <a:rPr lang="en-US" sz="1400" dirty="0"/>
              <a:t> </a:t>
            </a:r>
            <a:r>
              <a:rPr lang="en-US" sz="1400" dirty="0" err="1"/>
              <a:t>normale</a:t>
            </a:r>
            <a:r>
              <a:rPr lang="en-US" sz="1400" dirty="0"/>
              <a:t> </a:t>
            </a:r>
            <a:r>
              <a:rPr lang="en-US" sz="1400" dirty="0" err="1"/>
              <a:t>incorect</a:t>
            </a:r>
            <a:r>
              <a:rPr lang="en-US" sz="1400" dirty="0"/>
              <a:t>, </a:t>
            </a:r>
            <a:r>
              <a:rPr lang="en-US" sz="1400" dirty="0" err="1"/>
              <a:t>iar</a:t>
            </a:r>
            <a:r>
              <a:rPr lang="en-US" sz="1400" dirty="0"/>
              <a:t> in </a:t>
            </a:r>
            <a:r>
              <a:rPr lang="en-US" sz="1400" dirty="0" err="1"/>
              <a:t>cel</a:t>
            </a:r>
            <a:r>
              <a:rPr lang="en-US" sz="1400" dirty="0"/>
              <a:t> de al </a:t>
            </a:r>
            <a:r>
              <a:rPr lang="en-US" sz="1400" dirty="0" err="1"/>
              <a:t>doilea</a:t>
            </a:r>
            <a:r>
              <a:rPr lang="en-US" sz="1400" dirty="0"/>
              <a:t> </a:t>
            </a:r>
            <a:r>
              <a:rPr lang="en-US" sz="1400" dirty="0" err="1"/>
              <a:t>pastram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mesaje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instiga</a:t>
            </a:r>
            <a:r>
              <a:rPr lang="en-US" sz="1400" dirty="0"/>
              <a:t> la hate speech. 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 </a:t>
            </a:r>
            <a:r>
              <a:rPr lang="en-US" sz="1400" dirty="0" err="1"/>
              <a:t>opinia</a:t>
            </a:r>
            <a:r>
              <a:rPr lang="en-US" sz="1400" dirty="0"/>
              <a:t> </a:t>
            </a:r>
            <a:r>
              <a:rPr lang="en-US" sz="1400" dirty="0" err="1"/>
              <a:t>noastra</a:t>
            </a:r>
            <a:r>
              <a:rPr lang="en-US" sz="1400" dirty="0"/>
              <a:t>, </a:t>
            </a:r>
            <a:r>
              <a:rPr lang="en-US" sz="1400" dirty="0" err="1"/>
              <a:t>modelul</a:t>
            </a:r>
            <a:r>
              <a:rPr lang="en-US" sz="1400" dirty="0"/>
              <a:t> </a:t>
            </a:r>
            <a:r>
              <a:rPr lang="en-US" sz="1400" dirty="0" err="1"/>
              <a:t>ar</a:t>
            </a:r>
            <a:r>
              <a:rPr lang="en-US" sz="1400" dirty="0"/>
              <a:t> </a:t>
            </a:r>
            <a:r>
              <a:rPr lang="en-US" sz="1400" dirty="0" err="1"/>
              <a:t>trebui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fie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restrictiv</a:t>
            </a:r>
            <a:r>
              <a:rPr lang="en-US" sz="1400" dirty="0"/>
              <a:t> (cu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multe</a:t>
            </a:r>
            <a:r>
              <a:rPr lang="en-US" sz="1400" dirty="0"/>
              <a:t> </a:t>
            </a:r>
            <a:r>
              <a:rPr lang="en-US" sz="1400" dirty="0" err="1"/>
              <a:t>intrari</a:t>
            </a:r>
            <a:r>
              <a:rPr lang="en-US" sz="1400" dirty="0"/>
              <a:t> pe false </a:t>
            </a:r>
            <a:r>
              <a:rPr lang="en-US" sz="1400" dirty="0" err="1"/>
              <a:t>pozitive</a:t>
            </a:r>
            <a:r>
              <a:rPr lang="en-US" sz="1400" dirty="0"/>
              <a:t> </a:t>
            </a:r>
            <a:r>
              <a:rPr lang="en-US" sz="1400" dirty="0" err="1"/>
              <a:t>decat</a:t>
            </a:r>
            <a:r>
              <a:rPr lang="en-US" sz="1400" dirty="0"/>
              <a:t> pe true negative) , </a:t>
            </a:r>
            <a:r>
              <a:rPr lang="en-US" sz="1400" dirty="0" err="1"/>
              <a:t>dar</a:t>
            </a:r>
            <a:r>
              <a:rPr lang="en-US" sz="1400" dirty="0"/>
              <a:t> </a:t>
            </a:r>
            <a:r>
              <a:rPr lang="en-US" sz="1400" dirty="0" err="1"/>
              <a:t>doar</a:t>
            </a:r>
            <a:r>
              <a:rPr lang="en-US" sz="1400" dirty="0"/>
              <a:t> ca </a:t>
            </a:r>
            <a:r>
              <a:rPr lang="en-US" sz="1400" dirty="0" err="1"/>
              <a:t>marcare</a:t>
            </a:r>
            <a:r>
              <a:rPr lang="en-US" sz="1400" dirty="0"/>
              <a:t> a </a:t>
            </a:r>
            <a:r>
              <a:rPr lang="en-US" sz="1400" dirty="0" err="1"/>
              <a:t>mesajelor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acestea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fie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departe</a:t>
            </a:r>
            <a:r>
              <a:rPr lang="en-US" sz="1400" dirty="0"/>
              <a:t> moderate de </a:t>
            </a:r>
            <a:r>
              <a:rPr lang="en-US" sz="1400" dirty="0" err="1"/>
              <a:t>catre</a:t>
            </a:r>
            <a:r>
              <a:rPr lang="en-US" sz="1400" dirty="0"/>
              <a:t> un </a:t>
            </a:r>
            <a:r>
              <a:rPr lang="en-US" sz="1400" dirty="0" err="1"/>
              <a:t>om.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04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748704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Alegerea dataset-ului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Tehnici de preprocesare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Extragerea feature-urilor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Modele de clasificatori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Rezultate notabile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Observatii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dirty="0"/>
              <a:t>Interpretarea rezultatelor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Alegerea dataset-ului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608421" y="1708144"/>
            <a:ext cx="7927158" cy="29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Pentru acest task de procesare si clasificare a textelor, am ales dataset-ul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tweets_hate_speech_detection</a:t>
            </a:r>
            <a:r>
              <a:rPr lang="en" dirty="0"/>
              <a:t> de pe platforma HuggingFace.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Acest dataset contine </a:t>
            </a:r>
            <a:r>
              <a:rPr lang="en" i="1" dirty="0"/>
              <a:t>31.962</a:t>
            </a:r>
            <a:r>
              <a:rPr lang="en" dirty="0"/>
              <a:t> de sample-uri obtinute prin API-ul Twitter si adnotate, structurate ca </a:t>
            </a:r>
            <a:r>
              <a:rPr lang="en" i="1" dirty="0"/>
              <a:t>.csv</a:t>
            </a:r>
            <a:r>
              <a:rPr lang="en" dirty="0"/>
              <a:t> astfel: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 dirty="0"/>
              <a:t>id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 dirty="0"/>
              <a:t>text</a:t>
            </a:r>
            <a:endParaRPr sz="12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b="1" dirty="0"/>
              <a:t>label </a:t>
            </a:r>
            <a:r>
              <a:rPr lang="en" sz="1200" dirty="0"/>
              <a:t>  (</a:t>
            </a:r>
            <a:r>
              <a:rPr lang="en" sz="1200" b="1" dirty="0"/>
              <a:t>0</a:t>
            </a:r>
            <a:r>
              <a:rPr lang="en" sz="1200" dirty="0"/>
              <a:t> : non-hateful, </a:t>
            </a:r>
            <a:r>
              <a:rPr lang="en" sz="1200" b="1" dirty="0"/>
              <a:t>1</a:t>
            </a:r>
            <a:r>
              <a:rPr lang="en" sz="1200" dirty="0"/>
              <a:t> : hateful)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Exemplu: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/>
              <a:t>145,0,so blessed to have worked with sa's best leading ladies</a:t>
            </a:r>
            <a:endParaRPr sz="11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dirty="0"/>
              <a:t>83,1,how the #altright uses insecurity to lure men into #whitesupremacy</a:t>
            </a: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Tehnici de preprocesare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380443" y="1775417"/>
            <a:ext cx="4690174" cy="2903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  Tehnici de preprocesare utilizare: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hyperlink</a:t>
            </a:r>
            <a:r>
              <a:rPr lang="en" sz="1400" dirty="0"/>
              <a:t>-urilor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referintelor la useri</a:t>
            </a:r>
            <a:r>
              <a:rPr lang="en" sz="1400" dirty="0"/>
              <a:t>   (‘@username’)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hashtag</a:t>
            </a:r>
            <a:r>
              <a:rPr lang="en" sz="1400" dirty="0"/>
              <a:t>-urilor   (‘#obama’ -&gt; ‘obama’)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literelor repetate</a:t>
            </a:r>
            <a:r>
              <a:rPr lang="en" sz="1400" dirty="0"/>
              <a:t>   (‘goooood’ -&gt; ‘good’)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cifrelor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semnelor de punctuatie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spatiilor   </a:t>
            </a:r>
            <a:r>
              <a:rPr lang="en" sz="1400" dirty="0"/>
              <a:t>(space, tab, newline)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eliminarea </a:t>
            </a:r>
            <a:r>
              <a:rPr lang="en" sz="1400" i="1" dirty="0"/>
              <a:t>stopwords   </a:t>
            </a:r>
            <a:r>
              <a:rPr lang="en" sz="1400" dirty="0"/>
              <a:t>(‘and’, ‘the’, ‘of’ etc.)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aducerea caracterelor la </a:t>
            </a:r>
            <a:r>
              <a:rPr lang="en" sz="1400" i="1" dirty="0"/>
              <a:t>encoding UTF-8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i="1" dirty="0"/>
              <a:t>lematizarea </a:t>
            </a:r>
            <a:r>
              <a:rPr lang="en" sz="1400" dirty="0"/>
              <a:t>cuvintelor   (‘abducting’ -&gt; ‘abduct’)</a:t>
            </a:r>
            <a:endParaRPr sz="1400" dirty="0"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36664"/>
          <a:stretch/>
        </p:blipFill>
        <p:spPr>
          <a:xfrm>
            <a:off x="5566478" y="1534425"/>
            <a:ext cx="2767822" cy="1482152"/>
          </a:xfrm>
          <a:prstGeom prst="roundRect">
            <a:avLst>
              <a:gd name="adj" fmla="val 2819"/>
            </a:avLst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4">
            <a:alphaModFix/>
          </a:blip>
          <a:srcRect b="36768"/>
          <a:stretch/>
        </p:blipFill>
        <p:spPr>
          <a:xfrm>
            <a:off x="5566340" y="3411803"/>
            <a:ext cx="2767960" cy="1445783"/>
          </a:xfrm>
          <a:prstGeom prst="roundRect">
            <a:avLst>
              <a:gd name="adj" fmla="val 3259"/>
            </a:avLst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6773474" y="1226400"/>
            <a:ext cx="91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Initial text</a:t>
            </a:r>
            <a:endParaRPr sz="1200" b="1" i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773474" y="3042503"/>
            <a:ext cx="98547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Clean text</a:t>
            </a:r>
            <a:endParaRPr sz="1200" b="1" i="1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Extragerea feature-urilor</a:t>
            </a:r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420492" y="2024286"/>
            <a:ext cx="4044717" cy="272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T</a:t>
            </a:r>
            <a:r>
              <a:rPr lang="en" sz="1200" dirty="0"/>
              <a:t>erm </a:t>
            </a:r>
            <a:r>
              <a:rPr lang="en" sz="1200" b="1" dirty="0"/>
              <a:t>f</a:t>
            </a:r>
            <a:r>
              <a:rPr lang="en" sz="1200" dirty="0"/>
              <a:t>requency </a:t>
            </a:r>
            <a:r>
              <a:rPr lang="en" sz="1200" b="1" dirty="0"/>
              <a:t>-</a:t>
            </a:r>
            <a:r>
              <a:rPr lang="en" sz="1200" dirty="0"/>
              <a:t> </a:t>
            </a:r>
            <a:r>
              <a:rPr lang="en" sz="1200" b="1" dirty="0"/>
              <a:t>I</a:t>
            </a:r>
            <a:r>
              <a:rPr lang="en" sz="1200" dirty="0"/>
              <a:t>nverse </a:t>
            </a:r>
            <a:r>
              <a:rPr lang="en" sz="1200" b="1" dirty="0"/>
              <a:t>d</a:t>
            </a:r>
            <a:r>
              <a:rPr lang="en" sz="1200" dirty="0"/>
              <a:t>ocument </a:t>
            </a:r>
            <a:r>
              <a:rPr lang="en" sz="1200" b="1" dirty="0"/>
              <a:t>f</a:t>
            </a:r>
            <a:r>
              <a:rPr lang="en" sz="1200" dirty="0"/>
              <a:t>requency este un mod de extragere a feature-urilor ce evalueaza importanta fiecarui cuvant din corpus, in relatie cu numarul sau de aparitii in fiecare document.</a:t>
            </a:r>
            <a:endParaRPr sz="1200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/>
              <a:t>Spre exemplu, cuvinte precum ‘the’ sau ‘is’ au o importanta mult mai mica fata de ‘blacklives’ intr-un corpus de hate-speech.</a:t>
            </a:r>
            <a:endParaRPr sz="1200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Tf-Idf nu ia in considerare contextul in care regasim cuvintele in propozitie.</a:t>
            </a:r>
            <a:endParaRPr sz="1200" dirty="0"/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2"/>
          </p:nvPr>
        </p:nvSpPr>
        <p:spPr>
          <a:xfrm>
            <a:off x="4792257" y="1989924"/>
            <a:ext cx="3931251" cy="2755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</a:t>
            </a:r>
            <a:r>
              <a:rPr lang="en" sz="1200" dirty="0"/>
              <a:t>ontinuous </a:t>
            </a:r>
            <a:r>
              <a:rPr lang="en" sz="1200" b="1" dirty="0"/>
              <a:t>B</a:t>
            </a:r>
            <a:r>
              <a:rPr lang="en" sz="1200" dirty="0"/>
              <a:t>ag </a:t>
            </a:r>
            <a:r>
              <a:rPr lang="en" sz="1200" b="1" dirty="0"/>
              <a:t>o</a:t>
            </a:r>
            <a:r>
              <a:rPr lang="en" sz="1200" dirty="0"/>
              <a:t>f </a:t>
            </a:r>
            <a:r>
              <a:rPr lang="en" sz="1200" b="1" dirty="0"/>
              <a:t>W</a:t>
            </a:r>
            <a:r>
              <a:rPr lang="en" sz="1200" dirty="0"/>
              <a:t>ords este o metoda de extragere a feature-urilor ce utilizeaza o retea neuronala pre-antrenata cu 2 layere, care reconstruieste contextul cuvintelor primite ca input dupa vectorii creati in urma antrenarii.</a:t>
            </a:r>
            <a:endParaRPr sz="1200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Aceasta ajusteaza n-vectori, astfel incat cuvintele gasite in contexte similare apar apropiate unele de altele in spatiul vectorial creat la antrenare.</a:t>
            </a:r>
            <a:endParaRPr sz="1200" dirty="0"/>
          </a:p>
        </p:txBody>
      </p:sp>
      <p:sp>
        <p:nvSpPr>
          <p:cNvPr id="308" name="Google Shape;308;p17"/>
          <p:cNvSpPr txBox="1"/>
          <p:nvPr/>
        </p:nvSpPr>
        <p:spPr>
          <a:xfrm>
            <a:off x="2060800" y="1497650"/>
            <a:ext cx="764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Tf-Idf</a:t>
            </a:r>
            <a:endParaRPr sz="1700"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6334882" y="1473525"/>
            <a:ext cx="846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CBoW</a:t>
            </a:r>
            <a:endParaRPr sz="1700" b="1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Modele de clasificatori</a:t>
            </a:r>
            <a:endParaRPr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0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Multinomial Naive Bayes</a:t>
            </a:r>
            <a:r>
              <a:rPr lang="en" sz="1400" dirty="0"/>
              <a:t>	   			best f1: 62%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Ridge Classifier</a:t>
            </a:r>
            <a:r>
              <a:rPr lang="en" sz="1400" dirty="0"/>
              <a:t>   					best f1: 86%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SVC </a:t>
            </a:r>
            <a:r>
              <a:rPr lang="en" sz="1400" dirty="0"/>
              <a:t>(cu kernel ’rbf’)	   			best f1: 83%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Linear SVC</a:t>
            </a:r>
            <a:r>
              <a:rPr lang="en" sz="1400" dirty="0"/>
              <a:t>   					best f1: </a:t>
            </a:r>
            <a:r>
              <a:rPr lang="en" sz="1400" b="1" dirty="0"/>
              <a:t>88</a:t>
            </a:r>
            <a:r>
              <a:rPr lang="en" sz="1400" dirty="0"/>
              <a:t>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Gradient Boosting Classifier</a:t>
            </a:r>
            <a:r>
              <a:rPr lang="en" sz="1400" dirty="0"/>
              <a:t>   			best f1: 79%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MLP Classifier</a:t>
            </a:r>
            <a:r>
              <a:rPr lang="en" sz="1400" dirty="0"/>
              <a:t>					best f1: </a:t>
            </a:r>
            <a:r>
              <a:rPr lang="en" sz="1400" b="1" dirty="0"/>
              <a:t>88</a:t>
            </a:r>
            <a:r>
              <a:rPr lang="en" sz="1400" dirty="0"/>
              <a:t>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XGBoost</a:t>
            </a:r>
            <a:r>
              <a:rPr lang="en" sz="1400" dirty="0"/>
              <a:t>					best f1: 84%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5 modele </a:t>
            </a:r>
            <a:r>
              <a:rPr lang="en" sz="1400" b="1" dirty="0"/>
              <a:t>BERT </a:t>
            </a:r>
            <a:r>
              <a:rPr lang="en" sz="1400" dirty="0"/>
              <a:t>preantrenate				best f1: 70%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 dirty="0"/>
              <a:t>Deep Neural Network</a:t>
            </a:r>
            <a:r>
              <a:rPr lang="en" sz="1400" dirty="0"/>
              <a:t> (antrenata pe 100 de epoci)		best f1: </a:t>
            </a:r>
            <a:r>
              <a:rPr lang="en" sz="1400" b="1" dirty="0"/>
              <a:t>83</a:t>
            </a:r>
            <a:r>
              <a:rPr lang="en" sz="1400" dirty="0"/>
              <a:t>%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Deep Neural Network</a:t>
            </a:r>
            <a:endParaRPr dirty="0"/>
          </a:p>
        </p:txBody>
      </p:sp>
      <p:sp>
        <p:nvSpPr>
          <p:cNvPr id="333" name="Google Shape;333;p20"/>
          <p:cNvSpPr txBox="1">
            <a:spLocks noGrp="1"/>
          </p:cNvSpPr>
          <p:nvPr>
            <p:ph type="body" idx="1"/>
          </p:nvPr>
        </p:nvSpPr>
        <p:spPr>
          <a:xfrm>
            <a:off x="1303800" y="1367225"/>
            <a:ext cx="6749700" cy="15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Pentru clasificarea datelor, am folosit un model Deep Neural Network, layerele fiind de natura 300 x 256 x 256 x 2 (300 fiind dimensiunea unui feature, iar 2 este pentru outputul binar: hate, non-hate).</a:t>
            </a:r>
            <a:endParaRPr sz="1200" dirty="0"/>
          </a:p>
          <a:p>
            <a:pPr marL="0" lvl="0" indent="45720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/>
              <a:t>Am folosit CrossEntropyLoss pe post de functie de pierdere si functia Adam pentru optimizarea modelului cu learning_rate = 0.001.</a:t>
            </a:r>
            <a:endParaRPr sz="1200" dirty="0"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450" y="2892538"/>
            <a:ext cx="2416500" cy="1978500"/>
          </a:xfrm>
          <a:prstGeom prst="roundRect">
            <a:avLst>
              <a:gd name="adj" fmla="val 1748"/>
            </a:avLst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275" y="3291912"/>
            <a:ext cx="2607300" cy="1179600"/>
          </a:xfrm>
          <a:prstGeom prst="roundRect">
            <a:avLst>
              <a:gd name="adj" fmla="val 282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Reprezentare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D547F-2FA1-2DEC-604B-46D318E2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90" y="1597875"/>
            <a:ext cx="6434619" cy="29248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Rezultate notabile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 rotWithShape="1">
          <a:blip r:embed="rId3">
            <a:alphaModFix/>
          </a:blip>
          <a:srcRect r="1283"/>
          <a:stretch/>
        </p:blipFill>
        <p:spPr>
          <a:xfrm>
            <a:off x="1444950" y="2526375"/>
            <a:ext cx="2801700" cy="2332200"/>
          </a:xfrm>
          <a:prstGeom prst="roundRect">
            <a:avLst>
              <a:gd name="adj" fmla="val 1775"/>
            </a:avLst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 rotWithShape="1">
          <a:blip r:embed="rId4">
            <a:alphaModFix/>
          </a:blip>
          <a:srcRect r="1283"/>
          <a:stretch/>
        </p:blipFill>
        <p:spPr>
          <a:xfrm>
            <a:off x="4897250" y="2526375"/>
            <a:ext cx="2813700" cy="2332200"/>
          </a:xfrm>
          <a:prstGeom prst="roundRect">
            <a:avLst>
              <a:gd name="adj" fmla="val 1666"/>
            </a:avLst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350" y="1514025"/>
            <a:ext cx="2076600" cy="864900"/>
          </a:xfrm>
          <a:prstGeom prst="roundRect">
            <a:avLst>
              <a:gd name="adj" fmla="val 4795"/>
            </a:avLst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70250" y="1514025"/>
            <a:ext cx="2076600" cy="864900"/>
          </a:xfrm>
          <a:prstGeom prst="roundRect">
            <a:avLst>
              <a:gd name="adj" fmla="val 4856"/>
            </a:avLst>
          </a:prstGeom>
          <a:noFill/>
          <a:ln>
            <a:noFill/>
          </a:ln>
        </p:spPr>
      </p:pic>
      <p:cxnSp>
        <p:nvCxnSpPr>
          <p:cNvPr id="325" name="Google Shape;325;p19"/>
          <p:cNvCxnSpPr/>
          <p:nvPr/>
        </p:nvCxnSpPr>
        <p:spPr>
          <a:xfrm>
            <a:off x="4572000" y="1388050"/>
            <a:ext cx="0" cy="3560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19"/>
          <p:cNvSpPr txBox="1"/>
          <p:nvPr/>
        </p:nvSpPr>
        <p:spPr>
          <a:xfrm>
            <a:off x="1410350" y="1596975"/>
            <a:ext cx="759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Linear</a:t>
            </a:r>
            <a:b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SVC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5019050" y="1746413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MLP</a:t>
            </a:r>
            <a:endParaRPr b="1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705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Nunito</vt:lpstr>
      <vt:lpstr>Maven Pro</vt:lpstr>
      <vt:lpstr>Momentum</vt:lpstr>
      <vt:lpstr>HATE SPEECH ANALYSIS</vt:lpstr>
      <vt:lpstr>CUPRINS</vt:lpstr>
      <vt:lpstr>Alegerea dataset-ului</vt:lpstr>
      <vt:lpstr>2. Tehnici de preprocesare</vt:lpstr>
      <vt:lpstr>3. Extragerea feature-urilor</vt:lpstr>
      <vt:lpstr>4. Modele de clasificatori</vt:lpstr>
      <vt:lpstr>Deep Neural Network</vt:lpstr>
      <vt:lpstr>Reprezentare</vt:lpstr>
      <vt:lpstr>5. Rezultate notabile</vt:lpstr>
      <vt:lpstr>6. Observatii</vt:lpstr>
      <vt:lpstr>7. Interpretarea rezultatelor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ANALYSIS</dc:title>
  <cp:lastModifiedBy>DRAGOS ADRIAN CUCIUREANU</cp:lastModifiedBy>
  <cp:revision>5</cp:revision>
  <dcterms:modified xsi:type="dcterms:W3CDTF">2024-02-05T19:56:06Z</dcterms:modified>
</cp:coreProperties>
</file>