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  <p:sldId id="266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12256B12-ADE9-44FB-45A1-7166CDF3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>
            <a:extLst>
              <a:ext uri="{FF2B5EF4-FFF2-40B4-BE49-F238E27FC236}">
                <a16:creationId xmlns:a16="http://schemas.microsoft.com/office/drawing/2014/main" id="{D5FCBB5D-6E80-DE95-293F-A59510921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>
            <a:extLst>
              <a:ext uri="{FF2B5EF4-FFF2-40B4-BE49-F238E27FC236}">
                <a16:creationId xmlns:a16="http://schemas.microsoft.com/office/drawing/2014/main" id="{11CDFB1A-E7D4-A73D-8BC9-8D6E15039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6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>
          <a:extLst>
            <a:ext uri="{FF2B5EF4-FFF2-40B4-BE49-F238E27FC236}">
              <a16:creationId xmlns:a16="http://schemas.microsoft.com/office/drawing/2014/main" id="{F961F7CE-FA0F-7BAA-141A-63C8BEA4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>
            <a:extLst>
              <a:ext uri="{FF2B5EF4-FFF2-40B4-BE49-F238E27FC236}">
                <a16:creationId xmlns:a16="http://schemas.microsoft.com/office/drawing/2014/main" id="{E7F884B0-BB68-B496-5FDB-279A248D6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>
            <a:extLst>
              <a:ext uri="{FF2B5EF4-FFF2-40B4-BE49-F238E27FC236}">
                <a16:creationId xmlns:a16="http://schemas.microsoft.com/office/drawing/2014/main" id="{447F63D2-323D-5FD5-1825-C13AEC1DB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4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20436e0f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20436e0f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20436e0f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20436e0f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20436e0f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20436e0f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20436e0f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20436e0f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20436e0f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820436e0f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20436e0f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20436e0f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A2D140BF-A274-5089-B13F-17BA49C5B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>
            <a:extLst>
              <a:ext uri="{FF2B5EF4-FFF2-40B4-BE49-F238E27FC236}">
                <a16:creationId xmlns:a16="http://schemas.microsoft.com/office/drawing/2014/main" id="{148E25C6-2D2E-424F-36AF-8FBBEE409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>
            <a:extLst>
              <a:ext uri="{FF2B5EF4-FFF2-40B4-BE49-F238E27FC236}">
                <a16:creationId xmlns:a16="http://schemas.microsoft.com/office/drawing/2014/main" id="{C4714FC5-B243-1C97-968B-431D04EEB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weets_hate_speech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4650"/>
            <a:ext cx="374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7550"/>
            <a:ext cx="37479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Carpineanu Alexandru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Cuciureanu Dragos-Adrian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Vasile George-Cristian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</a:t>
            </a:r>
            <a:r>
              <a:rPr lang="en" sz="1400" dirty="0"/>
              <a:t>rupa 506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>
          <a:extLst>
            <a:ext uri="{FF2B5EF4-FFF2-40B4-BE49-F238E27FC236}">
              <a16:creationId xmlns:a16="http://schemas.microsoft.com/office/drawing/2014/main" id="{F4A225B9-7D48-2690-A751-034AD4D1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>
            <a:extLst>
              <a:ext uri="{FF2B5EF4-FFF2-40B4-BE49-F238E27FC236}">
                <a16:creationId xmlns:a16="http://schemas.microsoft.com/office/drawing/2014/main" id="{5DEEE551-4F0A-9193-DFAE-B52CD0CF8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Fine-tuned BERTs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9466D1-33C1-5324-75CF-04D428768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87462"/>
              </p:ext>
            </p:extLst>
          </p:nvPr>
        </p:nvGraphicFramePr>
        <p:xfrm>
          <a:off x="822014" y="1457328"/>
          <a:ext cx="7499972" cy="111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92">
                  <a:extLst>
                    <a:ext uri="{9D8B030D-6E8A-4147-A177-3AD203B41FA5}">
                      <a16:colId xmlns:a16="http://schemas.microsoft.com/office/drawing/2014/main" val="1372744719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404654801"/>
                    </a:ext>
                  </a:extLst>
                </a:gridCol>
                <a:gridCol w="1741394">
                  <a:extLst>
                    <a:ext uri="{9D8B030D-6E8A-4147-A177-3AD203B41FA5}">
                      <a16:colId xmlns:a16="http://schemas.microsoft.com/office/drawing/2014/main" val="1591515315"/>
                    </a:ext>
                  </a:extLst>
                </a:gridCol>
                <a:gridCol w="1537945">
                  <a:extLst>
                    <a:ext uri="{9D8B030D-6E8A-4147-A177-3AD203B41FA5}">
                      <a16:colId xmlns:a16="http://schemas.microsoft.com/office/drawing/2014/main" val="748250125"/>
                    </a:ext>
                  </a:extLst>
                </a:gridCol>
              </a:tblGrid>
              <a:tr h="372742">
                <a:tc>
                  <a:txBody>
                    <a:bodyPr/>
                    <a:lstStyle/>
                    <a:p>
                      <a:r>
                        <a:rPr lang="en-US" dirty="0" err="1"/>
                        <a:t>Modele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BERTicelli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dehatebert</a:t>
                      </a: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-mono-</a:t>
                      </a:r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english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145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A2B0A9-2F64-636A-57FA-DBFF9D3F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0" y="2762218"/>
            <a:ext cx="2710147" cy="2229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FCE97-4B64-6F3F-2B77-138AE722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55" y="2759919"/>
            <a:ext cx="2718950" cy="22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Observatii</a:t>
            </a:r>
            <a:endParaRPr dirty="0"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617387" y="1823158"/>
            <a:ext cx="7615550" cy="1789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Modificarile</a:t>
            </a:r>
            <a:r>
              <a:rPr lang="en-US" sz="1400" dirty="0"/>
              <a:t> </a:t>
            </a:r>
            <a:r>
              <a:rPr lang="en-US" sz="1400" dirty="0" err="1"/>
              <a:t>principale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avut</a:t>
            </a:r>
            <a:r>
              <a:rPr lang="en-US" sz="1400" dirty="0"/>
              <a:t> </a:t>
            </a:r>
            <a:r>
              <a:rPr lang="en-US" sz="1400" dirty="0" err="1"/>
              <a:t>cel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impact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:</a:t>
            </a:r>
          </a:p>
          <a:p>
            <a:pPr marL="742950" lvl="1" indent="-285750" algn="just"/>
            <a:r>
              <a:rPr lang="en-US" sz="1400" dirty="0" err="1"/>
              <a:t>Utilizarea</a:t>
            </a:r>
            <a:r>
              <a:rPr lang="en-US" sz="1400" i="1" dirty="0"/>
              <a:t> n-</a:t>
            </a:r>
            <a:r>
              <a:rPr lang="en-US" sz="1400" i="1" dirty="0" err="1"/>
              <a:t>gramelor</a:t>
            </a:r>
            <a:r>
              <a:rPr lang="en-US" sz="1400" dirty="0"/>
              <a:t> in TF-IDF a </a:t>
            </a:r>
            <a:r>
              <a:rPr lang="en-US" sz="1400" dirty="0" err="1"/>
              <a:t>crescut</a:t>
            </a:r>
            <a:r>
              <a:rPr lang="en-US" sz="1400" dirty="0"/>
              <a:t> </a:t>
            </a:r>
            <a:r>
              <a:rPr lang="en-US" sz="1400" dirty="0" err="1"/>
              <a:t>semnificativ</a:t>
            </a:r>
            <a:r>
              <a:rPr lang="en-US" sz="1400" dirty="0"/>
              <a:t> </a:t>
            </a:r>
            <a:r>
              <a:rPr lang="en-US" sz="1400" dirty="0" err="1"/>
              <a:t>performanta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, </a:t>
            </a:r>
            <a:r>
              <a:rPr lang="en-US" sz="1400" dirty="0" err="1"/>
              <a:t>mai</a:t>
            </a:r>
            <a:r>
              <a:rPr lang="en-US" sz="1400" dirty="0"/>
              <a:t> precis cu </a:t>
            </a:r>
            <a:r>
              <a:rPr lang="en-US" sz="1400" b="1" dirty="0"/>
              <a:t>~6%</a:t>
            </a:r>
            <a:r>
              <a:rPr lang="en-US" sz="1400" dirty="0"/>
              <a:t>.</a:t>
            </a:r>
            <a:endParaRPr lang="en-US" sz="1400" b="1" dirty="0"/>
          </a:p>
          <a:p>
            <a:pPr marL="742950" lvl="1" indent="-285750" algn="just"/>
            <a:r>
              <a:rPr lang="en-US" sz="1400" dirty="0" err="1"/>
              <a:t>Pastrarea</a:t>
            </a:r>
            <a:r>
              <a:rPr lang="en-US" sz="1400" dirty="0"/>
              <a:t> </a:t>
            </a:r>
            <a:r>
              <a:rPr lang="en-US" sz="1400" dirty="0" err="1"/>
              <a:t>continutului</a:t>
            </a:r>
            <a:r>
              <a:rPr lang="en-US" sz="1400" dirty="0"/>
              <a:t> </a:t>
            </a:r>
            <a:r>
              <a:rPr lang="en-US" sz="1400" i="1" dirty="0"/>
              <a:t>hashtag</a:t>
            </a:r>
            <a:r>
              <a:rPr lang="en-US" sz="1400" dirty="0"/>
              <a:t>-</a:t>
            </a:r>
            <a:r>
              <a:rPr lang="en-US" sz="1400" dirty="0" err="1"/>
              <a:t>urilor</a:t>
            </a:r>
            <a:r>
              <a:rPr lang="en-US" sz="1400" dirty="0"/>
              <a:t> in TF-IDF a </a:t>
            </a:r>
            <a:r>
              <a:rPr lang="en-US" sz="1400" dirty="0" err="1"/>
              <a:t>adus</a:t>
            </a:r>
            <a:r>
              <a:rPr lang="en-US" sz="1400" dirty="0"/>
              <a:t> o </a:t>
            </a:r>
            <a:r>
              <a:rPr lang="en-US" sz="1400" dirty="0" err="1"/>
              <a:t>imbunatatire</a:t>
            </a:r>
            <a:r>
              <a:rPr lang="en-US" sz="1400" dirty="0"/>
              <a:t> de </a:t>
            </a:r>
            <a:r>
              <a:rPr lang="en-US" sz="1400" b="1" dirty="0"/>
              <a:t>~5%</a:t>
            </a:r>
            <a:r>
              <a:rPr lang="en-US" sz="1400" dirty="0"/>
              <a:t> la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.</a:t>
            </a:r>
          </a:p>
          <a:p>
            <a:pPr marL="742950" lvl="1" indent="-285750" algn="just"/>
            <a:r>
              <a:rPr lang="it-IT" sz="1400" dirty="0"/>
              <a:t>Am utilizat GridSearchCV pentru a da fine-tune la clasificatori.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>
          <a:extLst>
            <a:ext uri="{FF2B5EF4-FFF2-40B4-BE49-F238E27FC236}">
              <a16:creationId xmlns:a16="http://schemas.microsoft.com/office/drawing/2014/main" id="{A48D7EC4-D064-EA9B-2C23-BE2E0FD5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>
            <a:extLst>
              <a:ext uri="{FF2B5EF4-FFF2-40B4-BE49-F238E27FC236}">
                <a16:creationId xmlns:a16="http://schemas.microsoft.com/office/drawing/2014/main" id="{E8E9765B-94BA-398E-A991-D4F50382B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US" dirty="0"/>
          </a:p>
        </p:txBody>
      </p:sp>
      <p:sp>
        <p:nvSpPr>
          <p:cNvPr id="347" name="Google Shape;347;p22">
            <a:extLst>
              <a:ext uri="{FF2B5EF4-FFF2-40B4-BE49-F238E27FC236}">
                <a16:creationId xmlns:a16="http://schemas.microsoft.com/office/drawing/2014/main" id="{9752BDA3-E87A-FFC9-1B55-32EBF68F2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4225" y="1816483"/>
            <a:ext cx="7615550" cy="278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functie</a:t>
            </a:r>
            <a:r>
              <a:rPr lang="en-US" sz="1400" dirty="0"/>
              <a:t> de cum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diagonala</a:t>
            </a:r>
            <a:r>
              <a:rPr lang="en-US" sz="1400" dirty="0"/>
              <a:t> </a:t>
            </a:r>
            <a:r>
              <a:rPr lang="en-US" sz="1400" dirty="0" err="1"/>
              <a:t>secundara</a:t>
            </a:r>
            <a:r>
              <a:rPr lang="en-US" sz="1400" dirty="0"/>
              <a:t> a </a:t>
            </a:r>
            <a:r>
              <a:rPr lang="en-US" sz="1400" dirty="0" err="1"/>
              <a:t>matricei</a:t>
            </a:r>
            <a:r>
              <a:rPr lang="en-US" sz="1400" dirty="0"/>
              <a:t> de </a:t>
            </a:r>
            <a:r>
              <a:rPr lang="en-US" sz="1400" dirty="0" err="1"/>
              <a:t>confuzie</a:t>
            </a:r>
            <a:r>
              <a:rPr lang="en-US" sz="1400" dirty="0"/>
              <a:t>, 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avem</a:t>
            </a:r>
            <a:r>
              <a:rPr lang="en-US" sz="1400" dirty="0"/>
              <a:t> predominant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marcate</a:t>
            </a:r>
            <a:r>
              <a:rPr lang="en-US" sz="1400" dirty="0"/>
              <a:t> ca hate speech,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cazul</a:t>
            </a:r>
            <a:r>
              <a:rPr lang="en-US" sz="1400" dirty="0"/>
              <a:t> false negative vice versa.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Din </a:t>
            </a:r>
            <a:r>
              <a:rPr lang="en-US" sz="1400" dirty="0" err="1"/>
              <a:t>perspectiva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, </a:t>
            </a:r>
            <a:r>
              <a:rPr lang="en-US" sz="1400" dirty="0" err="1"/>
              <a:t>primul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insemna</a:t>
            </a:r>
            <a:r>
              <a:rPr lang="en-US" sz="1400" dirty="0"/>
              <a:t> </a:t>
            </a:r>
            <a:r>
              <a:rPr lang="en-US" sz="1400" dirty="0" err="1"/>
              <a:t>eliminarea</a:t>
            </a:r>
            <a:r>
              <a:rPr lang="en-US" sz="1400" dirty="0"/>
              <a:t> </a:t>
            </a:r>
            <a:r>
              <a:rPr lang="en-US" sz="1400" dirty="0" err="1"/>
              <a:t>mesajelor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incorect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in cel de al </a:t>
            </a:r>
            <a:r>
              <a:rPr lang="en-US" sz="1400" dirty="0" err="1"/>
              <a:t>doilea</a:t>
            </a:r>
            <a:r>
              <a:rPr lang="en-US" sz="1400" dirty="0"/>
              <a:t> </a:t>
            </a:r>
            <a:r>
              <a:rPr lang="en-US" sz="1400" dirty="0" err="1"/>
              <a:t>pastram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instiga</a:t>
            </a:r>
            <a:r>
              <a:rPr lang="en-US" sz="1400" dirty="0"/>
              <a:t> la hate speech.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opinia</a:t>
            </a:r>
            <a:r>
              <a:rPr lang="en-US" sz="1400" dirty="0"/>
              <a:t> </a:t>
            </a:r>
            <a:r>
              <a:rPr lang="en-US" sz="1400" dirty="0" err="1"/>
              <a:t>noastra</a:t>
            </a:r>
            <a:r>
              <a:rPr lang="en-US" sz="1400" dirty="0"/>
              <a:t>, </a:t>
            </a:r>
            <a:r>
              <a:rPr lang="en-US" sz="1400" dirty="0" err="1"/>
              <a:t>modelul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trebui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b="1" dirty="0" err="1"/>
              <a:t>mai</a:t>
            </a:r>
            <a:r>
              <a:rPr lang="en-US" sz="1400" dirty="0"/>
              <a:t> </a:t>
            </a:r>
            <a:r>
              <a:rPr lang="en-US" sz="1400" b="1" dirty="0" err="1"/>
              <a:t>restrictiv</a:t>
            </a:r>
            <a:r>
              <a:rPr lang="en-US" sz="1400" dirty="0"/>
              <a:t> (cu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intrari</a:t>
            </a:r>
            <a:r>
              <a:rPr lang="en-US" sz="1400" dirty="0"/>
              <a:t> pe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decat</a:t>
            </a:r>
            <a:r>
              <a:rPr lang="en-US" sz="1400" dirty="0"/>
              <a:t> pe false negative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minimizand</a:t>
            </a:r>
            <a:r>
              <a:rPr lang="en-US" sz="1400" dirty="0"/>
              <a:t> false negative aka </a:t>
            </a:r>
            <a:r>
              <a:rPr lang="en-US" sz="1400" b="1" dirty="0" err="1"/>
              <a:t>maximizand</a:t>
            </a:r>
            <a:r>
              <a:rPr lang="en-US" sz="1400" b="1" dirty="0"/>
              <a:t> </a:t>
            </a:r>
            <a:r>
              <a:rPr lang="en-US" sz="1400" b="1" dirty="0" err="1"/>
              <a:t>recallul</a:t>
            </a:r>
            <a:r>
              <a:rPr lang="en-US" sz="1400" dirty="0"/>
              <a:t>) 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ca </a:t>
            </a:r>
            <a:r>
              <a:rPr lang="en-US" sz="1400" dirty="0" err="1"/>
              <a:t>mecanism</a:t>
            </a:r>
            <a:r>
              <a:rPr lang="en-US" sz="1400" dirty="0"/>
              <a:t> de </a:t>
            </a:r>
            <a:r>
              <a:rPr lang="en-US" sz="1400" dirty="0" err="1"/>
              <a:t>marcare</a:t>
            </a:r>
            <a:r>
              <a:rPr lang="en-US" sz="1400" dirty="0"/>
              <a:t> a </a:t>
            </a:r>
            <a:r>
              <a:rPr lang="en-US" sz="1400" dirty="0" err="1"/>
              <a:t>mesajelor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acestea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dirty="0" err="1"/>
              <a:t>apoi</a:t>
            </a:r>
            <a:r>
              <a:rPr lang="en-US" sz="1400" dirty="0"/>
              <a:t> moderate de </a:t>
            </a:r>
            <a:r>
              <a:rPr lang="en-US" sz="1400" dirty="0" err="1"/>
              <a:t>catre</a:t>
            </a:r>
            <a:r>
              <a:rPr lang="en-US" sz="1400" dirty="0"/>
              <a:t> un </a:t>
            </a:r>
            <a:r>
              <a:rPr lang="en-US" sz="1400" dirty="0" err="1"/>
              <a:t>om.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, </a:t>
            </a:r>
            <a:r>
              <a:rPr lang="en-US" sz="1400" dirty="0" err="1"/>
              <a:t>bazat</a:t>
            </a:r>
            <a:r>
              <a:rPr lang="en-US" sz="1400" dirty="0"/>
              <a:t> pe </a:t>
            </a:r>
            <a:r>
              <a:rPr lang="en-US" sz="1400" dirty="0" err="1"/>
              <a:t>analiza</a:t>
            </a:r>
            <a:r>
              <a:rPr lang="en-US" sz="1400" dirty="0"/>
              <a:t> </a:t>
            </a:r>
            <a:r>
              <a:rPr lang="en-US" sz="1400" dirty="0" err="1"/>
              <a:t>anterioara</a:t>
            </a:r>
            <a:r>
              <a:rPr lang="en-US" sz="1400" dirty="0"/>
              <a:t> </a:t>
            </a:r>
            <a:r>
              <a:rPr lang="en-US" sz="1400" dirty="0" err="1"/>
              <a:t>consideram</a:t>
            </a:r>
            <a:r>
              <a:rPr lang="en-US" sz="1400" dirty="0"/>
              <a:t> ca cel </a:t>
            </a:r>
            <a:r>
              <a:rPr lang="en-US" sz="1400" dirty="0" err="1"/>
              <a:t>mai</a:t>
            </a:r>
            <a:r>
              <a:rPr lang="en-US" sz="1400" dirty="0"/>
              <a:t> bun model </a:t>
            </a:r>
            <a:r>
              <a:rPr lang="en-US" sz="1400" dirty="0" err="1"/>
              <a:t>dintre</a:t>
            </a:r>
            <a:r>
              <a:rPr lang="en-US" sz="1400" dirty="0"/>
              <a:t>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utlizate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BERTul</a:t>
            </a:r>
            <a:r>
              <a:rPr lang="en-US" sz="1400" dirty="0"/>
              <a:t> </a:t>
            </a:r>
            <a:r>
              <a:rPr lang="en-US" sz="1400" b="1" dirty="0" err="1"/>
              <a:t>BERTicelli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4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748704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Alegerea dataset-ului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Tehnici de preprocesare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Extragerea feature-urilor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Modele de clasificatori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Observatii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Interpretarea rezultatelor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Alegerea dataset-ului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08421" y="1708144"/>
            <a:ext cx="7927158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Pentru acest task de procesare si clasificare a textelor, am ales dataset-ul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tweets_hate_speech_detection</a:t>
            </a:r>
            <a:r>
              <a:rPr lang="en" dirty="0"/>
              <a:t> de pe platforma HuggingFace.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Acest dataset contine </a:t>
            </a:r>
            <a:r>
              <a:rPr lang="en" i="1" dirty="0"/>
              <a:t>31.962</a:t>
            </a:r>
            <a:r>
              <a:rPr lang="en" dirty="0"/>
              <a:t> de sample-uri obtinute prin API-ul Twitter si adnotate, structurate ca </a:t>
            </a:r>
            <a:r>
              <a:rPr lang="en" i="1" dirty="0"/>
              <a:t>.csv</a:t>
            </a:r>
            <a:r>
              <a:rPr lang="en" dirty="0"/>
              <a:t> astfel: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id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text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label </a:t>
            </a:r>
            <a:r>
              <a:rPr lang="en" sz="1200" dirty="0"/>
              <a:t>  (</a:t>
            </a:r>
            <a:r>
              <a:rPr lang="en" sz="1200" b="1" dirty="0"/>
              <a:t>0</a:t>
            </a:r>
            <a:r>
              <a:rPr lang="en" sz="1200" dirty="0"/>
              <a:t> : non-hateful, </a:t>
            </a:r>
            <a:r>
              <a:rPr lang="en" sz="1200" b="1" dirty="0"/>
              <a:t>1</a:t>
            </a:r>
            <a:r>
              <a:rPr lang="en" sz="1200" dirty="0"/>
              <a:t> : hateful)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Exemplu: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145,0,so blessed to have worked with sa's best leading ladies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83,1,how the #altright uses insecurity to lure men into #whitesupremacy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Tehnici de preprocesare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0443" y="1775417"/>
            <a:ext cx="4690174" cy="2903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Tehnici de preprocesare utilizare: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hyperlink</a:t>
            </a:r>
            <a:r>
              <a:rPr lang="en" sz="1400" dirty="0"/>
              <a:t>-urilor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referintelor la useri</a:t>
            </a:r>
            <a:r>
              <a:rPr lang="en" sz="1400" dirty="0"/>
              <a:t>   (‘@username’)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hashtag</a:t>
            </a:r>
            <a:r>
              <a:rPr lang="en" sz="1400" dirty="0"/>
              <a:t>-urilor   (‘#obama’ -&gt; ‘obama’)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literelor repetate</a:t>
            </a:r>
            <a:r>
              <a:rPr lang="en" sz="1400" dirty="0"/>
              <a:t>   (‘goooood’ -&gt; ‘good’)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cifrelor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semnelor de punctuatie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spatiilor   </a:t>
            </a:r>
            <a:r>
              <a:rPr lang="en" sz="1400" dirty="0"/>
              <a:t>(space, tab, newline)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stopwords   </a:t>
            </a:r>
            <a:r>
              <a:rPr lang="en" sz="1400" dirty="0"/>
              <a:t>(‘and’, ‘the’, ‘of’ etc.)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aducerea caracterelor la </a:t>
            </a:r>
            <a:r>
              <a:rPr lang="en" sz="1400" i="1" dirty="0"/>
              <a:t>encoding UTF-8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i="1" dirty="0"/>
              <a:t>lematizarea </a:t>
            </a:r>
            <a:r>
              <a:rPr lang="en" sz="1400" dirty="0"/>
              <a:t>cuvintelor   (‘abducting’ -&gt; ‘abduct’)</a:t>
            </a:r>
            <a:endParaRPr sz="1400" dirty="0"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36664"/>
          <a:stretch/>
        </p:blipFill>
        <p:spPr>
          <a:xfrm>
            <a:off x="5566478" y="1534425"/>
            <a:ext cx="2767822" cy="1482152"/>
          </a:xfrm>
          <a:prstGeom prst="roundRect">
            <a:avLst>
              <a:gd name="adj" fmla="val 2819"/>
            </a:avLst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36768"/>
          <a:stretch/>
        </p:blipFill>
        <p:spPr>
          <a:xfrm>
            <a:off x="5566340" y="3411803"/>
            <a:ext cx="2767960" cy="1445783"/>
          </a:xfrm>
          <a:prstGeom prst="roundRect">
            <a:avLst>
              <a:gd name="adj" fmla="val 3259"/>
            </a:avLst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773474" y="1226400"/>
            <a:ext cx="9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Initial text</a:t>
            </a:r>
            <a:endParaRPr sz="1200"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773474" y="3042503"/>
            <a:ext cx="9854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Clean text</a:t>
            </a:r>
            <a:endParaRPr sz="1200" b="1" i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Extragerea feature-urilor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420492" y="2024286"/>
            <a:ext cx="4044717" cy="272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</a:t>
            </a:r>
            <a:r>
              <a:rPr lang="en" sz="1200" dirty="0"/>
              <a:t>erm </a:t>
            </a:r>
            <a:r>
              <a:rPr lang="en" sz="1200" b="1" dirty="0"/>
              <a:t>f</a:t>
            </a:r>
            <a:r>
              <a:rPr lang="en" sz="1200" dirty="0"/>
              <a:t>requency </a:t>
            </a:r>
            <a:r>
              <a:rPr lang="en" sz="1200" b="1" dirty="0"/>
              <a:t>-</a:t>
            </a:r>
            <a:r>
              <a:rPr lang="en" sz="1200" dirty="0"/>
              <a:t> </a:t>
            </a:r>
            <a:r>
              <a:rPr lang="en" sz="1200" b="1" dirty="0"/>
              <a:t>I</a:t>
            </a:r>
            <a:r>
              <a:rPr lang="en" sz="1200" dirty="0"/>
              <a:t>nverse </a:t>
            </a:r>
            <a:r>
              <a:rPr lang="en" sz="1200" b="1" dirty="0"/>
              <a:t>d</a:t>
            </a:r>
            <a:r>
              <a:rPr lang="en" sz="1200" dirty="0"/>
              <a:t>ocument </a:t>
            </a:r>
            <a:r>
              <a:rPr lang="en" sz="1200" b="1" dirty="0"/>
              <a:t>f</a:t>
            </a:r>
            <a:r>
              <a:rPr lang="en" sz="1200" dirty="0"/>
              <a:t>requency este un mod de extragere a feature-urilor ce evalueaza importanta fiecarui cuvant din corpus, in relatie cu numarul sau de aparitii in fiecare document.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Spre exemplu, cuvinte precum ‘the’ sau ‘is’ au o importanta mult mai mica fata de ‘blacklives’ intr-un corpus de hate-speech.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Tf-Idf nu ia in considerare contextul in care regasim cuvintele in propozitie.</a:t>
            </a:r>
            <a:endParaRPr sz="1200" dirty="0"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2"/>
          </p:nvPr>
        </p:nvSpPr>
        <p:spPr>
          <a:xfrm>
            <a:off x="4792257" y="1989924"/>
            <a:ext cx="3931251" cy="2755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</a:t>
            </a:r>
            <a:r>
              <a:rPr lang="en" sz="1200" dirty="0"/>
              <a:t>ontinuous </a:t>
            </a:r>
            <a:r>
              <a:rPr lang="en" sz="1200" b="1" dirty="0"/>
              <a:t>B</a:t>
            </a:r>
            <a:r>
              <a:rPr lang="en" sz="1200" dirty="0"/>
              <a:t>ag </a:t>
            </a:r>
            <a:r>
              <a:rPr lang="en" sz="1200" b="1" dirty="0"/>
              <a:t>o</a:t>
            </a:r>
            <a:r>
              <a:rPr lang="en" sz="1200" dirty="0"/>
              <a:t>f </a:t>
            </a:r>
            <a:r>
              <a:rPr lang="en" sz="1200" b="1" dirty="0"/>
              <a:t>W</a:t>
            </a:r>
            <a:r>
              <a:rPr lang="en" sz="1200" dirty="0"/>
              <a:t>ords este o metoda de extragere a feature-urilor ce utilizeaza o retea neuronala pre-antrenata cu 2 layere, care reconstruieste contextul cuvintelor primite ca input dupa vectorii creati in urma antrenarii.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Aceasta ajusteaza n-vectori, astfel incat cuvintele gasite in contexte similare apar apropiate unele de altele in spatiul vectorial creat la antrenare.</a:t>
            </a:r>
            <a:endParaRPr sz="1200" dirty="0"/>
          </a:p>
        </p:txBody>
      </p:sp>
      <p:sp>
        <p:nvSpPr>
          <p:cNvPr id="308" name="Google Shape;308;p17"/>
          <p:cNvSpPr txBox="1"/>
          <p:nvPr/>
        </p:nvSpPr>
        <p:spPr>
          <a:xfrm>
            <a:off x="2060800" y="1497650"/>
            <a:ext cx="7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334882" y="1473525"/>
            <a:ext cx="84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CBoW</a:t>
            </a:r>
            <a:endParaRPr sz="1700" b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Clasificatori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3C6ACD-21B0-4351-1F6F-AA20DC83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34189"/>
              </p:ext>
            </p:extLst>
          </p:nvPr>
        </p:nvGraphicFramePr>
        <p:xfrm>
          <a:off x="822014" y="1444086"/>
          <a:ext cx="7499972" cy="2968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92">
                  <a:extLst>
                    <a:ext uri="{9D8B030D-6E8A-4147-A177-3AD203B41FA5}">
                      <a16:colId xmlns:a16="http://schemas.microsoft.com/office/drawing/2014/main" val="1372744719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404654801"/>
                    </a:ext>
                  </a:extLst>
                </a:gridCol>
                <a:gridCol w="1741394">
                  <a:extLst>
                    <a:ext uri="{9D8B030D-6E8A-4147-A177-3AD203B41FA5}">
                      <a16:colId xmlns:a16="http://schemas.microsoft.com/office/drawing/2014/main" val="1591515315"/>
                    </a:ext>
                  </a:extLst>
                </a:gridCol>
                <a:gridCol w="1537945">
                  <a:extLst>
                    <a:ext uri="{9D8B030D-6E8A-4147-A177-3AD203B41FA5}">
                      <a16:colId xmlns:a16="http://schemas.microsoft.com/office/drawing/2014/main" val="748250125"/>
                    </a:ext>
                  </a:extLst>
                </a:gridCol>
              </a:tblGrid>
              <a:tr h="372742">
                <a:tc>
                  <a:txBody>
                    <a:bodyPr/>
                    <a:lstStyle/>
                    <a:p>
                      <a:r>
                        <a:rPr lang="en-US" dirty="0" err="1"/>
                        <a:t>Modele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Multinomial Naive Bayes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Ridge Classifier</a:t>
                      </a:r>
                      <a:r>
                        <a:rPr lang="en" sz="1400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1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SVC </a:t>
                      </a:r>
                      <a:r>
                        <a:rPr lang="en" sz="1400" dirty="0">
                          <a:solidFill>
                            <a:schemeClr val="bg2"/>
                          </a:solidFill>
                        </a:rPr>
                        <a:t>(cu kernel ’rbf’)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5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Linear SVC</a:t>
                      </a:r>
                      <a:r>
                        <a:rPr lang="en" sz="1400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Gradient Boosting Classifier</a:t>
                      </a:r>
                      <a:r>
                        <a:rPr lang="en" sz="1400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MLP Classifier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85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chemeClr val="bg2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336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Rezultate notabile</a:t>
            </a:r>
            <a:endParaRPr dirty="0"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r="1283"/>
          <a:stretch/>
        </p:blipFill>
        <p:spPr>
          <a:xfrm>
            <a:off x="1444950" y="2526375"/>
            <a:ext cx="2801700" cy="2332200"/>
          </a:xfrm>
          <a:prstGeom prst="roundRect">
            <a:avLst>
              <a:gd name="adj" fmla="val 1775"/>
            </a:avLst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4897250" y="2526375"/>
            <a:ext cx="2813700" cy="2332200"/>
          </a:xfrm>
          <a:prstGeom prst="roundRect">
            <a:avLst>
              <a:gd name="adj" fmla="val 1666"/>
            </a:avLst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50" y="1514025"/>
            <a:ext cx="2076600" cy="864900"/>
          </a:xfrm>
          <a:prstGeom prst="roundRect">
            <a:avLst>
              <a:gd name="adj" fmla="val 4795"/>
            </a:avLst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250" y="1514025"/>
            <a:ext cx="2076600" cy="864900"/>
          </a:xfrm>
          <a:prstGeom prst="roundRect">
            <a:avLst>
              <a:gd name="adj" fmla="val 4856"/>
            </a:avLst>
          </a:prstGeom>
          <a:noFill/>
          <a:ln>
            <a:noFill/>
          </a:ln>
        </p:spPr>
      </p:pic>
      <p:cxnSp>
        <p:nvCxnSpPr>
          <p:cNvPr id="325" name="Google Shape;325;p19"/>
          <p:cNvCxnSpPr/>
          <p:nvPr/>
        </p:nvCxnSpPr>
        <p:spPr>
          <a:xfrm>
            <a:off x="4572000" y="1388050"/>
            <a:ext cx="0" cy="356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1410350" y="1596975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b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SVC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019050" y="17464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Deep Neural Network</a:t>
            </a:r>
            <a:endParaRPr dirty="0"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303800" y="1367225"/>
            <a:ext cx="67497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Pentru clasificarea datelor, am folosit un model Deep Neural Network, layerele fiind de natura 300 x 256 x 256 x 2 (300 fiind dimensiunea unui feature, iar 2 este pentru outputul binar: hate, non-hate) pe 100 de generatii.</a:t>
            </a:r>
            <a:endParaRPr sz="1200" dirty="0"/>
          </a:p>
          <a:p>
            <a:pPr marL="0" lvl="0" indent="4572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Am folosit CrossEntropyLoss pe post de functie de pierdere si functia Adam pentru optimizarea modelului cu learning_rate = 0.001.</a:t>
            </a:r>
            <a:endParaRPr sz="1200" dirty="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50" y="2892538"/>
            <a:ext cx="2416500" cy="1978500"/>
          </a:xfrm>
          <a:prstGeom prst="roundRect">
            <a:avLst>
              <a:gd name="adj" fmla="val 1748"/>
            </a:avLst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75" y="3291912"/>
            <a:ext cx="2607300" cy="1179600"/>
          </a:xfrm>
          <a:prstGeom prst="roundRect">
            <a:avLst>
              <a:gd name="adj" fmla="val 282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>
          <a:extLst>
            <a:ext uri="{FF2B5EF4-FFF2-40B4-BE49-F238E27FC236}">
              <a16:creationId xmlns:a16="http://schemas.microsoft.com/office/drawing/2014/main" id="{4E657A73-4DEE-786A-26A6-EEF6DFAE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>
            <a:extLst>
              <a:ext uri="{FF2B5EF4-FFF2-40B4-BE49-F238E27FC236}">
                <a16:creationId xmlns:a16="http://schemas.microsoft.com/office/drawing/2014/main" id="{CC783E62-4F93-BD62-EADB-D1D8D0D1AA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BERTs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E3AC27-F621-4715-696B-31719205B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15718"/>
              </p:ext>
            </p:extLst>
          </p:nvPr>
        </p:nvGraphicFramePr>
        <p:xfrm>
          <a:off x="822014" y="1706304"/>
          <a:ext cx="7499972" cy="23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92">
                  <a:extLst>
                    <a:ext uri="{9D8B030D-6E8A-4147-A177-3AD203B41FA5}">
                      <a16:colId xmlns:a16="http://schemas.microsoft.com/office/drawing/2014/main" val="1372744719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404654801"/>
                    </a:ext>
                  </a:extLst>
                </a:gridCol>
                <a:gridCol w="1741394">
                  <a:extLst>
                    <a:ext uri="{9D8B030D-6E8A-4147-A177-3AD203B41FA5}">
                      <a16:colId xmlns:a16="http://schemas.microsoft.com/office/drawing/2014/main" val="1591515315"/>
                    </a:ext>
                  </a:extLst>
                </a:gridCol>
                <a:gridCol w="1537945">
                  <a:extLst>
                    <a:ext uri="{9D8B030D-6E8A-4147-A177-3AD203B41FA5}">
                      <a16:colId xmlns:a16="http://schemas.microsoft.com/office/drawing/2014/main" val="748250125"/>
                    </a:ext>
                  </a:extLst>
                </a:gridCol>
              </a:tblGrid>
              <a:tr h="372742">
                <a:tc>
                  <a:txBody>
                    <a:bodyPr/>
                    <a:lstStyle/>
                    <a:p>
                      <a:r>
                        <a:rPr lang="en-US" dirty="0" err="1"/>
                        <a:t>Modele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Macro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BERTicelli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4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bert</a:t>
                      </a: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-base-uncased-ear-</a:t>
                      </a:r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mlma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41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roberta-hate-speech-dynabench-r4-target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5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bert</a:t>
                      </a: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-base-uncased-</a:t>
                      </a:r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hatexplain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/>
                          </a:solidFill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dehatebert</a:t>
                      </a: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-mono-</a:t>
                      </a:r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english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1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515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700</Words>
  <Application>Microsoft Office PowerPoint</Application>
  <PresentationFormat>On-screen Show (16:9)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Maven Pro</vt:lpstr>
      <vt:lpstr>Nunito</vt:lpstr>
      <vt:lpstr>Arial</vt:lpstr>
      <vt:lpstr>Momentum</vt:lpstr>
      <vt:lpstr>HATE SPEECH ANALYSIS</vt:lpstr>
      <vt:lpstr>CUPRINS</vt:lpstr>
      <vt:lpstr>Alegerea dataset-ului</vt:lpstr>
      <vt:lpstr>2. Tehnici de preprocesare</vt:lpstr>
      <vt:lpstr>3. Extragerea feature-urilor</vt:lpstr>
      <vt:lpstr>4. Clasificatori</vt:lpstr>
      <vt:lpstr>Rezultate notabile</vt:lpstr>
      <vt:lpstr>Deep Neural Network</vt:lpstr>
      <vt:lpstr>BERTs</vt:lpstr>
      <vt:lpstr>Fine-tuned BERTs</vt:lpstr>
      <vt:lpstr>6. Observatii</vt:lpstr>
      <vt:lpstr>7. Interpretarea rezultatelor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ANALYSIS</dc:title>
  <cp:lastModifiedBy>DRAGOS ADRIAN CUCIUREANU</cp:lastModifiedBy>
  <cp:revision>8</cp:revision>
  <dcterms:modified xsi:type="dcterms:W3CDTF">2025-01-30T02:41:23Z</dcterms:modified>
</cp:coreProperties>
</file>