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Public Sans Bold" panose="020B0604020202020204" charset="0"/>
      <p:regular r:id="rId9"/>
    </p:embeddedFont>
    <p:embeddedFont>
      <p:font typeface="Playfair Display" panose="020B0604020202020204" charset="-52"/>
      <p:regular r:id="rId10"/>
    </p:embeddedFont>
    <p:embeddedFont>
      <p:font typeface="Public Sans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74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u.wikipedia.org/wiki/%D0%98%D0%BD%D0%B4%D0%B8%D1%8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66750" y="1976800"/>
            <a:ext cx="15392550" cy="5069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995"/>
              </a:lnSpc>
            </a:pPr>
            <a:r>
              <a:rPr lang="en-US" sz="14281" spc="71" dirty="0" err="1">
                <a:solidFill>
                  <a:srgbClr val="2B2C30"/>
                </a:solidFill>
                <a:latin typeface="Playfair Display"/>
              </a:rPr>
              <a:t>Эпоха</a:t>
            </a:r>
            <a:r>
              <a:rPr lang="en-US" sz="14281" spc="71" dirty="0">
                <a:solidFill>
                  <a:srgbClr val="2B2C30"/>
                </a:solidFill>
                <a:latin typeface="Playfair Display"/>
              </a:rPr>
              <a:t> </a:t>
            </a:r>
            <a:r>
              <a:rPr lang="en-US" sz="14281" spc="71" dirty="0" err="1">
                <a:solidFill>
                  <a:srgbClr val="2B2C30"/>
                </a:solidFill>
                <a:latin typeface="Playfair Display"/>
              </a:rPr>
              <a:t>великих</a:t>
            </a:r>
            <a:r>
              <a:rPr lang="en-US" sz="14281" spc="71" dirty="0">
                <a:solidFill>
                  <a:srgbClr val="2B2C30"/>
                </a:solidFill>
                <a:latin typeface="Playfair Display"/>
              </a:rPr>
              <a:t> </a:t>
            </a:r>
            <a:r>
              <a:rPr lang="en-US" sz="14281" spc="71">
                <a:solidFill>
                  <a:srgbClr val="2B2C30"/>
                </a:solidFill>
                <a:latin typeface="Playfair Display"/>
              </a:rPr>
              <a:t>географических</a:t>
            </a:r>
            <a:r>
              <a:rPr lang="en-US" sz="14281" spc="71" dirty="0">
                <a:solidFill>
                  <a:srgbClr val="2B2C30"/>
                </a:solidFill>
                <a:latin typeface="Playfair Display"/>
              </a:rPr>
              <a:t> </a:t>
            </a:r>
            <a:r>
              <a:rPr lang="en-US" sz="14281" spc="71" dirty="0" err="1">
                <a:solidFill>
                  <a:srgbClr val="2B2C30"/>
                </a:solidFill>
                <a:latin typeface="Playfair Display"/>
              </a:rPr>
              <a:t>открытий</a:t>
            </a:r>
            <a:endParaRPr lang="en-US" sz="14281" spc="71" dirty="0">
              <a:solidFill>
                <a:srgbClr val="2B2C30"/>
              </a:solidFill>
              <a:latin typeface="Playfair Display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16407" y="8385810"/>
            <a:ext cx="7862435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3600" dirty="0" err="1">
                <a:solidFill>
                  <a:srgbClr val="2B2C30"/>
                </a:solidFill>
                <a:latin typeface="Public Sans"/>
              </a:rPr>
              <a:t>Подготовил</a:t>
            </a:r>
            <a:r>
              <a:rPr lang="en-US" sz="3600" dirty="0">
                <a:solidFill>
                  <a:srgbClr val="2B2C30"/>
                </a:solidFill>
                <a:latin typeface="Public Sans"/>
              </a:rPr>
              <a:t>: </a:t>
            </a:r>
            <a:r>
              <a:rPr lang="en-US" sz="3600" dirty="0" err="1">
                <a:solidFill>
                  <a:srgbClr val="2B2C30"/>
                </a:solidFill>
                <a:latin typeface="Public Sans"/>
              </a:rPr>
              <a:t>Гаврилин</a:t>
            </a:r>
            <a:r>
              <a:rPr lang="en-US" sz="3600" dirty="0">
                <a:solidFill>
                  <a:srgbClr val="2B2C30"/>
                </a:solidFill>
                <a:latin typeface="Public Sans"/>
              </a:rPr>
              <a:t> О.C.</a:t>
            </a:r>
          </a:p>
          <a:p>
            <a:pPr>
              <a:lnSpc>
                <a:spcPts val="3899"/>
              </a:lnSpc>
            </a:pPr>
            <a:r>
              <a:rPr lang="en-US" sz="3600" dirty="0" err="1">
                <a:solidFill>
                  <a:srgbClr val="2B2C30"/>
                </a:solidFill>
                <a:latin typeface="Public Sans"/>
              </a:rPr>
              <a:t>Преподаватель</a:t>
            </a:r>
            <a:r>
              <a:rPr lang="en-US" sz="3600" dirty="0">
                <a:solidFill>
                  <a:srgbClr val="2B2C30"/>
                </a:solidFill>
                <a:latin typeface="Public Sans"/>
              </a:rPr>
              <a:t>: </a:t>
            </a:r>
            <a:r>
              <a:rPr lang="en-US" sz="3600" dirty="0" err="1">
                <a:solidFill>
                  <a:srgbClr val="2B2C30"/>
                </a:solidFill>
                <a:latin typeface="Public Sans"/>
              </a:rPr>
              <a:t>Белоусов</a:t>
            </a:r>
            <a:r>
              <a:rPr lang="en-US" sz="3600" dirty="0">
                <a:solidFill>
                  <a:srgbClr val="2B2C30"/>
                </a:solidFill>
                <a:latin typeface="Public Sans"/>
              </a:rPr>
              <a:t> А.С.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657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ПРЕДПОСЫЛКИ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-7086597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9722567" y="1028700"/>
            <a:ext cx="7773804" cy="5063759"/>
            <a:chOff x="0" y="0"/>
            <a:chExt cx="2364475" cy="154018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64475" cy="1540190"/>
            </a:xfrm>
            <a:custGeom>
              <a:avLst/>
              <a:gdLst/>
              <a:ahLst/>
              <a:cxnLst/>
              <a:rect l="l" t="t" r="r" b="b"/>
              <a:pathLst>
                <a:path w="2364475" h="1540190">
                  <a:moveTo>
                    <a:pt x="0" y="0"/>
                  </a:moveTo>
                  <a:lnTo>
                    <a:pt x="2364475" y="0"/>
                  </a:lnTo>
                  <a:lnTo>
                    <a:pt x="2364475" y="1540190"/>
                  </a:lnTo>
                  <a:lnTo>
                    <a:pt x="0" y="15401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2B2C30"/>
              </a:soli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2364475" cy="1568764"/>
            </a:xfrm>
            <a:prstGeom prst="rect">
              <a:avLst/>
            </a:prstGeom>
          </p:spPr>
          <p:txBody>
            <a:bodyPr lIns="68580" tIns="68580" rIns="68580" bIns="68580" rtlCol="0" anchor="ctr"/>
            <a:lstStyle/>
            <a:p>
              <a:pPr algn="ctr">
                <a:lnSpc>
                  <a:spcPts val="188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0579324" y="1499635"/>
            <a:ext cx="6060291" cy="4121889"/>
          </a:xfrm>
          <a:custGeom>
            <a:avLst/>
            <a:gdLst/>
            <a:ahLst/>
            <a:cxnLst/>
            <a:rect l="l" t="t" r="r" b="b"/>
            <a:pathLst>
              <a:path w="6060291" h="4121889">
                <a:moveTo>
                  <a:pt x="0" y="0"/>
                </a:moveTo>
                <a:lnTo>
                  <a:pt x="6060290" y="0"/>
                </a:lnTo>
                <a:lnTo>
                  <a:pt x="6060290" y="4121889"/>
                </a:lnTo>
                <a:lnTo>
                  <a:pt x="0" y="41218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028700" y="1965957"/>
            <a:ext cx="7926948" cy="8836660"/>
            <a:chOff x="0" y="0"/>
            <a:chExt cx="10569263" cy="11782214"/>
          </a:xfrm>
        </p:grpSpPr>
        <p:sp>
          <p:nvSpPr>
            <p:cNvPr id="9" name="TextBox 9"/>
            <p:cNvSpPr txBox="1"/>
            <p:nvPr/>
          </p:nvSpPr>
          <p:spPr>
            <a:xfrm>
              <a:off x="0" y="-104775"/>
              <a:ext cx="10502912" cy="106483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69288" lvl="1" indent="-334644">
                <a:lnSpc>
                  <a:spcPts val="4649"/>
                </a:lnSpc>
                <a:buFont typeface="Arial"/>
                <a:buChar char="•"/>
              </a:pPr>
              <a:r>
                <a:rPr lang="en-US" sz="3099">
                  <a:solidFill>
                    <a:srgbClr val="2B2C30"/>
                  </a:solidFill>
                  <a:latin typeface="Public Sans"/>
                </a:rPr>
                <a:t>Значительный рост населения Европы</a:t>
              </a:r>
            </a:p>
            <a:p>
              <a:pPr>
                <a:lnSpc>
                  <a:spcPts val="4649"/>
                </a:lnSpc>
              </a:pPr>
              <a:endParaRPr lang="en-US" sz="3099">
                <a:solidFill>
                  <a:srgbClr val="2B2C30"/>
                </a:solidFill>
                <a:latin typeface="Public Sans"/>
              </a:endParaRPr>
            </a:p>
            <a:p>
              <a:pPr marL="669288" lvl="1" indent="-334644">
                <a:lnSpc>
                  <a:spcPts val="4649"/>
                </a:lnSpc>
                <a:buFont typeface="Arial"/>
                <a:buChar char="•"/>
              </a:pPr>
              <a:r>
                <a:rPr lang="en-US" sz="3099">
                  <a:solidFill>
                    <a:srgbClr val="2B2C30"/>
                  </a:solidFill>
                  <a:latin typeface="Public Sans"/>
                </a:rPr>
                <a:t>Развитие ремесла и торгового дела</a:t>
              </a:r>
            </a:p>
            <a:p>
              <a:pPr>
                <a:lnSpc>
                  <a:spcPts val="4649"/>
                </a:lnSpc>
              </a:pPr>
              <a:endParaRPr lang="en-US" sz="3099">
                <a:solidFill>
                  <a:srgbClr val="2B2C30"/>
                </a:solidFill>
                <a:latin typeface="Public Sans"/>
              </a:endParaRPr>
            </a:p>
            <a:p>
              <a:pPr marL="669288" lvl="1" indent="-334644">
                <a:lnSpc>
                  <a:spcPts val="4649"/>
                </a:lnSpc>
                <a:buFont typeface="Arial"/>
                <a:buChar char="•"/>
              </a:pPr>
              <a:r>
                <a:rPr lang="en-US" sz="3099">
                  <a:solidFill>
                    <a:srgbClr val="2B2C30"/>
                  </a:solidFill>
                  <a:latin typeface="Public Sans"/>
                </a:rPr>
                <a:t>Появление пушек и огнестрельного оружия</a:t>
              </a:r>
            </a:p>
            <a:p>
              <a:pPr>
                <a:lnSpc>
                  <a:spcPts val="4649"/>
                </a:lnSpc>
              </a:pPr>
              <a:endParaRPr lang="en-US" sz="3099">
                <a:solidFill>
                  <a:srgbClr val="2B2C30"/>
                </a:solidFill>
                <a:latin typeface="Public Sans"/>
              </a:endParaRPr>
            </a:p>
            <a:p>
              <a:pPr marL="669288" lvl="1" indent="-334644">
                <a:lnSpc>
                  <a:spcPts val="4649"/>
                </a:lnSpc>
                <a:buFont typeface="Arial"/>
                <a:buChar char="•"/>
              </a:pPr>
              <a:r>
                <a:rPr lang="en-US" sz="3099">
                  <a:solidFill>
                    <a:srgbClr val="2B2C30"/>
                  </a:solidFill>
                  <a:latin typeface="Public Sans"/>
                </a:rPr>
                <a:t>Нужда европы в новых торговых путях порождает поиск морских маршрутов для обеспечения торговли</a:t>
              </a:r>
            </a:p>
            <a:p>
              <a:pPr>
                <a:lnSpc>
                  <a:spcPts val="4199"/>
                </a:lnSpc>
              </a:pPr>
              <a:endParaRPr lang="en-US" sz="3099">
                <a:solidFill>
                  <a:srgbClr val="2B2C30"/>
                </a:solidFill>
                <a:latin typeface="Public Sans"/>
              </a:endParaRPr>
            </a:p>
            <a:p>
              <a:pPr>
                <a:lnSpc>
                  <a:spcPts val="4199"/>
                </a:lnSpc>
              </a:pPr>
              <a:endParaRPr lang="en-US" sz="3099">
                <a:solidFill>
                  <a:srgbClr val="2B2C30"/>
                </a:solidFill>
                <a:latin typeface="Public Sans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1149965"/>
              <a:ext cx="10569263" cy="6322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110154" y="0"/>
            <a:ext cx="14067692" cy="10287000"/>
          </a:xfrm>
          <a:custGeom>
            <a:avLst/>
            <a:gdLst/>
            <a:ahLst/>
            <a:cxnLst/>
            <a:rect l="l" t="t" r="r" b="b"/>
            <a:pathLst>
              <a:path w="14067692" h="10287000">
                <a:moveTo>
                  <a:pt x="0" y="0"/>
                </a:moveTo>
                <a:lnTo>
                  <a:pt x="14067692" y="0"/>
                </a:lnTo>
                <a:lnTo>
                  <a:pt x="1406769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ОТКРЫТИЯ ПОРТУГАЛИИ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-7086597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 rot="5400000">
            <a:off x="10308831" y="2079933"/>
            <a:ext cx="7773804" cy="6127134"/>
            <a:chOff x="0" y="0"/>
            <a:chExt cx="2364475" cy="18636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64475" cy="1863625"/>
            </a:xfrm>
            <a:custGeom>
              <a:avLst/>
              <a:gdLst/>
              <a:ahLst/>
              <a:cxnLst/>
              <a:rect l="l" t="t" r="r" b="b"/>
              <a:pathLst>
                <a:path w="2364475" h="1863625">
                  <a:moveTo>
                    <a:pt x="0" y="0"/>
                  </a:moveTo>
                  <a:lnTo>
                    <a:pt x="2364475" y="0"/>
                  </a:lnTo>
                  <a:lnTo>
                    <a:pt x="2364475" y="1863625"/>
                  </a:lnTo>
                  <a:lnTo>
                    <a:pt x="0" y="18636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2B2C30"/>
              </a:soli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2364475" cy="1892200"/>
            </a:xfrm>
            <a:prstGeom prst="rect">
              <a:avLst/>
            </a:prstGeom>
          </p:spPr>
          <p:txBody>
            <a:bodyPr lIns="68580" tIns="68580" rIns="68580" bIns="68580" rtlCol="0" anchor="ctr"/>
            <a:lstStyle/>
            <a:p>
              <a:pPr algn="ctr">
                <a:lnSpc>
                  <a:spcPts val="188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1560175" y="1776912"/>
            <a:ext cx="5271115" cy="6733175"/>
          </a:xfrm>
          <a:custGeom>
            <a:avLst/>
            <a:gdLst/>
            <a:ahLst/>
            <a:cxnLst/>
            <a:rect l="l" t="t" r="r" b="b"/>
            <a:pathLst>
              <a:path w="5271115" h="6733175">
                <a:moveTo>
                  <a:pt x="0" y="0"/>
                </a:moveTo>
                <a:lnTo>
                  <a:pt x="5271115" y="0"/>
                </a:lnTo>
                <a:lnTo>
                  <a:pt x="5271115" y="6733176"/>
                </a:lnTo>
                <a:lnTo>
                  <a:pt x="0" y="6733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028700" y="2566169"/>
            <a:ext cx="7926948" cy="5943919"/>
            <a:chOff x="0" y="-95251"/>
            <a:chExt cx="10569263" cy="7925225"/>
          </a:xfrm>
        </p:grpSpPr>
        <p:sp>
          <p:nvSpPr>
            <p:cNvPr id="9" name="TextBox 9"/>
            <p:cNvSpPr txBox="1"/>
            <p:nvPr/>
          </p:nvSpPr>
          <p:spPr>
            <a:xfrm>
              <a:off x="0" y="-95251"/>
              <a:ext cx="10502912" cy="61555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99"/>
                </a:lnSpc>
              </a:pPr>
              <a:r>
                <a:rPr lang="en-US" sz="2999" dirty="0" err="1">
                  <a:solidFill>
                    <a:srgbClr val="2B2C30"/>
                  </a:solidFill>
                  <a:latin typeface="Public Sans Bold"/>
                </a:rPr>
                <a:t>Ге́нрих</a:t>
              </a:r>
              <a:r>
                <a:rPr lang="en-US" sz="2999" dirty="0">
                  <a:solidFill>
                    <a:srgbClr val="2B2C30"/>
                  </a:solidFill>
                  <a:latin typeface="Public Sans Bold"/>
                </a:rPr>
                <a:t> </a:t>
              </a:r>
              <a:r>
                <a:rPr lang="en-US" sz="2999" dirty="0" err="1">
                  <a:solidFill>
                    <a:srgbClr val="2B2C30"/>
                  </a:solidFill>
                  <a:latin typeface="Public Sans Bold"/>
                </a:rPr>
                <a:t>Морепла́ватель</a:t>
              </a:r>
              <a:r>
                <a:rPr lang="en-US" sz="2999" dirty="0">
                  <a:solidFill>
                    <a:srgbClr val="2B2C30"/>
                  </a:solidFill>
                  <a:latin typeface="Public Sans Bold"/>
                </a:rPr>
                <a:t> - 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en-US" sz="2999" dirty="0" err="1">
                  <a:solidFill>
                    <a:srgbClr val="2B2C30"/>
                  </a:solidFill>
                  <a:latin typeface="Public Sans"/>
                </a:rPr>
                <a:t>организатор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en-US" sz="2999" dirty="0" err="1">
                  <a:solidFill>
                    <a:srgbClr val="2B2C30"/>
                  </a:solidFill>
                  <a:latin typeface="Public Sans"/>
                </a:rPr>
                <a:t>многих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en-US" sz="2999" dirty="0" err="1">
                  <a:solidFill>
                    <a:srgbClr val="2B2C30"/>
                  </a:solidFill>
                  <a:latin typeface="Public Sans"/>
                </a:rPr>
                <a:t>португальских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en-US" sz="2999" dirty="0" err="1">
                  <a:solidFill>
                    <a:srgbClr val="2B2C30"/>
                  </a:solidFill>
                  <a:latin typeface="Public Sans"/>
                </a:rPr>
                <a:t>морских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en-US" sz="2999" dirty="0" err="1">
                  <a:solidFill>
                    <a:srgbClr val="2B2C30"/>
                  </a:solidFill>
                  <a:latin typeface="Public Sans"/>
                </a:rPr>
                <a:t>экспедиций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en-US" sz="2999" dirty="0" err="1">
                  <a:solidFill>
                    <a:srgbClr val="2B2C30"/>
                  </a:solidFill>
                  <a:latin typeface="Public Sans"/>
                </a:rPr>
                <a:t>на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en-US" sz="2999" dirty="0" err="1">
                  <a:solidFill>
                    <a:srgbClr val="2B2C30"/>
                  </a:solidFill>
                  <a:latin typeface="Public Sans"/>
                </a:rPr>
                <a:t>юг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en-US" sz="2999" dirty="0" err="1">
                  <a:solidFill>
                    <a:srgbClr val="2B2C30"/>
                  </a:solidFill>
                  <a:latin typeface="Public Sans"/>
                </a:rPr>
                <a:t>от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ru-RU" sz="2999" dirty="0" smtClean="0">
                  <a:solidFill>
                    <a:srgbClr val="2B2C30"/>
                  </a:solidFill>
                  <a:latin typeface="Public Sans"/>
                </a:rPr>
                <a:t>Мавритании</a:t>
              </a:r>
              <a:r>
                <a:rPr lang="en-US" sz="2999" dirty="0" smtClean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en-US" sz="2999" dirty="0" err="1">
                  <a:solidFill>
                    <a:srgbClr val="2B2C30"/>
                  </a:solidFill>
                  <a:latin typeface="Public Sans"/>
                </a:rPr>
                <a:t>вдоль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ru-RU" sz="2999" dirty="0" smtClean="0">
                  <a:solidFill>
                    <a:srgbClr val="2B2C30"/>
                  </a:solidFill>
                  <a:latin typeface="Public Sans"/>
                </a:rPr>
                <a:t>западноафриканского</a:t>
              </a:r>
              <a:r>
                <a:rPr lang="en-US" sz="2999" dirty="0" smtClean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en-US" sz="2999" dirty="0" err="1">
                  <a:solidFill>
                    <a:srgbClr val="2B2C30"/>
                  </a:solidFill>
                  <a:latin typeface="Public Sans"/>
                </a:rPr>
                <a:t>побережья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. </a:t>
              </a:r>
            </a:p>
            <a:p>
              <a:pPr>
                <a:lnSpc>
                  <a:spcPts val="4499"/>
                </a:lnSpc>
              </a:pPr>
              <a:endParaRPr lang="en-US" sz="2999" dirty="0">
                <a:solidFill>
                  <a:srgbClr val="2B2C30"/>
                </a:solidFill>
                <a:latin typeface="Public Sans"/>
              </a:endParaRPr>
            </a:p>
            <a:p>
              <a:pPr>
                <a:lnSpc>
                  <a:spcPts val="4499"/>
                </a:lnSpc>
              </a:pPr>
              <a:r>
                <a:rPr lang="en-US" sz="2999" dirty="0" err="1">
                  <a:solidFill>
                    <a:srgbClr val="2B2C30"/>
                  </a:solidFill>
                  <a:latin typeface="Public Sans"/>
                </a:rPr>
                <a:t>Стремился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en-US" sz="2999" dirty="0" err="1">
                  <a:solidFill>
                    <a:srgbClr val="2B2C30"/>
                  </a:solidFill>
                  <a:latin typeface="Public Sans"/>
                </a:rPr>
                <a:t>наладить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en-US" sz="2999" dirty="0" err="1">
                  <a:solidFill>
                    <a:srgbClr val="2B2C30"/>
                  </a:solidFill>
                  <a:latin typeface="Public Sans"/>
                </a:rPr>
                <a:t>морскую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en-US" sz="2999" dirty="0" err="1">
                  <a:solidFill>
                    <a:srgbClr val="2B2C30"/>
                  </a:solidFill>
                  <a:latin typeface="Public Sans"/>
                </a:rPr>
                <a:t>торговлю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 с </a:t>
              </a:r>
              <a:r>
                <a:rPr lang="en-US" sz="2999" dirty="0" err="1">
                  <a:solidFill>
                    <a:srgbClr val="2B2C30"/>
                  </a:solidFill>
                  <a:latin typeface="Public Sans"/>
                </a:rPr>
                <a:t>Западной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en-US" sz="2999" dirty="0" err="1">
                  <a:solidFill>
                    <a:srgbClr val="2B2C30"/>
                  </a:solidFill>
                  <a:latin typeface="Public Sans"/>
                </a:rPr>
                <a:t>Африкой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, а </a:t>
              </a:r>
              <a:r>
                <a:rPr lang="en-US" sz="2999" dirty="0" err="1">
                  <a:solidFill>
                    <a:srgbClr val="2B2C30"/>
                  </a:solidFill>
                  <a:latin typeface="Public Sans"/>
                </a:rPr>
                <a:t>также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en-US" sz="2999" dirty="0" err="1">
                  <a:solidFill>
                    <a:srgbClr val="2B2C30"/>
                  </a:solidFill>
                  <a:latin typeface="Public Sans"/>
                </a:rPr>
                <a:t>хотел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en-US" sz="2999" dirty="0" err="1">
                  <a:solidFill>
                    <a:srgbClr val="2B2C30"/>
                  </a:solidFill>
                  <a:latin typeface="Public Sans"/>
                </a:rPr>
                <a:t>выяснить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 - </a:t>
              </a:r>
              <a:r>
                <a:rPr lang="en-US" sz="2999" dirty="0" err="1">
                  <a:solidFill>
                    <a:srgbClr val="2B2C30"/>
                  </a:solidFill>
                  <a:latin typeface="Public Sans"/>
                </a:rPr>
                <a:t>возможно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en-US" sz="2999" dirty="0" err="1">
                  <a:solidFill>
                    <a:srgbClr val="2B2C30"/>
                  </a:solidFill>
                  <a:latin typeface="Public Sans"/>
                </a:rPr>
                <a:t>ли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en-US" sz="2999" dirty="0" err="1">
                  <a:solidFill>
                    <a:srgbClr val="2B2C30"/>
                  </a:solidFill>
                  <a:latin typeface="Public Sans"/>
                </a:rPr>
                <a:t>попасть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 в </a:t>
              </a:r>
              <a:r>
                <a:rPr lang="en-US" sz="2999" dirty="0" err="1">
                  <a:solidFill>
                    <a:srgbClr val="2B2C30"/>
                  </a:solidFill>
                  <a:latin typeface="Public Sans"/>
                </a:rPr>
                <a:t>далекую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en-US" sz="2999" dirty="0" err="1">
                  <a:solidFill>
                    <a:srgbClr val="2B2C30"/>
                  </a:solidFill>
                  <a:latin typeface="Public Sans"/>
                </a:rPr>
                <a:t>Индию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7197725"/>
              <a:ext cx="10569263" cy="6322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 rot="5400000">
            <a:off x="11600907" y="3599907"/>
            <a:ext cx="6096854" cy="5219932"/>
            <a:chOff x="0" y="0"/>
            <a:chExt cx="1854415" cy="158769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54415" cy="1587691"/>
            </a:xfrm>
            <a:custGeom>
              <a:avLst/>
              <a:gdLst/>
              <a:ahLst/>
              <a:cxnLst/>
              <a:rect l="l" t="t" r="r" b="b"/>
              <a:pathLst>
                <a:path w="1854415" h="1587691">
                  <a:moveTo>
                    <a:pt x="0" y="0"/>
                  </a:moveTo>
                  <a:lnTo>
                    <a:pt x="1854415" y="0"/>
                  </a:lnTo>
                  <a:lnTo>
                    <a:pt x="1854415" y="1587691"/>
                  </a:lnTo>
                  <a:lnTo>
                    <a:pt x="0" y="15876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2B2C30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1854415" cy="1616266"/>
            </a:xfrm>
            <a:prstGeom prst="rect">
              <a:avLst/>
            </a:prstGeom>
          </p:spPr>
          <p:txBody>
            <a:bodyPr lIns="68580" tIns="68580" rIns="68580" bIns="68580" rtlCol="0" anchor="ctr"/>
            <a:lstStyle/>
            <a:p>
              <a:pPr algn="ctr">
                <a:lnSpc>
                  <a:spcPts val="188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2039368" y="2867588"/>
            <a:ext cx="5336982" cy="6562089"/>
          </a:xfrm>
          <a:custGeom>
            <a:avLst/>
            <a:gdLst/>
            <a:ahLst/>
            <a:cxnLst/>
            <a:rect l="l" t="t" r="r" b="b"/>
            <a:pathLst>
              <a:path w="5336982" h="6562089">
                <a:moveTo>
                  <a:pt x="0" y="0"/>
                </a:moveTo>
                <a:lnTo>
                  <a:pt x="5336982" y="0"/>
                </a:lnTo>
                <a:lnTo>
                  <a:pt x="5336982" y="6562090"/>
                </a:lnTo>
                <a:lnTo>
                  <a:pt x="0" y="65620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1866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96378" y="2867588"/>
            <a:ext cx="5934035" cy="6562089"/>
          </a:xfrm>
          <a:custGeom>
            <a:avLst/>
            <a:gdLst/>
            <a:ahLst/>
            <a:cxnLst/>
            <a:rect l="l" t="t" r="r" b="b"/>
            <a:pathLst>
              <a:path w="5934035" h="6562089">
                <a:moveTo>
                  <a:pt x="0" y="0"/>
                </a:moveTo>
                <a:lnTo>
                  <a:pt x="5934035" y="0"/>
                </a:lnTo>
                <a:lnTo>
                  <a:pt x="5934035" y="6562090"/>
                </a:lnTo>
                <a:lnTo>
                  <a:pt x="0" y="65620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СОБЫТИЯ ЭПОХИ ВГО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7545725" y="3104296"/>
            <a:ext cx="4080916" cy="2417484"/>
            <a:chOff x="0" y="-76200"/>
            <a:chExt cx="5441221" cy="3223311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76200"/>
              <a:ext cx="5441221" cy="7391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19"/>
                </a:lnSpc>
              </a:pPr>
              <a:r>
                <a:rPr lang="en-US" sz="3299">
                  <a:solidFill>
                    <a:srgbClr val="2B2C30"/>
                  </a:solidFill>
                  <a:latin typeface="Public Sans Bold"/>
                </a:rPr>
                <a:t>Васко да Гама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821690"/>
              <a:ext cx="5441221" cy="23254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399" dirty="0" err="1">
                  <a:solidFill>
                    <a:srgbClr val="2B2C30"/>
                  </a:solidFill>
                  <a:latin typeface="Public Sans"/>
                </a:rPr>
                <a:t>Командующий</a:t>
              </a:r>
              <a:r>
                <a:rPr lang="en-US" sz="2399" dirty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en-US" sz="2399" dirty="0" err="1">
                  <a:solidFill>
                    <a:srgbClr val="2B2C30"/>
                  </a:solidFill>
                  <a:latin typeface="Public Sans"/>
                </a:rPr>
                <a:t>экспедицией</a:t>
              </a:r>
              <a:r>
                <a:rPr lang="en-US" sz="2399" dirty="0">
                  <a:solidFill>
                    <a:srgbClr val="2B2C30"/>
                  </a:solidFill>
                  <a:latin typeface="Public Sans"/>
                </a:rPr>
                <a:t>, </a:t>
              </a:r>
              <a:r>
                <a:rPr lang="en-US" sz="2399" dirty="0" err="1">
                  <a:solidFill>
                    <a:srgbClr val="2B2C30"/>
                  </a:solidFill>
                  <a:latin typeface="Public Sans"/>
                </a:rPr>
                <a:t>которая</a:t>
              </a:r>
              <a:r>
                <a:rPr lang="en-US" sz="2399" dirty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en-US" sz="2399" dirty="0" err="1">
                  <a:solidFill>
                    <a:srgbClr val="2B2C30"/>
                  </a:solidFill>
                  <a:latin typeface="Public Sans"/>
                </a:rPr>
                <a:t>впервые</a:t>
              </a:r>
              <a:r>
                <a:rPr lang="en-US" sz="2399" dirty="0">
                  <a:solidFill>
                    <a:srgbClr val="2B2C30"/>
                  </a:solidFill>
                  <a:latin typeface="Public Sans"/>
                </a:rPr>
                <a:t> в </a:t>
              </a:r>
              <a:r>
                <a:rPr lang="en-US" sz="2399" dirty="0" err="1">
                  <a:solidFill>
                    <a:srgbClr val="2B2C30"/>
                  </a:solidFill>
                  <a:latin typeface="Public Sans"/>
                </a:rPr>
                <a:t>истории</a:t>
              </a:r>
              <a:r>
                <a:rPr lang="en-US" sz="2399" dirty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en-US" sz="2399" dirty="0" err="1">
                  <a:solidFill>
                    <a:srgbClr val="2B2C30"/>
                  </a:solidFill>
                  <a:latin typeface="Public Sans"/>
                </a:rPr>
                <a:t>прошла</a:t>
              </a:r>
              <a:r>
                <a:rPr lang="en-US" sz="2399" dirty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en-US" sz="2399" dirty="0" err="1">
                  <a:solidFill>
                    <a:srgbClr val="2B2C30"/>
                  </a:solidFill>
                  <a:latin typeface="Public Sans"/>
                </a:rPr>
                <a:t>морским</a:t>
              </a:r>
              <a:r>
                <a:rPr lang="en-US" sz="2399" dirty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en-US" sz="2399" dirty="0" err="1">
                  <a:solidFill>
                    <a:srgbClr val="2B2C30"/>
                  </a:solidFill>
                  <a:latin typeface="Public Sans"/>
                </a:rPr>
                <a:t>путём</a:t>
              </a:r>
              <a:r>
                <a:rPr lang="en-US" sz="2399" dirty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en-US" sz="2399" dirty="0" err="1">
                  <a:solidFill>
                    <a:srgbClr val="2B2C30"/>
                  </a:solidFill>
                  <a:latin typeface="Public Sans"/>
                </a:rPr>
                <a:t>из</a:t>
              </a:r>
              <a:r>
                <a:rPr lang="en-US" sz="2399" dirty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ru-RU" sz="2399" dirty="0" smtClean="0">
                  <a:latin typeface="Public Sans"/>
                </a:rPr>
                <a:t>Европы в Индию</a:t>
              </a:r>
              <a:endParaRPr lang="en-US" sz="2399" dirty="0">
                <a:latin typeface="Public Sans"/>
                <a:hlinkClick r:id="rId4" tooltip="https://ru.wikipedia.org/wiki/%D0%98%D0%BD%D0%B4%D0%B8%D1%8F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749818" y="7574207"/>
            <a:ext cx="4516887" cy="1855471"/>
            <a:chOff x="0" y="0"/>
            <a:chExt cx="6022516" cy="2473961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76200"/>
              <a:ext cx="6022516" cy="7391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19"/>
                </a:lnSpc>
              </a:pPr>
              <a:r>
                <a:rPr lang="en-US" sz="3299">
                  <a:solidFill>
                    <a:srgbClr val="2B2C30"/>
                  </a:solidFill>
                  <a:latin typeface="Public Sans Bold"/>
                </a:rPr>
                <a:t>Фернан Магеллан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821691"/>
              <a:ext cx="6022516" cy="16522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399">
                  <a:solidFill>
                    <a:srgbClr val="2B2C30"/>
                  </a:solidFill>
                  <a:latin typeface="Public Sans"/>
                </a:rPr>
                <a:t>Командующий экспедицией, совершившей  первое кругосветное путешествие</a:t>
              </a:r>
            </a:p>
          </p:txBody>
        </p:sp>
      </p:grpSp>
      <p:sp>
        <p:nvSpPr>
          <p:cNvPr id="15" name="AutoShape 15"/>
          <p:cNvSpPr/>
          <p:nvPr/>
        </p:nvSpPr>
        <p:spPr>
          <a:xfrm flipV="1">
            <a:off x="7588289" y="2872351"/>
            <a:ext cx="4451079" cy="0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6530419" y="7564682"/>
            <a:ext cx="4736287" cy="9525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ПОКОРЕНИЕ СИБИРИ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-7086597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 rot="5400000">
            <a:off x="10840518" y="2383723"/>
            <a:ext cx="7773804" cy="5063759"/>
            <a:chOff x="0" y="0"/>
            <a:chExt cx="2364475" cy="154018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64475" cy="1540190"/>
            </a:xfrm>
            <a:custGeom>
              <a:avLst/>
              <a:gdLst/>
              <a:ahLst/>
              <a:cxnLst/>
              <a:rect l="l" t="t" r="r" b="b"/>
              <a:pathLst>
                <a:path w="2364475" h="1540190">
                  <a:moveTo>
                    <a:pt x="0" y="0"/>
                  </a:moveTo>
                  <a:lnTo>
                    <a:pt x="2364475" y="0"/>
                  </a:lnTo>
                  <a:lnTo>
                    <a:pt x="2364475" y="1540190"/>
                  </a:lnTo>
                  <a:lnTo>
                    <a:pt x="0" y="15401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2B2C30"/>
              </a:soli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2364475" cy="1568764"/>
            </a:xfrm>
            <a:prstGeom prst="rect">
              <a:avLst/>
            </a:prstGeom>
          </p:spPr>
          <p:txBody>
            <a:bodyPr lIns="68580" tIns="68580" rIns="68580" bIns="68580" rtlCol="0" anchor="ctr"/>
            <a:lstStyle/>
            <a:p>
              <a:pPr algn="ctr">
                <a:lnSpc>
                  <a:spcPts val="188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1369188" y="801066"/>
            <a:ext cx="6262248" cy="8684869"/>
          </a:xfrm>
          <a:custGeom>
            <a:avLst/>
            <a:gdLst/>
            <a:ahLst/>
            <a:cxnLst/>
            <a:rect l="l" t="t" r="r" b="b"/>
            <a:pathLst>
              <a:path w="6262248" h="8684869">
                <a:moveTo>
                  <a:pt x="0" y="0"/>
                </a:moveTo>
                <a:lnTo>
                  <a:pt x="6262248" y="0"/>
                </a:lnTo>
                <a:lnTo>
                  <a:pt x="6262248" y="8684868"/>
                </a:lnTo>
                <a:lnTo>
                  <a:pt x="0" y="86848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028700" y="2858586"/>
            <a:ext cx="7926948" cy="5943919"/>
            <a:chOff x="0" y="-95251"/>
            <a:chExt cx="10569263" cy="7925225"/>
          </a:xfrm>
        </p:grpSpPr>
        <p:sp>
          <p:nvSpPr>
            <p:cNvPr id="9" name="TextBox 9"/>
            <p:cNvSpPr txBox="1"/>
            <p:nvPr/>
          </p:nvSpPr>
          <p:spPr>
            <a:xfrm>
              <a:off x="0" y="-95251"/>
              <a:ext cx="10502912" cy="69249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99"/>
                </a:lnSpc>
              </a:pPr>
              <a:r>
                <a:rPr lang="en-US" sz="2999" b="1" dirty="0" err="1">
                  <a:solidFill>
                    <a:srgbClr val="2B2C30"/>
                  </a:solidFill>
                  <a:latin typeface="Public Sans Bold"/>
                </a:rPr>
                <a:t>Ермак</a:t>
              </a:r>
              <a:r>
                <a:rPr lang="en-US" sz="2999" b="1" dirty="0">
                  <a:solidFill>
                    <a:srgbClr val="2B2C30"/>
                  </a:solidFill>
                  <a:latin typeface="Public Sans Bold"/>
                </a:rPr>
                <a:t> </a:t>
              </a:r>
              <a:r>
                <a:rPr lang="en-US" sz="2999" b="1" dirty="0" err="1">
                  <a:solidFill>
                    <a:srgbClr val="2B2C30"/>
                  </a:solidFill>
                  <a:latin typeface="Public Sans Bold"/>
                </a:rPr>
                <a:t>Тимофеевич</a:t>
              </a:r>
              <a:r>
                <a:rPr lang="en-US" sz="2999" b="1" dirty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-  </a:t>
              </a:r>
              <a:r>
                <a:rPr lang="ru-RU" sz="2999" dirty="0" smtClean="0">
                  <a:solidFill>
                    <a:srgbClr val="2B2C30"/>
                  </a:solidFill>
                  <a:latin typeface="Public Sans"/>
                </a:rPr>
                <a:t>казачий атаман</a:t>
              </a:r>
              <a:r>
                <a:rPr lang="en-US" sz="2999" dirty="0" smtClean="0">
                  <a:solidFill>
                    <a:srgbClr val="2B2C30"/>
                  </a:solidFill>
                  <a:latin typeface="Public Sans"/>
                </a:rPr>
                <a:t>, </a:t>
              </a:r>
              <a:r>
                <a:rPr lang="en-US" sz="2999" dirty="0" err="1">
                  <a:solidFill>
                    <a:srgbClr val="2B2C30"/>
                  </a:solidFill>
                  <a:latin typeface="Public Sans"/>
                </a:rPr>
                <a:t>исторический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en-US" sz="2999" dirty="0" err="1">
                  <a:solidFill>
                    <a:srgbClr val="2B2C30"/>
                  </a:solidFill>
                  <a:latin typeface="Public Sans"/>
                </a:rPr>
                <a:t>покоритель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ru-RU" sz="2999" dirty="0" smtClean="0">
                  <a:solidFill>
                    <a:srgbClr val="2B2C30"/>
                  </a:solidFill>
                  <a:latin typeface="Public Sans"/>
                </a:rPr>
                <a:t>Сибири</a:t>
              </a:r>
              <a:r>
                <a:rPr lang="en-US" sz="2999" dirty="0" smtClean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en-US" sz="2999" dirty="0" err="1">
                  <a:solidFill>
                    <a:srgbClr val="2B2C30"/>
                  </a:solidFill>
                  <a:latin typeface="Public Sans"/>
                </a:rPr>
                <a:t>для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ru-RU" sz="2999" dirty="0" smtClean="0">
                  <a:solidFill>
                    <a:srgbClr val="2B2C30"/>
                  </a:solidFill>
                  <a:latin typeface="Public Sans"/>
                </a:rPr>
                <a:t>Русского государства </a:t>
              </a:r>
              <a:r>
                <a:rPr lang="en-US" sz="2999" dirty="0" err="1" smtClean="0">
                  <a:solidFill>
                    <a:srgbClr val="2B2C30"/>
                  </a:solidFill>
                  <a:latin typeface="Public Sans"/>
                </a:rPr>
                <a:t>при</a:t>
              </a:r>
              <a:r>
                <a:rPr lang="en-US" sz="2999" dirty="0" smtClean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en-US" sz="2999" dirty="0" err="1">
                  <a:solidFill>
                    <a:srgbClr val="2B2C30"/>
                  </a:solidFill>
                  <a:latin typeface="Public Sans"/>
                </a:rPr>
                <a:t>правлении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en-US" sz="2999" dirty="0" err="1">
                  <a:solidFill>
                    <a:srgbClr val="2B2C30"/>
                  </a:solidFill>
                  <a:latin typeface="Public Sans"/>
                </a:rPr>
                <a:t>царя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ru-RU" sz="2999" dirty="0" smtClean="0">
                  <a:solidFill>
                    <a:srgbClr val="2B2C30"/>
                  </a:solidFill>
                  <a:latin typeface="Public Sans"/>
                </a:rPr>
                <a:t>Ивана Грозного</a:t>
              </a:r>
              <a:r>
                <a:rPr lang="en-US" sz="2999" dirty="0" smtClean="0">
                  <a:solidFill>
                    <a:srgbClr val="2B2C30"/>
                  </a:solidFill>
                  <a:latin typeface="Public Sans"/>
                </a:rPr>
                <a:t>.</a:t>
              </a:r>
              <a:endParaRPr lang="en-US" sz="2999" dirty="0">
                <a:solidFill>
                  <a:srgbClr val="2B2C30"/>
                </a:solidFill>
                <a:latin typeface="Public Sans"/>
              </a:endParaRPr>
            </a:p>
            <a:p>
              <a:pPr>
                <a:lnSpc>
                  <a:spcPts val="4499"/>
                </a:lnSpc>
              </a:pPr>
              <a:endParaRPr lang="en-US" sz="2999" dirty="0">
                <a:solidFill>
                  <a:srgbClr val="2B2C30"/>
                </a:solidFill>
                <a:latin typeface="Public Sans"/>
              </a:endParaRPr>
            </a:p>
            <a:p>
              <a:pPr>
                <a:lnSpc>
                  <a:spcPts val="4499"/>
                </a:lnSpc>
              </a:pPr>
              <a:r>
                <a:rPr lang="en-US" sz="2999" dirty="0">
                  <a:solidFill>
                    <a:srgbClr val="2B2C30"/>
                  </a:solidFill>
                  <a:latin typeface="Public Sans Bold"/>
                </a:rPr>
                <a:t>1582 </a:t>
              </a:r>
              <a:r>
                <a:rPr lang="en-US" sz="2999" dirty="0" err="1">
                  <a:solidFill>
                    <a:srgbClr val="2B2C30"/>
                  </a:solidFill>
                  <a:latin typeface="Public Sans Bold"/>
                </a:rPr>
                <a:t>год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 - </a:t>
              </a:r>
              <a:r>
                <a:rPr lang="en-US" sz="2999" dirty="0" err="1">
                  <a:solidFill>
                    <a:srgbClr val="2B2C30"/>
                  </a:solidFill>
                  <a:latin typeface="Public Sans"/>
                </a:rPr>
                <a:t>После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en-US" sz="2999" dirty="0" err="1">
                  <a:solidFill>
                    <a:srgbClr val="2B2C30"/>
                  </a:solidFill>
                  <a:latin typeface="Public Sans"/>
                </a:rPr>
                <a:t>нескольких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en-US" sz="2999" dirty="0" err="1">
                  <a:solidFill>
                    <a:srgbClr val="2B2C30"/>
                  </a:solidFill>
                  <a:latin typeface="Public Sans"/>
                </a:rPr>
                <a:t>побед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en-US" sz="2999" dirty="0" err="1">
                  <a:solidFill>
                    <a:srgbClr val="2B2C30"/>
                  </a:solidFill>
                  <a:latin typeface="Public Sans"/>
                </a:rPr>
                <a:t>над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en-US" sz="2999" dirty="0" err="1">
                  <a:solidFill>
                    <a:srgbClr val="2B2C30"/>
                  </a:solidFill>
                  <a:latin typeface="Public Sans"/>
                </a:rPr>
                <a:t>армией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en-US" sz="2999" dirty="0" err="1">
                  <a:solidFill>
                    <a:srgbClr val="2B2C30"/>
                  </a:solidFill>
                  <a:latin typeface="Public Sans"/>
                </a:rPr>
                <a:t>хана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en-US" sz="2999" dirty="0" err="1">
                  <a:solidFill>
                    <a:srgbClr val="2B2C30"/>
                  </a:solidFill>
                  <a:latin typeface="Public Sans"/>
                </a:rPr>
                <a:t>Кучума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en-US" sz="2999" dirty="0" err="1">
                  <a:solidFill>
                    <a:srgbClr val="2B2C30"/>
                  </a:solidFill>
                  <a:latin typeface="Public Sans"/>
                </a:rPr>
                <a:t>отряды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en-US" sz="2999" dirty="0" err="1">
                  <a:solidFill>
                    <a:srgbClr val="2B2C30"/>
                  </a:solidFill>
                  <a:latin typeface="Public Sans"/>
                </a:rPr>
                <a:t>Ермака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en-US" sz="2999" dirty="0" err="1">
                  <a:solidFill>
                    <a:srgbClr val="2B2C30"/>
                  </a:solidFill>
                  <a:latin typeface="Public Sans"/>
                </a:rPr>
                <a:t>окончательно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en-US" sz="2999" dirty="0" err="1">
                  <a:solidFill>
                    <a:srgbClr val="2B2C30"/>
                  </a:solidFill>
                  <a:latin typeface="Public Sans"/>
                </a:rPr>
                <a:t>громят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en-US" sz="2999" dirty="0" err="1">
                  <a:solidFill>
                    <a:srgbClr val="2B2C30"/>
                  </a:solidFill>
                  <a:latin typeface="Public Sans"/>
                </a:rPr>
                <a:t>силы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en-US" sz="2999" dirty="0" err="1">
                  <a:solidFill>
                    <a:srgbClr val="2B2C30"/>
                  </a:solidFill>
                  <a:latin typeface="Public Sans"/>
                </a:rPr>
                <a:t>хана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en-US" sz="2999" dirty="0" err="1">
                  <a:solidFill>
                    <a:srgbClr val="2B2C30"/>
                  </a:solidFill>
                  <a:latin typeface="Public Sans"/>
                </a:rPr>
                <a:t>на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en-US" sz="2999" dirty="0" err="1">
                  <a:solidFill>
                    <a:srgbClr val="2B2C30"/>
                  </a:solidFill>
                  <a:latin typeface="Public Sans"/>
                </a:rPr>
                <a:t>реке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 </a:t>
              </a:r>
              <a:r>
                <a:rPr lang="en-US" sz="2999" dirty="0" err="1">
                  <a:solidFill>
                    <a:srgbClr val="2B2C30"/>
                  </a:solidFill>
                  <a:latin typeface="Public Sans"/>
                </a:rPr>
                <a:t>Иртыш</a:t>
              </a:r>
              <a:r>
                <a:rPr lang="en-US" sz="2999" dirty="0">
                  <a:solidFill>
                    <a:srgbClr val="2B2C30"/>
                  </a:solidFill>
                  <a:latin typeface="Public Sans"/>
                </a:rPr>
                <a:t>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7197725"/>
              <a:ext cx="10569263" cy="6322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18256" y="4087815"/>
            <a:ext cx="10051489" cy="2044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125"/>
              </a:lnSpc>
            </a:pPr>
            <a:r>
              <a:rPr lang="en-US" sz="6250" spc="31">
                <a:solidFill>
                  <a:srgbClr val="2B2C30"/>
                </a:solidFill>
                <a:latin typeface="Playfair Display"/>
              </a:rPr>
              <a:t>Последствия Великих географических отрытий</a:t>
            </a:r>
          </a:p>
        </p:txBody>
      </p:sp>
      <p:grpSp>
        <p:nvGrpSpPr>
          <p:cNvPr id="3" name="Group 3"/>
          <p:cNvGrpSpPr/>
          <p:nvPr/>
        </p:nvGrpSpPr>
        <p:grpSpPr>
          <a:xfrm rot="5400000">
            <a:off x="1675797" y="2383723"/>
            <a:ext cx="7773804" cy="5063759"/>
            <a:chOff x="0" y="0"/>
            <a:chExt cx="2364475" cy="154018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64475" cy="1540190"/>
            </a:xfrm>
            <a:custGeom>
              <a:avLst/>
              <a:gdLst/>
              <a:ahLst/>
              <a:cxnLst/>
              <a:rect l="l" t="t" r="r" b="b"/>
              <a:pathLst>
                <a:path w="2364475" h="1540190">
                  <a:moveTo>
                    <a:pt x="0" y="0"/>
                  </a:moveTo>
                  <a:lnTo>
                    <a:pt x="2364475" y="0"/>
                  </a:lnTo>
                  <a:lnTo>
                    <a:pt x="2364475" y="1540190"/>
                  </a:lnTo>
                  <a:lnTo>
                    <a:pt x="0" y="15401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2B2C30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2364475" cy="1568764"/>
            </a:xfrm>
            <a:prstGeom prst="rect">
              <a:avLst/>
            </a:prstGeom>
          </p:spPr>
          <p:txBody>
            <a:bodyPr lIns="68580" tIns="68580" rIns="68580" bIns="68580" rtlCol="0" anchor="ctr"/>
            <a:lstStyle/>
            <a:p>
              <a:pPr algn="ctr">
                <a:lnSpc>
                  <a:spcPts val="188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flipV="1">
            <a:off x="-2060861" y="6476599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153</Words>
  <Application>Microsoft Office PowerPoint</Application>
  <PresentationFormat>Произвольный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Public Sans Bold</vt:lpstr>
      <vt:lpstr>Playfair Display</vt:lpstr>
      <vt:lpstr>Public Sans</vt:lpstr>
      <vt:lpstr>Arial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Эпоха великих географических открытий</dc:title>
  <cp:lastModifiedBy>X240</cp:lastModifiedBy>
  <cp:revision>3</cp:revision>
  <dcterms:created xsi:type="dcterms:W3CDTF">2006-08-16T00:00:00Z</dcterms:created>
  <dcterms:modified xsi:type="dcterms:W3CDTF">2023-11-08T21:34:37Z</dcterms:modified>
  <dc:identifier>DAFzm4wDfPk</dc:identifier>
</cp:coreProperties>
</file>