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2" autoAdjust="0"/>
    <p:restoredTop sz="86995" autoAdjust="0"/>
  </p:normalViewPr>
  <p:slideViewPr>
    <p:cSldViewPr snapToGrid="0">
      <p:cViewPr varScale="1">
        <p:scale>
          <a:sx n="92" d="100"/>
          <a:sy n="92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D2EBD-D013-42DE-BBC3-F64E1D6E7D02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EFEEF-7884-48AA-BFD5-839E28B3A5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1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聯繫本站</a:t>
            </a:r>
            <a:r>
              <a:rPr lang="en-US" altLang="zh-TW" dirty="0"/>
              <a:t>:</a:t>
            </a:r>
            <a:r>
              <a:rPr lang="en-US" altLang="zh-TW" baseline="0" dirty="0"/>
              <a:t> support@sanyabin.com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EFEEF-7884-48AA-BFD5-839E28B3A5E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0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8473-FBAE-4443-926E-363668340BD3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8F0-975C-4129-BCEE-9F7F13BF6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26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8473-FBAE-4443-926E-363668340BD3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8F0-975C-4129-BCEE-9F7F13BF6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3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8473-FBAE-4443-926E-363668340BD3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8F0-975C-4129-BCEE-9F7F13BF6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48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8473-FBAE-4443-926E-363668340BD3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8F0-975C-4129-BCEE-9F7F13BF6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88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8473-FBAE-4443-926E-363668340BD3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8F0-975C-4129-BCEE-9F7F13BF6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02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8473-FBAE-4443-926E-363668340BD3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8F0-975C-4129-BCEE-9F7F13BF6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56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8473-FBAE-4443-926E-363668340BD3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8F0-975C-4129-BCEE-9F7F13BF6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44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8473-FBAE-4443-926E-363668340BD3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8F0-975C-4129-BCEE-9F7F13BF6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1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8473-FBAE-4443-926E-363668340BD3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8F0-975C-4129-BCEE-9F7F13BF6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66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8473-FBAE-4443-926E-363668340BD3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8F0-975C-4129-BCEE-9F7F13BF6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93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8473-FBAE-4443-926E-363668340BD3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E08F0-975C-4129-BCEE-9F7F13BF6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42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8473-FBAE-4443-926E-363668340BD3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E08F0-975C-4129-BCEE-9F7F13BF67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8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>
            <a:extLst>
              <a:ext uri="{FF2B5EF4-FFF2-40B4-BE49-F238E27FC236}">
                <a16:creationId xmlns:a16="http://schemas.microsoft.com/office/drawing/2014/main" id="{5DCC8408-0FD4-64B7-AA3C-EB25EBA714E5}"/>
              </a:ext>
            </a:extLst>
          </p:cNvPr>
          <p:cNvSpPr txBox="1"/>
          <p:nvPr/>
        </p:nvSpPr>
        <p:spPr>
          <a:xfrm>
            <a:off x="7553596" y="722555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意見回饋系統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推薦服務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社群互動</a:t>
            </a:r>
            <a:endParaRPr lang="en-US" altLang="zh-TW" dirty="0"/>
          </a:p>
        </p:txBody>
      </p:sp>
      <p:grpSp>
        <p:nvGrpSpPr>
          <p:cNvPr id="17" name="群組 16"/>
          <p:cNvGrpSpPr/>
          <p:nvPr/>
        </p:nvGrpSpPr>
        <p:grpSpPr>
          <a:xfrm>
            <a:off x="0" y="0"/>
            <a:ext cx="12192001" cy="6857756"/>
            <a:chOff x="1722474" y="510362"/>
            <a:chExt cx="8665535" cy="5528933"/>
          </a:xfrm>
        </p:grpSpPr>
        <p:sp>
          <p:nvSpPr>
            <p:cNvPr id="4" name="矩形 3"/>
            <p:cNvSpPr/>
            <p:nvPr/>
          </p:nvSpPr>
          <p:spPr>
            <a:xfrm>
              <a:off x="1722474" y="510362"/>
              <a:ext cx="8665535" cy="55289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1725133" y="510362"/>
              <a:ext cx="8662876" cy="5528933"/>
              <a:chOff x="1722475" y="510359"/>
              <a:chExt cx="8662876" cy="5528933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722475" y="4557823"/>
                <a:ext cx="4338083" cy="14814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063216" y="4557822"/>
                <a:ext cx="4322135" cy="14814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 rot="5400000">
                <a:off x="7501712" y="1674185"/>
                <a:ext cx="4047462" cy="17198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rot="5400000">
                <a:off x="5779238" y="1674182"/>
                <a:ext cx="4047462" cy="17198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rot="5400000">
                <a:off x="4055435" y="1674182"/>
                <a:ext cx="4047462" cy="17198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 rot="5400000">
                <a:off x="2337613" y="1674182"/>
                <a:ext cx="4047462" cy="17198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" name="直線接點 13"/>
              <p:cNvCxnSpPr>
                <a:stCxn id="11" idx="2"/>
                <a:endCxn id="10" idx="2"/>
              </p:cNvCxnSpPr>
              <p:nvPr/>
            </p:nvCxnSpPr>
            <p:spPr>
              <a:xfrm>
                <a:off x="3501436" y="2534090"/>
                <a:ext cx="17178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6939074" y="2530543"/>
                <a:ext cx="171782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C9CB33-C0EC-100B-8366-B99E524AF3D3}"/>
              </a:ext>
            </a:extLst>
          </p:cNvPr>
          <p:cNvGrpSpPr/>
          <p:nvPr/>
        </p:nvGrpSpPr>
        <p:grpSpPr>
          <a:xfrm>
            <a:off x="183231" y="5135227"/>
            <a:ext cx="1624316" cy="432000"/>
            <a:chOff x="6584" y="5135227"/>
            <a:chExt cx="1624316" cy="432000"/>
          </a:xfrm>
        </p:grpSpPr>
        <p:sp>
          <p:nvSpPr>
            <p:cNvPr id="20" name="文字方塊 19"/>
            <p:cNvSpPr txBox="1"/>
            <p:nvPr/>
          </p:nvSpPr>
          <p:spPr>
            <a:xfrm>
              <a:off x="6584" y="5164504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成本結構</a:t>
              </a:r>
            </a:p>
          </p:txBody>
        </p:sp>
        <p:pic>
          <p:nvPicPr>
            <p:cNvPr id="28" name="圖片 27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8899" y="5135227"/>
              <a:ext cx="432001" cy="432000"/>
            </a:xfrm>
            <a:prstGeom prst="rect">
              <a:avLst/>
            </a:prstGeom>
          </p:spPr>
        </p:pic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86590B26-A8B5-E8FF-0C49-2F71A8630E2B}"/>
              </a:ext>
            </a:extLst>
          </p:cNvPr>
          <p:cNvGrpSpPr/>
          <p:nvPr/>
        </p:nvGrpSpPr>
        <p:grpSpPr>
          <a:xfrm>
            <a:off x="179872" y="109799"/>
            <a:ext cx="2095350" cy="432000"/>
            <a:chOff x="3225" y="109799"/>
            <a:chExt cx="2095350" cy="432000"/>
          </a:xfrm>
        </p:grpSpPr>
        <p:sp>
          <p:nvSpPr>
            <p:cNvPr id="26" name="文字方塊 25"/>
            <p:cNvSpPr txBox="1"/>
            <p:nvPr/>
          </p:nvSpPr>
          <p:spPr>
            <a:xfrm>
              <a:off x="3225" y="15152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關鍵合作夥伴</a:t>
              </a:r>
            </a:p>
          </p:txBody>
        </p:sp>
        <p:pic>
          <p:nvPicPr>
            <p:cNvPr id="29" name="圖片 28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574" y="109799"/>
              <a:ext cx="432001" cy="432000"/>
            </a:xfrm>
            <a:prstGeom prst="rect">
              <a:avLst/>
            </a:prstGeom>
          </p:spPr>
        </p:pic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090FDB19-FEE2-2323-DA41-5EB11B3FE9C0}"/>
              </a:ext>
            </a:extLst>
          </p:cNvPr>
          <p:cNvGrpSpPr/>
          <p:nvPr/>
        </p:nvGrpSpPr>
        <p:grpSpPr>
          <a:xfrm>
            <a:off x="2690688" y="110857"/>
            <a:ext cx="1613993" cy="432000"/>
            <a:chOff x="2514041" y="110857"/>
            <a:chExt cx="1613993" cy="432000"/>
          </a:xfrm>
        </p:grpSpPr>
        <p:sp>
          <p:nvSpPr>
            <p:cNvPr id="24" name="文字方塊 23"/>
            <p:cNvSpPr txBox="1"/>
            <p:nvPr/>
          </p:nvSpPr>
          <p:spPr>
            <a:xfrm>
              <a:off x="2514041" y="141133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關鍵活動</a:t>
              </a:r>
            </a:p>
          </p:txBody>
        </p:sp>
        <p:pic>
          <p:nvPicPr>
            <p:cNvPr id="30" name="圖片 29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033" y="110857"/>
              <a:ext cx="432001" cy="432000"/>
            </a:xfrm>
            <a:prstGeom prst="rect">
              <a:avLst/>
            </a:prstGeom>
          </p:spPr>
        </p:pic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19469237-4487-AA2D-80EC-5F5E1548602C}"/>
              </a:ext>
            </a:extLst>
          </p:cNvPr>
          <p:cNvGrpSpPr/>
          <p:nvPr/>
        </p:nvGrpSpPr>
        <p:grpSpPr>
          <a:xfrm>
            <a:off x="2689974" y="2629661"/>
            <a:ext cx="1617532" cy="432000"/>
            <a:chOff x="2513327" y="2629661"/>
            <a:chExt cx="1617532" cy="432000"/>
          </a:xfrm>
        </p:grpSpPr>
        <p:sp>
          <p:nvSpPr>
            <p:cNvPr id="25" name="文字方塊 24"/>
            <p:cNvSpPr txBox="1"/>
            <p:nvPr/>
          </p:nvSpPr>
          <p:spPr>
            <a:xfrm>
              <a:off x="2513327" y="2657593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關鍵資源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1" name="圖片 30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858" y="2629661"/>
              <a:ext cx="432001" cy="432000"/>
            </a:xfrm>
            <a:prstGeom prst="rect">
              <a:avLst/>
            </a:prstGeom>
          </p:spPr>
        </p:pic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3D11BDC-5EC9-50CF-DB5F-80054E79C280}"/>
              </a:ext>
            </a:extLst>
          </p:cNvPr>
          <p:cNvGrpSpPr/>
          <p:nvPr/>
        </p:nvGrpSpPr>
        <p:grpSpPr>
          <a:xfrm>
            <a:off x="6294230" y="5128106"/>
            <a:ext cx="1381949" cy="432000"/>
            <a:chOff x="6117583" y="5128106"/>
            <a:chExt cx="1381949" cy="432000"/>
          </a:xfrm>
        </p:grpSpPr>
        <p:sp>
          <p:nvSpPr>
            <p:cNvPr id="19" name="文字方塊 18"/>
            <p:cNvSpPr txBox="1"/>
            <p:nvPr/>
          </p:nvSpPr>
          <p:spPr>
            <a:xfrm>
              <a:off x="6117583" y="516765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收益流</a:t>
              </a:r>
            </a:p>
          </p:txBody>
        </p:sp>
        <p:pic>
          <p:nvPicPr>
            <p:cNvPr id="32" name="圖片 31"/>
            <p:cNvPicPr>
              <a:picLocks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7531" y="5128106"/>
              <a:ext cx="432001" cy="432000"/>
            </a:xfrm>
            <a:prstGeom prst="rect">
              <a:avLst/>
            </a:prstGeom>
          </p:spPr>
        </p:pic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80A23B38-7185-2BF6-FBC5-2DF057A74D9A}"/>
              </a:ext>
            </a:extLst>
          </p:cNvPr>
          <p:cNvGrpSpPr/>
          <p:nvPr/>
        </p:nvGrpSpPr>
        <p:grpSpPr>
          <a:xfrm>
            <a:off x="5109544" y="110873"/>
            <a:ext cx="1620477" cy="432000"/>
            <a:chOff x="4932897" y="110873"/>
            <a:chExt cx="1620477" cy="432000"/>
          </a:xfrm>
        </p:grpSpPr>
        <p:sp>
          <p:nvSpPr>
            <p:cNvPr id="23" name="文字方塊 22"/>
            <p:cNvSpPr txBox="1"/>
            <p:nvPr/>
          </p:nvSpPr>
          <p:spPr>
            <a:xfrm>
              <a:off x="4932897" y="141133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價值主張</a:t>
              </a:r>
            </a:p>
          </p:txBody>
        </p:sp>
        <p:pic>
          <p:nvPicPr>
            <p:cNvPr id="33" name="圖片 32"/>
            <p:cNvPicPr>
              <a:picLocks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1373" y="110873"/>
              <a:ext cx="432001" cy="432000"/>
            </a:xfrm>
            <a:prstGeom prst="rect">
              <a:avLst/>
            </a:prstGeom>
          </p:spPr>
        </p:pic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7FF61B92-315E-AD9D-1A2D-78E8990014D4}"/>
              </a:ext>
            </a:extLst>
          </p:cNvPr>
          <p:cNvGrpSpPr/>
          <p:nvPr/>
        </p:nvGrpSpPr>
        <p:grpSpPr>
          <a:xfrm>
            <a:off x="7534624" y="102817"/>
            <a:ext cx="1612288" cy="432000"/>
            <a:chOff x="7534624" y="102817"/>
            <a:chExt cx="1612288" cy="432000"/>
          </a:xfrm>
        </p:grpSpPr>
        <p:sp>
          <p:nvSpPr>
            <p:cNvPr id="21" name="文字方塊 20"/>
            <p:cNvSpPr txBox="1"/>
            <p:nvPr/>
          </p:nvSpPr>
          <p:spPr>
            <a:xfrm>
              <a:off x="7534624" y="141133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顧客關係</a:t>
              </a:r>
            </a:p>
          </p:txBody>
        </p:sp>
        <p:pic>
          <p:nvPicPr>
            <p:cNvPr id="34" name="圖片 33"/>
            <p:cNvPicPr>
              <a:picLocks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911" y="102817"/>
              <a:ext cx="432001" cy="432000"/>
            </a:xfrm>
            <a:prstGeom prst="rect">
              <a:avLst/>
            </a:prstGeom>
          </p:spPr>
        </p:pic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611D1DEB-D2CC-7F47-91FA-689F487FF870}"/>
              </a:ext>
            </a:extLst>
          </p:cNvPr>
          <p:cNvGrpSpPr/>
          <p:nvPr/>
        </p:nvGrpSpPr>
        <p:grpSpPr>
          <a:xfrm>
            <a:off x="9951423" y="110663"/>
            <a:ext cx="1623738" cy="432000"/>
            <a:chOff x="9951423" y="110663"/>
            <a:chExt cx="1623738" cy="432000"/>
          </a:xfrm>
        </p:grpSpPr>
        <p:sp>
          <p:nvSpPr>
            <p:cNvPr id="18" name="文字方塊 17"/>
            <p:cNvSpPr txBox="1"/>
            <p:nvPr/>
          </p:nvSpPr>
          <p:spPr>
            <a:xfrm>
              <a:off x="9951423" y="141133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目標客戶</a:t>
              </a:r>
            </a:p>
          </p:txBody>
        </p:sp>
        <p:pic>
          <p:nvPicPr>
            <p:cNvPr id="35" name="圖片 34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160" y="110663"/>
              <a:ext cx="432001" cy="432000"/>
            </a:xfrm>
            <a:prstGeom prst="rect">
              <a:avLst/>
            </a:prstGeom>
          </p:spPr>
        </p:pic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A880FD23-F450-F7E9-C070-DF56BF4CEF78}"/>
              </a:ext>
            </a:extLst>
          </p:cNvPr>
          <p:cNvGrpSpPr/>
          <p:nvPr/>
        </p:nvGrpSpPr>
        <p:grpSpPr>
          <a:xfrm>
            <a:off x="7532543" y="2619123"/>
            <a:ext cx="1161077" cy="432000"/>
            <a:chOff x="7532543" y="2619123"/>
            <a:chExt cx="1161077" cy="432000"/>
          </a:xfrm>
        </p:grpSpPr>
        <p:sp>
          <p:nvSpPr>
            <p:cNvPr id="22" name="文字方塊 21"/>
            <p:cNvSpPr txBox="1"/>
            <p:nvPr/>
          </p:nvSpPr>
          <p:spPr>
            <a:xfrm>
              <a:off x="7532543" y="2636811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通路</a:t>
              </a:r>
            </a:p>
          </p:txBody>
        </p:sp>
        <p:pic>
          <p:nvPicPr>
            <p:cNvPr id="36" name="圖片 35"/>
            <p:cNvPicPr>
              <a:picLocks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1619" y="2619123"/>
              <a:ext cx="432001" cy="432000"/>
            </a:xfrm>
            <a:prstGeom prst="rect">
              <a:avLst/>
            </a:prstGeom>
          </p:spPr>
        </p:pic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E2D78A8-882D-D9D3-96C0-79FD5481E83E}"/>
              </a:ext>
            </a:extLst>
          </p:cNvPr>
          <p:cNvSpPr txBox="1"/>
          <p:nvPr/>
        </p:nvSpPr>
        <p:spPr>
          <a:xfrm>
            <a:off x="179872" y="739071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Google Map</a:t>
            </a:r>
            <a:r>
              <a:rPr lang="zh-TW" altLang="en-US" dirty="0"/>
              <a:t>系統</a:t>
            </a: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2763EA0-B22D-C5AA-704C-4B7D531B48EB}"/>
              </a:ext>
            </a:extLst>
          </p:cNvPr>
          <p:cNvSpPr txBox="1"/>
          <p:nvPr/>
        </p:nvSpPr>
        <p:spPr>
          <a:xfrm>
            <a:off x="2690688" y="751189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數據分析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網站維護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查詢功能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推薦系統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65D1B8-85C6-CFB7-1AF8-71B5AA02135D}"/>
              </a:ext>
            </a:extLst>
          </p:cNvPr>
          <p:cNvSpPr txBox="1"/>
          <p:nvPr/>
        </p:nvSpPr>
        <p:spPr>
          <a:xfrm>
            <a:off x="2689974" y="3144795"/>
            <a:ext cx="1897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網站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資料庫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網站開發技術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6ABACE-312D-4A53-D44D-62074EC04A40}"/>
              </a:ext>
            </a:extLst>
          </p:cNvPr>
          <p:cNvSpPr txBox="1"/>
          <p:nvPr/>
        </p:nvSpPr>
        <p:spPr>
          <a:xfrm>
            <a:off x="9951423" y="713275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遊客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行動裝置使用者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餐廳業者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72F93A-CFE8-1FBB-A88E-EABA44E1511F}"/>
              </a:ext>
            </a:extLst>
          </p:cNvPr>
          <p:cNvSpPr txBox="1"/>
          <p:nvPr/>
        </p:nvSpPr>
        <p:spPr>
          <a:xfrm>
            <a:off x="5109544" y="722555"/>
            <a:ext cx="21996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#</a:t>
            </a:r>
            <a:r>
              <a:rPr lang="zh-TW" altLang="en-US" dirty="0"/>
              <a:t> 過濾灌水留言</a:t>
            </a:r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 提供細項評分</a:t>
            </a:r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 快速查詢需求餐廳</a:t>
            </a:r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 發現隱藏好評餐廳</a:t>
            </a:r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 熱門餐廳推薦</a:t>
            </a:r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 各個裝置皆可使用</a:t>
            </a:r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 提高用戶體驗</a:t>
            </a:r>
            <a:endParaRPr lang="en-US" altLang="zh-TW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1040212-779A-4643-BDD4-661D22799324}"/>
              </a:ext>
            </a:extLst>
          </p:cNvPr>
          <p:cNvSpPr txBox="1"/>
          <p:nvPr/>
        </p:nvSpPr>
        <p:spPr>
          <a:xfrm>
            <a:off x="7532543" y="306288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網站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社群媒體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F62CD0C-3AB2-522D-3E99-14E1767C10CB}"/>
              </a:ext>
            </a:extLst>
          </p:cNvPr>
          <p:cNvSpPr txBox="1"/>
          <p:nvPr/>
        </p:nvSpPr>
        <p:spPr>
          <a:xfrm>
            <a:off x="6294230" y="5594428"/>
            <a:ext cx="3211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用戶贊助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累績用戶數量</a:t>
            </a:r>
            <a:r>
              <a:rPr lang="en-US" altLang="zh-TW" dirty="0"/>
              <a:t>(</a:t>
            </a:r>
            <a:r>
              <a:rPr lang="zh-TW" altLang="en-US" dirty="0"/>
              <a:t>提升知名度</a:t>
            </a:r>
            <a:r>
              <a:rPr lang="en-US" altLang="zh-TW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dirty="0"/>
              <a:t>數據銷售</a:t>
            </a:r>
            <a:r>
              <a:rPr lang="en-US" altLang="zh-TW" dirty="0"/>
              <a:t>(</a:t>
            </a:r>
            <a:r>
              <a:rPr lang="zh-TW" altLang="en-US" dirty="0"/>
              <a:t>後期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DBE23B0-2D55-2A2F-87C7-0CA4E7CD967F}"/>
              </a:ext>
            </a:extLst>
          </p:cNvPr>
          <p:cNvSpPr txBox="1"/>
          <p:nvPr/>
        </p:nvSpPr>
        <p:spPr>
          <a:xfrm>
            <a:off x="183231" y="5547872"/>
            <a:ext cx="2089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機房成本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伺服器成本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平台營運與維護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數據分析成本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0350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121</Words>
  <Application>Microsoft Office PowerPoint</Application>
  <PresentationFormat>寬螢幕</PresentationFormat>
  <Paragraphs>41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chris</dc:creator>
  <cp:lastModifiedBy>Cuddles Yu</cp:lastModifiedBy>
  <cp:revision>8</cp:revision>
  <dcterms:created xsi:type="dcterms:W3CDTF">2021-08-11T14:22:20Z</dcterms:created>
  <dcterms:modified xsi:type="dcterms:W3CDTF">2024-05-02T00:38:26Z</dcterms:modified>
</cp:coreProperties>
</file>