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49" r:id="rId6"/>
    <p:sldId id="344" r:id="rId7"/>
    <p:sldId id="337" r:id="rId8"/>
    <p:sldId id="331" r:id="rId9"/>
    <p:sldId id="345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07/11/2013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07/11/2013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07/11/2013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07/11/2013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07/11/2013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07/11/2013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07/11/2013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07/11/2013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07/11/2013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07/11/2013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07/11/2013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07/11/2013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365104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Heat Capacity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6406" y="5103674"/>
            <a:ext cx="87580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will introduce you to specific heat capacity, the heat needed to increase the temperature of an object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You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also learn how to use the specific heat capacity and the LCE to solve heat exchange problems</a:t>
            </a:r>
          </a:p>
        </p:txBody>
      </p:sp>
      <p:pic>
        <p:nvPicPr>
          <p:cNvPr id="8" name="Picture 2" descr="http://hs-science-integrated.ism-online.org/files/2010/09/boiling-kett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13159"/>
            <a:ext cx="6140569" cy="40896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926" y="2071678"/>
            <a:ext cx="73580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Section 6.3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Review Tutorial 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– 2 </a:t>
            </a:r>
            <a:r>
              <a:rPr lang="en-CA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pg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282 – 284 </a:t>
            </a:r>
            <a:endParaRPr lang="en-CA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– 3 </a:t>
            </a:r>
            <a:r>
              <a:rPr lang="en-CA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pg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283</a:t>
            </a:r>
          </a:p>
          <a:p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1 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– 2 </a:t>
            </a:r>
            <a:r>
              <a:rPr lang="en-CA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pg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286</a:t>
            </a:r>
          </a:p>
          <a:p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CA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1 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– 6  </a:t>
            </a:r>
            <a:r>
              <a:rPr lang="en-CA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pg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287</a:t>
            </a: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227687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02653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4077072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define specific heat capacity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heat exchange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problems involving heat capacity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</a:rPr>
              <a:t>solve problems involving heat </a:t>
            </a:r>
            <a:r>
              <a:rPr lang="en-CA" sz="2800" dirty="0" smtClean="0">
                <a:solidFill>
                  <a:schemeClr val="bg1"/>
                </a:solidFill>
              </a:rPr>
              <a:t>exchange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628800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3068960"/>
            <a:ext cx="80648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state and explain specific heat capacity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state and explain the factors that affect specific heat capacity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calculate the amount of heat transferred to an object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understand and explain the principle of heat exchange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heat exchange problems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5" y="2473732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Specific Heat Capacity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6516216" y="1052736"/>
              <a:ext cx="25202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1560" y="5157192"/>
            <a:ext cx="8001626" cy="1503246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	Specific heat capacity, c, is the amount of thermal</a:t>
            </a:r>
            <a:r>
              <a:rPr kumimoji="0" lang="en-US" sz="2800" b="1" i="1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energy 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needed to raise the temperature of 1 kg of a substance by 1</a:t>
            </a:r>
            <a:r>
              <a:rPr kumimoji="0" lang="en-US" sz="2800" b="1" i="1" u="none" strike="noStrike" kern="1200" cap="none" spc="0" normalizeH="0" baseline="3000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o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C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568" y="1853746"/>
            <a:ext cx="79296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The transfer of heat to any substance depends on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 three factors:</a:t>
            </a:r>
          </a:p>
          <a:p>
            <a:pPr>
              <a:buFont typeface="Arial" pitchFamily="34" charset="0"/>
              <a:buChar char="•"/>
            </a:pPr>
            <a:endParaRPr lang="en-US" sz="2800" baseline="30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800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 the mass of the substance</a:t>
            </a:r>
          </a:p>
          <a:p>
            <a:pPr lvl="1"/>
            <a:endParaRPr lang="en-US" sz="2800" baseline="30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800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 the type of substance</a:t>
            </a:r>
          </a:p>
          <a:p>
            <a:pPr lvl="1"/>
            <a:endParaRPr lang="en-US" sz="2800" baseline="30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3.  the temperature difference</a:t>
            </a:r>
          </a:p>
        </p:txBody>
      </p:sp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771196"/>
              </p:ext>
            </p:extLst>
          </p:nvPr>
        </p:nvGraphicFramePr>
        <p:xfrm>
          <a:off x="3779912" y="4005064"/>
          <a:ext cx="16938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Equation" r:id="rId3" imgW="647640" imgH="177480" progId="Equation.DSMT4">
                  <p:embed/>
                </p:oleObj>
              </mc:Choice>
              <mc:Fallback>
                <p:oleObj name="Equation" r:id="rId3" imgW="6476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005064"/>
                        <a:ext cx="1693863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5576" y="260648"/>
            <a:ext cx="79296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specific heat capacity is measured in J/</a:t>
            </a:r>
            <a:r>
              <a:rPr lang="en-US" sz="2800" dirty="0" err="1" smtClean="0">
                <a:solidFill>
                  <a:schemeClr val="bg1"/>
                </a:solidFill>
              </a:rPr>
              <a:t>kg</a:t>
            </a:r>
            <a:r>
              <a:rPr lang="en-US" sz="2800" baseline="30000" dirty="0" err="1" smtClean="0">
                <a:solidFill>
                  <a:schemeClr val="bg1"/>
                </a:solidFill>
              </a:rPr>
              <a:t>o</a:t>
            </a:r>
            <a:r>
              <a:rPr lang="en-US" sz="2800" dirty="0" err="1" smtClean="0">
                <a:solidFill>
                  <a:schemeClr val="bg1"/>
                </a:solidFill>
              </a:rPr>
              <a:t>C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table 1 on page 281 has the specific heat capacities of some common substances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the amount of thermal energy, Q, needed to change the temperature of a substance is given by: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69925" y="4708301"/>
            <a:ext cx="829060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Q is the thermal energy transferred in J, m is the </a:t>
            </a:r>
          </a:p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mass in kg, c is the specific heat capacity in J/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kg</a:t>
            </a:r>
            <a:r>
              <a:rPr lang="en-US" sz="2800" baseline="30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</a:t>
            </a:r>
          </a:p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 is the change in temperature.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69925" y="6290156"/>
            <a:ext cx="2835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D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 =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2800" baseline="-25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2800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n-US" sz="2800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766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utoUpdateAnimBg="0"/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343744" y="1556792"/>
            <a:ext cx="87129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How much heat energy is required to heat a 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2.5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smtClean="0">
                <a:solidFill>
                  <a:srgbClr val="92D050"/>
                </a:solidFill>
              </a:rPr>
              <a:t>kg piece </a:t>
            </a:r>
            <a:r>
              <a:rPr lang="en-US" sz="2800" dirty="0">
                <a:solidFill>
                  <a:srgbClr val="92D050"/>
                </a:solidFill>
              </a:rPr>
              <a:t>of Cu pipe from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25.0</a:t>
            </a:r>
            <a:r>
              <a:rPr lang="en-US" sz="2800" baseline="30000" dirty="0">
                <a:solidFill>
                  <a:srgbClr val="92D050"/>
                </a:solidFill>
              </a:rPr>
              <a:t>o</a:t>
            </a:r>
            <a:r>
              <a:rPr lang="en-US" sz="2800" dirty="0">
                <a:solidFill>
                  <a:srgbClr val="92D050"/>
                </a:solidFill>
              </a:rPr>
              <a:t>C to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66.0</a:t>
            </a:r>
            <a:r>
              <a:rPr lang="en-US" sz="2800" baseline="30000" dirty="0">
                <a:solidFill>
                  <a:srgbClr val="92D050"/>
                </a:solidFill>
              </a:rPr>
              <a:t>o</a:t>
            </a:r>
            <a:r>
              <a:rPr lang="en-US" sz="2800" dirty="0">
                <a:solidFill>
                  <a:srgbClr val="92D050"/>
                </a:solidFill>
              </a:rPr>
              <a:t>C?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2926685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92D050"/>
                </a:solidFill>
              </a:rPr>
              <a:t>Sol’n</a:t>
            </a:r>
            <a:r>
              <a:rPr lang="en-US" sz="2800" dirty="0" smtClean="0">
                <a:solidFill>
                  <a:srgbClr val="92D050"/>
                </a:solidFill>
              </a:rPr>
              <a:t>:</a:t>
            </a:r>
            <a:endParaRPr lang="en-US" sz="2800" dirty="0">
              <a:solidFill>
                <a:srgbClr val="92D050"/>
              </a:solidFill>
            </a:endParaRP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39986"/>
              </p:ext>
            </p:extLst>
          </p:nvPr>
        </p:nvGraphicFramePr>
        <p:xfrm>
          <a:off x="4163294" y="3951387"/>
          <a:ext cx="2597150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Equation" r:id="rId3" imgW="1104840" imgH="634680" progId="Equation.DSMT4">
                  <p:embed/>
                </p:oleObj>
              </mc:Choice>
              <mc:Fallback>
                <p:oleObj name="Equation" r:id="rId3" imgW="110484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3294" y="3951387"/>
                        <a:ext cx="2597150" cy="1493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1715022" y="5951021"/>
            <a:ext cx="6643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b="1" dirty="0" smtClean="0">
                <a:solidFill>
                  <a:srgbClr val="92D050"/>
                </a:solidFill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</a:rPr>
              <a:t> the thermal energy required is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4.0 x 10</a:t>
            </a:r>
            <a:r>
              <a:rPr lang="en-US" sz="2800" baseline="30000" dirty="0" smtClean="0">
                <a:solidFill>
                  <a:srgbClr val="92D050"/>
                </a:solidFill>
                <a:latin typeface="Calibri" pitchFamily="34" charset="0"/>
              </a:rPr>
              <a:t>4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 J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03221" y="3501008"/>
            <a:ext cx="16925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m = 2.5 kg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95536" y="4026024"/>
            <a:ext cx="185820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latin typeface="Symbol" pitchFamily="18" charset="2"/>
              </a:rPr>
              <a:t>D</a:t>
            </a:r>
            <a:r>
              <a:rPr lang="en-US" sz="2800" dirty="0">
                <a:solidFill>
                  <a:srgbClr val="92D050"/>
                </a:solidFill>
              </a:rPr>
              <a:t>T = T</a:t>
            </a:r>
            <a:r>
              <a:rPr lang="en-US" sz="2800" baseline="-25000" dirty="0">
                <a:solidFill>
                  <a:srgbClr val="92D050"/>
                </a:solidFill>
              </a:rPr>
              <a:t>2</a:t>
            </a:r>
            <a:r>
              <a:rPr lang="en-US" sz="2800" dirty="0">
                <a:solidFill>
                  <a:srgbClr val="92D050"/>
                </a:solidFill>
              </a:rPr>
              <a:t> – T</a:t>
            </a:r>
            <a:r>
              <a:rPr lang="en-US" sz="2800" baseline="-25000" dirty="0">
                <a:solidFill>
                  <a:srgbClr val="92D050"/>
                </a:solidFill>
              </a:rPr>
              <a:t>1</a:t>
            </a:r>
          </a:p>
          <a:p>
            <a:r>
              <a:rPr lang="en-US" sz="2800" dirty="0">
                <a:solidFill>
                  <a:srgbClr val="92D050"/>
                </a:solidFill>
              </a:rPr>
              <a:t>      =  </a:t>
            </a:r>
            <a:r>
              <a:rPr lang="en-US" sz="2800" dirty="0" smtClean="0">
                <a:solidFill>
                  <a:srgbClr val="92D050"/>
                </a:solidFill>
              </a:rPr>
              <a:t>41 K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395536" y="4864224"/>
            <a:ext cx="27142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c = 3.9x10</a:t>
            </a:r>
            <a:r>
              <a:rPr lang="en-US" sz="2800" baseline="30000" dirty="0">
                <a:solidFill>
                  <a:srgbClr val="92D050"/>
                </a:solidFill>
              </a:rPr>
              <a:t>2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 smtClean="0">
                <a:solidFill>
                  <a:srgbClr val="92D050"/>
                </a:solidFill>
              </a:rPr>
              <a:t>J/kg K</a:t>
            </a:r>
            <a:endParaRPr 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38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 autoUpdateAnimBg="0"/>
      <p:bldP spid="19" grpId="0" autoUpdateAnimBg="0"/>
      <p:bldP spid="2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Heat Exchange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5004048" y="1052736"/>
              <a:ext cx="403244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02302" y="1781738"/>
            <a:ext cx="8218170" cy="1431238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When two objects at different temperatures are mixed, the heat lost by the hotter object must equal the heat gained by the cooler</a:t>
            </a:r>
            <a:r>
              <a:rPr kumimoji="0" lang="en-US" sz="2800" b="1" i="1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object.  This is the LCE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12" name="Object 1"/>
          <p:cNvGraphicFramePr>
            <a:graphicFrameLocks noChangeAspect="1"/>
          </p:cNvGraphicFramePr>
          <p:nvPr/>
        </p:nvGraphicFramePr>
        <p:xfrm>
          <a:off x="3419872" y="3573016"/>
          <a:ext cx="2027238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5" name="Equation" r:id="rId3" imgW="774360" imgH="228600" progId="Equation.DSMT4">
                  <p:embed/>
                </p:oleObj>
              </mc:Choice>
              <mc:Fallback>
                <p:oleObj name="Equation" r:id="rId3" imgW="774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573016"/>
                        <a:ext cx="2027238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2843808" y="4486697"/>
          <a:ext cx="325755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" name="Equation" r:id="rId5" imgW="1244520" imgH="228600" progId="Equation.DSMT4">
                  <p:embed/>
                </p:oleObj>
              </mc:Choice>
              <mc:Fallback>
                <p:oleObj name="Equation" r:id="rId5" imgW="1244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486697"/>
                        <a:ext cx="3257550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02302" y="594928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This is just the law of conservation of energy</a:t>
            </a:r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535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343744" y="1340768"/>
            <a:ext cx="871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A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.50 </a:t>
            </a:r>
            <a:r>
              <a:rPr lang="en-US" sz="2800" dirty="0">
                <a:solidFill>
                  <a:srgbClr val="92D050"/>
                </a:solidFill>
              </a:rPr>
              <a:t>kg pot of hot water for tea has cooled to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40.0</a:t>
            </a:r>
            <a:r>
              <a:rPr lang="en-US" sz="2800" baseline="30000" dirty="0" smtClean="0">
                <a:solidFill>
                  <a:srgbClr val="92D050"/>
                </a:solidFill>
                <a:latin typeface="Calibri" pitchFamily="34" charset="0"/>
              </a:rPr>
              <a:t>o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C</a:t>
            </a:r>
            <a:r>
              <a:rPr lang="en-US" sz="2800" dirty="0">
                <a:solidFill>
                  <a:srgbClr val="92D050"/>
                </a:solidFill>
              </a:rPr>
              <a:t>. </a:t>
            </a:r>
            <a:r>
              <a:rPr lang="en-US" sz="2800" dirty="0" smtClean="0">
                <a:solidFill>
                  <a:srgbClr val="92D050"/>
                </a:solidFill>
              </a:rPr>
              <a:t>How </a:t>
            </a:r>
            <a:r>
              <a:rPr lang="en-US" sz="2800" dirty="0">
                <a:solidFill>
                  <a:srgbClr val="92D050"/>
                </a:solidFill>
              </a:rPr>
              <a:t>much water at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100.0</a:t>
            </a:r>
            <a:r>
              <a:rPr lang="en-US" sz="2800" baseline="30000" dirty="0">
                <a:solidFill>
                  <a:srgbClr val="92D050"/>
                </a:solidFill>
                <a:latin typeface="Calibri" pitchFamily="34" charset="0"/>
              </a:rPr>
              <a:t>o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C</a:t>
            </a:r>
            <a:r>
              <a:rPr lang="en-US" sz="2800" dirty="0">
                <a:solidFill>
                  <a:srgbClr val="92D050"/>
                </a:solidFill>
              </a:rPr>
              <a:t> must be  added </a:t>
            </a:r>
            <a:r>
              <a:rPr lang="en-US" sz="2800" dirty="0" smtClean="0">
                <a:solidFill>
                  <a:srgbClr val="92D050"/>
                </a:solidFill>
              </a:rPr>
              <a:t>to </a:t>
            </a:r>
            <a:r>
              <a:rPr lang="en-US" sz="2800" dirty="0">
                <a:solidFill>
                  <a:srgbClr val="92D050"/>
                </a:solidFill>
              </a:rPr>
              <a:t>raise the temperature of the water to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65.0</a:t>
            </a:r>
            <a:r>
              <a:rPr lang="en-US" sz="2800" baseline="30000" dirty="0">
                <a:solidFill>
                  <a:srgbClr val="92D050"/>
                </a:solidFill>
                <a:latin typeface="Calibri" pitchFamily="34" charset="0"/>
              </a:rPr>
              <a:t>o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C</a:t>
            </a:r>
            <a:r>
              <a:rPr lang="en-US" sz="2800" dirty="0">
                <a:solidFill>
                  <a:srgbClr val="92D050"/>
                </a:solidFill>
              </a:rPr>
              <a:t>?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44" y="285293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92D050"/>
                </a:solidFill>
              </a:rPr>
              <a:t>Sol’n</a:t>
            </a:r>
            <a:r>
              <a:rPr lang="en-US" sz="2800" dirty="0" smtClean="0">
                <a:solidFill>
                  <a:srgbClr val="92D050"/>
                </a:solidFill>
              </a:rPr>
              <a:t>: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981200" y="3308484"/>
            <a:ext cx="3068469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cool water</a:t>
            </a:r>
          </a:p>
          <a:p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m</a:t>
            </a:r>
            <a:r>
              <a:rPr lang="en-US" sz="2800" baseline="-25000" dirty="0">
                <a:solidFill>
                  <a:srgbClr val="92D050"/>
                </a:solidFill>
                <a:latin typeface="Calibri" pitchFamily="34" charset="0"/>
              </a:rPr>
              <a:t>c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 = .50 kg</a:t>
            </a:r>
          </a:p>
          <a:p>
            <a:r>
              <a:rPr lang="en-US" sz="2800" dirty="0" err="1">
                <a:solidFill>
                  <a:srgbClr val="92D050"/>
                </a:solidFill>
                <a:latin typeface="Calibri" pitchFamily="34" charset="0"/>
              </a:rPr>
              <a:t>c</a:t>
            </a:r>
            <a:r>
              <a:rPr lang="en-US" sz="2800" baseline="-25000" dirty="0" err="1">
                <a:solidFill>
                  <a:srgbClr val="92D050"/>
                </a:solidFill>
                <a:latin typeface="Calibri" pitchFamily="34" charset="0"/>
              </a:rPr>
              <a:t>w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 =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4.19x10</a:t>
            </a:r>
            <a:r>
              <a:rPr lang="en-US" sz="2800" baseline="30000" dirty="0" smtClean="0">
                <a:solidFill>
                  <a:srgbClr val="92D050"/>
                </a:solidFill>
                <a:latin typeface="Calibri" pitchFamily="34" charset="0"/>
              </a:rPr>
              <a:t>3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 J/kg K</a:t>
            </a:r>
            <a:endParaRPr lang="en-US" sz="2800" dirty="0">
              <a:solidFill>
                <a:srgbClr val="92D050"/>
              </a:solidFill>
              <a:latin typeface="Calibri" pitchFamily="34" charset="0"/>
            </a:endParaRPr>
          </a:p>
          <a:p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T</a:t>
            </a:r>
            <a:r>
              <a:rPr lang="en-US" sz="2800" baseline="-25000" dirty="0">
                <a:solidFill>
                  <a:srgbClr val="92D050"/>
                </a:solidFill>
                <a:latin typeface="Calibri" pitchFamily="34" charset="0"/>
              </a:rPr>
              <a:t>1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 =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313 K</a:t>
            </a:r>
            <a:endParaRPr lang="en-US" sz="2800" dirty="0">
              <a:solidFill>
                <a:srgbClr val="92D050"/>
              </a:solidFill>
              <a:latin typeface="Calibri" pitchFamily="34" charset="0"/>
            </a:endParaRPr>
          </a:p>
          <a:p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T</a:t>
            </a:r>
            <a:r>
              <a:rPr lang="en-US" sz="2800" baseline="-25000" dirty="0">
                <a:solidFill>
                  <a:srgbClr val="92D050"/>
                </a:solidFill>
                <a:latin typeface="Calibri" pitchFamily="34" charset="0"/>
              </a:rPr>
              <a:t>2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 =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338 K</a:t>
            </a:r>
            <a:endParaRPr lang="en-US" sz="2800" dirty="0">
              <a:solidFill>
                <a:srgbClr val="92D050"/>
              </a:solidFill>
              <a:latin typeface="Calibri" pitchFamily="34" charset="0"/>
            </a:endParaRPr>
          </a:p>
          <a:p>
            <a:r>
              <a:rPr lang="en-US" sz="2800" dirty="0">
                <a:solidFill>
                  <a:srgbClr val="92D050"/>
                </a:solidFill>
                <a:latin typeface="Symbol" pitchFamily="18" charset="2"/>
              </a:rPr>
              <a:t>D</a:t>
            </a:r>
            <a:r>
              <a:rPr lang="en-US" sz="2800" dirty="0">
                <a:solidFill>
                  <a:srgbClr val="92D050"/>
                </a:solidFill>
              </a:rPr>
              <a:t>T =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25.0 K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41325" y="3337828"/>
            <a:ext cx="1281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Givens: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410200" y="3308484"/>
            <a:ext cx="3068469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hot water</a:t>
            </a:r>
          </a:p>
          <a:p>
            <a:r>
              <a:rPr lang="en-US" sz="2800" dirty="0" err="1">
                <a:solidFill>
                  <a:srgbClr val="92D050"/>
                </a:solidFill>
                <a:latin typeface="Calibri" pitchFamily="34" charset="0"/>
              </a:rPr>
              <a:t>m</a:t>
            </a:r>
            <a:r>
              <a:rPr lang="en-US" sz="2800" baseline="-25000" dirty="0" err="1">
                <a:solidFill>
                  <a:srgbClr val="92D050"/>
                </a:solidFill>
                <a:latin typeface="Calibri" pitchFamily="34" charset="0"/>
              </a:rPr>
              <a:t>h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 = ?</a:t>
            </a:r>
          </a:p>
          <a:p>
            <a:r>
              <a:rPr lang="en-US" sz="2800" dirty="0" err="1">
                <a:solidFill>
                  <a:srgbClr val="92D050"/>
                </a:solidFill>
                <a:latin typeface="Calibri" pitchFamily="34" charset="0"/>
              </a:rPr>
              <a:t>c</a:t>
            </a:r>
            <a:r>
              <a:rPr lang="en-US" sz="2800" baseline="-25000" dirty="0" err="1">
                <a:solidFill>
                  <a:srgbClr val="92D050"/>
                </a:solidFill>
                <a:latin typeface="Calibri" pitchFamily="34" charset="0"/>
              </a:rPr>
              <a:t>w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 =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4.19x10</a:t>
            </a:r>
            <a:r>
              <a:rPr lang="en-US" sz="2800" baseline="30000" dirty="0" smtClean="0">
                <a:solidFill>
                  <a:srgbClr val="92D050"/>
                </a:solidFill>
                <a:latin typeface="Calibri" pitchFamily="34" charset="0"/>
              </a:rPr>
              <a:t>3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 J/kg K</a:t>
            </a:r>
            <a:endParaRPr lang="en-US" sz="2800" dirty="0">
              <a:solidFill>
                <a:srgbClr val="92D050"/>
              </a:solidFill>
              <a:latin typeface="Calibri" pitchFamily="34" charset="0"/>
            </a:endParaRPr>
          </a:p>
          <a:p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T</a:t>
            </a:r>
            <a:r>
              <a:rPr lang="en-US" sz="2800" baseline="-25000" dirty="0">
                <a:solidFill>
                  <a:srgbClr val="92D050"/>
                </a:solidFill>
                <a:latin typeface="Calibri" pitchFamily="34" charset="0"/>
              </a:rPr>
              <a:t>1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 =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373K</a:t>
            </a:r>
            <a:endParaRPr lang="en-US" sz="2800" dirty="0">
              <a:solidFill>
                <a:srgbClr val="92D050"/>
              </a:solidFill>
              <a:latin typeface="Calibri" pitchFamily="34" charset="0"/>
            </a:endParaRPr>
          </a:p>
          <a:p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T</a:t>
            </a:r>
            <a:r>
              <a:rPr lang="en-US" sz="2800" baseline="-25000" dirty="0">
                <a:solidFill>
                  <a:srgbClr val="92D050"/>
                </a:solidFill>
                <a:latin typeface="Calibri" pitchFamily="34" charset="0"/>
              </a:rPr>
              <a:t>2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 =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338 K</a:t>
            </a:r>
          </a:p>
          <a:p>
            <a:r>
              <a:rPr lang="en-US" sz="2800" dirty="0" smtClean="0">
                <a:solidFill>
                  <a:srgbClr val="92D050"/>
                </a:solidFill>
                <a:latin typeface="Symbol" pitchFamily="18" charset="2"/>
              </a:rPr>
              <a:t>D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T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= -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35.0 K</a:t>
            </a:r>
            <a:r>
              <a:rPr lang="en-US" sz="2800" baseline="30000" dirty="0" smtClean="0">
                <a:solidFill>
                  <a:srgbClr val="92D050"/>
                </a:solidFill>
                <a:latin typeface="Calibri" pitchFamily="34" charset="0"/>
              </a:rPr>
              <a:t> </a:t>
            </a:r>
            <a:endParaRPr lang="en-US" sz="2800" dirty="0">
              <a:solidFill>
                <a:srgbClr val="92D050"/>
              </a:solidFill>
              <a:latin typeface="Calibri" pitchFamily="34" charset="0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051720" y="6290156"/>
            <a:ext cx="66988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According to the principle of heat exchange:</a:t>
            </a:r>
          </a:p>
        </p:txBody>
      </p:sp>
    </p:spTree>
    <p:extLst>
      <p:ext uri="{BB962C8B-B14F-4D97-AF65-F5344CB8AC3E}">
        <p14:creationId xmlns:p14="http://schemas.microsoft.com/office/powerpoint/2010/main" val="10267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 autoUpdateAnimBg="0"/>
      <p:bldP spid="15" grpId="0" autoUpdateAnimBg="0"/>
      <p:bldP spid="16" grpId="0" autoUpdateAnimBg="0"/>
      <p:bldP spid="1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712" y="2492896"/>
            <a:ext cx="5119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3600" b="1" dirty="0" smtClean="0">
                <a:solidFill>
                  <a:srgbClr val="92D050"/>
                </a:solidFill>
                <a:sym typeface="Symbol"/>
              </a:rPr>
              <a:t></a:t>
            </a:r>
            <a:r>
              <a:rPr lang="en-US" sz="2800" dirty="0" smtClean="0">
                <a:solidFill>
                  <a:srgbClr val="92D050"/>
                </a:solidFill>
              </a:rPr>
              <a:t> the mass of hot water is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.36 </a:t>
            </a:r>
            <a:r>
              <a:rPr lang="en-US" sz="2800" dirty="0" smtClean="0">
                <a:solidFill>
                  <a:srgbClr val="92D050"/>
                </a:solidFill>
              </a:rPr>
              <a:t>kg</a:t>
            </a:r>
            <a:endParaRPr lang="en-US" sz="2800" dirty="0">
              <a:solidFill>
                <a:srgbClr val="92D050"/>
              </a:solidFill>
              <a:latin typeface="Calibri" pitchFamily="34" charset="0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57131"/>
              </p:ext>
            </p:extLst>
          </p:nvPr>
        </p:nvGraphicFramePr>
        <p:xfrm>
          <a:off x="3203848" y="620688"/>
          <a:ext cx="28654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name="Equation" r:id="rId3" imgW="1218960" imgH="228600" progId="Equation.DSMT4">
                  <p:embed/>
                </p:oleObj>
              </mc:Choice>
              <mc:Fallback>
                <p:oleObj name="Equation" r:id="rId3" imgW="1218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620688"/>
                        <a:ext cx="2865437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189430"/>
              </p:ext>
            </p:extLst>
          </p:nvPr>
        </p:nvGraphicFramePr>
        <p:xfrm>
          <a:off x="2245072" y="1289050"/>
          <a:ext cx="47752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6" name="Equation" r:id="rId5" imgW="2031840" imgH="457200" progId="Equation.DSMT4">
                  <p:embed/>
                </p:oleObj>
              </mc:Choice>
              <mc:Fallback>
                <p:oleObj name="Equation" r:id="rId5" imgW="20318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5072" y="1289050"/>
                        <a:ext cx="4775200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784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435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129</cp:revision>
  <dcterms:created xsi:type="dcterms:W3CDTF">2013-07-23T20:53:01Z</dcterms:created>
  <dcterms:modified xsi:type="dcterms:W3CDTF">2013-11-08T00:01:12Z</dcterms:modified>
</cp:coreProperties>
</file>