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9" r:id="rId6"/>
    <p:sldId id="337" r:id="rId7"/>
    <p:sldId id="331" r:id="rId8"/>
    <p:sldId id="350" r:id="rId9"/>
    <p:sldId id="351" r:id="rId10"/>
    <p:sldId id="352" r:id="rId11"/>
    <p:sldId id="354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of State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5134545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how matter changes state from solid to liquid to gas and vise versa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latent heat and the energy needed to melt and vaporize matter</a:t>
            </a:r>
          </a:p>
        </p:txBody>
      </p:sp>
      <p:pic>
        <p:nvPicPr>
          <p:cNvPr id="7" name="Picture 2" descr="http://www.fourgreensteps.com/community/images/stories/melting-snowman-jpeg.jpg"/>
          <p:cNvPicPr>
            <a:picLocks noChangeAspect="1" noChangeArrowheads="1"/>
          </p:cNvPicPr>
          <p:nvPr/>
        </p:nvPicPr>
        <p:blipFill>
          <a:blip r:embed="rId2" cstate="print"/>
          <a:srcRect l="16063" r="23622"/>
          <a:stretch>
            <a:fillRect/>
          </a:stretch>
        </p:blipFill>
        <p:spPr bwMode="auto">
          <a:xfrm>
            <a:off x="5148064" y="-27384"/>
            <a:ext cx="4048829" cy="5034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304800"/>
            <a:ext cx="1141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Part </a:t>
            </a:r>
            <a:r>
              <a:rPr lang="en-US" sz="2800" dirty="0" smtClean="0">
                <a:solidFill>
                  <a:srgbClr val="92D050"/>
                </a:solidFill>
              </a:rPr>
              <a:t>3: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75656" y="313492"/>
            <a:ext cx="7197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To warm the </a:t>
            </a:r>
            <a:r>
              <a:rPr lang="en-US" sz="2800" dirty="0" smtClean="0">
                <a:solidFill>
                  <a:srgbClr val="92D050"/>
                </a:solidFill>
              </a:rPr>
              <a:t>water, apply </a:t>
            </a:r>
            <a:r>
              <a:rPr lang="en-US" sz="2800" dirty="0">
                <a:solidFill>
                  <a:srgbClr val="92D050"/>
                </a:solidFill>
              </a:rPr>
              <a:t>the heat transfer </a:t>
            </a:r>
            <a:r>
              <a:rPr lang="en-US" sz="2800" dirty="0" smtClean="0">
                <a:solidFill>
                  <a:srgbClr val="92D050"/>
                </a:solidFill>
              </a:rPr>
              <a:t>eqn.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33100"/>
              </p:ext>
            </p:extLst>
          </p:nvPr>
        </p:nvGraphicFramePr>
        <p:xfrm>
          <a:off x="3203848" y="1143075"/>
          <a:ext cx="29860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3" imgW="1269720" imgH="634680" progId="Equation.DSMT4">
                  <p:embed/>
                </p:oleObj>
              </mc:Choice>
              <mc:Fallback>
                <p:oleObj name="Equation" r:id="rId3" imgW="1269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43075"/>
                        <a:ext cx="29860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91680" y="3212976"/>
            <a:ext cx="5822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total heat needed is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7.3 x 10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4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J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Water: a special liquid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876256" y="1052736"/>
              <a:ext cx="2160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9512" y="2044005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most solids sink in there respective liquids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water is different – solid water (ice) floats of liquid water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this is because its solid is less dense than its liquid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this is because the shape of a water molecule causes attractive forces between its molecules</a:t>
            </a:r>
          </a:p>
        </p:txBody>
      </p:sp>
    </p:spTree>
    <p:extLst>
      <p:ext uri="{BB962C8B-B14F-4D97-AF65-F5344CB8AC3E}">
        <p14:creationId xmlns:p14="http://schemas.microsoft.com/office/powerpoint/2010/main" val="30132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Section 6.4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292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Questions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	1 – 3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 293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– 8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 295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heating and cooling curves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and explain latent heat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latent heat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why water is a special liquid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846527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latent heat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the heating or cooling curve for substances that are heated or cooled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latent heat problems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why water is a special liquid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3251299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Heating and Cooling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516216" y="1052736"/>
              <a:ext cx="25202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11560" y="2044005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There are three states of matter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Matter can exists in any one of these three states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8014295" cy="3004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3" y="1"/>
            <a:ext cx="9099501" cy="6625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7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Latent Heat 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139952" y="1052736"/>
              <a:ext cx="48965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4" y="1700808"/>
            <a:ext cx="8218170" cy="99919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Latent Heat is the thermal energy that is required to change the state of a substance. 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2996952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thermal energy needed to melt 1 kg of a solid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substance is called </a:t>
            </a:r>
            <a:r>
              <a:rPr lang="en-US" sz="2800" b="1" i="1" dirty="0" smtClean="0">
                <a:solidFill>
                  <a:srgbClr val="FFC000"/>
                </a:solidFill>
              </a:rPr>
              <a:t>latent heat of fusion, L</a:t>
            </a:r>
            <a:r>
              <a:rPr lang="en-US" sz="2800" b="1" i="1" baseline="-25000" dirty="0" smtClean="0">
                <a:solidFill>
                  <a:srgbClr val="FFC000"/>
                </a:solidFill>
              </a:rPr>
              <a:t>F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the thermal energy needed to vaporize 1 kg of a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liquid substance is called </a:t>
            </a:r>
            <a:r>
              <a:rPr lang="en-US" sz="2800" b="1" i="1" dirty="0" smtClean="0">
                <a:solidFill>
                  <a:srgbClr val="FFC000"/>
                </a:solidFill>
              </a:rPr>
              <a:t>latent heat of vaporization, L</a:t>
            </a:r>
            <a:r>
              <a:rPr lang="en-US" sz="2800" b="1" i="1" baseline="-25000" dirty="0" smtClean="0">
                <a:solidFill>
                  <a:srgbClr val="FFC000"/>
                </a:solidFill>
              </a:rPr>
              <a:t>V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65935"/>
              </p:ext>
            </p:extLst>
          </p:nvPr>
        </p:nvGraphicFramePr>
        <p:xfrm>
          <a:off x="2123728" y="5589240"/>
          <a:ext cx="1295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589240"/>
                        <a:ext cx="12954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63486"/>
              </p:ext>
            </p:extLst>
          </p:nvPr>
        </p:nvGraphicFramePr>
        <p:xfrm>
          <a:off x="5076056" y="5589985"/>
          <a:ext cx="13954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5" imgW="533160" imgH="393480" progId="Equation.DSMT4">
                  <p:embed/>
                </p:oleObj>
              </mc:Choice>
              <mc:Fallback>
                <p:oleObj name="Equation" r:id="rId5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589985"/>
                        <a:ext cx="1395412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34076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Gold melts at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1063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.  It takes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3250 J</a:t>
            </a:r>
            <a:r>
              <a:rPr lang="en-US" sz="2800" dirty="0">
                <a:solidFill>
                  <a:srgbClr val="92D050"/>
                </a:solidFill>
              </a:rPr>
              <a:t> of energy to </a:t>
            </a:r>
            <a:r>
              <a:rPr lang="en-US" sz="2800" dirty="0" smtClean="0">
                <a:solidFill>
                  <a:srgbClr val="92D050"/>
                </a:solidFill>
              </a:rPr>
              <a:t>melt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50.0 g</a:t>
            </a:r>
            <a:r>
              <a:rPr lang="en-US" sz="2800" dirty="0">
                <a:solidFill>
                  <a:srgbClr val="92D050"/>
                </a:solidFill>
              </a:rPr>
              <a:t> of gold at this temp.  What is the latent </a:t>
            </a:r>
            <a:r>
              <a:rPr lang="en-US" sz="2800" dirty="0" smtClean="0">
                <a:solidFill>
                  <a:srgbClr val="92D050"/>
                </a:solidFill>
              </a:rPr>
              <a:t>heat </a:t>
            </a:r>
            <a:r>
              <a:rPr lang="en-US" sz="2800" dirty="0">
                <a:solidFill>
                  <a:srgbClr val="92D050"/>
                </a:solidFill>
              </a:rPr>
              <a:t>of fusion of gold?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744" y="28529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7544" y="3427406"/>
            <a:ext cx="186781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m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.050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kg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Q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3250 J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L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f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9808" y="6067036"/>
            <a:ext cx="7827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latent heat of fusion for  gold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6.5 x 10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4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J/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kg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32170"/>
              </p:ext>
            </p:extLst>
          </p:nvPr>
        </p:nvGraphicFramePr>
        <p:xfrm>
          <a:off x="3700984" y="3381309"/>
          <a:ext cx="1611312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685800" imgH="990360" progId="Equation.DSMT4">
                  <p:embed/>
                </p:oleObj>
              </mc:Choice>
              <mc:Fallback>
                <p:oleObj name="Equation" r:id="rId3" imgW="6858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984" y="3381309"/>
                        <a:ext cx="1611312" cy="232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utoUpdateAnimBg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34076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What would be the total amount of heat </a:t>
            </a:r>
            <a:r>
              <a:rPr lang="en-US" sz="2800" dirty="0" smtClean="0">
                <a:solidFill>
                  <a:srgbClr val="92D050"/>
                </a:solidFill>
              </a:rPr>
              <a:t>needed </a:t>
            </a:r>
            <a:r>
              <a:rPr lang="en-US" sz="2800" dirty="0">
                <a:solidFill>
                  <a:srgbClr val="92D050"/>
                </a:solidFill>
              </a:rPr>
              <a:t>	to warm a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.100</a:t>
            </a:r>
            <a:r>
              <a:rPr lang="en-US" sz="2800" dirty="0">
                <a:solidFill>
                  <a:srgbClr val="92D050"/>
                </a:solidFill>
              </a:rPr>
              <a:t> kg solid sample of water (</a:t>
            </a:r>
            <a:r>
              <a:rPr lang="en-US" sz="2800" dirty="0" smtClean="0">
                <a:solidFill>
                  <a:srgbClr val="92D050"/>
                </a:solidFill>
              </a:rPr>
              <a:t>ice) from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–30.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, through melting, to a final </a:t>
            </a:r>
            <a:r>
              <a:rPr lang="en-US" sz="2800" dirty="0" smtClean="0">
                <a:solidFill>
                  <a:srgbClr val="92D050"/>
                </a:solidFill>
              </a:rPr>
              <a:t>liquid temp </a:t>
            </a:r>
            <a:r>
              <a:rPr lang="en-US" sz="2800" dirty="0">
                <a:solidFill>
                  <a:srgbClr val="92D050"/>
                </a:solidFill>
              </a:rPr>
              <a:t>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80.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744" y="28529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331640" y="2905780"/>
            <a:ext cx="74879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These types of problems are difficult because the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substance changes state.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31640" y="3913892"/>
            <a:ext cx="76213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To make this problem easier, we break it up into </a:t>
            </a:r>
            <a:r>
              <a:rPr lang="en-US" sz="2800" dirty="0" smtClean="0">
                <a:solidFill>
                  <a:srgbClr val="92D050"/>
                </a:solidFill>
              </a:rPr>
              <a:t>three parts</a:t>
            </a:r>
            <a:r>
              <a:rPr lang="en-US" sz="2800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31640" y="5066020"/>
            <a:ext cx="73003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1:  Warming ice from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–30.</a:t>
            </a:r>
            <a:r>
              <a:rPr lang="en-US" sz="2800" baseline="30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ice at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0.0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331640" y="5622920"/>
            <a:ext cx="7656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2:  Changing ice from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0.0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water at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0.0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331640" y="6146140"/>
            <a:ext cx="8021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3:  Warming water from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0.0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water at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80.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41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utoUpdateAnimBg="0"/>
      <p:bldP spid="16" grpId="0" autoUpdateAnimBg="0"/>
      <p:bldP spid="17" grpId="0" autoUpdateAnimBg="0"/>
      <p:bldP spid="19" grpId="0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304800"/>
            <a:ext cx="11384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Part 1: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75656" y="313492"/>
            <a:ext cx="6779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To warm the </a:t>
            </a:r>
            <a:r>
              <a:rPr lang="en-US" sz="2800" dirty="0" smtClean="0">
                <a:solidFill>
                  <a:srgbClr val="92D050"/>
                </a:solidFill>
              </a:rPr>
              <a:t>ice, apply </a:t>
            </a:r>
            <a:r>
              <a:rPr lang="en-US" sz="2800" dirty="0">
                <a:solidFill>
                  <a:srgbClr val="92D050"/>
                </a:solidFill>
              </a:rPr>
              <a:t>the heat transfer </a:t>
            </a:r>
            <a:r>
              <a:rPr lang="en-US" sz="2800" dirty="0" smtClean="0">
                <a:solidFill>
                  <a:srgbClr val="92D050"/>
                </a:solidFill>
              </a:rPr>
              <a:t>eqn</a:t>
            </a:r>
            <a:r>
              <a:rPr lang="en-US" sz="2800" dirty="0">
                <a:solidFill>
                  <a:srgbClr val="92D050"/>
                </a:solidFill>
              </a:rPr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29610"/>
              </p:ext>
            </p:extLst>
          </p:nvPr>
        </p:nvGraphicFramePr>
        <p:xfrm>
          <a:off x="3203848" y="1143075"/>
          <a:ext cx="29860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1269720" imgH="634680" progId="Equation.DSMT4">
                  <p:embed/>
                </p:oleObj>
              </mc:Choice>
              <mc:Fallback>
                <p:oleObj name="Equation" r:id="rId3" imgW="1269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43075"/>
                        <a:ext cx="29860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7544" y="3068960"/>
            <a:ext cx="1160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Part 2: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76400" y="3068960"/>
            <a:ext cx="747031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The heat required to change ice at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0.0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 to </a:t>
            </a:r>
            <a:r>
              <a:rPr lang="en-US" sz="2800" dirty="0" smtClean="0">
                <a:solidFill>
                  <a:srgbClr val="92D050"/>
                </a:solidFill>
              </a:rPr>
              <a:t>water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at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0.0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is given by the latent heat of </a:t>
            </a:r>
            <a:r>
              <a:rPr lang="en-US" sz="2800" dirty="0" smtClean="0">
                <a:solidFill>
                  <a:srgbClr val="92D050"/>
                </a:solidFill>
              </a:rPr>
              <a:t>fusion.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11255"/>
              </p:ext>
            </p:extLst>
          </p:nvPr>
        </p:nvGraphicFramePr>
        <p:xfrm>
          <a:off x="3275856" y="4615904"/>
          <a:ext cx="29241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1244520" imgH="660240" progId="Equation.DSMT4">
                  <p:embed/>
                </p:oleObj>
              </mc:Choice>
              <mc:Fallback>
                <p:oleObj name="Equation" r:id="rId5" imgW="12445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615904"/>
                        <a:ext cx="292417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6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464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136</cp:revision>
  <dcterms:created xsi:type="dcterms:W3CDTF">2013-07-23T20:53:01Z</dcterms:created>
  <dcterms:modified xsi:type="dcterms:W3CDTF">2013-11-08T00:02:06Z</dcterms:modified>
</cp:coreProperties>
</file>