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355" r:id="rId6"/>
    <p:sldId id="356" r:id="rId7"/>
    <p:sldId id="357" r:id="rId8"/>
    <p:sldId id="358" r:id="rId9"/>
    <p:sldId id="359" r:id="rId10"/>
    <p:sldId id="338" r:id="rId11"/>
    <p:sldId id="354" r:id="rId12"/>
    <p:sldId id="360" r:id="rId13"/>
    <p:sldId id="361" r:id="rId14"/>
    <p:sldId id="362" r:id="rId15"/>
    <p:sldId id="363" r:id="rId16"/>
    <p:sldId id="364" r:id="rId17"/>
    <p:sldId id="366" r:id="rId18"/>
    <p:sldId id="365" r:id="rId19"/>
    <p:sldId id="27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6900"/>
    <a:srgbClr val="29BF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8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17/10/2013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960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17/10/2013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5030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17/10/2013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0297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17/10/2013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7756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17/10/2013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8757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17/10/2013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7284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17/10/2013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028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17/10/2013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789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17/10/2013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2075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17/10/2013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1948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17/10/2013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400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A77EE-B645-4BD2-8B58-0FBBE464147E}" type="datetimeFigureOut">
              <a:rPr lang="en-CA" smtClean="0"/>
              <a:t>17/10/2013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488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6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8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9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23.bin"/><Relationship Id="rId18" Type="http://schemas.openxmlformats.org/officeDocument/2006/relationships/image" Target="../media/image27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5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4365104"/>
            <a:ext cx="8784976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Friction</a:t>
            </a:r>
            <a:endParaRPr lang="en-CA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9512" y="5166587"/>
            <a:ext cx="87849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lesson will introduce you will learn about the Normal Force and the Force of Friction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will also learn how to solve dynamic problems involving these forces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  </a:t>
            </a:r>
          </a:p>
        </p:txBody>
      </p:sp>
      <p:pic>
        <p:nvPicPr>
          <p:cNvPr id="7" name="Picture 6" descr="http://www.school-for-champions.com/science/images/friction_uses-bea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1" y="0"/>
            <a:ext cx="5983560" cy="42990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6262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95536" y="476672"/>
            <a:ext cx="8712968" cy="769441"/>
            <a:chOff x="395536" y="476672"/>
            <a:chExt cx="8712968" cy="769441"/>
          </a:xfrm>
        </p:grpSpPr>
        <p:grpSp>
          <p:nvGrpSpPr>
            <p:cNvPr id="11" name="Group 10"/>
            <p:cNvGrpSpPr/>
            <p:nvPr/>
          </p:nvGrpSpPr>
          <p:grpSpPr>
            <a:xfrm>
              <a:off x="395536" y="476672"/>
              <a:ext cx="8712968" cy="769441"/>
              <a:chOff x="251520" y="476672"/>
              <a:chExt cx="8712968" cy="76944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Friction</a:t>
                </a:r>
                <a:endParaRPr lang="en-CA" sz="4400" b="1" cap="all" spc="-150" dirty="0">
                  <a:ln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>
              <a:off x="3419872" y="1052736"/>
              <a:ext cx="561662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539552" y="1484784"/>
            <a:ext cx="820891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Physicists don’t entirely understand friction.  </a:t>
            </a: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friction is caused by microscopic welds.  </a:t>
            </a: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for an object to move, it must break these welds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graphicFrame>
        <p:nvGraphicFramePr>
          <p:cNvPr id="30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1731690"/>
              </p:ext>
            </p:extLst>
          </p:nvPr>
        </p:nvGraphicFramePr>
        <p:xfrm>
          <a:off x="2411760" y="4149080"/>
          <a:ext cx="4019550" cy="245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3" name="Bitmap Image" r:id="rId3" imgW="4019048" imgH="2457143" progId="PBrush">
                  <p:embed/>
                </p:oleObj>
              </mc:Choice>
              <mc:Fallback>
                <p:oleObj name="Bitmap Image" r:id="rId3" imgW="4019048" imgH="2457143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4149080"/>
                        <a:ext cx="4019550" cy="245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Line 19"/>
          <p:cNvSpPr>
            <a:spLocks noChangeShapeType="1"/>
          </p:cNvSpPr>
          <p:nvPr/>
        </p:nvSpPr>
        <p:spPr bwMode="auto">
          <a:xfrm flipH="1" flipV="1">
            <a:off x="4621560" y="5206355"/>
            <a:ext cx="2071688" cy="657225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2" name="Line 20"/>
          <p:cNvSpPr>
            <a:spLocks noChangeShapeType="1"/>
          </p:cNvSpPr>
          <p:nvPr/>
        </p:nvSpPr>
        <p:spPr bwMode="auto">
          <a:xfrm flipH="1" flipV="1">
            <a:off x="5293073" y="5177780"/>
            <a:ext cx="1414462" cy="685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3" name="Line 21"/>
          <p:cNvSpPr>
            <a:spLocks noChangeShapeType="1"/>
          </p:cNvSpPr>
          <p:nvPr/>
        </p:nvSpPr>
        <p:spPr bwMode="auto">
          <a:xfrm flipH="1" flipV="1">
            <a:off x="5993160" y="5192068"/>
            <a:ext cx="742950" cy="685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4" name="Text Box 22"/>
          <p:cNvSpPr txBox="1">
            <a:spLocks noChangeArrowheads="1"/>
          </p:cNvSpPr>
          <p:nvPr/>
        </p:nvSpPr>
        <p:spPr bwMode="auto">
          <a:xfrm>
            <a:off x="6658323" y="5293668"/>
            <a:ext cx="2028119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Microscopic </a:t>
            </a:r>
          </a:p>
          <a:p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welds</a:t>
            </a:r>
          </a:p>
        </p:txBody>
      </p:sp>
    </p:spTree>
    <p:extLst>
      <p:ext uri="{BB962C8B-B14F-4D97-AF65-F5344CB8AC3E}">
        <p14:creationId xmlns:p14="http://schemas.microsoft.com/office/powerpoint/2010/main" val="256286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  <p:bldP spid="31" grpId="0" animBg="1"/>
      <p:bldP spid="32" grpId="0" animBg="1"/>
      <p:bldP spid="33" grpId="0" animBg="1"/>
      <p:bldP spid="3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611560" y="476672"/>
            <a:ext cx="847328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The </a:t>
            </a:r>
            <a:r>
              <a:rPr lang="en-US" sz="2800" dirty="0">
                <a:solidFill>
                  <a:schemeClr val="bg1"/>
                </a:solidFill>
              </a:rPr>
              <a:t>magnitude of the frictional force is determined by </a:t>
            </a:r>
            <a:endParaRPr lang="en-US" sz="28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800" dirty="0" smtClean="0">
              <a:solidFill>
                <a:schemeClr val="bg1"/>
              </a:solidFill>
            </a:endParaRPr>
          </a:p>
          <a:p>
            <a:pPr lvl="2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 the materials </a:t>
            </a:r>
            <a:r>
              <a:rPr lang="en-US" sz="2800" dirty="0">
                <a:solidFill>
                  <a:schemeClr val="bg1"/>
                </a:solidFill>
              </a:rPr>
              <a:t>in </a:t>
            </a:r>
            <a:r>
              <a:rPr lang="en-US" sz="2800" dirty="0" smtClean="0">
                <a:solidFill>
                  <a:schemeClr val="bg1"/>
                </a:solidFill>
              </a:rPr>
              <a:t>contact; </a:t>
            </a:r>
            <a:r>
              <a:rPr lang="en-US" sz="2800" dirty="0">
                <a:solidFill>
                  <a:schemeClr val="bg1"/>
                </a:solidFill>
              </a:rPr>
              <a:t>and </a:t>
            </a:r>
            <a:endParaRPr lang="en-US" sz="2800" dirty="0" smtClean="0">
              <a:solidFill>
                <a:schemeClr val="bg1"/>
              </a:solidFill>
            </a:endParaRPr>
          </a:p>
          <a:p>
            <a:pPr lvl="2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 by </a:t>
            </a:r>
            <a:r>
              <a:rPr lang="en-US" sz="2800" dirty="0">
                <a:solidFill>
                  <a:schemeClr val="bg1"/>
                </a:solidFill>
              </a:rPr>
              <a:t>the normal force exerted by </a:t>
            </a:r>
            <a:r>
              <a:rPr lang="en-US" sz="2800" dirty="0" smtClean="0">
                <a:solidFill>
                  <a:schemeClr val="bg1"/>
                </a:solidFill>
              </a:rPr>
              <a:t>one object </a:t>
            </a:r>
            <a:r>
              <a:rPr lang="en-US" sz="2800" dirty="0">
                <a:solidFill>
                  <a:schemeClr val="bg1"/>
                </a:solidFill>
              </a:rPr>
              <a:t>on </a:t>
            </a:r>
            <a:endParaRPr lang="en-US" sz="2800" dirty="0" smtClean="0">
              <a:solidFill>
                <a:schemeClr val="bg1"/>
              </a:solidFill>
            </a:endParaRPr>
          </a:p>
          <a:p>
            <a:pPr lvl="2"/>
            <a:r>
              <a:rPr lang="en-US" sz="2800" dirty="0" smtClean="0">
                <a:solidFill>
                  <a:schemeClr val="bg1"/>
                </a:solidFill>
              </a:rPr>
              <a:t>     the </a:t>
            </a:r>
            <a:r>
              <a:rPr lang="en-US" sz="2800" dirty="0">
                <a:solidFill>
                  <a:schemeClr val="bg1"/>
                </a:solidFill>
              </a:rPr>
              <a:t>other.</a:t>
            </a:r>
          </a:p>
        </p:txBody>
      </p:sp>
      <p:graphicFrame>
        <p:nvGraphicFramePr>
          <p:cNvPr id="4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4692125"/>
              </p:ext>
            </p:extLst>
          </p:nvPr>
        </p:nvGraphicFramePr>
        <p:xfrm>
          <a:off x="3779838" y="3213100"/>
          <a:ext cx="1260475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0" name="Equation" r:id="rId3" imgW="482400" imgH="241200" progId="Equation.DSMT4">
                  <p:embed/>
                </p:oleObj>
              </mc:Choice>
              <mc:Fallback>
                <p:oleObj name="Equation" r:id="rId3" imgW="4824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3213100"/>
                        <a:ext cx="1260475" cy="630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55576" y="4149080"/>
            <a:ext cx="62114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There </a:t>
            </a:r>
            <a:r>
              <a:rPr lang="en-US" sz="2800" dirty="0">
                <a:solidFill>
                  <a:schemeClr val="bg1"/>
                </a:solidFill>
              </a:rPr>
              <a:t>are two types of frictional forces: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381051" y="4947592"/>
            <a:ext cx="257557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1.  Static friction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381051" y="5557192"/>
            <a:ext cx="277511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2.  Kinetic friction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803576" y="4911080"/>
            <a:ext cx="46570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- friction when an object is still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819451" y="5557192"/>
            <a:ext cx="52533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- friction when an object is moving</a:t>
            </a:r>
          </a:p>
        </p:txBody>
      </p:sp>
    </p:spTree>
    <p:extLst>
      <p:ext uri="{BB962C8B-B14F-4D97-AF65-F5344CB8AC3E}">
        <p14:creationId xmlns:p14="http://schemas.microsoft.com/office/powerpoint/2010/main" val="352067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5" grpId="0" autoUpdateAnimBg="0"/>
      <p:bldP spid="6" grpId="0" autoUpdateAnimBg="0"/>
      <p:bldP spid="7" grpId="0" autoUpdateAnimBg="0"/>
      <p:bldP spid="8" grpId="0" autoUpdateAnimBg="0"/>
      <p:bldP spid="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683568" y="764704"/>
            <a:ext cx="84604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There </a:t>
            </a:r>
            <a:r>
              <a:rPr lang="en-US" sz="2800" dirty="0">
                <a:solidFill>
                  <a:schemeClr val="bg1"/>
                </a:solidFill>
              </a:rPr>
              <a:t>is a coefficient of static friction </a:t>
            </a:r>
            <a:r>
              <a:rPr lang="en-US" sz="2800" dirty="0">
                <a:solidFill>
                  <a:schemeClr val="bg1"/>
                </a:solidFill>
                <a:latin typeface="Symbol" pitchFamily="18" charset="2"/>
              </a:rPr>
              <a:t>m</a:t>
            </a:r>
            <a:r>
              <a:rPr lang="en-US" sz="2800" baseline="-25000" dirty="0">
                <a:solidFill>
                  <a:schemeClr val="bg1"/>
                </a:solidFill>
              </a:rPr>
              <a:t>s</a:t>
            </a:r>
            <a:r>
              <a:rPr lang="en-US" sz="2800" dirty="0">
                <a:solidFill>
                  <a:schemeClr val="bg1"/>
                </a:solidFill>
              </a:rPr>
              <a:t> and a 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    coefficient </a:t>
            </a:r>
            <a:r>
              <a:rPr lang="en-US" sz="2800" dirty="0">
                <a:solidFill>
                  <a:schemeClr val="bg1"/>
                </a:solidFill>
              </a:rPr>
              <a:t>of </a:t>
            </a:r>
            <a:r>
              <a:rPr lang="en-US" sz="2800" dirty="0" smtClean="0">
                <a:solidFill>
                  <a:schemeClr val="bg1"/>
                </a:solidFill>
              </a:rPr>
              <a:t>kinetic </a:t>
            </a:r>
            <a:r>
              <a:rPr lang="en-US" sz="2800" dirty="0">
                <a:solidFill>
                  <a:schemeClr val="bg1"/>
                </a:solidFill>
              </a:rPr>
              <a:t>friction </a:t>
            </a:r>
            <a:r>
              <a:rPr lang="en-US" sz="2800" dirty="0" err="1">
                <a:solidFill>
                  <a:schemeClr val="bg1"/>
                </a:solidFill>
                <a:latin typeface="Symbol" pitchFamily="18" charset="2"/>
              </a:rPr>
              <a:t>m</a:t>
            </a:r>
            <a:r>
              <a:rPr lang="en-US" sz="2800" baseline="-25000" dirty="0" err="1">
                <a:solidFill>
                  <a:schemeClr val="bg1"/>
                </a:solidFill>
              </a:rPr>
              <a:t>k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endParaRPr lang="en-US" sz="2800" dirty="0" smtClean="0">
              <a:solidFill>
                <a:schemeClr val="bg1"/>
              </a:solidFill>
            </a:endParaRP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 Each </a:t>
            </a:r>
            <a:r>
              <a:rPr lang="en-US" sz="2800" dirty="0">
                <a:solidFill>
                  <a:schemeClr val="bg1"/>
                </a:solidFill>
              </a:rPr>
              <a:t>must be used to calculate the </a:t>
            </a:r>
            <a:r>
              <a:rPr lang="en-US" sz="2800" dirty="0" smtClean="0">
                <a:solidFill>
                  <a:schemeClr val="bg1"/>
                </a:solidFill>
              </a:rPr>
              <a:t>friction separately</a:t>
            </a:r>
            <a:endParaRPr lang="en-US" sz="2800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519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7280" y="476672"/>
            <a:ext cx="8712968" cy="769441"/>
            <a:chOff x="377280" y="476672"/>
            <a:chExt cx="8712968" cy="769441"/>
          </a:xfrm>
        </p:grpSpPr>
        <p:grpSp>
          <p:nvGrpSpPr>
            <p:cNvPr id="3" name="Group 2"/>
            <p:cNvGrpSpPr/>
            <p:nvPr/>
          </p:nvGrpSpPr>
          <p:grpSpPr>
            <a:xfrm>
              <a:off x="377280" y="476672"/>
              <a:ext cx="8712968" cy="769441"/>
              <a:chOff x="251520" y="476672"/>
              <a:chExt cx="8712968" cy="769441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</a:t>
                </a:r>
                <a:r>
                  <a:rPr lang="en-CA" sz="4400" b="1" cap="all" spc="-150" dirty="0" smtClean="0">
                    <a:ln/>
                    <a:solidFill>
                      <a:srgbClr val="92D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Sample Problem</a:t>
                </a:r>
                <a:endParaRPr lang="en-CA" sz="4400" b="1" cap="all" spc="-150" dirty="0">
                  <a:ln/>
                  <a:solidFill>
                    <a:srgbClr val="92D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4" name="Straight Connector 3"/>
            <p:cNvCxnSpPr/>
            <p:nvPr/>
          </p:nvCxnSpPr>
          <p:spPr>
            <a:xfrm>
              <a:off x="5364088" y="1052736"/>
              <a:ext cx="3726160" cy="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251520" y="1765260"/>
            <a:ext cx="8762679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92D050"/>
                </a:solidFill>
              </a:rPr>
              <a:t>Ex </a:t>
            </a:r>
            <a:r>
              <a:rPr lang="en-US" sz="2800" dirty="0">
                <a:solidFill>
                  <a:srgbClr val="92D050"/>
                </a:solidFill>
              </a:rPr>
              <a:t>3:	</a:t>
            </a:r>
            <a:r>
              <a:rPr lang="en-CA" sz="2800" dirty="0">
                <a:solidFill>
                  <a:srgbClr val="92D050"/>
                </a:solidFill>
              </a:rPr>
              <a:t>A 3.0 kg block of wood sits on a horizontal </a:t>
            </a:r>
            <a:r>
              <a:rPr lang="en-CA" sz="2800" dirty="0" smtClean="0">
                <a:solidFill>
                  <a:srgbClr val="92D050"/>
                </a:solidFill>
              </a:rPr>
              <a:t>floor</a:t>
            </a:r>
            <a:r>
              <a:rPr lang="en-CA" sz="2800" dirty="0">
                <a:solidFill>
                  <a:srgbClr val="92D050"/>
                </a:solidFill>
              </a:rPr>
              <a:t>. </a:t>
            </a:r>
            <a:r>
              <a:rPr lang="en-CA" sz="2800" dirty="0" smtClean="0">
                <a:solidFill>
                  <a:srgbClr val="92D050"/>
                </a:solidFill>
              </a:rPr>
              <a:t>The 	largest </a:t>
            </a:r>
            <a:r>
              <a:rPr lang="en-CA" sz="2800" dirty="0">
                <a:solidFill>
                  <a:srgbClr val="92D050"/>
                </a:solidFill>
              </a:rPr>
              <a:t>horizontal force that can be applied </a:t>
            </a:r>
            <a:r>
              <a:rPr lang="en-CA" sz="2800" dirty="0" smtClean="0">
                <a:solidFill>
                  <a:srgbClr val="92D050"/>
                </a:solidFill>
              </a:rPr>
              <a:t>to </a:t>
            </a:r>
            <a:r>
              <a:rPr lang="en-CA" sz="2800" dirty="0">
                <a:solidFill>
                  <a:srgbClr val="92D050"/>
                </a:solidFill>
              </a:rPr>
              <a:t>the </a:t>
            </a:r>
            <a:r>
              <a:rPr lang="en-CA" sz="2800" dirty="0" smtClean="0">
                <a:solidFill>
                  <a:srgbClr val="92D050"/>
                </a:solidFill>
              </a:rPr>
              <a:t>	block </a:t>
            </a:r>
            <a:r>
              <a:rPr lang="en-CA" sz="2800" dirty="0">
                <a:solidFill>
                  <a:srgbClr val="92D050"/>
                </a:solidFill>
              </a:rPr>
              <a:t>before </a:t>
            </a:r>
            <a:r>
              <a:rPr lang="en-CA" sz="2800" dirty="0" smtClean="0">
                <a:solidFill>
                  <a:srgbClr val="92D050"/>
                </a:solidFill>
              </a:rPr>
              <a:t>it will </a:t>
            </a:r>
            <a:r>
              <a:rPr lang="en-CA" sz="2800" dirty="0">
                <a:solidFill>
                  <a:srgbClr val="92D050"/>
                </a:solidFill>
              </a:rPr>
              <a:t>start moving is 14.7 N. </a:t>
            </a:r>
            <a:r>
              <a:rPr lang="en-CA" sz="2800" dirty="0" smtClean="0">
                <a:solidFill>
                  <a:srgbClr val="92D050"/>
                </a:solidFill>
              </a:rPr>
              <a:t>Once </a:t>
            </a:r>
            <a:r>
              <a:rPr lang="en-CA" sz="2800" dirty="0">
                <a:solidFill>
                  <a:srgbClr val="92D050"/>
                </a:solidFill>
              </a:rPr>
              <a:t>the </a:t>
            </a:r>
            <a:r>
              <a:rPr lang="en-CA" sz="2800" dirty="0">
                <a:solidFill>
                  <a:srgbClr val="92D050"/>
                </a:solidFill>
              </a:rPr>
              <a:t>	</a:t>
            </a:r>
            <a:r>
              <a:rPr lang="en-CA" sz="2800" dirty="0" smtClean="0">
                <a:solidFill>
                  <a:srgbClr val="92D050"/>
                </a:solidFill>
              </a:rPr>
              <a:t>block </a:t>
            </a:r>
            <a:r>
              <a:rPr lang="en-CA" sz="2800" dirty="0">
                <a:solidFill>
                  <a:srgbClr val="92D050"/>
                </a:solidFill>
              </a:rPr>
              <a:t>starts moving, it </a:t>
            </a:r>
            <a:r>
              <a:rPr lang="en-CA" sz="2800" dirty="0" smtClean="0">
                <a:solidFill>
                  <a:srgbClr val="92D050"/>
                </a:solidFill>
              </a:rPr>
              <a:t>only takes </a:t>
            </a:r>
            <a:r>
              <a:rPr lang="en-CA" sz="2800" dirty="0">
                <a:solidFill>
                  <a:srgbClr val="92D050"/>
                </a:solidFill>
              </a:rPr>
              <a:t>8.8 N to </a:t>
            </a:r>
            <a:r>
              <a:rPr lang="en-CA" sz="2800" dirty="0" smtClean="0">
                <a:solidFill>
                  <a:srgbClr val="92D050"/>
                </a:solidFill>
              </a:rPr>
              <a:t>keep </a:t>
            </a:r>
            <a:r>
              <a:rPr lang="en-CA" sz="2800" dirty="0">
                <a:solidFill>
                  <a:srgbClr val="92D050"/>
                </a:solidFill>
              </a:rPr>
              <a:t>it </a:t>
            </a:r>
            <a:r>
              <a:rPr lang="en-CA" sz="2800" dirty="0">
                <a:solidFill>
                  <a:srgbClr val="92D050"/>
                </a:solidFill>
              </a:rPr>
              <a:t>	</a:t>
            </a:r>
            <a:r>
              <a:rPr lang="en-CA" sz="2800" dirty="0" smtClean="0">
                <a:solidFill>
                  <a:srgbClr val="92D050"/>
                </a:solidFill>
              </a:rPr>
              <a:t>moving </a:t>
            </a:r>
            <a:r>
              <a:rPr lang="en-CA" sz="2800" dirty="0">
                <a:solidFill>
                  <a:srgbClr val="92D050"/>
                </a:solidFill>
              </a:rPr>
              <a:t>at a constant velocity.</a:t>
            </a:r>
          </a:p>
          <a:p>
            <a:r>
              <a:rPr lang="en-CA" sz="2800" dirty="0" smtClean="0">
                <a:solidFill>
                  <a:srgbClr val="92D050"/>
                </a:solidFill>
              </a:rPr>
              <a:t>	(</a:t>
            </a:r>
            <a:r>
              <a:rPr lang="en-CA" sz="2800" dirty="0">
                <a:solidFill>
                  <a:srgbClr val="92D050"/>
                </a:solidFill>
              </a:rPr>
              <a:t>a) Calculate the coefficient of static friction for the </a:t>
            </a:r>
            <a:r>
              <a:rPr lang="en-CA" sz="2800" dirty="0" smtClean="0">
                <a:solidFill>
                  <a:srgbClr val="92D050"/>
                </a:solidFill>
              </a:rPr>
              <a:t>	      block and the </a:t>
            </a:r>
            <a:r>
              <a:rPr lang="en-CA" sz="2800" dirty="0">
                <a:solidFill>
                  <a:srgbClr val="92D050"/>
                </a:solidFill>
              </a:rPr>
              <a:t>floor.</a:t>
            </a:r>
          </a:p>
          <a:p>
            <a:r>
              <a:rPr lang="en-CA" sz="2800" dirty="0">
                <a:solidFill>
                  <a:srgbClr val="92D050"/>
                </a:solidFill>
              </a:rPr>
              <a:t>	</a:t>
            </a:r>
            <a:r>
              <a:rPr lang="en-CA" sz="2800" dirty="0" smtClean="0">
                <a:solidFill>
                  <a:srgbClr val="92D050"/>
                </a:solidFill>
              </a:rPr>
              <a:t>(</a:t>
            </a:r>
            <a:r>
              <a:rPr lang="en-CA" sz="2800" dirty="0">
                <a:solidFill>
                  <a:srgbClr val="92D050"/>
                </a:solidFill>
              </a:rPr>
              <a:t>b) Determine the force of friction acting on the </a:t>
            </a:r>
            <a:r>
              <a:rPr lang="en-CA" sz="2800" dirty="0" smtClean="0">
                <a:solidFill>
                  <a:srgbClr val="92D050"/>
                </a:solidFill>
              </a:rPr>
              <a:t>		      block </a:t>
            </a:r>
            <a:r>
              <a:rPr lang="en-CA" sz="2800" dirty="0">
                <a:solidFill>
                  <a:srgbClr val="92D050"/>
                </a:solidFill>
              </a:rPr>
              <a:t>if </a:t>
            </a:r>
            <a:r>
              <a:rPr lang="en-CA" sz="2800" dirty="0" smtClean="0">
                <a:solidFill>
                  <a:srgbClr val="92D050"/>
                </a:solidFill>
              </a:rPr>
              <a:t>a horizontal </a:t>
            </a:r>
            <a:r>
              <a:rPr lang="en-CA" sz="2800" dirty="0">
                <a:solidFill>
                  <a:srgbClr val="92D050"/>
                </a:solidFill>
              </a:rPr>
              <a:t>force of 6.8 N [E] acts on the </a:t>
            </a:r>
            <a:r>
              <a:rPr lang="en-CA" sz="2800" dirty="0" smtClean="0">
                <a:solidFill>
                  <a:srgbClr val="92D050"/>
                </a:solidFill>
              </a:rPr>
              <a:t>	      block</a:t>
            </a:r>
            <a:r>
              <a:rPr lang="en-CA" sz="2800" dirty="0">
                <a:solidFill>
                  <a:srgbClr val="92D050"/>
                </a:solidFill>
              </a:rPr>
              <a:t>.</a:t>
            </a:r>
          </a:p>
          <a:p>
            <a:r>
              <a:rPr lang="en-CA" sz="2800" dirty="0" smtClean="0">
                <a:solidFill>
                  <a:srgbClr val="92D050"/>
                </a:solidFill>
              </a:rPr>
              <a:t>	(c) </a:t>
            </a:r>
            <a:r>
              <a:rPr lang="en-CA" sz="2800" dirty="0">
                <a:solidFill>
                  <a:srgbClr val="92D050"/>
                </a:solidFill>
              </a:rPr>
              <a:t>Determine the coefficient of kinetic friction.</a:t>
            </a:r>
            <a:endParaRPr lang="en-US" sz="2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97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55975" y="3068960"/>
            <a:ext cx="2016223" cy="184665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en-US" sz="3200" b="1" i="1" dirty="0" smtClean="0">
              <a:solidFill>
                <a:schemeClr val="bg1"/>
              </a:solidFill>
            </a:endParaRPr>
          </a:p>
          <a:p>
            <a:r>
              <a:rPr lang="en-US" sz="3200" b="1" i="1" dirty="0" smtClean="0"/>
              <a:t>m = </a:t>
            </a:r>
            <a:r>
              <a:rPr lang="en-US" sz="3200" b="1" i="1" dirty="0" smtClean="0"/>
              <a:t>3.0 kg</a:t>
            </a:r>
            <a:endParaRPr lang="en-US" sz="3200" b="1" i="1" dirty="0" smtClean="0"/>
          </a:p>
          <a:p>
            <a:endParaRPr lang="en-US" sz="3200" b="1" i="1" dirty="0" smtClean="0">
              <a:solidFill>
                <a:schemeClr val="bg1"/>
              </a:solidFill>
            </a:endParaRPr>
          </a:p>
          <a:p>
            <a:endParaRPr lang="en-US" b="1" i="1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214805" y="1196752"/>
            <a:ext cx="1589443" cy="1701770"/>
            <a:chOff x="4782757" y="980728"/>
            <a:chExt cx="1589443" cy="1701770"/>
          </a:xfrm>
        </p:grpSpPr>
        <p:sp>
          <p:nvSpPr>
            <p:cNvPr id="4" name="Up Arrow 3"/>
            <p:cNvSpPr/>
            <p:nvPr/>
          </p:nvSpPr>
          <p:spPr>
            <a:xfrm flipH="1">
              <a:off x="4782757" y="1242338"/>
              <a:ext cx="187221" cy="1440160"/>
            </a:xfrm>
            <a:prstGeom prst="upArrow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4048" y="980728"/>
              <a:ext cx="13681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i="1" dirty="0" smtClean="0">
                  <a:solidFill>
                    <a:srgbClr val="92D050"/>
                  </a:solidFill>
                </a:rPr>
                <a:t>F</a:t>
              </a:r>
              <a:r>
                <a:rPr lang="en-US" sz="2800" b="1" i="1" baseline="-25000" dirty="0" smtClean="0">
                  <a:solidFill>
                    <a:srgbClr val="92D050"/>
                  </a:solidFill>
                </a:rPr>
                <a:t>N</a:t>
              </a:r>
              <a:endParaRPr lang="en-US" sz="1600" b="1" i="1" baseline="-25000" dirty="0">
                <a:solidFill>
                  <a:srgbClr val="92D05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391069" y="5013176"/>
            <a:ext cx="2045027" cy="1440160"/>
            <a:chOff x="2483768" y="4797152"/>
            <a:chExt cx="2045027" cy="1440160"/>
          </a:xfrm>
        </p:grpSpPr>
        <p:sp>
          <p:nvSpPr>
            <p:cNvPr id="10" name="Up Arrow 9"/>
            <p:cNvSpPr/>
            <p:nvPr/>
          </p:nvSpPr>
          <p:spPr>
            <a:xfrm flipH="1" flipV="1">
              <a:off x="4355976" y="4797152"/>
              <a:ext cx="172819" cy="1440160"/>
            </a:xfrm>
            <a:prstGeom prst="upArrow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83768" y="5661248"/>
              <a:ext cx="19442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i="1" dirty="0" err="1" smtClean="0">
                  <a:solidFill>
                    <a:srgbClr val="92D050"/>
                  </a:solidFill>
                </a:rPr>
                <a:t>F</a:t>
              </a:r>
              <a:r>
                <a:rPr lang="en-US" sz="2800" b="1" i="1" baseline="-25000" dirty="0" err="1" smtClean="0">
                  <a:solidFill>
                    <a:srgbClr val="92D050"/>
                  </a:solidFill>
                </a:rPr>
                <a:t>g</a:t>
              </a:r>
              <a:r>
                <a:rPr lang="en-US" sz="2800" b="1" i="1" baseline="-25000" dirty="0" smtClean="0">
                  <a:solidFill>
                    <a:srgbClr val="92D050"/>
                  </a:solidFill>
                </a:rPr>
                <a:t> </a:t>
              </a:r>
              <a:r>
                <a:rPr lang="en-US" sz="2800" b="1" i="1" dirty="0" smtClean="0">
                  <a:solidFill>
                    <a:srgbClr val="92D050"/>
                  </a:solidFill>
                </a:rPr>
                <a:t> </a:t>
              </a:r>
              <a:r>
                <a:rPr lang="en-US" sz="2800" b="1" i="1" dirty="0" smtClean="0">
                  <a:solidFill>
                    <a:srgbClr val="92D050"/>
                  </a:solidFill>
                </a:rPr>
                <a:t>= </a:t>
              </a:r>
              <a:r>
                <a:rPr lang="en-US" sz="2800" b="1" i="1" dirty="0" smtClean="0">
                  <a:solidFill>
                    <a:srgbClr val="92D050"/>
                  </a:solidFill>
                </a:rPr>
                <a:t>29.4 </a:t>
              </a:r>
              <a:r>
                <a:rPr lang="en-US" sz="2800" b="1" i="1" dirty="0" smtClean="0">
                  <a:solidFill>
                    <a:srgbClr val="92D050"/>
                  </a:solidFill>
                </a:rPr>
                <a:t>N</a:t>
              </a:r>
              <a:endParaRPr lang="en-US" sz="1600" b="1" i="1" baseline="-25000" dirty="0">
                <a:solidFill>
                  <a:srgbClr val="92D05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624936" y="3284984"/>
            <a:ext cx="2591072" cy="763285"/>
            <a:chOff x="5940352" y="3068960"/>
            <a:chExt cx="2591072" cy="763285"/>
          </a:xfrm>
        </p:grpSpPr>
        <p:sp>
          <p:nvSpPr>
            <p:cNvPr id="13" name="Up Arrow 12"/>
            <p:cNvSpPr/>
            <p:nvPr/>
          </p:nvSpPr>
          <p:spPr>
            <a:xfrm rot="5400000" flipH="1">
              <a:off x="6539338" y="3046039"/>
              <a:ext cx="187220" cy="1385191"/>
            </a:xfrm>
            <a:prstGeom prst="upArrow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119664" y="3068960"/>
              <a:ext cx="24117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i="1" dirty="0" err="1" smtClean="0">
                  <a:solidFill>
                    <a:srgbClr val="92D050"/>
                  </a:solidFill>
                </a:rPr>
                <a:t>F</a:t>
              </a:r>
              <a:r>
                <a:rPr lang="en-US" sz="2800" b="1" i="1" baseline="-25000" dirty="0" err="1" smtClean="0">
                  <a:solidFill>
                    <a:srgbClr val="92D050"/>
                  </a:solidFill>
                </a:rPr>
                <a:t>amax</a:t>
              </a:r>
              <a:r>
                <a:rPr lang="en-US" sz="2800" b="1" i="1" dirty="0" smtClean="0">
                  <a:solidFill>
                    <a:srgbClr val="92D050"/>
                  </a:solidFill>
                </a:rPr>
                <a:t> </a:t>
              </a:r>
              <a:r>
                <a:rPr lang="en-US" sz="2800" b="1" i="1" dirty="0" smtClean="0">
                  <a:solidFill>
                    <a:srgbClr val="92D050"/>
                  </a:solidFill>
                </a:rPr>
                <a:t>= </a:t>
              </a:r>
              <a:r>
                <a:rPr lang="en-US" sz="2800" b="1" i="1" dirty="0" smtClean="0">
                  <a:solidFill>
                    <a:srgbClr val="92D050"/>
                  </a:solidFill>
                </a:rPr>
                <a:t>14.7N</a:t>
              </a:r>
              <a:endParaRPr lang="en-US" sz="1600" b="1" i="1" baseline="-25000" dirty="0">
                <a:solidFill>
                  <a:srgbClr val="92D05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843810" y="3212976"/>
            <a:ext cx="1512166" cy="835292"/>
            <a:chOff x="2411762" y="2996952"/>
            <a:chExt cx="1512166" cy="835292"/>
          </a:xfrm>
        </p:grpSpPr>
        <p:sp>
          <p:nvSpPr>
            <p:cNvPr id="16" name="Up Arrow 15"/>
            <p:cNvSpPr/>
            <p:nvPr/>
          </p:nvSpPr>
          <p:spPr>
            <a:xfrm rot="16200000">
              <a:off x="3002187" y="3054598"/>
              <a:ext cx="187221" cy="1368071"/>
            </a:xfrm>
            <a:prstGeom prst="upArrow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555776" y="2996952"/>
              <a:ext cx="13681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i="1" dirty="0" err="1" smtClean="0">
                  <a:solidFill>
                    <a:srgbClr val="92D050"/>
                  </a:solidFill>
                </a:rPr>
                <a:t>F</a:t>
              </a:r>
              <a:r>
                <a:rPr lang="en-US" sz="2800" b="1" i="1" baseline="-25000" dirty="0" err="1" smtClean="0">
                  <a:solidFill>
                    <a:srgbClr val="92D050"/>
                  </a:solidFill>
                </a:rPr>
                <a:t>smax</a:t>
              </a:r>
              <a:endParaRPr lang="en-US" sz="1600" b="1" i="1" baseline="-25000" dirty="0">
                <a:solidFill>
                  <a:srgbClr val="92D050"/>
                </a:solidFill>
              </a:endParaRPr>
            </a:p>
          </p:txBody>
        </p:sp>
      </p:grp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6488965"/>
              </p:ext>
            </p:extLst>
          </p:nvPr>
        </p:nvGraphicFramePr>
        <p:xfrm>
          <a:off x="171450" y="958850"/>
          <a:ext cx="2447925" cy="164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6" name="Equation" r:id="rId3" imgW="1041120" imgH="698400" progId="Equation.DSMT4">
                  <p:embed/>
                </p:oleObj>
              </mc:Choice>
              <mc:Fallback>
                <p:oleObj name="Equation" r:id="rId3" imgW="1041120" imgH="698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" y="958850"/>
                        <a:ext cx="2447925" cy="164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95536" y="215062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err="1" smtClean="0">
                <a:solidFill>
                  <a:srgbClr val="92D050"/>
                </a:solidFill>
              </a:rPr>
              <a:t>Sol’n</a:t>
            </a:r>
            <a:r>
              <a:rPr lang="en-CA" sz="2800" dirty="0" smtClean="0">
                <a:solidFill>
                  <a:srgbClr val="92D050"/>
                </a:solidFill>
              </a:rPr>
              <a:t> a:</a:t>
            </a:r>
            <a:endParaRPr lang="en-CA" sz="2800" dirty="0">
              <a:solidFill>
                <a:srgbClr val="92D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71820" y="215062"/>
            <a:ext cx="4140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srgbClr val="92D050"/>
                </a:solidFill>
              </a:rPr>
              <a:t>next we draw a FBD</a:t>
            </a:r>
            <a:endParaRPr lang="en-CA" sz="2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267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755576" y="332656"/>
            <a:ext cx="7776864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92D050"/>
                </a:solidFill>
              </a:rPr>
              <a:t>  </a:t>
            </a:r>
            <a:r>
              <a:rPr lang="en-US" sz="2800" dirty="0" smtClean="0">
                <a:solidFill>
                  <a:srgbClr val="92D050"/>
                </a:solidFill>
              </a:rPr>
              <a:t>since the block just starts to move if 14.7 N we can assume the block is initially at rest as the 14.7 N is applied</a:t>
            </a:r>
            <a:endParaRPr lang="en-US" sz="2800" dirty="0">
              <a:solidFill>
                <a:srgbClr val="92D050"/>
              </a:solidFill>
            </a:endParaRPr>
          </a:p>
        </p:txBody>
      </p:sp>
      <p:graphicFrame>
        <p:nvGraphicFramePr>
          <p:cNvPr id="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6392445"/>
              </p:ext>
            </p:extLst>
          </p:nvPr>
        </p:nvGraphicFramePr>
        <p:xfrm>
          <a:off x="1301700" y="2074589"/>
          <a:ext cx="2232025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5" name="Equation" r:id="rId3" imgW="876240" imgH="241200" progId="Equation.DSMT4">
                  <p:embed/>
                </p:oleObj>
              </mc:Choice>
              <mc:Fallback>
                <p:oleObj name="Equation" r:id="rId3" imgW="8762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700" y="2074589"/>
                        <a:ext cx="2232025" cy="703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4091152"/>
              </p:ext>
            </p:extLst>
          </p:nvPr>
        </p:nvGraphicFramePr>
        <p:xfrm>
          <a:off x="1301700" y="3138214"/>
          <a:ext cx="2262188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6" name="Equation" r:id="rId5" imgW="888840" imgH="228600" progId="Equation.DSMT4">
                  <p:embed/>
                </p:oleObj>
              </mc:Choice>
              <mc:Fallback>
                <p:oleObj name="Equation" r:id="rId5" imgW="8888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700" y="3138214"/>
                        <a:ext cx="2262188" cy="665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4419173"/>
              </p:ext>
            </p:extLst>
          </p:nvPr>
        </p:nvGraphicFramePr>
        <p:xfrm>
          <a:off x="1301700" y="4130402"/>
          <a:ext cx="223202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7" name="Equation" r:id="rId7" imgW="876240" imgH="228600" progId="Equation.DSMT4">
                  <p:embed/>
                </p:oleObj>
              </mc:Choice>
              <mc:Fallback>
                <p:oleObj name="Equation" r:id="rId7" imgW="8762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700" y="4130402"/>
                        <a:ext cx="2232025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3053170"/>
              </p:ext>
            </p:extLst>
          </p:nvPr>
        </p:nvGraphicFramePr>
        <p:xfrm>
          <a:off x="3797300" y="5330825"/>
          <a:ext cx="1552575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8" name="Equation" r:id="rId9" imgW="609480" imgH="431640" progId="Equation.DSMT4">
                  <p:embed/>
                </p:oleObj>
              </mc:Choice>
              <mc:Fallback>
                <p:oleObj name="Equation" r:id="rId9" imgW="6094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7300" y="5330825"/>
                        <a:ext cx="1552575" cy="1257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6094036"/>
              </p:ext>
            </p:extLst>
          </p:nvPr>
        </p:nvGraphicFramePr>
        <p:xfrm>
          <a:off x="5575895" y="2116138"/>
          <a:ext cx="1876425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9" name="Equation" r:id="rId11" imgW="736560" imgH="253800" progId="Equation.DSMT4">
                  <p:embed/>
                </p:oleObj>
              </mc:Choice>
              <mc:Fallback>
                <p:oleObj name="Equation" r:id="rId11" imgW="736560" imgH="253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5895" y="2116138"/>
                        <a:ext cx="1876425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0614321"/>
              </p:ext>
            </p:extLst>
          </p:nvPr>
        </p:nvGraphicFramePr>
        <p:xfrm>
          <a:off x="5575895" y="3197225"/>
          <a:ext cx="177800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70" name="Equation" r:id="rId13" imgW="698400" imgH="228600" progId="Equation.DSMT4">
                  <p:embed/>
                </p:oleObj>
              </mc:Choice>
              <mc:Fallback>
                <p:oleObj name="Equation" r:id="rId13" imgW="69840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5895" y="3197225"/>
                        <a:ext cx="1778000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5088105"/>
              </p:ext>
            </p:extLst>
          </p:nvPr>
        </p:nvGraphicFramePr>
        <p:xfrm>
          <a:off x="5575895" y="4189413"/>
          <a:ext cx="187642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71" name="Equation" r:id="rId15" imgW="736560" imgH="228600" progId="Equation.DSMT4">
                  <p:embed/>
                </p:oleObj>
              </mc:Choice>
              <mc:Fallback>
                <p:oleObj name="Equation" r:id="rId15" imgW="73656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5895" y="4189413"/>
                        <a:ext cx="1876425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235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52584" y="2073042"/>
            <a:ext cx="64437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40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</a:t>
            </a:r>
            <a:r>
              <a:rPr lang="en-US" sz="2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</a:t>
            </a:r>
            <a:r>
              <a:rPr lang="en-US" sz="2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coefficient of static </a:t>
            </a:r>
            <a:r>
              <a:rPr lang="en-US" sz="2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friction is </a:t>
            </a:r>
            <a:r>
              <a:rPr lang="en-US" sz="2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0.50</a:t>
            </a:r>
            <a:endParaRPr lang="en-US" sz="28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925778"/>
              </p:ext>
            </p:extLst>
          </p:nvPr>
        </p:nvGraphicFramePr>
        <p:xfrm>
          <a:off x="3263900" y="244475"/>
          <a:ext cx="2619375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1" name="Equation" r:id="rId3" imgW="1028520" imgH="393480" progId="Equation.DSMT4">
                  <p:embed/>
                </p:oleObj>
              </mc:Choice>
              <mc:Fallback>
                <p:oleObj name="Equation" r:id="rId3" imgW="1028520" imgH="393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900" y="244475"/>
                        <a:ext cx="2619375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95536" y="3915053"/>
            <a:ext cx="8568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err="1" smtClean="0">
                <a:solidFill>
                  <a:srgbClr val="92D050"/>
                </a:solidFill>
              </a:rPr>
              <a:t>Sol’n</a:t>
            </a:r>
            <a:r>
              <a:rPr lang="en-CA" sz="2800" dirty="0" smtClean="0">
                <a:solidFill>
                  <a:srgbClr val="92D050"/>
                </a:solidFill>
              </a:rPr>
              <a:t> b:	Since 6.4 N &lt; 14.7 N, the block can’t move.  			So </a:t>
            </a:r>
            <a:r>
              <a:rPr lang="en-CA" sz="2800" dirty="0" err="1" smtClean="0">
                <a:solidFill>
                  <a:srgbClr val="92D050"/>
                </a:solidFill>
              </a:rPr>
              <a:t>F</a:t>
            </a:r>
            <a:r>
              <a:rPr lang="en-CA" sz="2800" baseline="-25000" dirty="0" err="1" smtClean="0">
                <a:solidFill>
                  <a:srgbClr val="92D050"/>
                </a:solidFill>
              </a:rPr>
              <a:t>s</a:t>
            </a:r>
            <a:r>
              <a:rPr lang="en-CA" sz="2800" dirty="0" smtClean="0">
                <a:solidFill>
                  <a:srgbClr val="92D050"/>
                </a:solidFill>
              </a:rPr>
              <a:t> = 6.4 N [W]	</a:t>
            </a:r>
            <a:endParaRPr lang="en-CA" sz="2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54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55975" y="3068960"/>
            <a:ext cx="2016223" cy="184665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en-US" sz="3200" b="1" i="1" dirty="0" smtClean="0">
              <a:solidFill>
                <a:schemeClr val="bg1"/>
              </a:solidFill>
            </a:endParaRPr>
          </a:p>
          <a:p>
            <a:r>
              <a:rPr lang="en-US" sz="3200" b="1" i="1" dirty="0" smtClean="0"/>
              <a:t>m = </a:t>
            </a:r>
            <a:r>
              <a:rPr lang="en-US" sz="3200" b="1" i="1" dirty="0" smtClean="0"/>
              <a:t>3.0 kg</a:t>
            </a:r>
            <a:endParaRPr lang="en-US" sz="3200" b="1" i="1" dirty="0" smtClean="0"/>
          </a:p>
          <a:p>
            <a:endParaRPr lang="en-US" sz="3200" b="1" i="1" dirty="0" smtClean="0">
              <a:solidFill>
                <a:schemeClr val="bg1"/>
              </a:solidFill>
            </a:endParaRPr>
          </a:p>
          <a:p>
            <a:endParaRPr lang="en-US" b="1" i="1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214805" y="1196752"/>
            <a:ext cx="1589443" cy="1701770"/>
            <a:chOff x="4782757" y="980728"/>
            <a:chExt cx="1589443" cy="1701770"/>
          </a:xfrm>
        </p:grpSpPr>
        <p:sp>
          <p:nvSpPr>
            <p:cNvPr id="4" name="Up Arrow 3"/>
            <p:cNvSpPr/>
            <p:nvPr/>
          </p:nvSpPr>
          <p:spPr>
            <a:xfrm flipH="1">
              <a:off x="4782757" y="1242338"/>
              <a:ext cx="187221" cy="1440160"/>
            </a:xfrm>
            <a:prstGeom prst="upArrow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4048" y="980728"/>
              <a:ext cx="13681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i="1" dirty="0" smtClean="0">
                  <a:solidFill>
                    <a:srgbClr val="92D050"/>
                  </a:solidFill>
                </a:rPr>
                <a:t>F</a:t>
              </a:r>
              <a:r>
                <a:rPr lang="en-US" sz="2800" b="1" i="1" baseline="-25000" dirty="0" smtClean="0">
                  <a:solidFill>
                    <a:srgbClr val="92D050"/>
                  </a:solidFill>
                </a:rPr>
                <a:t>N</a:t>
              </a:r>
              <a:endParaRPr lang="en-US" sz="1600" b="1" i="1" baseline="-25000" dirty="0">
                <a:solidFill>
                  <a:srgbClr val="92D050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391069" y="5013176"/>
            <a:ext cx="2045027" cy="1440160"/>
            <a:chOff x="2483768" y="4797152"/>
            <a:chExt cx="2045027" cy="1440160"/>
          </a:xfrm>
        </p:grpSpPr>
        <p:sp>
          <p:nvSpPr>
            <p:cNvPr id="7" name="Up Arrow 6"/>
            <p:cNvSpPr/>
            <p:nvPr/>
          </p:nvSpPr>
          <p:spPr>
            <a:xfrm flipH="1" flipV="1">
              <a:off x="4355976" y="4797152"/>
              <a:ext cx="172819" cy="1440160"/>
            </a:xfrm>
            <a:prstGeom prst="upArrow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483768" y="5661248"/>
              <a:ext cx="19442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i="1" dirty="0" err="1" smtClean="0">
                  <a:solidFill>
                    <a:srgbClr val="92D050"/>
                  </a:solidFill>
                </a:rPr>
                <a:t>F</a:t>
              </a:r>
              <a:r>
                <a:rPr lang="en-US" sz="2800" b="1" i="1" baseline="-25000" dirty="0" err="1" smtClean="0">
                  <a:solidFill>
                    <a:srgbClr val="92D050"/>
                  </a:solidFill>
                </a:rPr>
                <a:t>g</a:t>
              </a:r>
              <a:r>
                <a:rPr lang="en-US" sz="2800" b="1" i="1" baseline="-25000" dirty="0" smtClean="0">
                  <a:solidFill>
                    <a:srgbClr val="92D050"/>
                  </a:solidFill>
                </a:rPr>
                <a:t> </a:t>
              </a:r>
              <a:r>
                <a:rPr lang="en-US" sz="2800" b="1" i="1" dirty="0" smtClean="0">
                  <a:solidFill>
                    <a:srgbClr val="92D050"/>
                  </a:solidFill>
                </a:rPr>
                <a:t> </a:t>
              </a:r>
              <a:r>
                <a:rPr lang="en-US" sz="2800" b="1" i="1" dirty="0" smtClean="0">
                  <a:solidFill>
                    <a:srgbClr val="92D050"/>
                  </a:solidFill>
                </a:rPr>
                <a:t>= </a:t>
              </a:r>
              <a:r>
                <a:rPr lang="en-US" sz="2800" b="1" i="1" dirty="0" smtClean="0">
                  <a:solidFill>
                    <a:srgbClr val="92D050"/>
                  </a:solidFill>
                </a:rPr>
                <a:t>29.4 </a:t>
              </a:r>
              <a:r>
                <a:rPr lang="en-US" sz="2800" b="1" i="1" dirty="0" smtClean="0">
                  <a:solidFill>
                    <a:srgbClr val="92D050"/>
                  </a:solidFill>
                </a:rPr>
                <a:t>N</a:t>
              </a:r>
              <a:endParaRPr lang="en-US" sz="1600" b="1" i="1" baseline="-25000" dirty="0">
                <a:solidFill>
                  <a:srgbClr val="92D05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624936" y="3284984"/>
            <a:ext cx="2591072" cy="763285"/>
            <a:chOff x="5940352" y="3068960"/>
            <a:chExt cx="2591072" cy="763285"/>
          </a:xfrm>
        </p:grpSpPr>
        <p:sp>
          <p:nvSpPr>
            <p:cNvPr id="10" name="Up Arrow 9"/>
            <p:cNvSpPr/>
            <p:nvPr/>
          </p:nvSpPr>
          <p:spPr>
            <a:xfrm rot="5400000" flipH="1">
              <a:off x="6539338" y="3046039"/>
              <a:ext cx="187220" cy="1385191"/>
            </a:xfrm>
            <a:prstGeom prst="upArrow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119664" y="3068960"/>
              <a:ext cx="24117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i="1" dirty="0" err="1" smtClean="0">
                  <a:solidFill>
                    <a:srgbClr val="92D050"/>
                  </a:solidFill>
                </a:rPr>
                <a:t>F</a:t>
              </a:r>
              <a:r>
                <a:rPr lang="en-US" sz="2800" b="1" i="1" baseline="-25000" dirty="0" err="1" smtClean="0">
                  <a:solidFill>
                    <a:srgbClr val="92D050"/>
                  </a:solidFill>
                </a:rPr>
                <a:t>a</a:t>
              </a:r>
              <a:r>
                <a:rPr lang="en-US" sz="2800" b="1" i="1" dirty="0" smtClean="0">
                  <a:solidFill>
                    <a:srgbClr val="92D050"/>
                  </a:solidFill>
                </a:rPr>
                <a:t> </a:t>
              </a:r>
              <a:r>
                <a:rPr lang="en-US" sz="2800" b="1" i="1" dirty="0" smtClean="0">
                  <a:solidFill>
                    <a:srgbClr val="92D050"/>
                  </a:solidFill>
                </a:rPr>
                <a:t>= </a:t>
              </a:r>
              <a:r>
                <a:rPr lang="en-US" sz="2800" b="1" i="1" dirty="0" smtClean="0">
                  <a:solidFill>
                    <a:srgbClr val="92D050"/>
                  </a:solidFill>
                </a:rPr>
                <a:t>8.8 N</a:t>
              </a:r>
              <a:endParaRPr lang="en-US" sz="1600" b="1" i="1" baseline="-25000" dirty="0">
                <a:solidFill>
                  <a:srgbClr val="92D05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843810" y="3212976"/>
            <a:ext cx="1512166" cy="835292"/>
            <a:chOff x="2411762" y="2996952"/>
            <a:chExt cx="1512166" cy="835292"/>
          </a:xfrm>
        </p:grpSpPr>
        <p:sp>
          <p:nvSpPr>
            <p:cNvPr id="13" name="Up Arrow 12"/>
            <p:cNvSpPr/>
            <p:nvPr/>
          </p:nvSpPr>
          <p:spPr>
            <a:xfrm rot="16200000">
              <a:off x="3002187" y="3054598"/>
              <a:ext cx="187221" cy="1368071"/>
            </a:xfrm>
            <a:prstGeom prst="upArrow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555776" y="2996952"/>
              <a:ext cx="13681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i="1" dirty="0" err="1" smtClean="0">
                  <a:solidFill>
                    <a:srgbClr val="92D050"/>
                  </a:solidFill>
                </a:rPr>
                <a:t>F</a:t>
              </a:r>
              <a:r>
                <a:rPr lang="en-US" sz="2800" b="1" i="1" baseline="-25000" dirty="0" err="1">
                  <a:solidFill>
                    <a:srgbClr val="92D050"/>
                  </a:solidFill>
                </a:rPr>
                <a:t>k</a:t>
              </a:r>
              <a:endParaRPr lang="en-US" sz="1600" b="1" i="1" baseline="-25000" dirty="0">
                <a:solidFill>
                  <a:srgbClr val="92D050"/>
                </a:solidFill>
              </a:endParaRPr>
            </a:p>
          </p:txBody>
        </p:sp>
      </p:grp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6658017"/>
              </p:ext>
            </p:extLst>
          </p:nvPr>
        </p:nvGraphicFramePr>
        <p:xfrm>
          <a:off x="439738" y="958850"/>
          <a:ext cx="1911350" cy="164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6" name="Equation" r:id="rId3" imgW="812520" imgH="698400" progId="Equation.DSMT4">
                  <p:embed/>
                </p:oleObj>
              </mc:Choice>
              <mc:Fallback>
                <p:oleObj name="Equation" r:id="rId3" imgW="81252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738" y="958850"/>
                        <a:ext cx="1911350" cy="164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95536" y="215062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err="1" smtClean="0">
                <a:solidFill>
                  <a:srgbClr val="92D050"/>
                </a:solidFill>
              </a:rPr>
              <a:t>Sol’n</a:t>
            </a:r>
            <a:r>
              <a:rPr lang="en-CA" sz="2800" dirty="0" smtClean="0">
                <a:solidFill>
                  <a:srgbClr val="92D050"/>
                </a:solidFill>
              </a:rPr>
              <a:t> b:</a:t>
            </a:r>
            <a:endParaRPr lang="en-CA" sz="2800" dirty="0">
              <a:solidFill>
                <a:srgbClr val="92D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71800" y="241484"/>
            <a:ext cx="61926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srgbClr val="92D050"/>
                </a:solidFill>
              </a:rPr>
              <a:t>since the block moves at constant </a:t>
            </a:r>
            <a:r>
              <a:rPr lang="en-CA" sz="2800" dirty="0" err="1" smtClean="0">
                <a:solidFill>
                  <a:srgbClr val="92D050"/>
                </a:solidFill>
              </a:rPr>
              <a:t>vel</a:t>
            </a:r>
            <a:r>
              <a:rPr lang="en-CA" sz="2800" dirty="0" smtClean="0">
                <a:solidFill>
                  <a:srgbClr val="92D050"/>
                </a:solidFill>
              </a:rPr>
              <a:t>, </a:t>
            </a:r>
            <a:r>
              <a:rPr lang="en-CA" sz="2800" dirty="0" err="1" smtClean="0">
                <a:solidFill>
                  <a:srgbClr val="92D050"/>
                </a:solidFill>
              </a:rPr>
              <a:t>F</a:t>
            </a:r>
            <a:r>
              <a:rPr lang="en-CA" sz="2800" baseline="-25000" dirty="0" err="1" smtClean="0">
                <a:solidFill>
                  <a:srgbClr val="92D050"/>
                </a:solidFill>
              </a:rPr>
              <a:t>netx</a:t>
            </a:r>
            <a:r>
              <a:rPr lang="en-CA" sz="2800" dirty="0" smtClean="0">
                <a:solidFill>
                  <a:srgbClr val="92D050"/>
                </a:solidFill>
              </a:rPr>
              <a:t> = 0 </a:t>
            </a:r>
            <a:endParaRPr lang="en-CA" sz="2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556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249576"/>
              </p:ext>
            </p:extLst>
          </p:nvPr>
        </p:nvGraphicFramePr>
        <p:xfrm>
          <a:off x="1495425" y="260350"/>
          <a:ext cx="1844675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0" name="Equation" r:id="rId3" imgW="723600" imgH="241200" progId="Equation.DSMT4">
                  <p:embed/>
                </p:oleObj>
              </mc:Choice>
              <mc:Fallback>
                <p:oleObj name="Equation" r:id="rId3" imgW="723600" imgH="241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5425" y="260350"/>
                        <a:ext cx="1844675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831269"/>
              </p:ext>
            </p:extLst>
          </p:nvPr>
        </p:nvGraphicFramePr>
        <p:xfrm>
          <a:off x="1689100" y="1323975"/>
          <a:ext cx="148590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1" name="Equation" r:id="rId5" imgW="583920" imgH="228600" progId="Equation.DSMT4">
                  <p:embed/>
                </p:oleObj>
              </mc:Choice>
              <mc:Fallback>
                <p:oleObj name="Equation" r:id="rId5" imgW="58392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100" y="1323975"/>
                        <a:ext cx="1485900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1032833"/>
              </p:ext>
            </p:extLst>
          </p:nvPr>
        </p:nvGraphicFramePr>
        <p:xfrm>
          <a:off x="1592263" y="2316163"/>
          <a:ext cx="1649412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2" name="Equation" r:id="rId7" imgW="647640" imgH="228600" progId="Equation.DSMT4">
                  <p:embed/>
                </p:oleObj>
              </mc:Choice>
              <mc:Fallback>
                <p:oleObj name="Equation" r:id="rId7" imgW="64764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2263" y="2316163"/>
                        <a:ext cx="1649412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7964285"/>
              </p:ext>
            </p:extLst>
          </p:nvPr>
        </p:nvGraphicFramePr>
        <p:xfrm>
          <a:off x="5575300" y="301923"/>
          <a:ext cx="1876425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3" name="Equation" r:id="rId9" imgW="736560" imgH="253800" progId="Equation.DSMT4">
                  <p:embed/>
                </p:oleObj>
              </mc:Choice>
              <mc:Fallback>
                <p:oleObj name="Equation" r:id="rId9" imgW="736560" imgH="253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5300" y="301923"/>
                        <a:ext cx="1876425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6296280"/>
              </p:ext>
            </p:extLst>
          </p:nvPr>
        </p:nvGraphicFramePr>
        <p:xfrm>
          <a:off x="5575300" y="1383010"/>
          <a:ext cx="177800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4" name="Equation" r:id="rId11" imgW="698400" imgH="228600" progId="Equation.DSMT4">
                  <p:embed/>
                </p:oleObj>
              </mc:Choice>
              <mc:Fallback>
                <p:oleObj name="Equation" r:id="rId11" imgW="69840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5300" y="1383010"/>
                        <a:ext cx="1778000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1103791"/>
              </p:ext>
            </p:extLst>
          </p:nvPr>
        </p:nvGraphicFramePr>
        <p:xfrm>
          <a:off x="5575300" y="2375198"/>
          <a:ext cx="187642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5" name="Equation" r:id="rId13" imgW="736560" imgH="228600" progId="Equation.DSMT4">
                  <p:embed/>
                </p:oleObj>
              </mc:Choice>
              <mc:Fallback>
                <p:oleObj name="Equation" r:id="rId13" imgW="73656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5300" y="2375198"/>
                        <a:ext cx="1876425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8164531"/>
              </p:ext>
            </p:extLst>
          </p:nvPr>
        </p:nvGraphicFramePr>
        <p:xfrm>
          <a:off x="3851920" y="3323828"/>
          <a:ext cx="1196975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6" name="Equation" r:id="rId15" imgW="469800" imgH="431640" progId="Equation.DSMT4">
                  <p:embed/>
                </p:oleObj>
              </mc:Choice>
              <mc:Fallback>
                <p:oleObj name="Equation" r:id="rId15" imgW="469800" imgH="431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3323828"/>
                        <a:ext cx="1196975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1261015" y="6090508"/>
            <a:ext cx="65513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40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</a:t>
            </a:r>
            <a:r>
              <a:rPr lang="en-US" sz="2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</a:t>
            </a:r>
            <a:r>
              <a:rPr lang="en-US" sz="2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coefficient of kinetic friction </a:t>
            </a:r>
            <a:r>
              <a:rPr lang="en-US" sz="2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</a:t>
            </a:r>
            <a:r>
              <a:rPr lang="en-US" sz="2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0.30</a:t>
            </a:r>
            <a:endParaRPr lang="en-US" sz="28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7987761"/>
              </p:ext>
            </p:extLst>
          </p:nvPr>
        </p:nvGraphicFramePr>
        <p:xfrm>
          <a:off x="3464793" y="4803105"/>
          <a:ext cx="2619375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7" name="Equation" r:id="rId17" imgW="1028520" imgH="393480" progId="Equation.DSMT4">
                  <p:embed/>
                </p:oleObj>
              </mc:Choice>
              <mc:Fallback>
                <p:oleObj name="Equation" r:id="rId17" imgW="10285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4793" y="4803105"/>
                        <a:ext cx="2619375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506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312" y="476672"/>
            <a:ext cx="8424936" cy="769441"/>
            <a:chOff x="665312" y="476672"/>
            <a:chExt cx="8424936" cy="769441"/>
          </a:xfrm>
        </p:grpSpPr>
        <p:sp>
          <p:nvSpPr>
            <p:cNvPr id="3" name="Rectangle 2"/>
            <p:cNvSpPr/>
            <p:nvPr/>
          </p:nvSpPr>
          <p:spPr>
            <a:xfrm>
              <a:off x="665312" y="476672"/>
              <a:ext cx="842493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CA" sz="4400" b="1" cap="all" spc="-150" dirty="0" smtClean="0">
                  <a:ln/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    </a:t>
              </a:r>
              <a:r>
                <a:rPr lang="en-CA" sz="4400" b="1" cap="all" spc="-150" dirty="0" smtClean="0">
                  <a:ln/>
                  <a:solidFill>
                    <a:schemeClr val="tx2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HOMEWORK</a:t>
              </a:r>
              <a:endParaRPr lang="en-CA" sz="4400" b="1" cap="all" spc="-150" dirty="0">
                <a:ln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4321975" y="1052736"/>
              <a:ext cx="4768273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ounded Rectangle 4"/>
          <p:cNvSpPr/>
          <p:nvPr/>
        </p:nvSpPr>
        <p:spPr>
          <a:xfrm>
            <a:off x="377280" y="645368"/>
            <a:ext cx="720080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642926" y="2071678"/>
            <a:ext cx="735809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Times New Roman" pitchFamily="18" charset="0"/>
              </a:rPr>
              <a:t>Read Section 4.2</a:t>
            </a:r>
          </a:p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Times New Roman" pitchFamily="18" charset="0"/>
              </a:rPr>
              <a:t>Review Tutorial 1</a:t>
            </a:r>
          </a:p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Questions  1 – 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pg 171</a:t>
            </a:r>
          </a:p>
          <a:p>
            <a:pPr lvl="4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1 – 7 pg 172</a:t>
            </a:r>
          </a:p>
        </p:txBody>
      </p:sp>
    </p:spTree>
    <p:extLst>
      <p:ext uri="{BB962C8B-B14F-4D97-AF65-F5344CB8AC3E}">
        <p14:creationId xmlns:p14="http://schemas.microsoft.com/office/powerpoint/2010/main" val="156660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5" y="2276872"/>
            <a:ext cx="6768753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Goals</a:t>
            </a:r>
            <a:endParaRPr lang="en-CA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302653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By the end of this lesson, you will be able to:  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4077072"/>
            <a:ext cx="79928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define Normal Force and Force of Friction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determine the factors that affect friction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solve problems involving </a:t>
            </a:r>
            <a:r>
              <a:rPr lang="en-CA" sz="2800" dirty="0" err="1" smtClean="0">
                <a:solidFill>
                  <a:schemeClr val="bg1"/>
                </a:solidFill>
              </a:rPr>
              <a:t>friciton</a:t>
            </a:r>
            <a:endParaRPr lang="en-CA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28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5" y="1916832"/>
            <a:ext cx="6768753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Success Criteria</a:t>
            </a:r>
            <a:endParaRPr lang="en-CA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5" y="2761764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Can I:  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3429000"/>
            <a:ext cx="79928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define Normal Force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define the Force of Friction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explain why friction only depends on the normal force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solve dynamic related problems with friction</a:t>
            </a:r>
          </a:p>
        </p:txBody>
      </p:sp>
    </p:spTree>
    <p:extLst>
      <p:ext uri="{BB962C8B-B14F-4D97-AF65-F5344CB8AC3E}">
        <p14:creationId xmlns:p14="http://schemas.microsoft.com/office/powerpoint/2010/main" val="233302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95536" y="476672"/>
            <a:ext cx="8712968" cy="769441"/>
            <a:chOff x="395536" y="476672"/>
            <a:chExt cx="8712968" cy="769441"/>
          </a:xfrm>
        </p:grpSpPr>
        <p:grpSp>
          <p:nvGrpSpPr>
            <p:cNvPr id="11" name="Group 10"/>
            <p:cNvGrpSpPr/>
            <p:nvPr/>
          </p:nvGrpSpPr>
          <p:grpSpPr>
            <a:xfrm>
              <a:off x="395536" y="476672"/>
              <a:ext cx="8712968" cy="769441"/>
              <a:chOff x="251520" y="476672"/>
              <a:chExt cx="8712968" cy="76944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The normal force</a:t>
                </a:r>
                <a:endParaRPr lang="en-CA" sz="4400" b="1" cap="all" spc="-150" dirty="0">
                  <a:ln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>
              <a:off x="5868144" y="1052736"/>
              <a:ext cx="31683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457200" y="1949896"/>
            <a:ext cx="793678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an </a:t>
            </a:r>
            <a:r>
              <a:rPr lang="en-US" sz="2800" dirty="0">
                <a:solidFill>
                  <a:schemeClr val="bg1"/>
                </a:solidFill>
              </a:rPr>
              <a:t>action force to a </a:t>
            </a:r>
            <a:r>
              <a:rPr lang="en-US" sz="2800" dirty="0" smtClean="0">
                <a:solidFill>
                  <a:schemeClr val="bg1"/>
                </a:solidFill>
              </a:rPr>
              <a:t>surface causes a reaction </a:t>
            </a:r>
            <a:r>
              <a:rPr lang="en-US" sz="2800" dirty="0">
                <a:solidFill>
                  <a:schemeClr val="bg1"/>
                </a:solidFill>
              </a:rPr>
              <a:t>force </a:t>
            </a:r>
            <a:endParaRPr lang="en-US" sz="28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this force is called </a:t>
            </a:r>
            <a:r>
              <a:rPr lang="en-US" sz="2800" dirty="0">
                <a:solidFill>
                  <a:schemeClr val="bg1"/>
                </a:solidFill>
              </a:rPr>
              <a:t>the </a:t>
            </a:r>
            <a:r>
              <a:rPr lang="en-US" sz="2800" b="1" i="1" dirty="0">
                <a:solidFill>
                  <a:srgbClr val="92D050"/>
                </a:solidFill>
              </a:rPr>
              <a:t>normal </a:t>
            </a:r>
            <a:r>
              <a:rPr lang="en-US" sz="2800" b="1" i="1" dirty="0" smtClean="0">
                <a:solidFill>
                  <a:srgbClr val="92D050"/>
                </a:solidFill>
              </a:rPr>
              <a:t>force, F</a:t>
            </a:r>
            <a:r>
              <a:rPr lang="en-US" sz="2800" b="1" i="1" baseline="-25000" dirty="0" smtClean="0">
                <a:solidFill>
                  <a:srgbClr val="92D050"/>
                </a:solidFill>
              </a:rPr>
              <a:t>N</a:t>
            </a:r>
            <a:endParaRPr lang="en-US" sz="2800" baseline="-25000" dirty="0">
              <a:solidFill>
                <a:srgbClr val="92D050"/>
              </a:solidFill>
            </a:endParaRP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457200" y="3140968"/>
            <a:ext cx="8573181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ex:  	when </a:t>
            </a:r>
            <a:r>
              <a:rPr lang="en-US" sz="2800" dirty="0">
                <a:solidFill>
                  <a:schemeClr val="bg1"/>
                </a:solidFill>
              </a:rPr>
              <a:t>you stand on the floor your feet </a:t>
            </a:r>
            <a:r>
              <a:rPr lang="en-US" sz="2800" dirty="0" smtClean="0">
                <a:solidFill>
                  <a:schemeClr val="bg1"/>
                </a:solidFill>
              </a:rPr>
              <a:t>are pressing 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	down </a:t>
            </a:r>
            <a:r>
              <a:rPr lang="en-US" sz="2800" dirty="0">
                <a:solidFill>
                  <a:schemeClr val="bg1"/>
                </a:solidFill>
              </a:rPr>
              <a:t>on the </a:t>
            </a:r>
            <a:r>
              <a:rPr lang="en-US" sz="2800" dirty="0" smtClean="0">
                <a:solidFill>
                  <a:schemeClr val="bg1"/>
                </a:solidFill>
              </a:rPr>
              <a:t>floor</a:t>
            </a: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	the </a:t>
            </a:r>
            <a:r>
              <a:rPr lang="en-US" sz="2800" dirty="0">
                <a:solidFill>
                  <a:schemeClr val="bg1"/>
                </a:solidFill>
              </a:rPr>
              <a:t>normal force is the reaction </a:t>
            </a:r>
            <a:r>
              <a:rPr lang="en-US" sz="2800" dirty="0" smtClean="0">
                <a:solidFill>
                  <a:schemeClr val="bg1"/>
                </a:solidFill>
              </a:rPr>
              <a:t>force </a:t>
            </a:r>
            <a:r>
              <a:rPr lang="en-US" sz="2800" dirty="0">
                <a:solidFill>
                  <a:schemeClr val="bg1"/>
                </a:solidFill>
              </a:rPr>
              <a:t>of the floor 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	pushing </a:t>
            </a:r>
            <a:r>
              <a:rPr lang="en-US" sz="2800" dirty="0">
                <a:solidFill>
                  <a:schemeClr val="bg1"/>
                </a:solidFill>
              </a:rPr>
              <a:t>back on your feet.</a:t>
            </a:r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457200" y="5661248"/>
            <a:ext cx="503855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F</a:t>
            </a:r>
            <a:r>
              <a:rPr lang="en-US" sz="2800" baseline="-25000" dirty="0" smtClean="0">
                <a:solidFill>
                  <a:schemeClr val="bg1"/>
                </a:solidFill>
              </a:rPr>
              <a:t>N</a:t>
            </a:r>
            <a:r>
              <a:rPr lang="en-US" sz="2800" dirty="0" smtClean="0">
                <a:solidFill>
                  <a:schemeClr val="bg1"/>
                </a:solidFill>
              </a:rPr>
              <a:t> is always </a:t>
            </a:r>
            <a:r>
              <a:rPr lang="en-US" sz="2800" dirty="0" err="1" smtClean="0">
                <a:solidFill>
                  <a:schemeClr val="bg1"/>
                </a:solidFill>
              </a:rPr>
              <a:t>perp</a:t>
            </a:r>
            <a:r>
              <a:rPr lang="en-US" sz="2800" dirty="0" smtClean="0">
                <a:solidFill>
                  <a:schemeClr val="bg1"/>
                </a:solidFill>
              </a:rPr>
              <a:t> to the surface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25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utoUpdateAnimBg="0"/>
      <p:bldP spid="25" grpId="0" autoUpdateAnimBg="0"/>
      <p:bldP spid="26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7280" y="476672"/>
            <a:ext cx="8712968" cy="769441"/>
            <a:chOff x="377280" y="476672"/>
            <a:chExt cx="8712968" cy="769441"/>
          </a:xfrm>
        </p:grpSpPr>
        <p:grpSp>
          <p:nvGrpSpPr>
            <p:cNvPr id="3" name="Group 2"/>
            <p:cNvGrpSpPr/>
            <p:nvPr/>
          </p:nvGrpSpPr>
          <p:grpSpPr>
            <a:xfrm>
              <a:off x="377280" y="476672"/>
              <a:ext cx="8712968" cy="769441"/>
              <a:chOff x="251520" y="476672"/>
              <a:chExt cx="8712968" cy="769441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</a:t>
                </a:r>
                <a:r>
                  <a:rPr lang="en-CA" sz="4400" b="1" cap="all" spc="-150" dirty="0" smtClean="0">
                    <a:ln/>
                    <a:solidFill>
                      <a:srgbClr val="92D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Sample Problem</a:t>
                </a:r>
                <a:endParaRPr lang="en-CA" sz="4400" b="1" cap="all" spc="-150" dirty="0">
                  <a:ln/>
                  <a:solidFill>
                    <a:srgbClr val="92D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4" name="Straight Connector 3"/>
            <p:cNvCxnSpPr/>
            <p:nvPr/>
          </p:nvCxnSpPr>
          <p:spPr>
            <a:xfrm>
              <a:off x="5364088" y="1052736"/>
              <a:ext cx="3726160" cy="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517525" y="1748858"/>
            <a:ext cx="844696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92D050"/>
                </a:solidFill>
              </a:rPr>
              <a:t>Ex </a:t>
            </a:r>
            <a:r>
              <a:rPr lang="en-US" sz="2800" dirty="0">
                <a:solidFill>
                  <a:srgbClr val="92D050"/>
                </a:solidFill>
              </a:rPr>
              <a:t>1:	A person of mass 40. kg is sitting on a box.</a:t>
            </a:r>
          </a:p>
          <a:p>
            <a:r>
              <a:rPr lang="en-US" sz="2800" dirty="0">
                <a:solidFill>
                  <a:srgbClr val="92D050"/>
                </a:solidFill>
              </a:rPr>
              <a:t>	</a:t>
            </a:r>
            <a:r>
              <a:rPr lang="en-US" sz="2800" dirty="0" smtClean="0">
                <a:solidFill>
                  <a:srgbClr val="92D050"/>
                </a:solidFill>
              </a:rPr>
              <a:t>What </a:t>
            </a:r>
            <a:r>
              <a:rPr lang="en-US" sz="2800" dirty="0">
                <a:solidFill>
                  <a:srgbClr val="92D050"/>
                </a:solidFill>
              </a:rPr>
              <a:t>is the normal force?</a:t>
            </a:r>
          </a:p>
        </p:txBody>
      </p:sp>
      <p:pic>
        <p:nvPicPr>
          <p:cNvPr id="18" name="Picture 2" descr="http://www.esquire.com/cm/esquire/images/joseph-gordon-levitt-7-0609-lg-2282491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95728" y="3502628"/>
            <a:ext cx="2448272" cy="31279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67221" y="3502628"/>
            <a:ext cx="10198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rgbClr val="92D050"/>
                </a:solidFill>
              </a:rPr>
              <a:t>Sol’n</a:t>
            </a:r>
            <a:r>
              <a:rPr lang="en-US" sz="2800" dirty="0">
                <a:solidFill>
                  <a:srgbClr val="92D050"/>
                </a:solidFill>
              </a:rPr>
              <a:t>:</a:t>
            </a:r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1097361" y="3502628"/>
            <a:ext cx="5547692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normal force is the force that the box pushes</a:t>
            </a:r>
          </a:p>
          <a:p>
            <a:r>
              <a:rPr lang="en-US" sz="28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 on the person.  In this case it must be equal</a:t>
            </a:r>
          </a:p>
          <a:p>
            <a:r>
              <a:rPr lang="en-US" sz="28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the force of gravity on the person in magnitude</a:t>
            </a:r>
            <a:r>
              <a:rPr lang="en-US" sz="2800" dirty="0">
                <a:solidFill>
                  <a:srgbClr val="92D05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715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  <p:bldP spid="2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/>
          <p:cNvSpPr txBox="1">
            <a:spLocks noChangeArrowheads="1"/>
          </p:cNvSpPr>
          <p:nvPr/>
        </p:nvSpPr>
        <p:spPr bwMode="auto">
          <a:xfrm>
            <a:off x="899592" y="260648"/>
            <a:ext cx="756136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understand this more clearly we draw a </a:t>
            </a:r>
            <a:r>
              <a:rPr lang="en-US" sz="2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FBD </a:t>
            </a:r>
            <a:r>
              <a:rPr lang="en-US" sz="28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</a:t>
            </a:r>
            <a:endParaRPr lang="en-US" sz="2800" dirty="0" smtClean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person.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581198" y="2519283"/>
            <a:ext cx="609600" cy="1752600"/>
            <a:chOff x="2304" y="816"/>
            <a:chExt cx="384" cy="1104"/>
          </a:xfrm>
        </p:grpSpPr>
        <p:sp>
          <p:nvSpPr>
            <p:cNvPr id="4" name="Oval 3"/>
            <p:cNvSpPr>
              <a:spLocks noChangeArrowheads="1"/>
            </p:cNvSpPr>
            <p:nvPr/>
          </p:nvSpPr>
          <p:spPr bwMode="auto">
            <a:xfrm>
              <a:off x="2400" y="816"/>
              <a:ext cx="288" cy="288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rgbClr val="FFC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92D050"/>
                </a:solidFill>
              </a:endParaRPr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2544" y="1104"/>
              <a:ext cx="0" cy="384"/>
            </a:xfrm>
            <a:prstGeom prst="line">
              <a:avLst/>
            </a:prstGeom>
            <a:noFill/>
            <a:ln w="76200">
              <a:solidFill>
                <a:srgbClr val="FFC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92D050"/>
                </a:solidFill>
              </a:endParaRPr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 flipH="1">
              <a:off x="2304" y="1488"/>
              <a:ext cx="240" cy="0"/>
            </a:xfrm>
            <a:prstGeom prst="line">
              <a:avLst/>
            </a:prstGeom>
            <a:noFill/>
            <a:ln w="76200">
              <a:solidFill>
                <a:srgbClr val="FFC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92D050"/>
                </a:solidFill>
              </a:endParaRP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2304" y="1488"/>
              <a:ext cx="0" cy="432"/>
            </a:xfrm>
            <a:prstGeom prst="line">
              <a:avLst/>
            </a:prstGeom>
            <a:noFill/>
            <a:ln w="76200">
              <a:solidFill>
                <a:srgbClr val="FFC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92D050"/>
                </a:solidFill>
              </a:endParaRP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H="1">
              <a:off x="2304" y="1248"/>
              <a:ext cx="240" cy="96"/>
            </a:xfrm>
            <a:prstGeom prst="line">
              <a:avLst/>
            </a:prstGeom>
            <a:noFill/>
            <a:ln w="76200">
              <a:solidFill>
                <a:srgbClr val="FFC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92D050"/>
                </a:solidFill>
              </a:endParaRPr>
            </a:p>
          </p:txBody>
        </p:sp>
      </p:grpSp>
      <p:grpSp>
        <p:nvGrpSpPr>
          <p:cNvPr id="9" name="Group 18"/>
          <p:cNvGrpSpPr>
            <a:grpSpLocks/>
          </p:cNvGrpSpPr>
          <p:nvPr/>
        </p:nvGrpSpPr>
        <p:grpSpPr bwMode="auto">
          <a:xfrm>
            <a:off x="1962204" y="1681083"/>
            <a:ext cx="690564" cy="762000"/>
            <a:chOff x="2976" y="2016"/>
            <a:chExt cx="435" cy="480"/>
          </a:xfrm>
        </p:grpSpPr>
        <p:sp>
          <p:nvSpPr>
            <p:cNvPr id="10" name="Line 14"/>
            <p:cNvSpPr>
              <a:spLocks noChangeShapeType="1"/>
            </p:cNvSpPr>
            <p:nvPr/>
          </p:nvSpPr>
          <p:spPr bwMode="auto">
            <a:xfrm flipV="1">
              <a:off x="2976" y="2016"/>
              <a:ext cx="0" cy="48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rgbClr val="92D050"/>
                </a:solidFill>
              </a:endParaRPr>
            </a:p>
          </p:txBody>
        </p:sp>
        <p:sp>
          <p:nvSpPr>
            <p:cNvPr id="11" name="Text Box 16"/>
            <p:cNvSpPr txBox="1">
              <a:spLocks noChangeArrowheads="1"/>
            </p:cNvSpPr>
            <p:nvPr/>
          </p:nvSpPr>
          <p:spPr bwMode="auto">
            <a:xfrm>
              <a:off x="3062" y="2089"/>
              <a:ext cx="349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rgbClr val="92D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</a:t>
              </a:r>
              <a:r>
                <a:rPr lang="en-US" sz="3200" b="1" baseline="-25000" dirty="0">
                  <a:solidFill>
                    <a:srgbClr val="92D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</a:t>
              </a:r>
            </a:p>
          </p:txBody>
        </p:sp>
      </p:grpSp>
      <p:grpSp>
        <p:nvGrpSpPr>
          <p:cNvPr id="12" name="Group 19"/>
          <p:cNvGrpSpPr>
            <a:grpSpLocks/>
          </p:cNvGrpSpPr>
          <p:nvPr/>
        </p:nvGrpSpPr>
        <p:grpSpPr bwMode="auto">
          <a:xfrm>
            <a:off x="1962202" y="3662283"/>
            <a:ext cx="639763" cy="762000"/>
            <a:chOff x="2976" y="3264"/>
            <a:chExt cx="403" cy="480"/>
          </a:xfrm>
        </p:grpSpPr>
        <p:sp>
          <p:nvSpPr>
            <p:cNvPr id="13" name="Line 15"/>
            <p:cNvSpPr>
              <a:spLocks noChangeShapeType="1"/>
            </p:cNvSpPr>
            <p:nvPr/>
          </p:nvSpPr>
          <p:spPr bwMode="auto">
            <a:xfrm>
              <a:off x="2976" y="3264"/>
              <a:ext cx="0" cy="48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rgbClr val="92D050"/>
                </a:solidFill>
              </a:endParaRPr>
            </a:p>
          </p:txBody>
        </p:sp>
        <p:sp>
          <p:nvSpPr>
            <p:cNvPr id="14" name="Text Box 17"/>
            <p:cNvSpPr txBox="1">
              <a:spLocks noChangeArrowheads="1"/>
            </p:cNvSpPr>
            <p:nvPr/>
          </p:nvSpPr>
          <p:spPr bwMode="auto">
            <a:xfrm>
              <a:off x="3062" y="3289"/>
              <a:ext cx="317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b="1" dirty="0" err="1">
                  <a:solidFill>
                    <a:srgbClr val="92D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</a:t>
              </a:r>
              <a:r>
                <a:rPr lang="en-US" sz="3200" b="1" baseline="-25000" dirty="0" err="1">
                  <a:solidFill>
                    <a:srgbClr val="92D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</a:t>
              </a:r>
              <a:endParaRPr lang="en-US" sz="3200" b="1" baseline="-250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5" name="Text Box 20"/>
          <p:cNvSpPr txBox="1">
            <a:spLocks noChangeArrowheads="1"/>
          </p:cNvSpPr>
          <p:nvPr/>
        </p:nvSpPr>
        <p:spPr bwMode="auto">
          <a:xfrm>
            <a:off x="3105198" y="1628800"/>
            <a:ext cx="547778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These two force must balance each </a:t>
            </a:r>
          </a:p>
          <a:p>
            <a:r>
              <a:rPr lang="en-US" sz="28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 out to give a net force of </a:t>
            </a:r>
            <a:r>
              <a:rPr lang="en-US" sz="28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0</a:t>
            </a:r>
            <a:r>
              <a:rPr lang="en-US" sz="28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N.  </a:t>
            </a:r>
          </a:p>
        </p:txBody>
      </p:sp>
      <p:grpSp>
        <p:nvGrpSpPr>
          <p:cNvPr id="16" name="Group 23"/>
          <p:cNvGrpSpPr>
            <a:grpSpLocks/>
          </p:cNvGrpSpPr>
          <p:nvPr/>
        </p:nvGrpSpPr>
        <p:grpSpPr bwMode="auto">
          <a:xfrm>
            <a:off x="971600" y="1833483"/>
            <a:ext cx="300038" cy="457200"/>
            <a:chOff x="576" y="1920"/>
            <a:chExt cx="189" cy="288"/>
          </a:xfrm>
        </p:grpSpPr>
        <p:sp>
          <p:nvSpPr>
            <p:cNvPr id="17" name="Line 21"/>
            <p:cNvSpPr>
              <a:spLocks noChangeShapeType="1"/>
            </p:cNvSpPr>
            <p:nvPr/>
          </p:nvSpPr>
          <p:spPr bwMode="auto">
            <a:xfrm flipV="1">
              <a:off x="576" y="1920"/>
              <a:ext cx="0" cy="288"/>
            </a:xfrm>
            <a:prstGeom prst="line">
              <a:avLst/>
            </a:prstGeom>
            <a:noFill/>
            <a:ln w="28575">
              <a:solidFill>
                <a:srgbClr val="92D05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rgbClr val="92D050"/>
                </a:solidFill>
              </a:endParaRPr>
            </a:p>
          </p:txBody>
        </p:sp>
        <p:sp>
          <p:nvSpPr>
            <p:cNvPr id="18" name="Text Box 22"/>
            <p:cNvSpPr txBox="1">
              <a:spLocks noChangeArrowheads="1"/>
            </p:cNvSpPr>
            <p:nvPr/>
          </p:nvSpPr>
          <p:spPr bwMode="auto">
            <a:xfrm>
              <a:off x="576" y="1920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92D050"/>
                  </a:solidFill>
                </a:rPr>
                <a:t>+</a:t>
              </a:r>
            </a:p>
          </p:txBody>
        </p:sp>
      </p:grpSp>
      <p:graphicFrame>
        <p:nvGraphicFramePr>
          <p:cNvPr id="2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0211421"/>
              </p:ext>
            </p:extLst>
          </p:nvPr>
        </p:nvGraphicFramePr>
        <p:xfrm>
          <a:off x="4384822" y="3662482"/>
          <a:ext cx="1879600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2" name="Equation" r:id="rId3" imgW="799920" imgH="228600" progId="Equation.DSMT4">
                  <p:embed/>
                </p:oleObj>
              </mc:Choice>
              <mc:Fallback>
                <p:oleObj name="Equation" r:id="rId3" imgW="7999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4822" y="3662482"/>
                        <a:ext cx="1879600" cy="614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082937"/>
              </p:ext>
            </p:extLst>
          </p:nvPr>
        </p:nvGraphicFramePr>
        <p:xfrm>
          <a:off x="4608238" y="4360515"/>
          <a:ext cx="2476500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3" name="Equation" r:id="rId5" imgW="1054080" imgH="457200" progId="Equation.DSMT4">
                  <p:embed/>
                </p:oleObj>
              </mc:Choice>
              <mc:Fallback>
                <p:oleObj name="Equation" r:id="rId5" imgW="10540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238" y="4360515"/>
                        <a:ext cx="2476500" cy="1228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8689312"/>
              </p:ext>
            </p:extLst>
          </p:nvPr>
        </p:nvGraphicFramePr>
        <p:xfrm>
          <a:off x="4511723" y="2854970"/>
          <a:ext cx="163988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4" name="Equation" r:id="rId7" imgW="698400" imgH="241200" progId="Equation.DSMT4">
                  <p:embed/>
                </p:oleObj>
              </mc:Choice>
              <mc:Fallback>
                <p:oleObj name="Equation" r:id="rId7" imgW="698400" imgH="241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723" y="2854970"/>
                        <a:ext cx="1639888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2"/>
          <p:cNvSpPr/>
          <p:nvPr/>
        </p:nvSpPr>
        <p:spPr>
          <a:xfrm>
            <a:off x="1331640" y="5889466"/>
            <a:ext cx="70439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4000" b="1" dirty="0" smtClean="0">
                <a:solidFill>
                  <a:srgbClr val="92D050"/>
                </a:solidFill>
                <a:sym typeface="Symbol"/>
              </a:rPr>
              <a:t></a:t>
            </a:r>
            <a:r>
              <a:rPr lang="en-US" sz="2800" dirty="0" smtClean="0">
                <a:solidFill>
                  <a:srgbClr val="92D050"/>
                </a:solidFill>
              </a:rPr>
              <a:t> the normal force on the person is </a:t>
            </a:r>
            <a:r>
              <a:rPr lang="en-US" sz="2800" dirty="0" smtClean="0">
                <a:solidFill>
                  <a:srgbClr val="92D050"/>
                </a:solidFill>
                <a:latin typeface="Calibri" pitchFamily="34" charset="0"/>
              </a:rPr>
              <a:t>390</a:t>
            </a:r>
            <a:r>
              <a:rPr lang="en-US" sz="2800" dirty="0" smtClean="0">
                <a:solidFill>
                  <a:srgbClr val="92D050"/>
                </a:solidFill>
              </a:rPr>
              <a:t> N [U]</a:t>
            </a:r>
            <a:endParaRPr lang="en-US" sz="2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20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1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7280" y="476672"/>
            <a:ext cx="8712968" cy="769441"/>
            <a:chOff x="377280" y="476672"/>
            <a:chExt cx="8712968" cy="769441"/>
          </a:xfrm>
        </p:grpSpPr>
        <p:grpSp>
          <p:nvGrpSpPr>
            <p:cNvPr id="3" name="Group 2"/>
            <p:cNvGrpSpPr/>
            <p:nvPr/>
          </p:nvGrpSpPr>
          <p:grpSpPr>
            <a:xfrm>
              <a:off x="377280" y="476672"/>
              <a:ext cx="8712968" cy="769441"/>
              <a:chOff x="251520" y="476672"/>
              <a:chExt cx="8712968" cy="769441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</a:t>
                </a:r>
                <a:r>
                  <a:rPr lang="en-CA" sz="4400" b="1" cap="all" spc="-150" dirty="0" smtClean="0">
                    <a:ln/>
                    <a:solidFill>
                      <a:srgbClr val="92D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Sample Problem</a:t>
                </a:r>
                <a:endParaRPr lang="en-CA" sz="4400" b="1" cap="all" spc="-150" dirty="0">
                  <a:ln/>
                  <a:solidFill>
                    <a:srgbClr val="92D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4" name="Straight Connector 3"/>
            <p:cNvCxnSpPr/>
            <p:nvPr/>
          </p:nvCxnSpPr>
          <p:spPr>
            <a:xfrm>
              <a:off x="5364088" y="1052736"/>
              <a:ext cx="3726160" cy="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377280" y="1613118"/>
            <a:ext cx="8659216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92D050"/>
                </a:solidFill>
              </a:rPr>
              <a:t>Ex </a:t>
            </a:r>
            <a:r>
              <a:rPr lang="en-US" sz="2800" dirty="0">
                <a:solidFill>
                  <a:srgbClr val="92D050"/>
                </a:solidFill>
              </a:rPr>
              <a:t>2:	Now suppose a friend is trying to lift the person </a:t>
            </a:r>
          </a:p>
          <a:p>
            <a:r>
              <a:rPr lang="en-US" sz="2800" dirty="0">
                <a:solidFill>
                  <a:srgbClr val="92D050"/>
                </a:solidFill>
              </a:rPr>
              <a:t>	on the box in example 1 with a crane.  The crane </a:t>
            </a:r>
            <a:endParaRPr lang="en-US" sz="2800" dirty="0" smtClean="0">
              <a:solidFill>
                <a:srgbClr val="92D050"/>
              </a:solidFill>
            </a:endParaRPr>
          </a:p>
          <a:p>
            <a:r>
              <a:rPr lang="en-US" sz="2800" dirty="0">
                <a:solidFill>
                  <a:srgbClr val="92D050"/>
                </a:solidFill>
              </a:rPr>
              <a:t>	exerts an upward force of 92 N, but the person </a:t>
            </a:r>
          </a:p>
          <a:p>
            <a:r>
              <a:rPr lang="en-US" sz="2800" dirty="0">
                <a:solidFill>
                  <a:srgbClr val="92D050"/>
                </a:solidFill>
              </a:rPr>
              <a:t>	does not move.  Calculate the normal force.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600200" y="4038600"/>
            <a:ext cx="715131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92D050"/>
                </a:solidFill>
              </a:rPr>
              <a:t>In this case there are three forces acting on </a:t>
            </a:r>
            <a:r>
              <a:rPr lang="en-US" sz="2800" dirty="0" smtClean="0">
                <a:solidFill>
                  <a:srgbClr val="92D050"/>
                </a:solidFill>
              </a:rPr>
              <a:t>him</a:t>
            </a:r>
            <a:endParaRPr lang="en-US" sz="2800" dirty="0">
              <a:solidFill>
                <a:srgbClr val="92D050"/>
              </a:solidFill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3048000" y="4572000"/>
            <a:ext cx="34398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92D050"/>
                </a:solidFill>
              </a:rPr>
              <a:t>1.  The force of gravity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3048000" y="5105400"/>
            <a:ext cx="31112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92D050"/>
                </a:solidFill>
              </a:rPr>
              <a:t>2.  The normal force</a:t>
            </a: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288925" y="4002088"/>
            <a:ext cx="10198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rgbClr val="92D050"/>
                </a:solidFill>
              </a:rPr>
              <a:t>Sol’n</a:t>
            </a:r>
            <a:r>
              <a:rPr lang="en-US" sz="2800" dirty="0">
                <a:solidFill>
                  <a:srgbClr val="92D050"/>
                </a:solidFill>
              </a:rPr>
              <a:t>:</a:t>
            </a: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3048000" y="5638800"/>
            <a:ext cx="379732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92D050"/>
                </a:solidFill>
              </a:rPr>
              <a:t>3.  The force of the crane</a:t>
            </a:r>
          </a:p>
        </p:txBody>
      </p:sp>
    </p:spTree>
    <p:extLst>
      <p:ext uri="{BB962C8B-B14F-4D97-AF65-F5344CB8AC3E}">
        <p14:creationId xmlns:p14="http://schemas.microsoft.com/office/powerpoint/2010/main" val="145552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  <p:bldP spid="12" grpId="0" autoUpdateAnimBg="0"/>
      <p:bldP spid="13" grpId="0" autoUpdateAnimBg="0"/>
      <p:bldP spid="14" grpId="0" autoUpdateAnimBg="0"/>
      <p:bldP spid="15" grpId="0" autoUpdateAnimBg="0"/>
      <p:bldP spid="16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678360" y="1334765"/>
            <a:ext cx="609600" cy="1752600"/>
            <a:chOff x="2304" y="816"/>
            <a:chExt cx="384" cy="1104"/>
          </a:xfrm>
          <a:solidFill>
            <a:srgbClr val="FFC000"/>
          </a:solidFill>
        </p:grpSpPr>
        <p:sp>
          <p:nvSpPr>
            <p:cNvPr id="3" name="Oval 3"/>
            <p:cNvSpPr>
              <a:spLocks noChangeArrowheads="1"/>
            </p:cNvSpPr>
            <p:nvPr/>
          </p:nvSpPr>
          <p:spPr bwMode="auto">
            <a:xfrm>
              <a:off x="2400" y="816"/>
              <a:ext cx="288" cy="288"/>
            </a:xfrm>
            <a:prstGeom prst="ellipse">
              <a:avLst/>
            </a:prstGeom>
            <a:grpFill/>
            <a:ln w="9525">
              <a:solidFill>
                <a:srgbClr val="FFC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92D050"/>
                </a:solidFill>
              </a:endParaRPr>
            </a:p>
          </p:txBody>
        </p:sp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544" y="1104"/>
              <a:ext cx="0" cy="384"/>
            </a:xfrm>
            <a:prstGeom prst="line">
              <a:avLst/>
            </a:prstGeom>
            <a:grpFill/>
            <a:ln w="76200">
              <a:solidFill>
                <a:srgbClr val="FFC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92D050"/>
                </a:solidFill>
              </a:endParaRPr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 flipH="1">
              <a:off x="2304" y="1488"/>
              <a:ext cx="240" cy="0"/>
            </a:xfrm>
            <a:prstGeom prst="line">
              <a:avLst/>
            </a:prstGeom>
            <a:grpFill/>
            <a:ln w="76200">
              <a:solidFill>
                <a:srgbClr val="FFC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92D050"/>
                </a:solidFill>
              </a:endParaRPr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2304" y="1488"/>
              <a:ext cx="0" cy="432"/>
            </a:xfrm>
            <a:prstGeom prst="line">
              <a:avLst/>
            </a:prstGeom>
            <a:grpFill/>
            <a:ln w="76200">
              <a:solidFill>
                <a:srgbClr val="FFC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92D050"/>
                </a:solidFill>
              </a:endParaRP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H="1">
              <a:off x="2304" y="1248"/>
              <a:ext cx="240" cy="96"/>
            </a:xfrm>
            <a:prstGeom prst="line">
              <a:avLst/>
            </a:prstGeom>
            <a:grpFill/>
            <a:ln w="76200">
              <a:solidFill>
                <a:srgbClr val="FFC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92D050"/>
                </a:solidFill>
              </a:endParaRPr>
            </a:p>
          </p:txBody>
        </p:sp>
      </p:grpSp>
      <p:grpSp>
        <p:nvGrpSpPr>
          <p:cNvPr id="8" name="Group 28"/>
          <p:cNvGrpSpPr>
            <a:grpSpLocks/>
          </p:cNvGrpSpPr>
          <p:nvPr/>
        </p:nvGrpSpPr>
        <p:grpSpPr bwMode="auto">
          <a:xfrm>
            <a:off x="2059363" y="442590"/>
            <a:ext cx="658814" cy="854075"/>
            <a:chOff x="1488" y="998"/>
            <a:chExt cx="415" cy="538"/>
          </a:xfrm>
        </p:grpSpPr>
        <p:sp>
          <p:nvSpPr>
            <p:cNvPr id="9" name="Line 12"/>
            <p:cNvSpPr>
              <a:spLocks noChangeShapeType="1"/>
            </p:cNvSpPr>
            <p:nvPr/>
          </p:nvSpPr>
          <p:spPr bwMode="auto">
            <a:xfrm flipH="1" flipV="1">
              <a:off x="1488" y="998"/>
              <a:ext cx="0" cy="53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rgbClr val="92D050"/>
                </a:solidFill>
              </a:endParaRPr>
            </a:p>
          </p:txBody>
        </p:sp>
        <p:sp>
          <p:nvSpPr>
            <p:cNvPr id="10" name="Text Box 13"/>
            <p:cNvSpPr txBox="1">
              <a:spLocks noChangeArrowheads="1"/>
            </p:cNvSpPr>
            <p:nvPr/>
          </p:nvSpPr>
          <p:spPr bwMode="auto">
            <a:xfrm>
              <a:off x="1584" y="1164"/>
              <a:ext cx="31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rgbClr val="92D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</a:t>
              </a:r>
              <a:r>
                <a:rPr lang="en-US" sz="2800" b="1" baseline="-25000" dirty="0">
                  <a:solidFill>
                    <a:srgbClr val="92D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</a:t>
              </a:r>
            </a:p>
          </p:txBody>
        </p:sp>
      </p:grpSp>
      <p:grpSp>
        <p:nvGrpSpPr>
          <p:cNvPr id="11" name="Group 14"/>
          <p:cNvGrpSpPr>
            <a:grpSpLocks/>
          </p:cNvGrpSpPr>
          <p:nvPr/>
        </p:nvGrpSpPr>
        <p:grpSpPr bwMode="auto">
          <a:xfrm>
            <a:off x="2059368" y="2477765"/>
            <a:ext cx="600076" cy="1311275"/>
            <a:chOff x="2976" y="3264"/>
            <a:chExt cx="378" cy="480"/>
          </a:xfrm>
        </p:grpSpPr>
        <p:sp>
          <p:nvSpPr>
            <p:cNvPr id="12" name="Line 15"/>
            <p:cNvSpPr>
              <a:spLocks noChangeShapeType="1"/>
            </p:cNvSpPr>
            <p:nvPr/>
          </p:nvSpPr>
          <p:spPr bwMode="auto">
            <a:xfrm>
              <a:off x="2976" y="3264"/>
              <a:ext cx="0" cy="48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rgbClr val="92D050"/>
                </a:solidFill>
              </a:endParaRPr>
            </a:p>
          </p:txBody>
        </p:sp>
        <p:sp>
          <p:nvSpPr>
            <p:cNvPr id="13" name="Text Box 16"/>
            <p:cNvSpPr txBox="1">
              <a:spLocks noChangeArrowheads="1"/>
            </p:cNvSpPr>
            <p:nvPr/>
          </p:nvSpPr>
          <p:spPr bwMode="auto">
            <a:xfrm>
              <a:off x="3062" y="3289"/>
              <a:ext cx="2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 dirty="0" err="1">
                  <a:solidFill>
                    <a:srgbClr val="92D050"/>
                  </a:solidFill>
                </a:rPr>
                <a:t>F</a:t>
              </a:r>
              <a:r>
                <a:rPr lang="en-US" sz="2800" b="1" baseline="-25000" dirty="0" err="1">
                  <a:solidFill>
                    <a:srgbClr val="92D050"/>
                  </a:solidFill>
                </a:rPr>
                <a:t>g</a:t>
              </a:r>
              <a:endParaRPr lang="en-US" sz="2800" b="1" baseline="-25000" dirty="0">
                <a:solidFill>
                  <a:srgbClr val="92D050"/>
                </a:solidFill>
              </a:endParaRPr>
            </a:p>
          </p:txBody>
        </p:sp>
      </p:grp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2987824" y="404664"/>
            <a:ext cx="5816016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92D050"/>
                </a:solidFill>
              </a:rPr>
              <a:t>These three forces must balance each </a:t>
            </a:r>
          </a:p>
          <a:p>
            <a:r>
              <a:rPr lang="en-US" sz="2800" dirty="0">
                <a:solidFill>
                  <a:srgbClr val="92D050"/>
                </a:solidFill>
              </a:rPr>
              <a:t>other out to give a net force of </a:t>
            </a:r>
            <a:r>
              <a:rPr lang="en-US" sz="2800" dirty="0">
                <a:solidFill>
                  <a:srgbClr val="92D050"/>
                </a:solidFill>
                <a:latin typeface="Calibri" pitchFamily="34" charset="0"/>
              </a:rPr>
              <a:t>0</a:t>
            </a:r>
            <a:r>
              <a:rPr lang="en-US" sz="2800" dirty="0">
                <a:solidFill>
                  <a:srgbClr val="92D050"/>
                </a:solidFill>
              </a:rPr>
              <a:t> N.  </a:t>
            </a:r>
          </a:p>
          <a:p>
            <a:r>
              <a:rPr lang="en-US" sz="2800" dirty="0">
                <a:solidFill>
                  <a:srgbClr val="92D050"/>
                </a:solidFill>
              </a:rPr>
              <a:t>Therefore, </a:t>
            </a:r>
          </a:p>
        </p:txBody>
      </p:sp>
      <p:grpSp>
        <p:nvGrpSpPr>
          <p:cNvPr id="15" name="Group 18"/>
          <p:cNvGrpSpPr>
            <a:grpSpLocks/>
          </p:cNvGrpSpPr>
          <p:nvPr/>
        </p:nvGrpSpPr>
        <p:grpSpPr bwMode="auto">
          <a:xfrm>
            <a:off x="611562" y="648965"/>
            <a:ext cx="300038" cy="457200"/>
            <a:chOff x="576" y="1920"/>
            <a:chExt cx="189" cy="288"/>
          </a:xfrm>
        </p:grpSpPr>
        <p:sp>
          <p:nvSpPr>
            <p:cNvPr id="16" name="Line 19"/>
            <p:cNvSpPr>
              <a:spLocks noChangeShapeType="1"/>
            </p:cNvSpPr>
            <p:nvPr/>
          </p:nvSpPr>
          <p:spPr bwMode="auto">
            <a:xfrm flipV="1">
              <a:off x="576" y="1920"/>
              <a:ext cx="0" cy="288"/>
            </a:xfrm>
            <a:prstGeom prst="line">
              <a:avLst/>
            </a:prstGeom>
            <a:noFill/>
            <a:ln w="28575">
              <a:solidFill>
                <a:srgbClr val="92D05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rgbClr val="92D050"/>
                </a:solidFill>
              </a:endParaRPr>
            </a:p>
          </p:txBody>
        </p:sp>
        <p:sp>
          <p:nvSpPr>
            <p:cNvPr id="17" name="Text Box 20"/>
            <p:cNvSpPr txBox="1">
              <a:spLocks noChangeArrowheads="1"/>
            </p:cNvSpPr>
            <p:nvPr/>
          </p:nvSpPr>
          <p:spPr bwMode="auto">
            <a:xfrm>
              <a:off x="576" y="1920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92D050"/>
                  </a:solidFill>
                </a:rPr>
                <a:t>+</a:t>
              </a:r>
            </a:p>
          </p:txBody>
        </p:sp>
      </p:grpSp>
      <p:grpSp>
        <p:nvGrpSpPr>
          <p:cNvPr id="18" name="Group 25"/>
          <p:cNvGrpSpPr>
            <a:grpSpLocks/>
          </p:cNvGrpSpPr>
          <p:nvPr/>
        </p:nvGrpSpPr>
        <p:grpSpPr bwMode="auto">
          <a:xfrm>
            <a:off x="1068759" y="801365"/>
            <a:ext cx="892175" cy="533400"/>
            <a:chOff x="720" y="1248"/>
            <a:chExt cx="562" cy="336"/>
          </a:xfrm>
        </p:grpSpPr>
        <p:sp>
          <p:nvSpPr>
            <p:cNvPr id="19" name="Line 23"/>
            <p:cNvSpPr>
              <a:spLocks noChangeShapeType="1"/>
            </p:cNvSpPr>
            <p:nvPr/>
          </p:nvSpPr>
          <p:spPr bwMode="auto">
            <a:xfrm flipV="1">
              <a:off x="1248" y="1248"/>
              <a:ext cx="0" cy="33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rgbClr val="92D050"/>
                </a:solidFill>
              </a:endParaRPr>
            </a:p>
          </p:txBody>
        </p:sp>
        <p:sp>
          <p:nvSpPr>
            <p:cNvPr id="20" name="Text Box 24"/>
            <p:cNvSpPr txBox="1">
              <a:spLocks noChangeArrowheads="1"/>
            </p:cNvSpPr>
            <p:nvPr/>
          </p:nvSpPr>
          <p:spPr bwMode="auto">
            <a:xfrm>
              <a:off x="720" y="1248"/>
              <a:ext cx="56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 dirty="0" err="1">
                  <a:solidFill>
                    <a:srgbClr val="92D050"/>
                  </a:solidFill>
                </a:rPr>
                <a:t>F</a:t>
              </a:r>
              <a:r>
                <a:rPr lang="en-US" sz="2800" b="1" baseline="-25000" dirty="0" err="1">
                  <a:solidFill>
                    <a:srgbClr val="92D050"/>
                  </a:solidFill>
                </a:rPr>
                <a:t>crane</a:t>
              </a:r>
              <a:endParaRPr lang="en-US" sz="2800" b="1" baseline="-25000" dirty="0">
                <a:solidFill>
                  <a:srgbClr val="92D050"/>
                </a:solidFill>
              </a:endParaRPr>
            </a:p>
          </p:txBody>
        </p:sp>
      </p:grpSp>
      <p:graphicFrame>
        <p:nvGraphicFramePr>
          <p:cNvPr id="2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3081155"/>
              </p:ext>
            </p:extLst>
          </p:nvPr>
        </p:nvGraphicFramePr>
        <p:xfrm>
          <a:off x="3749675" y="2060575"/>
          <a:ext cx="2566988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0" name="Equation" r:id="rId3" imgW="1091880" imgH="253800" progId="Equation.DSMT4">
                  <p:embed/>
                </p:oleObj>
              </mc:Choice>
              <mc:Fallback>
                <p:oleObj name="Equation" r:id="rId3" imgW="10918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9675" y="2060575"/>
                        <a:ext cx="2566988" cy="682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9984143"/>
              </p:ext>
            </p:extLst>
          </p:nvPr>
        </p:nvGraphicFramePr>
        <p:xfrm>
          <a:off x="3923928" y="2924175"/>
          <a:ext cx="3222625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1" name="Equation" r:id="rId5" imgW="1371600" imgH="457200" progId="Equation.DSMT4">
                  <p:embed/>
                </p:oleObj>
              </mc:Choice>
              <mc:Fallback>
                <p:oleObj name="Equation" r:id="rId5" imgW="13716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2924175"/>
                        <a:ext cx="3222625" cy="1228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2"/>
          <p:cNvSpPr/>
          <p:nvPr/>
        </p:nvSpPr>
        <p:spPr>
          <a:xfrm>
            <a:off x="1187624" y="4509120"/>
            <a:ext cx="775885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40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</a:t>
            </a:r>
            <a:r>
              <a:rPr lang="en-US" sz="2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normal force on the person is </a:t>
            </a:r>
            <a:r>
              <a:rPr lang="en-US" sz="2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3.0 x 10</a:t>
            </a:r>
            <a:r>
              <a:rPr lang="en-US" sz="2800" baseline="300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2</a:t>
            </a:r>
            <a:r>
              <a:rPr lang="en-US" sz="2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 [U]</a:t>
            </a:r>
            <a:endParaRPr lang="en-US" sz="28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4815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55637" y="548680"/>
            <a:ext cx="8488363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92D050"/>
                </a:solidFill>
              </a:rPr>
              <a:t>  the </a:t>
            </a:r>
            <a:r>
              <a:rPr lang="en-US" sz="2800" dirty="0">
                <a:solidFill>
                  <a:srgbClr val="92D050"/>
                </a:solidFill>
              </a:rPr>
              <a:t>normal force is not equal to </a:t>
            </a:r>
            <a:r>
              <a:rPr lang="en-US" sz="2800" dirty="0" smtClean="0">
                <a:solidFill>
                  <a:srgbClr val="92D050"/>
                </a:solidFill>
              </a:rPr>
              <a:t>the weight </a:t>
            </a:r>
            <a:r>
              <a:rPr lang="en-US" sz="2800" dirty="0">
                <a:solidFill>
                  <a:srgbClr val="92D050"/>
                </a:solidFill>
              </a:rPr>
              <a:t>of the </a:t>
            </a:r>
            <a:endParaRPr lang="en-US" sz="2800" dirty="0" smtClean="0">
              <a:solidFill>
                <a:srgbClr val="92D050"/>
              </a:solidFill>
            </a:endParaRPr>
          </a:p>
          <a:p>
            <a:r>
              <a:rPr lang="en-US" sz="2800" dirty="0" smtClean="0">
                <a:solidFill>
                  <a:srgbClr val="92D050"/>
                </a:solidFill>
              </a:rPr>
              <a:t>    person</a:t>
            </a:r>
          </a:p>
          <a:p>
            <a:endParaRPr lang="en-US" sz="2800" dirty="0" smtClean="0">
              <a:solidFill>
                <a:srgbClr val="92D05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92D050"/>
                </a:solidFill>
              </a:rPr>
              <a:t>  </a:t>
            </a:r>
            <a:r>
              <a:rPr lang="en-US" sz="2800" dirty="0">
                <a:solidFill>
                  <a:srgbClr val="92D050"/>
                </a:solidFill>
              </a:rPr>
              <a:t>Since the crane exerts an upward </a:t>
            </a:r>
            <a:r>
              <a:rPr lang="en-US" sz="2800" dirty="0" smtClean="0">
                <a:solidFill>
                  <a:srgbClr val="92D050"/>
                </a:solidFill>
              </a:rPr>
              <a:t>force of </a:t>
            </a:r>
            <a:r>
              <a:rPr lang="en-US" sz="2800" dirty="0">
                <a:solidFill>
                  <a:srgbClr val="92D050"/>
                </a:solidFill>
              </a:rPr>
              <a:t>92 N on the </a:t>
            </a:r>
            <a:r>
              <a:rPr lang="en-US" sz="2800" dirty="0" smtClean="0">
                <a:solidFill>
                  <a:srgbClr val="92D050"/>
                </a:solidFill>
              </a:rPr>
              <a:t>  </a:t>
            </a:r>
          </a:p>
          <a:p>
            <a:r>
              <a:rPr lang="en-US" sz="2800" dirty="0" smtClean="0">
                <a:solidFill>
                  <a:srgbClr val="92D050"/>
                </a:solidFill>
              </a:rPr>
              <a:t>   person</a:t>
            </a:r>
            <a:r>
              <a:rPr lang="en-US" sz="2800" dirty="0">
                <a:solidFill>
                  <a:srgbClr val="92D050"/>
                </a:solidFill>
              </a:rPr>
              <a:t>, the person does not push on the </a:t>
            </a:r>
            <a:r>
              <a:rPr lang="en-US" sz="2800" dirty="0" smtClean="0">
                <a:solidFill>
                  <a:srgbClr val="92D050"/>
                </a:solidFill>
              </a:rPr>
              <a:t>box with </a:t>
            </a:r>
            <a:r>
              <a:rPr lang="en-US" sz="2800" dirty="0">
                <a:solidFill>
                  <a:srgbClr val="92D050"/>
                </a:solidFill>
              </a:rPr>
              <a:t>as </a:t>
            </a:r>
            <a:endParaRPr lang="en-US" sz="2800" dirty="0" smtClean="0">
              <a:solidFill>
                <a:srgbClr val="92D050"/>
              </a:solidFill>
            </a:endParaRPr>
          </a:p>
          <a:p>
            <a:r>
              <a:rPr lang="en-US" sz="2800" dirty="0" smtClean="0">
                <a:solidFill>
                  <a:srgbClr val="92D050"/>
                </a:solidFill>
              </a:rPr>
              <a:t>   much </a:t>
            </a:r>
            <a:r>
              <a:rPr lang="en-US" sz="2800" dirty="0">
                <a:solidFill>
                  <a:srgbClr val="92D050"/>
                </a:solidFill>
              </a:rPr>
              <a:t>force.  </a:t>
            </a:r>
            <a:endParaRPr lang="en-US" sz="2800" dirty="0" smtClean="0">
              <a:solidFill>
                <a:srgbClr val="92D050"/>
              </a:solidFill>
            </a:endParaRPr>
          </a:p>
          <a:p>
            <a:endParaRPr lang="en-US" sz="2800" dirty="0" smtClean="0">
              <a:solidFill>
                <a:srgbClr val="92D05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92D050"/>
                </a:solidFill>
              </a:rPr>
              <a:t>  the </a:t>
            </a:r>
            <a:r>
              <a:rPr lang="en-US" sz="2800" dirty="0">
                <a:solidFill>
                  <a:srgbClr val="92D050"/>
                </a:solidFill>
              </a:rPr>
              <a:t>box pushes back </a:t>
            </a:r>
            <a:r>
              <a:rPr lang="en-US" sz="2800" dirty="0" smtClean="0">
                <a:solidFill>
                  <a:srgbClr val="92D050"/>
                </a:solidFill>
              </a:rPr>
              <a:t>with less </a:t>
            </a:r>
            <a:r>
              <a:rPr lang="en-US" sz="2800" dirty="0">
                <a:solidFill>
                  <a:srgbClr val="92D050"/>
                </a:solidFill>
              </a:rPr>
              <a:t>force.</a:t>
            </a:r>
          </a:p>
        </p:txBody>
      </p:sp>
    </p:spTree>
    <p:extLst>
      <p:ext uri="{BB962C8B-B14F-4D97-AF65-F5344CB8AC3E}">
        <p14:creationId xmlns:p14="http://schemas.microsoft.com/office/powerpoint/2010/main" val="127659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581</Words>
  <Application>Microsoft Office PowerPoint</Application>
  <PresentationFormat>On-screen Show (4:3)</PresentationFormat>
  <Paragraphs>117</Paragraphs>
  <Slides>19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Office Theme</vt:lpstr>
      <vt:lpstr>Equation</vt:lpstr>
      <vt:lpstr>Bitmap Image</vt:lpstr>
      <vt:lpstr>MathType 6.0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David</cp:lastModifiedBy>
  <cp:revision>128</cp:revision>
  <dcterms:created xsi:type="dcterms:W3CDTF">2013-07-23T20:53:01Z</dcterms:created>
  <dcterms:modified xsi:type="dcterms:W3CDTF">2013-10-17T14:39:39Z</dcterms:modified>
</cp:coreProperties>
</file>