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6" r:id="rId10"/>
    <p:sldId id="267" r:id="rId11"/>
    <p:sldId id="263" r:id="rId12"/>
    <p:sldId id="264" r:id="rId13"/>
    <p:sldId id="273" r:id="rId14"/>
    <p:sldId id="268" r:id="rId15"/>
    <p:sldId id="274" r:id="rId16"/>
    <p:sldId id="275" r:id="rId17"/>
    <p:sldId id="276" r:id="rId18"/>
    <p:sldId id="272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6900"/>
    <a:srgbClr val="29B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60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03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29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75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75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28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0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89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0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94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00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8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a/url?sa=i&amp;rct=j&amp;q=mathematics&amp;source=images&amp;cd=&amp;cad=rja&amp;docid=_iJ-p7bROHYPIM&amp;tbnid=i8Sz3U3Fjzz74M:&amp;ved=0CAUQjRw&amp;url=http://www.fbk.eu/research-centers&amp;ei=2_3uUd6KI4bjqgGhuYEY&amp;psig=AFQjCNFbiXrJX_bPkSHGEggy7CbF5FrfXg&amp;ust=137470339803021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fbk.eu/sites/www.fbk.eu/files/blocks-mathematics.jp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74"/>
          <a:stretch/>
        </p:blipFill>
        <p:spPr bwMode="auto">
          <a:xfrm>
            <a:off x="5508103" y="-99392"/>
            <a:ext cx="3852949" cy="70567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3789040"/>
            <a:ext cx="568863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 of Mathematics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4697849"/>
            <a:ext cx="56886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lesson will ensure  that you have the necessary math skills to successfully complete this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course.  Many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skills from grade ten math and science will be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reviewed.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26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42910" y="2157936"/>
            <a:ext cx="82868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2.  Solve for x in the </a:t>
            </a:r>
            <a:r>
              <a:rPr lang="en-US" sz="2800" dirty="0" err="1" smtClean="0">
                <a:solidFill>
                  <a:srgbClr val="FFC000"/>
                </a:solidFill>
                <a:latin typeface="Calibri" pitchFamily="34" charset="0"/>
              </a:rPr>
              <a:t>eqn</a:t>
            </a:r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:</a:t>
            </a:r>
          </a:p>
          <a:p>
            <a:pPr marL="514350" indent="-514350"/>
            <a:endParaRPr lang="en-US" sz="2800" dirty="0" smtClean="0">
              <a:solidFill>
                <a:srgbClr val="FFC000"/>
              </a:solidFill>
              <a:latin typeface="Calibri" pitchFamily="34" charset="0"/>
            </a:endParaRPr>
          </a:p>
          <a:p>
            <a:pPr marL="514350" indent="-514350"/>
            <a:endParaRPr lang="en-US" sz="2800" dirty="0" smtClean="0">
              <a:solidFill>
                <a:srgbClr val="FFC000"/>
              </a:solidFill>
              <a:latin typeface="Calibri" pitchFamily="34" charset="0"/>
            </a:endParaRPr>
          </a:p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	a. 		         b. 	            c.  		 d. </a:t>
            </a:r>
          </a:p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	</a:t>
            </a:r>
            <a:endParaRPr lang="en-US" sz="2800" dirty="0">
              <a:solidFill>
                <a:srgbClr val="FFFF00"/>
              </a:solidFill>
              <a:latin typeface="Calibri" pitchFamily="34" charset="0"/>
            </a:endParaRP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688928"/>
              </p:ext>
            </p:extLst>
          </p:nvPr>
        </p:nvGraphicFramePr>
        <p:xfrm>
          <a:off x="857224" y="4207420"/>
          <a:ext cx="1292225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3" imgW="495000" imgH="419040" progId="Equation.DSMT4">
                  <p:embed/>
                </p:oleObj>
              </mc:Choice>
              <mc:Fallback>
                <p:oleObj name="Equation" r:id="rId3" imgW="4950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4207420"/>
                        <a:ext cx="1292225" cy="1093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923513"/>
              </p:ext>
            </p:extLst>
          </p:nvPr>
        </p:nvGraphicFramePr>
        <p:xfrm>
          <a:off x="2789235" y="4135982"/>
          <a:ext cx="1425575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5" imgW="545760" imgH="444240" progId="Equation.DSMT4">
                  <p:embed/>
                </p:oleObj>
              </mc:Choice>
              <mc:Fallback>
                <p:oleObj name="Equation" r:id="rId5" imgW="545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235" y="4135982"/>
                        <a:ext cx="1425575" cy="1160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075206"/>
              </p:ext>
            </p:extLst>
          </p:nvPr>
        </p:nvGraphicFramePr>
        <p:xfrm>
          <a:off x="4713291" y="4104232"/>
          <a:ext cx="142557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7" imgW="545760" imgH="444240" progId="Equation.DSMT4">
                  <p:embed/>
                </p:oleObj>
              </mc:Choice>
              <mc:Fallback>
                <p:oleObj name="Equation" r:id="rId7" imgW="545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291" y="4104232"/>
                        <a:ext cx="1425575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725274"/>
              </p:ext>
            </p:extLst>
          </p:nvPr>
        </p:nvGraphicFramePr>
        <p:xfrm>
          <a:off x="6643702" y="4135982"/>
          <a:ext cx="142557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9" imgW="545760" imgH="444240" progId="Equation.DSMT4">
                  <p:embed/>
                </p:oleObj>
              </mc:Choice>
              <mc:Fallback>
                <p:oleObj name="Equation" r:id="rId9" imgW="545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702" y="4135982"/>
                        <a:ext cx="1425575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469906"/>
              </p:ext>
            </p:extLst>
          </p:nvPr>
        </p:nvGraphicFramePr>
        <p:xfrm>
          <a:off x="4422783" y="1872184"/>
          <a:ext cx="1292225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11" imgW="495000" imgH="419040" progId="Equation.DSMT4">
                  <p:embed/>
                </p:oleObj>
              </mc:Choice>
              <mc:Fallback>
                <p:oleObj name="Equation" r:id="rId11" imgW="4950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2783" y="1872184"/>
                        <a:ext cx="1292225" cy="1093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1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</a:t>
              </a:r>
              <a:r>
                <a:rPr lang="en-CA" sz="4400" b="1" cap="all" spc="-150" dirty="0" smtClean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Significant Digits</a:t>
              </a:r>
              <a:endParaRPr lang="en-CA" sz="4400" b="1" cap="all" spc="-150" dirty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ounded Rectangle 8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52182" y="1360076"/>
            <a:ext cx="64201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800" b="1" i="1" u="sng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</a:rPr>
              <a:t>Rules for Significant Digits (“</a:t>
            </a:r>
            <a:r>
              <a:rPr lang="en-CA" sz="28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</a:rPr>
              <a:t>S</a:t>
            </a:r>
            <a:r>
              <a:rPr kumimoji="0" lang="en-CA" sz="2800" b="1" i="1" u="sng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</a:rPr>
              <a:t>ig. Dig.”)</a:t>
            </a:r>
            <a:endParaRPr kumimoji="0" lang="en-CA" sz="2800" b="1" i="1" u="sng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652182" y="2208456"/>
            <a:ext cx="77027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CA" sz="2800" dirty="0" smtClean="0">
                <a:solidFill>
                  <a:schemeClr val="bg1"/>
                </a:solidFill>
              </a:rPr>
              <a:t>All </a:t>
            </a:r>
            <a:r>
              <a:rPr lang="en-CA" sz="2800" dirty="0">
                <a:solidFill>
                  <a:schemeClr val="bg1"/>
                </a:solidFill>
              </a:rPr>
              <a:t>nonzero digits included in a stated value are 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514350" indent="-514350"/>
            <a:r>
              <a:rPr lang="en-CA" sz="2800" dirty="0" smtClean="0">
                <a:solidFill>
                  <a:schemeClr val="bg1"/>
                </a:solidFill>
              </a:rPr>
              <a:t>	significant.	</a:t>
            </a:r>
            <a:r>
              <a:rPr lang="en-CA" sz="2800" dirty="0" err="1" smtClean="0">
                <a:solidFill>
                  <a:schemeClr val="bg1"/>
                </a:solidFill>
              </a:rPr>
              <a:t>eg</a:t>
            </a:r>
            <a:r>
              <a:rPr lang="en-CA" sz="2800" dirty="0">
                <a:solidFill>
                  <a:schemeClr val="bg1"/>
                </a:solidFill>
              </a:rPr>
              <a:t>.  </a:t>
            </a:r>
            <a:r>
              <a:rPr lang="en-CA" sz="2800" dirty="0">
                <a:solidFill>
                  <a:schemeClr val="bg1"/>
                </a:solidFill>
                <a:latin typeface="Calibri" pitchFamily="34" charset="0"/>
              </a:rPr>
              <a:t>123</a:t>
            </a:r>
            <a:r>
              <a:rPr lang="en-CA" sz="2800" dirty="0">
                <a:solidFill>
                  <a:schemeClr val="bg1"/>
                </a:solidFill>
              </a:rPr>
              <a:t> has three sig. dig.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52182" y="3332149"/>
            <a:ext cx="654698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CA" sz="2800" dirty="0">
                <a:solidFill>
                  <a:schemeClr val="bg1"/>
                </a:solidFill>
              </a:rPr>
              <a:t>2.  </a:t>
            </a:r>
            <a:r>
              <a:rPr lang="en-CA" sz="2800" dirty="0" smtClean="0">
                <a:solidFill>
                  <a:schemeClr val="bg1"/>
                </a:solidFill>
              </a:rPr>
              <a:t>  All </a:t>
            </a:r>
            <a:r>
              <a:rPr lang="en-CA" sz="2800" dirty="0">
                <a:solidFill>
                  <a:schemeClr val="bg1"/>
                </a:solidFill>
              </a:rPr>
              <a:t>leading zeros are not significant.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CA" sz="2800" dirty="0">
                <a:solidFill>
                  <a:schemeClr val="bg1"/>
                </a:solidFill>
              </a:rPr>
              <a:t>	</a:t>
            </a:r>
            <a:r>
              <a:rPr lang="en-CA" sz="2800" dirty="0" err="1">
                <a:solidFill>
                  <a:schemeClr val="bg1"/>
                </a:solidFill>
              </a:rPr>
              <a:t>eg</a:t>
            </a:r>
            <a:r>
              <a:rPr lang="en-CA" sz="2800" dirty="0">
                <a:solidFill>
                  <a:schemeClr val="bg1"/>
                </a:solidFill>
              </a:rPr>
              <a:t>.  </a:t>
            </a:r>
            <a:r>
              <a:rPr lang="en-CA" sz="2800" dirty="0">
                <a:solidFill>
                  <a:schemeClr val="bg1"/>
                </a:solidFill>
                <a:latin typeface="Calibri" pitchFamily="34" charset="0"/>
              </a:rPr>
              <a:t>0.00000001</a:t>
            </a:r>
            <a:r>
              <a:rPr lang="en-CA" sz="2800" dirty="0">
                <a:solidFill>
                  <a:schemeClr val="bg1"/>
                </a:solidFill>
              </a:rPr>
              <a:t> has only one sig. dig.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52182" y="4357694"/>
            <a:ext cx="838402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 startAt="3"/>
            </a:pPr>
            <a:r>
              <a:rPr lang="en-CA" sz="2800" dirty="0" smtClean="0">
                <a:solidFill>
                  <a:schemeClr val="bg1"/>
                </a:solidFill>
              </a:rPr>
              <a:t>All </a:t>
            </a:r>
            <a:r>
              <a:rPr lang="en-CA" sz="2800" dirty="0">
                <a:solidFill>
                  <a:schemeClr val="bg1"/>
                </a:solidFill>
              </a:rPr>
              <a:t>trailing zeros are not significant unless a decimal 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514350" indent="-514350"/>
            <a:r>
              <a:rPr lang="en-CA" sz="2800" dirty="0" smtClean="0">
                <a:solidFill>
                  <a:schemeClr val="bg1"/>
                </a:solidFill>
              </a:rPr>
              <a:t>	place </a:t>
            </a:r>
            <a:r>
              <a:rPr lang="en-CA" sz="2800" dirty="0">
                <a:solidFill>
                  <a:schemeClr val="bg1"/>
                </a:solidFill>
              </a:rPr>
              <a:t>is </a:t>
            </a:r>
            <a:r>
              <a:rPr lang="en-CA" sz="2800" dirty="0" smtClean="0">
                <a:solidFill>
                  <a:schemeClr val="bg1"/>
                </a:solidFill>
              </a:rPr>
              <a:t>used </a:t>
            </a:r>
            <a:r>
              <a:rPr lang="en-CA" sz="2800" dirty="0">
                <a:solidFill>
                  <a:schemeClr val="bg1"/>
                </a:solidFill>
              </a:rPr>
              <a:t>to make them significant.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CA" sz="2800" dirty="0">
                <a:solidFill>
                  <a:schemeClr val="bg1"/>
                </a:solidFill>
              </a:rPr>
              <a:t>	</a:t>
            </a:r>
            <a:r>
              <a:rPr lang="en-CA" sz="2800" dirty="0" err="1">
                <a:solidFill>
                  <a:schemeClr val="bg1"/>
                </a:solidFill>
              </a:rPr>
              <a:t>eg</a:t>
            </a:r>
            <a:r>
              <a:rPr lang="en-CA" sz="2800" dirty="0">
                <a:solidFill>
                  <a:schemeClr val="bg1"/>
                </a:solidFill>
              </a:rPr>
              <a:t>.  	</a:t>
            </a:r>
            <a:r>
              <a:rPr lang="en-CA" sz="2800" dirty="0">
                <a:solidFill>
                  <a:schemeClr val="bg1"/>
                </a:solidFill>
                <a:latin typeface="Calibri" pitchFamily="34" charset="0"/>
              </a:rPr>
              <a:t>100</a:t>
            </a:r>
            <a:r>
              <a:rPr lang="en-CA" sz="2800" dirty="0">
                <a:solidFill>
                  <a:schemeClr val="bg1"/>
                </a:solidFill>
              </a:rPr>
              <a:t> has only one sig. dig.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CA" sz="2800" dirty="0">
                <a:solidFill>
                  <a:schemeClr val="bg1"/>
                </a:solidFill>
              </a:rPr>
              <a:t>		</a:t>
            </a:r>
            <a:r>
              <a:rPr lang="en-CA" sz="2800" dirty="0">
                <a:solidFill>
                  <a:schemeClr val="bg1"/>
                </a:solidFill>
                <a:latin typeface="Calibri" pitchFamily="34" charset="0"/>
              </a:rPr>
              <a:t>100.</a:t>
            </a:r>
            <a:r>
              <a:rPr lang="en-CA" sz="2800" dirty="0">
                <a:solidFill>
                  <a:schemeClr val="bg1"/>
                </a:solidFill>
              </a:rPr>
              <a:t> has three sig. dig.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CA" sz="2800" dirty="0">
                <a:solidFill>
                  <a:schemeClr val="bg1"/>
                </a:solidFill>
              </a:rPr>
              <a:t>		</a:t>
            </a:r>
            <a:r>
              <a:rPr lang="en-CA" sz="2800" dirty="0">
                <a:solidFill>
                  <a:schemeClr val="bg1"/>
                </a:solidFill>
                <a:latin typeface="Calibri" pitchFamily="34" charset="0"/>
              </a:rPr>
              <a:t>100.0</a:t>
            </a:r>
            <a:r>
              <a:rPr lang="en-CA" sz="2800" dirty="0">
                <a:solidFill>
                  <a:schemeClr val="bg1"/>
                </a:solidFill>
              </a:rPr>
              <a:t> has four sig. dig.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65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0955" y="400950"/>
            <a:ext cx="785109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 startAt="4"/>
            </a:pPr>
            <a:r>
              <a:rPr lang="en-CA" sz="2800" dirty="0" smtClean="0">
                <a:solidFill>
                  <a:schemeClr val="bg1"/>
                </a:solidFill>
              </a:rPr>
              <a:t>In </a:t>
            </a:r>
            <a:r>
              <a:rPr lang="en-CA" sz="2800" dirty="0">
                <a:solidFill>
                  <a:schemeClr val="bg1"/>
                </a:solidFill>
              </a:rPr>
              <a:t>a decimal number, all trailing zeros are 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514350" indent="-514350"/>
            <a:r>
              <a:rPr lang="en-CA" sz="2800" dirty="0" smtClean="0">
                <a:solidFill>
                  <a:schemeClr val="bg1"/>
                </a:solidFill>
              </a:rPr>
              <a:t>	significant</a:t>
            </a:r>
            <a:r>
              <a:rPr lang="en-CA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CA" sz="2800" dirty="0">
                <a:solidFill>
                  <a:schemeClr val="bg1"/>
                </a:solidFill>
              </a:rPr>
              <a:t>	</a:t>
            </a:r>
            <a:r>
              <a:rPr lang="en-CA" sz="2800" dirty="0" err="1">
                <a:solidFill>
                  <a:schemeClr val="bg1"/>
                </a:solidFill>
              </a:rPr>
              <a:t>eg</a:t>
            </a:r>
            <a:r>
              <a:rPr lang="en-CA" sz="2800" dirty="0">
                <a:solidFill>
                  <a:schemeClr val="bg1"/>
                </a:solidFill>
              </a:rPr>
              <a:t>. 	</a:t>
            </a:r>
            <a:r>
              <a:rPr lang="en-CA" sz="2800" dirty="0">
                <a:solidFill>
                  <a:schemeClr val="bg1"/>
                </a:solidFill>
                <a:latin typeface="Calibri" pitchFamily="34" charset="0"/>
              </a:rPr>
              <a:t>0.000000010</a:t>
            </a:r>
            <a:r>
              <a:rPr lang="en-CA" sz="2800" dirty="0">
                <a:solidFill>
                  <a:schemeClr val="bg1"/>
                </a:solidFill>
              </a:rPr>
              <a:t> has two sig. dig.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70955" y="2044005"/>
            <a:ext cx="8230201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 startAt="5"/>
            </a:pPr>
            <a:r>
              <a:rPr lang="en-CA" sz="2800" dirty="0" smtClean="0">
                <a:solidFill>
                  <a:schemeClr val="bg1"/>
                </a:solidFill>
              </a:rPr>
              <a:t>If </a:t>
            </a:r>
            <a:r>
              <a:rPr lang="en-CA" sz="2800" dirty="0">
                <a:solidFill>
                  <a:schemeClr val="bg1"/>
                </a:solidFill>
              </a:rPr>
              <a:t>a number is written in scientific notation, then all 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514350" indent="-514350"/>
            <a:r>
              <a:rPr lang="en-CA" sz="2800" dirty="0" smtClean="0">
                <a:solidFill>
                  <a:schemeClr val="bg1"/>
                </a:solidFill>
              </a:rPr>
              <a:t>	the numbers </a:t>
            </a:r>
            <a:r>
              <a:rPr lang="en-CA" sz="2800" dirty="0">
                <a:solidFill>
                  <a:schemeClr val="bg1"/>
                </a:solidFill>
              </a:rPr>
              <a:t>are significant.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CA" sz="2800" dirty="0">
                <a:solidFill>
                  <a:schemeClr val="bg1"/>
                </a:solidFill>
              </a:rPr>
              <a:t>	</a:t>
            </a:r>
            <a:r>
              <a:rPr lang="en-CA" sz="2800" dirty="0" err="1">
                <a:solidFill>
                  <a:schemeClr val="bg1"/>
                </a:solidFill>
              </a:rPr>
              <a:t>eg</a:t>
            </a:r>
            <a:r>
              <a:rPr lang="en-CA" sz="2800" dirty="0">
                <a:solidFill>
                  <a:schemeClr val="bg1"/>
                </a:solidFill>
              </a:rPr>
              <a:t>.	</a:t>
            </a:r>
            <a:r>
              <a:rPr lang="en-CA" sz="2800" dirty="0">
                <a:solidFill>
                  <a:schemeClr val="bg1"/>
                </a:solidFill>
                <a:latin typeface="Calibri" pitchFamily="34" charset="0"/>
              </a:rPr>
              <a:t>3.00 x 10</a:t>
            </a:r>
            <a:r>
              <a:rPr lang="en-CA" sz="2800" baseline="30000" dirty="0">
                <a:solidFill>
                  <a:schemeClr val="bg1"/>
                </a:solidFill>
                <a:latin typeface="Calibri" pitchFamily="34" charset="0"/>
              </a:rPr>
              <a:t>8</a:t>
            </a:r>
            <a:r>
              <a:rPr lang="en-CA" sz="28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CA" sz="2800" dirty="0">
                <a:solidFill>
                  <a:schemeClr val="bg1"/>
                </a:solidFill>
              </a:rPr>
              <a:t>has three sig. dig.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70955" y="3628181"/>
            <a:ext cx="784372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 startAt="6"/>
            </a:pPr>
            <a:r>
              <a:rPr lang="en-CA" sz="2800" dirty="0" smtClean="0">
                <a:solidFill>
                  <a:schemeClr val="bg1"/>
                </a:solidFill>
              </a:rPr>
              <a:t>Any </a:t>
            </a:r>
            <a:r>
              <a:rPr lang="en-CA" sz="2800" dirty="0">
                <a:solidFill>
                  <a:schemeClr val="bg1"/>
                </a:solidFill>
              </a:rPr>
              <a:t>zero that is between nonzero numbers </a:t>
            </a:r>
            <a:r>
              <a:rPr lang="en-CA" sz="2800" dirty="0" smtClean="0">
                <a:solidFill>
                  <a:schemeClr val="bg1"/>
                </a:solidFill>
              </a:rPr>
              <a:t>is </a:t>
            </a:r>
          </a:p>
          <a:p>
            <a:pPr marL="514350" indent="-514350"/>
            <a:r>
              <a:rPr lang="en-CA" sz="2800" dirty="0" smtClean="0">
                <a:solidFill>
                  <a:schemeClr val="bg1"/>
                </a:solidFill>
              </a:rPr>
              <a:t>	always significant</a:t>
            </a:r>
            <a:r>
              <a:rPr lang="en-CA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CA" sz="2800" dirty="0">
                <a:solidFill>
                  <a:schemeClr val="bg1"/>
                </a:solidFill>
              </a:rPr>
              <a:t>	</a:t>
            </a:r>
            <a:r>
              <a:rPr lang="en-CA" sz="2800" dirty="0" err="1">
                <a:solidFill>
                  <a:schemeClr val="bg1"/>
                </a:solidFill>
              </a:rPr>
              <a:t>eg</a:t>
            </a:r>
            <a:r>
              <a:rPr lang="en-CA" sz="2800" dirty="0">
                <a:solidFill>
                  <a:schemeClr val="bg1"/>
                </a:solidFill>
              </a:rPr>
              <a:t>.  </a:t>
            </a:r>
            <a:r>
              <a:rPr lang="en-CA" sz="2800" dirty="0">
                <a:solidFill>
                  <a:schemeClr val="bg1"/>
                </a:solidFill>
                <a:latin typeface="Calibri" pitchFamily="34" charset="0"/>
              </a:rPr>
              <a:t>106</a:t>
            </a:r>
            <a:r>
              <a:rPr lang="en-CA" sz="2800" dirty="0">
                <a:solidFill>
                  <a:schemeClr val="bg1"/>
                </a:solidFill>
              </a:rPr>
              <a:t> has three sig. dig.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0955" y="5283205"/>
            <a:ext cx="785109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chemeClr val="bg1"/>
                </a:solidFill>
                <a:ea typeface="Times New Roman" pitchFamily="18" charset="0"/>
              </a:rPr>
              <a:t>7.	Significant digits only apply to measured values; they do not apply to counting and constants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83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/>
          <p:cNvSpPr txBox="1"/>
          <p:nvPr/>
        </p:nvSpPr>
        <p:spPr>
          <a:xfrm>
            <a:off x="642910" y="1620083"/>
            <a:ext cx="82868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 fontAlgn="base">
              <a:spcBef>
                <a:spcPct val="0"/>
              </a:spcBef>
              <a:spcAft>
                <a:spcPct val="0"/>
              </a:spcAft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Determine the number of sig dig in the following:</a:t>
            </a:r>
          </a:p>
          <a:p>
            <a:pPr marL="514350" lvl="0" indent="-514350" fontAlgn="base">
              <a:spcBef>
                <a:spcPct val="0"/>
              </a:spcBef>
              <a:spcAft>
                <a:spcPct val="0"/>
              </a:spcAft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 </a:t>
            </a:r>
            <a:endParaRPr lang="en-US" sz="2800" dirty="0" smtClean="0">
              <a:solidFill>
                <a:srgbClr val="FFC000"/>
              </a:solidFill>
              <a:latin typeface="Calibri" pitchFamily="34" charset="0"/>
            </a:endParaRP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AutoNum type="arabicPeriod" startAt="3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189	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AutoNum type="arabicPeriod" startAt="3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300	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AutoNum type="arabicPeriod" startAt="3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20. 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AutoNum type="arabicPeriod" startAt="3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1.00 x 10</a:t>
            </a:r>
            <a:r>
              <a:rPr lang="en-CA" sz="2800" baseline="30000" dirty="0" smtClean="0">
                <a:solidFill>
                  <a:srgbClr val="FFC000"/>
                </a:solidFill>
                <a:latin typeface="Calibri" pitchFamily="34" charset="0"/>
              </a:rPr>
              <a:t>5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AutoNum type="arabicPeriod" startAt="3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1001	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AutoNum type="arabicPeriod" startAt="3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0.00020	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AutoNum type="arabicPeriod" startAt="3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109.450 	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AutoNum type="arabicPeriod" startAt="3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3.00101    </a:t>
            </a:r>
          </a:p>
        </p:txBody>
      </p:sp>
    </p:spTree>
    <p:extLst>
      <p:ext uri="{BB962C8B-B14F-4D97-AF65-F5344CB8AC3E}">
        <p14:creationId xmlns:p14="http://schemas.microsoft.com/office/powerpoint/2010/main" val="19695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7544" y="532998"/>
            <a:ext cx="82296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CA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</a:rPr>
              <a:t>When multiplying and/or dividing measured values, the answer must have the same amount of sig. dig. as the measurement with the fewest number of sig. dig.</a:t>
            </a:r>
            <a:endParaRPr kumimoji="0" lang="en-CA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2928934"/>
            <a:ext cx="8239124" cy="181588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</a:rPr>
              <a:t>When adding and/or subtracting measured values, the answer must have the same number of decimal places as the measured value with the fewest decimal places.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19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42910" y="2045444"/>
            <a:ext cx="82153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 startAt="11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The dimensions of a rectangle are 12.35 cm by </a:t>
            </a:r>
          </a:p>
          <a:p>
            <a:pPr marL="514350" indent="-514350"/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	8.6 cm.  What is the area of the rectangle?</a:t>
            </a:r>
            <a:endParaRPr lang="en-US" sz="2800" dirty="0" smtClean="0">
              <a:solidFill>
                <a:srgbClr val="FFC000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2910" y="3573016"/>
            <a:ext cx="79296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fontAlgn="base">
              <a:spcBef>
                <a:spcPct val="0"/>
              </a:spcBef>
              <a:spcAft>
                <a:spcPct val="0"/>
              </a:spcAft>
              <a:buAutoNum type="arabicPeriod" startAt="12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Two pieces of wood are glued together.  The first piece has a length of 24.25 cm and the second piece has a length of 5.4 cm.  What is the length of the glued board?</a:t>
            </a:r>
          </a:p>
        </p:txBody>
      </p:sp>
    </p:spTree>
    <p:extLst>
      <p:ext uri="{BB962C8B-B14F-4D97-AF65-F5344CB8AC3E}">
        <p14:creationId xmlns:p14="http://schemas.microsoft.com/office/powerpoint/2010/main" val="409711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</a:t>
              </a:r>
              <a:r>
                <a:rPr lang="en-CA" sz="4400" b="1" cap="all" spc="-150" dirty="0" smtClean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Unit Conversion</a:t>
              </a:r>
              <a:endParaRPr lang="en-CA" sz="4400" b="1" cap="all" spc="-150" dirty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436096" y="1052736"/>
              <a:ext cx="36541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ounded Rectangle 8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377280" y="1500174"/>
            <a:ext cx="85872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rgbClr val="FFFFFF"/>
                </a:solidFill>
                <a:latin typeface="Calibri" pitchFamily="34" charset="0"/>
              </a:rPr>
              <a:t>To convert between units we multiply the value by conversion factors </a:t>
            </a:r>
          </a:p>
          <a:p>
            <a:pPr marL="457200" indent="-457200">
              <a:buFont typeface="Arial" pitchFamily="34" charset="0"/>
              <a:buChar char="•"/>
            </a:pPr>
            <a:endParaRPr lang="en-CA" sz="2800" dirty="0">
              <a:solidFill>
                <a:srgbClr val="FFFFFF"/>
              </a:solidFill>
              <a:latin typeface="Calibri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rgbClr val="FFFFFF"/>
                </a:solidFill>
                <a:latin typeface="Calibri" pitchFamily="34" charset="0"/>
              </a:rPr>
              <a:t>Convert 95 km/h to m/s</a:t>
            </a:r>
            <a:endParaRPr lang="en-US" sz="2800" dirty="0" smtClean="0">
              <a:solidFill>
                <a:srgbClr val="FFFFFF"/>
              </a:solidFill>
              <a:latin typeface="Calibri" pitchFamily="34" charset="0"/>
            </a:endParaRP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251566"/>
              </p:ext>
            </p:extLst>
          </p:nvPr>
        </p:nvGraphicFramePr>
        <p:xfrm>
          <a:off x="1785918" y="3483825"/>
          <a:ext cx="6143668" cy="881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3" imgW="3517560" imgH="507960" progId="Equation.DSMT4">
                  <p:embed/>
                </p:oleObj>
              </mc:Choice>
              <mc:Fallback>
                <p:oleObj name="Equation" r:id="rId3" imgW="35175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3483825"/>
                        <a:ext cx="6143668" cy="8812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785786" y="4635133"/>
            <a:ext cx="79296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fontAlgn="base">
              <a:spcBef>
                <a:spcPct val="0"/>
              </a:spcBef>
              <a:spcAft>
                <a:spcPct val="0"/>
              </a:spcAft>
              <a:buFont typeface="Symbol"/>
              <a:buChar char="\"/>
            </a:pPr>
            <a:r>
              <a:rPr lang="en-CA" sz="2800" dirty="0" smtClean="0">
                <a:solidFill>
                  <a:srgbClr val="FFFFFF"/>
                </a:solidFill>
                <a:ea typeface="Times New Roman" pitchFamily="18" charset="0"/>
                <a:sym typeface="Symbol" pitchFamily="18" charset="2"/>
              </a:rPr>
              <a:t>95 km/h equals 26 m/s.  Notice the number of sig.    </a:t>
            </a:r>
          </a:p>
          <a:p>
            <a:pPr lvl="0" indent="457200" fontAlgn="base">
              <a:spcBef>
                <a:spcPct val="0"/>
              </a:spcBef>
              <a:spcAft>
                <a:spcPct val="0"/>
              </a:spcAft>
            </a:pPr>
            <a:r>
              <a:rPr lang="en-CA" sz="2800" dirty="0" smtClean="0">
                <a:solidFill>
                  <a:srgbClr val="FFFFFF"/>
                </a:solidFill>
                <a:ea typeface="Times New Roman" pitchFamily="18" charset="0"/>
                <a:sym typeface="Symbol" pitchFamily="18" charset="2"/>
              </a:rPr>
              <a:t>dig remains the same.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7280" y="5715016"/>
            <a:ext cx="8587208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CA" sz="2800" dirty="0" smtClean="0">
                <a:solidFill>
                  <a:srgbClr val="FFFF00"/>
                </a:solidFill>
                <a:ea typeface="Times New Roman" pitchFamily="18" charset="0"/>
                <a:sym typeface="Symbol" pitchFamily="18" charset="2"/>
              </a:rPr>
              <a:t>Conversions factors don’t affect the number of  sig. dig.</a:t>
            </a:r>
          </a:p>
        </p:txBody>
      </p:sp>
    </p:spTree>
    <p:extLst>
      <p:ext uri="{BB962C8B-B14F-4D97-AF65-F5344CB8AC3E}">
        <p14:creationId xmlns:p14="http://schemas.microsoft.com/office/powerpoint/2010/main" val="269650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323528" y="1990042"/>
            <a:ext cx="8215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13.	What is 15 m/s in km/h?</a:t>
            </a:r>
            <a:endParaRPr lang="en-US" sz="2800" dirty="0" smtClean="0">
              <a:solidFill>
                <a:srgbClr val="FFC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65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280" y="332656"/>
            <a:ext cx="85872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CA" sz="2800" dirty="0" smtClean="0">
                <a:solidFill>
                  <a:srgbClr val="FFFFFF"/>
                </a:solidFill>
                <a:ea typeface="Times New Roman" pitchFamily="18" charset="0"/>
              </a:rPr>
              <a:t>A quick way to convert from km/h to m/s is use the following relationship:</a:t>
            </a:r>
            <a:endParaRPr lang="en-US" sz="2800" dirty="0" smtClean="0">
              <a:solidFill>
                <a:srgbClr val="FFFFFF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800" dirty="0" smtClean="0">
              <a:solidFill>
                <a:srgbClr val="FFFFFF"/>
              </a:solidFill>
              <a:ea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2800" dirty="0" smtClean="0">
                <a:solidFill>
                  <a:srgbClr val="FFFFFF"/>
                </a:solidFill>
                <a:ea typeface="Times New Roman" pitchFamily="18" charset="0"/>
              </a:rPr>
              <a:t>1 m/s = 3.6 km/h  </a:t>
            </a:r>
            <a:endParaRPr lang="en-CA" sz="2800" dirty="0" smtClean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7280" y="3068960"/>
            <a:ext cx="85872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CA" sz="2800" dirty="0" smtClean="0">
                <a:solidFill>
                  <a:srgbClr val="FFFFFF"/>
                </a:solidFill>
                <a:ea typeface="Times New Roman" pitchFamily="18" charset="0"/>
              </a:rPr>
              <a:t>km/h to m/s divide by 3.6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CA" sz="2800" dirty="0" smtClean="0">
                <a:solidFill>
                  <a:srgbClr val="FFFFFF"/>
                </a:solidFill>
              </a:rPr>
              <a:t>m/s to km/h multiply by 3.6</a:t>
            </a:r>
          </a:p>
        </p:txBody>
      </p:sp>
    </p:spTree>
    <p:extLst>
      <p:ext uri="{BB962C8B-B14F-4D97-AF65-F5344CB8AC3E}">
        <p14:creationId xmlns:p14="http://schemas.microsoft.com/office/powerpoint/2010/main" val="322678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3" name="Rectangle 2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HOMEWORK</a:t>
              </a:r>
              <a:endParaRPr lang="en-CA" sz="4400" b="1" cap="all" spc="-15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321975" y="1052736"/>
              <a:ext cx="4768273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42926" y="2071678"/>
            <a:ext cx="73580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Review lesson material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Are You Ready for Unit One # 1 – 8 pg 4 – 5  </a:t>
            </a:r>
            <a:endParaRPr lang="en-CA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0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2693238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Goals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719019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By the end of this lesson, you will be able to: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720" y="4493438"/>
            <a:ext cx="49685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solve quadratic equations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rearrange equations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apply significant digits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convert between units</a:t>
            </a:r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2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91683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Criteria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3356992"/>
            <a:ext cx="80648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solve quadratic </a:t>
            </a:r>
            <a:r>
              <a:rPr lang="en-CA" sz="2800" dirty="0" err="1" smtClean="0">
                <a:solidFill>
                  <a:schemeClr val="bg1"/>
                </a:solidFill>
              </a:rPr>
              <a:t>eqns</a:t>
            </a:r>
            <a:r>
              <a:rPr lang="en-CA" sz="2800" dirty="0" smtClean="0">
                <a:solidFill>
                  <a:schemeClr val="bg1"/>
                </a:solidFill>
              </a:rPr>
              <a:t> using the quadratic formula with a high degree of accuracy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rearranging </a:t>
            </a:r>
            <a:r>
              <a:rPr lang="en-CA" sz="2800" dirty="0" err="1" smtClean="0">
                <a:solidFill>
                  <a:schemeClr val="bg1"/>
                </a:solidFill>
              </a:rPr>
              <a:t>eqns</a:t>
            </a:r>
            <a:r>
              <a:rPr lang="en-CA" sz="2800" dirty="0" smtClean="0">
                <a:solidFill>
                  <a:schemeClr val="bg1"/>
                </a:solidFill>
              </a:rPr>
              <a:t> by manipulation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apply significant digits when conducting mathematical operations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convert between units by applying conversion factors</a:t>
            </a:r>
            <a:endParaRPr lang="en-CA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5" y="276176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Can I: 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0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910" y="1730958"/>
            <a:ext cx="471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a quadratic equation is: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285155"/>
              </p:ext>
            </p:extLst>
          </p:nvPr>
        </p:nvGraphicFramePr>
        <p:xfrm>
          <a:off x="4884738" y="1700808"/>
          <a:ext cx="22542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3" imgW="863280" imgH="203040" progId="Equation.DSMT4">
                  <p:embed/>
                </p:oleObj>
              </mc:Choice>
              <mc:Fallback>
                <p:oleObj name="Equation" r:id="rId3" imgW="863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738" y="1700808"/>
                        <a:ext cx="225425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2910" y="2493622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x is the variable, but in physics the variable can be </a:t>
            </a:r>
            <a:r>
              <a:rPr lang="en-US" sz="2800" dirty="0" smtClean="0">
                <a:solidFill>
                  <a:schemeClr val="bg1"/>
                </a:solidFill>
                <a:latin typeface="Symbol" pitchFamily="18" charset="2"/>
              </a:rPr>
              <a:t>D</a:t>
            </a:r>
            <a:r>
              <a:rPr lang="en-US" sz="2800" dirty="0" smtClean="0">
                <a:solidFill>
                  <a:schemeClr val="bg1"/>
                </a:solidFill>
              </a:rPr>
              <a:t>t, </a:t>
            </a:r>
            <a:r>
              <a:rPr lang="en-US" sz="2800" dirty="0" smtClean="0">
                <a:solidFill>
                  <a:schemeClr val="bg1"/>
                </a:solidFill>
                <a:latin typeface="Symbol" pitchFamily="18" charset="2"/>
              </a:rPr>
              <a:t>q</a:t>
            </a:r>
            <a:r>
              <a:rPr lang="en-US" sz="2800" dirty="0" smtClean="0">
                <a:solidFill>
                  <a:schemeClr val="bg1"/>
                </a:solidFill>
              </a:rPr>
              <a:t> etc.  An example of a quad </a:t>
            </a:r>
            <a:r>
              <a:rPr lang="en-US" sz="2800" dirty="0" err="1" smtClean="0">
                <a:solidFill>
                  <a:schemeClr val="bg1"/>
                </a:solidFill>
              </a:rPr>
              <a:t>eqn</a:t>
            </a:r>
            <a:r>
              <a:rPr lang="en-US" sz="2800" dirty="0" smtClean="0">
                <a:solidFill>
                  <a:schemeClr val="bg1"/>
                </a:solidFill>
              </a:rPr>
              <a:t> in physics is: 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41652"/>
              </p:ext>
            </p:extLst>
          </p:nvPr>
        </p:nvGraphicFramePr>
        <p:xfrm>
          <a:off x="1935163" y="4855154"/>
          <a:ext cx="30162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5" imgW="1155600" imgH="203040" progId="Equation.DSMT4">
                  <p:embed/>
                </p:oleObj>
              </mc:Choice>
              <mc:Fallback>
                <p:oleObj name="Equation" r:id="rId5" imgW="1155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163" y="4855154"/>
                        <a:ext cx="301625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15008" y="4924325"/>
            <a:ext cx="16430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 =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-4.9 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b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 =  5.0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c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 = 210 </a:t>
            </a:r>
            <a:endParaRPr lang="en-US" sz="2800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CA" sz="4400" b="1" cap="all" spc="-150" dirty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Solving Quadratic Equations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8604448" y="1052736"/>
              <a:ext cx="43204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625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14290"/>
            <a:ext cx="7929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to solve a quad </a:t>
            </a:r>
            <a:r>
              <a:rPr lang="en-US" sz="2800" dirty="0" err="1" smtClean="0">
                <a:solidFill>
                  <a:schemeClr val="bg1"/>
                </a:solidFill>
              </a:rPr>
              <a:t>eqn</a:t>
            </a:r>
            <a:r>
              <a:rPr lang="en-US" sz="2800" dirty="0" smtClean="0">
                <a:solidFill>
                  <a:schemeClr val="bg1"/>
                </a:solidFill>
              </a:rPr>
              <a:t> we usually use the quadratic formula :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071342"/>
              </p:ext>
            </p:extLst>
          </p:nvPr>
        </p:nvGraphicFramePr>
        <p:xfrm>
          <a:off x="2873375" y="857250"/>
          <a:ext cx="3017838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3" imgW="1155600" imgH="444240" progId="Equation.DSMT4">
                  <p:embed/>
                </p:oleObj>
              </mc:Choice>
              <mc:Fallback>
                <p:oleObj name="Equation" r:id="rId3" imgW="11556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75" y="857250"/>
                        <a:ext cx="3017838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529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77280" y="1556792"/>
            <a:ext cx="4137028" cy="569235"/>
            <a:chOff x="642910" y="2071688"/>
            <a:chExt cx="4137028" cy="569235"/>
          </a:xfrm>
        </p:grpSpPr>
        <p:sp>
          <p:nvSpPr>
            <p:cNvPr id="6" name="TextBox 5"/>
            <p:cNvSpPr txBox="1"/>
            <p:nvPr/>
          </p:nvSpPr>
          <p:spPr>
            <a:xfrm>
              <a:off x="642910" y="2117703"/>
              <a:ext cx="2000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Calibri" pitchFamily="34" charset="0"/>
                </a:rPr>
                <a:t>Solve:</a:t>
              </a:r>
              <a:r>
                <a:rPr lang="en-US" sz="2800" dirty="0" smtClean="0">
                  <a:solidFill>
                    <a:schemeClr val="bg1"/>
                  </a:solidFill>
                  <a:latin typeface="Calibri" pitchFamily="34" charset="0"/>
                </a:rPr>
                <a:t>  </a:t>
              </a:r>
              <a:endParaRPr lang="en-US" sz="28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graphicFrame>
          <p:nvGraphicFramePr>
            <p:cNvPr id="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5827564"/>
                </p:ext>
              </p:extLst>
            </p:nvPr>
          </p:nvGraphicFramePr>
          <p:xfrm>
            <a:off x="1763688" y="2071688"/>
            <a:ext cx="3016250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Equation" r:id="rId3" imgW="1155600" imgH="203040" progId="Equation.DSMT4">
                    <p:embed/>
                  </p:oleObj>
                </mc:Choice>
                <mc:Fallback>
                  <p:oleObj name="Equation" r:id="rId3" imgW="11556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3688" y="2071688"/>
                          <a:ext cx="3016250" cy="530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377280" y="2334359"/>
            <a:ext cx="47863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</a:rPr>
              <a:t>Sol’n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:  -4.9</a:t>
            </a:r>
            <a:r>
              <a:rPr lang="en-US" sz="2800" dirty="0" smtClean="0">
                <a:solidFill>
                  <a:schemeClr val="bg1"/>
                </a:solidFill>
                <a:latin typeface="Symbol" pitchFamily="18" charset="2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t</a:t>
            </a:r>
            <a:r>
              <a:rPr lang="en-US" sz="2800" baseline="30000" dirty="0" smtClean="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 + 5.0</a:t>
            </a:r>
            <a:r>
              <a:rPr lang="en-US" sz="2800" dirty="0" smtClean="0">
                <a:solidFill>
                  <a:schemeClr val="bg1"/>
                </a:solidFill>
                <a:latin typeface="Symbol" pitchFamily="18" charset="2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t + 210 = 0</a:t>
            </a:r>
          </a:p>
          <a:p>
            <a:endParaRPr lang="en-US" sz="2800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a = -4.9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b = 5.0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c = 210 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121192"/>
              </p:ext>
            </p:extLst>
          </p:nvPr>
        </p:nvGraphicFramePr>
        <p:xfrm>
          <a:off x="3089862" y="3140968"/>
          <a:ext cx="3498362" cy="1390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5" imgW="1117440" imgH="444240" progId="Equation.DSMT4">
                  <p:embed/>
                </p:oleObj>
              </mc:Choice>
              <mc:Fallback>
                <p:oleObj name="Equation" r:id="rId5" imgW="111744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862" y="3140968"/>
                        <a:ext cx="3498362" cy="1390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996769"/>
              </p:ext>
            </p:extLst>
          </p:nvPr>
        </p:nvGraphicFramePr>
        <p:xfrm>
          <a:off x="3055938" y="4675106"/>
          <a:ext cx="5724595" cy="206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7" imgW="1828800" imgH="660240" progId="Equation.DSMT4">
                  <p:embed/>
                </p:oleObj>
              </mc:Choice>
              <mc:Fallback>
                <p:oleObj name="Equation" r:id="rId7" imgW="1828800" imgH="660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4675106"/>
                        <a:ext cx="5724595" cy="206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2" name="Group 1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Sample Problem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2" name="Straight Connector 11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510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PRACTICE Problem</a:t>
                </a:r>
                <a:endParaRPr lang="en-CA" sz="4400" b="1" cap="all" spc="-150" dirty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42910" y="1571625"/>
            <a:ext cx="6965979" cy="3610855"/>
            <a:chOff x="642910" y="1571625"/>
            <a:chExt cx="6458043" cy="3610855"/>
          </a:xfrm>
        </p:grpSpPr>
        <p:sp>
          <p:nvSpPr>
            <p:cNvPr id="10" name="TextBox 9"/>
            <p:cNvSpPr txBox="1"/>
            <p:nvPr/>
          </p:nvSpPr>
          <p:spPr>
            <a:xfrm>
              <a:off x="642910" y="1643050"/>
              <a:ext cx="3857652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/>
              <a:r>
                <a:rPr lang="en-US" sz="2800" dirty="0" smtClean="0">
                  <a:solidFill>
                    <a:srgbClr val="FFC000"/>
                  </a:solidFill>
                  <a:latin typeface="Calibri" pitchFamily="34" charset="0"/>
                </a:rPr>
                <a:t>1.  Solve for </a:t>
              </a:r>
              <a:r>
                <a:rPr lang="en-US" sz="2800" dirty="0" err="1" smtClean="0">
                  <a:solidFill>
                    <a:srgbClr val="FFC000"/>
                  </a:solidFill>
                  <a:latin typeface="Symbol" pitchFamily="18" charset="2"/>
                </a:rPr>
                <a:t>D</a:t>
              </a:r>
              <a:r>
                <a:rPr lang="en-US" sz="2800" dirty="0" err="1" smtClean="0">
                  <a:solidFill>
                    <a:srgbClr val="FFC000"/>
                  </a:solidFill>
                  <a:latin typeface="Calibri" pitchFamily="34" charset="0"/>
                </a:rPr>
                <a:t>t</a:t>
              </a:r>
              <a:r>
                <a:rPr lang="en-US" sz="2800" dirty="0" smtClean="0">
                  <a:solidFill>
                    <a:srgbClr val="FFC000"/>
                  </a:solidFill>
                  <a:latin typeface="Calibri" pitchFamily="34" charset="0"/>
                </a:rPr>
                <a:t> in the </a:t>
              </a:r>
              <a:r>
                <a:rPr lang="en-US" sz="2800" dirty="0" err="1" smtClean="0">
                  <a:solidFill>
                    <a:srgbClr val="FFC000"/>
                  </a:solidFill>
                  <a:latin typeface="Calibri" pitchFamily="34" charset="0"/>
                </a:rPr>
                <a:t>eqn</a:t>
              </a:r>
              <a:r>
                <a:rPr lang="en-US" sz="2800" dirty="0" smtClean="0">
                  <a:solidFill>
                    <a:srgbClr val="FFC000"/>
                  </a:solidFill>
                  <a:latin typeface="Calibri" pitchFamily="34" charset="0"/>
                </a:rPr>
                <a:t>:</a:t>
              </a:r>
            </a:p>
            <a:p>
              <a:pPr marL="514350" indent="-514350"/>
              <a:endParaRPr lang="en-US" sz="2800" dirty="0" smtClean="0">
                <a:solidFill>
                  <a:srgbClr val="FFC000"/>
                </a:solidFill>
                <a:latin typeface="Calibri" pitchFamily="34" charset="0"/>
              </a:endParaRPr>
            </a:p>
            <a:p>
              <a:pPr marL="514350" indent="-514350"/>
              <a:r>
                <a:rPr lang="en-US" sz="2800" dirty="0" smtClean="0">
                  <a:solidFill>
                    <a:srgbClr val="FFC000"/>
                  </a:solidFill>
                  <a:latin typeface="Calibri" pitchFamily="34" charset="0"/>
                </a:rPr>
                <a:t>	a.  13, -11</a:t>
              </a:r>
            </a:p>
            <a:p>
              <a:pPr marL="514350" indent="-514350"/>
              <a:r>
                <a:rPr lang="en-US" sz="2800" dirty="0" smtClean="0">
                  <a:solidFill>
                    <a:srgbClr val="FFC000"/>
                  </a:solidFill>
                  <a:latin typeface="Calibri" pitchFamily="34" charset="0"/>
                </a:rPr>
                <a:t>	b.  -2.1, +2.8</a:t>
              </a:r>
            </a:p>
            <a:p>
              <a:pPr marL="514350" indent="-514350"/>
              <a:r>
                <a:rPr lang="en-US" sz="2800" dirty="0" smtClean="0">
                  <a:solidFill>
                    <a:srgbClr val="FFC000"/>
                  </a:solidFill>
                  <a:latin typeface="Calibri" pitchFamily="34" charset="0"/>
                </a:rPr>
                <a:t>	c.  1.3, 2.2</a:t>
              </a:r>
            </a:p>
            <a:p>
              <a:pPr marL="514350" indent="-514350"/>
              <a:r>
                <a:rPr lang="en-US" sz="2800" dirty="0" smtClean="0">
                  <a:solidFill>
                    <a:srgbClr val="FFC000"/>
                  </a:solidFill>
                  <a:latin typeface="Calibri" pitchFamily="34" charset="0"/>
                </a:rPr>
                <a:t>	d.  -1.2, 4.8 </a:t>
              </a:r>
            </a:p>
            <a:p>
              <a:pPr marL="514350" indent="-514350"/>
              <a:r>
                <a:rPr lang="en-US" sz="2800" dirty="0" smtClean="0">
                  <a:solidFill>
                    <a:srgbClr val="FFC000"/>
                  </a:solidFill>
                  <a:latin typeface="Calibri" pitchFamily="34" charset="0"/>
                </a:rPr>
                <a:t>	e.  0, -1.0</a:t>
              </a:r>
              <a:r>
                <a:rPr lang="en-US" sz="2800" dirty="0" smtClean="0">
                  <a:solidFill>
                    <a:srgbClr val="FFFF00"/>
                  </a:solidFill>
                  <a:latin typeface="Calibri" pitchFamily="34" charset="0"/>
                </a:rPr>
                <a:t> </a:t>
              </a:r>
              <a:endParaRPr lang="en-US" sz="2800" dirty="0">
                <a:solidFill>
                  <a:srgbClr val="FFFF00"/>
                </a:solidFill>
                <a:latin typeface="Calibri" pitchFamily="34" charset="0"/>
              </a:endParaRPr>
            </a:p>
          </p:txBody>
        </p:sp>
        <p:graphicFrame>
          <p:nvGraphicFramePr>
            <p:cNvPr id="11" name="Object 4"/>
            <p:cNvGraphicFramePr>
              <a:graphicFrameLocks noChangeAspect="1"/>
            </p:cNvGraphicFramePr>
            <p:nvPr/>
          </p:nvGraphicFramePr>
          <p:xfrm>
            <a:off x="4284033" y="1571625"/>
            <a:ext cx="2816920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0" name="Equation" r:id="rId3" imgW="1079280" imgH="203040" progId="Equation.DSMT4">
                    <p:embed/>
                  </p:oleObj>
                </mc:Choice>
                <mc:Fallback>
                  <p:oleObj name="Equation" r:id="rId3" imgW="10792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4033" y="1571625"/>
                          <a:ext cx="2816920" cy="530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5410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</a:t>
              </a:r>
              <a:r>
                <a:rPr lang="en-CA" sz="4400" b="1" cap="all" spc="-150" dirty="0" smtClean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Rearranging Equations</a:t>
              </a:r>
              <a:endParaRPr lang="en-CA" sz="4400" b="1" cap="all" spc="-150" dirty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7227168" y="1052736"/>
              <a:ext cx="1863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42910" y="1730958"/>
            <a:ext cx="81775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we rearrange </a:t>
            </a:r>
            <a:r>
              <a:rPr lang="en-US" sz="2800" dirty="0" err="1" smtClean="0">
                <a:solidFill>
                  <a:schemeClr val="bg1"/>
                </a:solidFill>
              </a:rPr>
              <a:t>eqns</a:t>
            </a:r>
            <a:r>
              <a:rPr lang="en-US" sz="2800" dirty="0" smtClean="0">
                <a:solidFill>
                  <a:schemeClr val="bg1"/>
                </a:solidFill>
              </a:rPr>
              <a:t> by manipulating one or both sides of the </a:t>
            </a:r>
            <a:r>
              <a:rPr lang="en-US" sz="2800" dirty="0" err="1" smtClean="0">
                <a:solidFill>
                  <a:schemeClr val="bg1"/>
                </a:solidFill>
              </a:rPr>
              <a:t>eqn</a:t>
            </a:r>
            <a:r>
              <a:rPr lang="en-US" sz="2800" dirty="0" smtClean="0">
                <a:solidFill>
                  <a:schemeClr val="bg1"/>
                </a:solidFill>
              </a:rPr>
              <a:t> using the rules of mathematics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what we do to one side of the </a:t>
            </a:r>
            <a:r>
              <a:rPr lang="en-US" sz="2800" dirty="0" err="1" smtClean="0">
                <a:solidFill>
                  <a:schemeClr val="bg1"/>
                </a:solidFill>
              </a:rPr>
              <a:t>eqn</a:t>
            </a:r>
            <a:r>
              <a:rPr lang="en-US" sz="2800" dirty="0" smtClean="0">
                <a:solidFill>
                  <a:schemeClr val="bg1"/>
                </a:solidFill>
              </a:rPr>
              <a:t> must be done to the other side in order to maintain the equality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675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3" name="Rectangle 2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</a:t>
              </a:r>
              <a:r>
                <a:rPr lang="en-CA" sz="4400" b="1" cap="all" spc="-150" dirty="0" smtClean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Sample Problem</a:t>
              </a:r>
              <a:endParaRPr lang="en-CA" sz="4400" b="1" cap="all" spc="-150" dirty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71472" y="1652574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2800" dirty="0" smtClean="0">
                <a:solidFill>
                  <a:schemeClr val="bg1"/>
                </a:solidFill>
              </a:rPr>
              <a:t>ex </a:t>
            </a:r>
            <a:r>
              <a:rPr lang="en-CA" sz="2800" dirty="0" smtClean="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en-CA" sz="2800" dirty="0" smtClean="0">
                <a:solidFill>
                  <a:schemeClr val="bg1"/>
                </a:solidFill>
              </a:rPr>
              <a:t>.  Rearrange		  for b	 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682473"/>
              </p:ext>
            </p:extLst>
          </p:nvPr>
        </p:nvGraphicFramePr>
        <p:xfrm>
          <a:off x="3071802" y="1479763"/>
          <a:ext cx="1285884" cy="94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Equation" r:id="rId3" imgW="533160" imgH="393480" progId="Equation.DSMT4">
                  <p:embed/>
                </p:oleObj>
              </mc:Choice>
              <mc:Fallback>
                <p:oleObj name="Equation" r:id="rId3" imgW="533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1479763"/>
                        <a:ext cx="1285884" cy="9491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1472" y="2666980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</a:rPr>
              <a:t>Sol’n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:</a:t>
            </a:r>
            <a:endParaRPr lang="en-US" sz="2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91426" y="266698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Defining the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</a:rPr>
              <a:t>eqn</a:t>
            </a:r>
            <a:endParaRPr lang="en-US" sz="2800" dirty="0">
              <a:solidFill>
                <a:schemeClr val="bg1"/>
              </a:solidFill>
              <a:latin typeface="Calibri" pitchFamily="34" charset="0"/>
            </a:endParaRPr>
          </a:p>
        </p:txBody>
      </p:sp>
      <p:graphicFrame>
        <p:nvGraphicFramePr>
          <p:cNvPr id="1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629147"/>
              </p:ext>
            </p:extLst>
          </p:nvPr>
        </p:nvGraphicFramePr>
        <p:xfrm>
          <a:off x="5319017" y="2530475"/>
          <a:ext cx="1347788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5" imgW="545760" imgH="393480" progId="Equation.DSMT4">
                  <p:embed/>
                </p:oleObj>
              </mc:Choice>
              <mc:Fallback>
                <p:oleObj name="Equation" r:id="rId5" imgW="545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017" y="2530475"/>
                        <a:ext cx="1347788" cy="96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891426" y="360678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Multiply by 2</a:t>
            </a:r>
            <a:endParaRPr lang="en-US" sz="2800" dirty="0">
              <a:solidFill>
                <a:schemeClr val="bg1"/>
              </a:solidFill>
              <a:latin typeface="Calibri" pitchFamily="34" charset="0"/>
            </a:endParaRPr>
          </a:p>
        </p:txBody>
      </p:sp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734094"/>
              </p:ext>
            </p:extLst>
          </p:nvPr>
        </p:nvGraphicFramePr>
        <p:xfrm>
          <a:off x="5319017" y="3387725"/>
          <a:ext cx="3573463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Equation" r:id="rId7" imgW="1447560" imgH="393480" progId="Equation.DSMT4">
                  <p:embed/>
                </p:oleObj>
              </mc:Choice>
              <mc:Fallback>
                <p:oleObj name="Equation" r:id="rId7" imgW="1447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017" y="3387725"/>
                        <a:ext cx="3573463" cy="96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891426" y="457198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Divide by h</a:t>
            </a:r>
            <a:endParaRPr lang="en-US" sz="2800" dirty="0">
              <a:solidFill>
                <a:schemeClr val="bg1"/>
              </a:solidFill>
              <a:latin typeface="Calibri" pitchFamily="34" charset="0"/>
            </a:endParaRPr>
          </a:p>
        </p:txBody>
      </p:sp>
      <p:graphicFrame>
        <p:nvGraphicFramePr>
          <p:cNvPr id="2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961745"/>
              </p:ext>
            </p:extLst>
          </p:nvPr>
        </p:nvGraphicFramePr>
        <p:xfrm>
          <a:off x="5319017" y="4386263"/>
          <a:ext cx="347821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Equation" r:id="rId9" imgW="1409400" imgH="393480" progId="Equation.DSMT4">
                  <p:embed/>
                </p:oleObj>
              </mc:Choice>
              <mc:Fallback>
                <p:oleObj name="Equation" r:id="rId9" imgW="1409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017" y="4386263"/>
                        <a:ext cx="3478213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891426" y="557214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Rewrite the equation</a:t>
            </a:r>
            <a:endParaRPr lang="en-US" sz="2800" dirty="0">
              <a:solidFill>
                <a:schemeClr val="bg1"/>
              </a:solidFill>
              <a:latin typeface="Calibri" pitchFamily="34" charset="0"/>
            </a:endParaRPr>
          </a:p>
        </p:txBody>
      </p:sp>
      <p:graphicFrame>
        <p:nvGraphicFramePr>
          <p:cNvPr id="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867905"/>
              </p:ext>
            </p:extLst>
          </p:nvPr>
        </p:nvGraphicFramePr>
        <p:xfrm>
          <a:off x="5319017" y="5373216"/>
          <a:ext cx="12700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Equation" r:id="rId11" imgW="507960" imgH="393480" progId="Equation.DSMT4">
                  <p:embed/>
                </p:oleObj>
              </mc:Choice>
              <mc:Fallback>
                <p:oleObj name="Equation" r:id="rId11" imgW="507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017" y="5373216"/>
                        <a:ext cx="1270000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ounded Rectangle 24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41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19" grpId="0"/>
      <p:bldP spid="21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564</Words>
  <Application>Microsoft Office PowerPoint</Application>
  <PresentationFormat>On-screen Show (4:3)</PresentationFormat>
  <Paragraphs>108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25</cp:revision>
  <dcterms:created xsi:type="dcterms:W3CDTF">2013-07-23T20:53:01Z</dcterms:created>
  <dcterms:modified xsi:type="dcterms:W3CDTF">2013-08-15T21:30:23Z</dcterms:modified>
</cp:coreProperties>
</file>