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5" r:id="rId7"/>
    <p:sldId id="261" r:id="rId8"/>
    <p:sldId id="279" r:id="rId9"/>
    <p:sldId id="262" r:id="rId10"/>
    <p:sldId id="280" r:id="rId11"/>
    <p:sldId id="281" r:id="rId12"/>
    <p:sldId id="267" r:id="rId13"/>
    <p:sldId id="282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6900"/>
    <a:srgbClr val="29B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60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03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29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75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2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89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0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94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00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A77EE-B645-4BD2-8B58-0FBBE464147E}" type="datetimeFigureOut">
              <a:rPr lang="en-CA" smtClean="0"/>
              <a:t>15/08/2013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28A1-01CA-4435-AC11-5EF447A471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a/url?sa=i&amp;rct=j&amp;q=mathematics&amp;source=images&amp;cd=&amp;cad=rja&amp;docid=_iJ-p7bROHYPIM&amp;tbnid=i8Sz3U3Fjzz74M:&amp;ved=0CAUQjRw&amp;url=http://www.fbk.eu/research-centers&amp;ei=2_3uUd6KI4bjqgGhuYEY&amp;psig=AFQjCNFbiXrJX_bPkSHGEggy7CbF5FrfXg&amp;ust=137470339803021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fbk.eu/sites/www.fbk.eu/files/blocks-mathematics.jpg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74"/>
          <a:stretch/>
        </p:blipFill>
        <p:spPr bwMode="auto">
          <a:xfrm>
            <a:off x="5508103" y="-99392"/>
            <a:ext cx="3852949" cy="70567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3789040"/>
            <a:ext cx="7704856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Mathematics </a:t>
            </a:r>
            <a:r>
              <a:rPr lang="en-CA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2</a:t>
            </a:r>
            <a:endParaRPr lang="en-CA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4697849"/>
            <a:ext cx="56886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ensure  that you have the necessary math skills to successfully complete this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course.  Many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skills from grade ten math and science will be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reviewed.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26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PRACTICE Problem</a:t>
                </a:r>
                <a:endParaRPr lang="en-CA" sz="4400" b="1" cap="all" spc="-150" dirty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77280" y="1643050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3.  Solve for b in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857356" y="2571744"/>
            <a:ext cx="5000660" cy="2585039"/>
            <a:chOff x="1214414" y="3714752"/>
            <a:chExt cx="5786478" cy="2991259"/>
          </a:xfrm>
        </p:grpSpPr>
        <p:grpSp>
          <p:nvGrpSpPr>
            <p:cNvPr id="17" name="Group 10"/>
            <p:cNvGrpSpPr/>
            <p:nvPr/>
          </p:nvGrpSpPr>
          <p:grpSpPr>
            <a:xfrm>
              <a:off x="1214414" y="3714752"/>
              <a:ext cx="5786478" cy="2319741"/>
              <a:chOff x="1214414" y="3714752"/>
              <a:chExt cx="5786478" cy="2319741"/>
            </a:xfrm>
          </p:grpSpPr>
          <p:sp>
            <p:nvSpPr>
              <p:cNvPr id="28" name="Isosceles Triangle 27"/>
              <p:cNvSpPr/>
              <p:nvPr/>
            </p:nvSpPr>
            <p:spPr>
              <a:xfrm>
                <a:off x="1214414" y="3714752"/>
                <a:ext cx="5786478" cy="2286016"/>
              </a:xfrm>
              <a:prstGeom prst="triangle">
                <a:avLst>
                  <a:gd name="adj" fmla="val 75858"/>
                </a:avLst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57950" y="4214818"/>
                <a:ext cx="42862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 smtClean="0">
                    <a:solidFill>
                      <a:srgbClr val="FFC000"/>
                    </a:solidFill>
                    <a:latin typeface="Calibri" pitchFamily="34" charset="0"/>
                  </a:rPr>
                  <a:t>b</a:t>
                </a:r>
                <a:endParaRPr lang="en-CA" sz="2000" dirty="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28860" y="5357825"/>
                <a:ext cx="1926785" cy="676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 smtClean="0">
                    <a:solidFill>
                      <a:srgbClr val="FFC000"/>
                    </a:solidFill>
                    <a:latin typeface="Calibri" pitchFamily="34" charset="0"/>
                  </a:rPr>
                  <a:t>25</a:t>
                </a:r>
                <a:r>
                  <a:rPr lang="en-CA" sz="3200" baseline="30000" dirty="0" smtClean="0">
                    <a:solidFill>
                      <a:srgbClr val="FFC000"/>
                    </a:solidFill>
                    <a:latin typeface="Calibri" pitchFamily="34" charset="0"/>
                  </a:rPr>
                  <a:t>o</a:t>
                </a:r>
                <a:endParaRPr lang="en-CA" sz="2000" baseline="30000" dirty="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694333" y="6029343"/>
              <a:ext cx="1925765" cy="676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solidFill>
                    <a:srgbClr val="FFC000"/>
                  </a:solidFill>
                  <a:latin typeface="Calibri" pitchFamily="34" charset="0"/>
                </a:rPr>
                <a:t>6.5 cm</a:t>
              </a:r>
              <a:endParaRPr lang="en-CA" sz="2000" dirty="0">
                <a:solidFill>
                  <a:srgbClr val="FFC000"/>
                </a:solidFill>
                <a:latin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1629" y="4112715"/>
              <a:ext cx="1239960" cy="676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solidFill>
                    <a:srgbClr val="FFC000"/>
                  </a:solidFill>
                  <a:latin typeface="Calibri" pitchFamily="34" charset="0"/>
                </a:rPr>
                <a:t>105</a:t>
              </a:r>
              <a:r>
                <a:rPr lang="en-CA" sz="3200" baseline="30000" dirty="0" smtClean="0">
                  <a:solidFill>
                    <a:srgbClr val="FFC000"/>
                  </a:solidFill>
                  <a:latin typeface="Calibri" pitchFamily="34" charset="0"/>
                </a:rPr>
                <a:t>o</a:t>
              </a:r>
              <a:endParaRPr lang="en-CA" sz="2000" baseline="30000" dirty="0">
                <a:solidFill>
                  <a:srgbClr val="FFC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91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applying </a:t>
              </a:r>
              <a:r>
                <a:rPr lang="en-CA" sz="4400" b="1" cap="all" spc="-150" dirty="0" err="1" smtClean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COSine</a:t>
              </a:r>
              <a:r>
                <a:rPr lang="en-CA" sz="4400" b="1" cap="all" spc="-150" dirty="0" smtClean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Law</a:t>
              </a:r>
              <a:endParaRPr lang="en-CA" sz="4400" b="1" cap="all" spc="-150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6300192" y="1052736"/>
              <a:ext cx="27900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3" name="Group 22"/>
          <p:cNvGrpSpPr/>
          <p:nvPr/>
        </p:nvGrpSpPr>
        <p:grpSpPr>
          <a:xfrm>
            <a:off x="1928794" y="1785926"/>
            <a:ext cx="5000660" cy="2498608"/>
            <a:chOff x="1214414" y="3714752"/>
            <a:chExt cx="5786478" cy="2891246"/>
          </a:xfrm>
        </p:grpSpPr>
        <p:grpSp>
          <p:nvGrpSpPr>
            <p:cNvPr id="24" name="Group 10"/>
            <p:cNvGrpSpPr/>
            <p:nvPr/>
          </p:nvGrpSpPr>
          <p:grpSpPr>
            <a:xfrm>
              <a:off x="1214414" y="3714752"/>
              <a:ext cx="5786478" cy="2319742"/>
              <a:chOff x="1214414" y="3714752"/>
              <a:chExt cx="5786478" cy="2319742"/>
            </a:xfrm>
          </p:grpSpPr>
          <p:sp>
            <p:nvSpPr>
              <p:cNvPr id="27" name="Isosceles Triangle 26"/>
              <p:cNvSpPr/>
              <p:nvPr/>
            </p:nvSpPr>
            <p:spPr>
              <a:xfrm>
                <a:off x="1214414" y="3714752"/>
                <a:ext cx="5786478" cy="2286016"/>
              </a:xfrm>
              <a:prstGeom prst="triangle">
                <a:avLst>
                  <a:gd name="adj" fmla="val 75858"/>
                </a:avLst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43240" y="4143380"/>
                <a:ext cx="428628" cy="676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 smtClean="0">
                    <a:solidFill>
                      <a:schemeClr val="bg1"/>
                    </a:solidFill>
                    <a:latin typeface="Calibri" pitchFamily="34" charset="0"/>
                  </a:rPr>
                  <a:t>a</a:t>
                </a:r>
                <a:endParaRPr lang="en-CA" sz="2000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215074" y="5357826"/>
                <a:ext cx="428628" cy="676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 smtClean="0">
                    <a:solidFill>
                      <a:schemeClr val="bg1"/>
                    </a:solidFill>
                    <a:latin typeface="Calibri" pitchFamily="34" charset="0"/>
                  </a:rPr>
                  <a:t>A</a:t>
                </a:r>
                <a:endParaRPr lang="en-CA" sz="2000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57950" y="4214818"/>
                <a:ext cx="428628" cy="676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 smtClean="0">
                    <a:solidFill>
                      <a:schemeClr val="bg1"/>
                    </a:solidFill>
                    <a:latin typeface="Calibri" pitchFamily="34" charset="0"/>
                  </a:rPr>
                  <a:t>b</a:t>
                </a:r>
                <a:endParaRPr lang="en-CA" sz="2000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428860" y="5357826"/>
                <a:ext cx="428628" cy="676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 smtClean="0">
                    <a:solidFill>
                      <a:schemeClr val="bg1"/>
                    </a:solidFill>
                    <a:latin typeface="Calibri" pitchFamily="34" charset="0"/>
                  </a:rPr>
                  <a:t>B</a:t>
                </a:r>
                <a:endParaRPr lang="en-CA" sz="2000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000496" y="5929330"/>
              <a:ext cx="428628" cy="676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solidFill>
                    <a:schemeClr val="bg1"/>
                  </a:solidFill>
                  <a:latin typeface="Calibri" pitchFamily="34" charset="0"/>
                </a:rPr>
                <a:t>c</a:t>
              </a:r>
              <a:endParaRPr lang="en-CA" sz="2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86380" y="3857628"/>
              <a:ext cx="428628" cy="676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solidFill>
                    <a:schemeClr val="bg1"/>
                  </a:solidFill>
                  <a:latin typeface="Calibri" pitchFamily="34" charset="0"/>
                </a:rPr>
                <a:t>C</a:t>
              </a:r>
              <a:endParaRPr lang="en-CA" sz="2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3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5395"/>
              </p:ext>
            </p:extLst>
          </p:nvPr>
        </p:nvGraphicFramePr>
        <p:xfrm>
          <a:off x="2746375" y="4829175"/>
          <a:ext cx="35163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3" imgW="1346040" imgH="203040" progId="Equation.DSMT4">
                  <p:embed/>
                </p:oleObj>
              </mc:Choice>
              <mc:Fallback>
                <p:oleObj name="Equation" r:id="rId3" imgW="1346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4829175"/>
                        <a:ext cx="351631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42910" y="5832479"/>
            <a:ext cx="792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normally cosine law is used if you have two sides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and the adjacent angle. </a:t>
            </a:r>
            <a:r>
              <a:rPr lang="en-US" sz="2800" dirty="0" err="1" smtClean="0">
                <a:solidFill>
                  <a:schemeClr val="bg1"/>
                </a:solidFill>
              </a:rPr>
              <a:t>ie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r>
              <a:rPr lang="en-US" sz="2800" dirty="0" err="1" smtClean="0">
                <a:solidFill>
                  <a:schemeClr val="bg1"/>
                </a:solidFill>
              </a:rPr>
              <a:t>a,c</a:t>
            </a:r>
            <a:r>
              <a:rPr lang="en-US" sz="2800" dirty="0" smtClean="0">
                <a:solidFill>
                  <a:schemeClr val="bg1"/>
                </a:solidFill>
              </a:rPr>
              <a:t> and B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5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377280" y="1643050"/>
            <a:ext cx="8286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4.  Solve for a in</a:t>
            </a:r>
          </a:p>
          <a:p>
            <a:pPr marL="514350" indent="-514350"/>
            <a:endParaRPr lang="en-US" sz="2800" dirty="0" smtClean="0">
              <a:solidFill>
                <a:srgbClr val="FFC000"/>
              </a:solidFill>
              <a:latin typeface="Calibri" pitchFamily="34" charset="0"/>
            </a:endParaRPr>
          </a:p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	</a:t>
            </a:r>
          </a:p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	</a:t>
            </a:r>
            <a:endParaRPr lang="en-US" sz="2800" dirty="0">
              <a:solidFill>
                <a:srgbClr val="FFFF00"/>
              </a:solidFill>
              <a:latin typeface="Calibri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857356" y="2571744"/>
            <a:ext cx="5786478" cy="2585039"/>
            <a:chOff x="1857356" y="2571744"/>
            <a:chExt cx="5786478" cy="2585039"/>
          </a:xfrm>
        </p:grpSpPr>
        <p:grpSp>
          <p:nvGrpSpPr>
            <p:cNvPr id="21" name="Group 20"/>
            <p:cNvGrpSpPr/>
            <p:nvPr/>
          </p:nvGrpSpPr>
          <p:grpSpPr>
            <a:xfrm>
              <a:off x="1857356" y="2571744"/>
              <a:ext cx="5786478" cy="2585039"/>
              <a:chOff x="1214414" y="3714752"/>
              <a:chExt cx="6695782" cy="2991259"/>
            </a:xfrm>
          </p:grpSpPr>
          <p:grpSp>
            <p:nvGrpSpPr>
              <p:cNvPr id="23" name="Group 10"/>
              <p:cNvGrpSpPr/>
              <p:nvPr/>
            </p:nvGrpSpPr>
            <p:grpSpPr>
              <a:xfrm>
                <a:off x="1214414" y="3714752"/>
                <a:ext cx="6695782" cy="2286016"/>
                <a:chOff x="1214414" y="3714752"/>
                <a:chExt cx="6695782" cy="2286016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1214414" y="3714752"/>
                  <a:ext cx="5786478" cy="2286016"/>
                </a:xfrm>
                <a:prstGeom prst="triangle">
                  <a:avLst>
                    <a:gd name="adj" fmla="val 75858"/>
                  </a:avLst>
                </a:prstGeom>
                <a:noFill/>
                <a:ln w="571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6357950" y="4214818"/>
                  <a:ext cx="1552246" cy="6766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200" dirty="0" smtClean="0">
                      <a:solidFill>
                        <a:srgbClr val="FFC000"/>
                      </a:solidFill>
                      <a:latin typeface="Calibri" pitchFamily="34" charset="0"/>
                    </a:rPr>
                    <a:t>1.0 m</a:t>
                  </a:r>
                  <a:endParaRPr lang="en-CA" sz="2000" dirty="0">
                    <a:solidFill>
                      <a:srgbClr val="FFC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760932" y="5202703"/>
                  <a:ext cx="1017482" cy="6766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200" dirty="0" smtClean="0">
                      <a:solidFill>
                        <a:srgbClr val="FFC000"/>
                      </a:solidFill>
                      <a:latin typeface="Calibri" pitchFamily="34" charset="0"/>
                    </a:rPr>
                    <a:t>75</a:t>
                  </a:r>
                  <a:r>
                    <a:rPr lang="en-CA" sz="3200" baseline="30000" dirty="0" smtClean="0">
                      <a:solidFill>
                        <a:srgbClr val="FFC000"/>
                      </a:solidFill>
                      <a:latin typeface="Calibri" pitchFamily="34" charset="0"/>
                    </a:rPr>
                    <a:t>o</a:t>
                  </a:r>
                  <a:endParaRPr lang="en-CA" sz="2000" baseline="30000" dirty="0">
                    <a:solidFill>
                      <a:srgbClr val="FFC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3694333" y="6029343"/>
                <a:ext cx="1925765" cy="676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 smtClean="0">
                    <a:solidFill>
                      <a:srgbClr val="FFC000"/>
                    </a:solidFill>
                    <a:latin typeface="Calibri" pitchFamily="34" charset="0"/>
                  </a:rPr>
                  <a:t>3.5 m</a:t>
                </a:r>
                <a:endParaRPr lang="en-CA" sz="2000" dirty="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571868" y="2786058"/>
              <a:ext cx="428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solidFill>
                    <a:srgbClr val="FFC000"/>
                  </a:solidFill>
                  <a:latin typeface="Calibri" pitchFamily="34" charset="0"/>
                </a:rPr>
                <a:t>a</a:t>
              </a:r>
              <a:endParaRPr lang="en-CA" sz="2000" dirty="0">
                <a:solidFill>
                  <a:srgbClr val="FFC000"/>
                </a:solidFill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PRACTICE Problem</a:t>
              </a:r>
              <a:endParaRPr lang="en-CA" sz="4400" b="1" cap="all" spc="-15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77280" y="1916832"/>
            <a:ext cx="8286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5. </a:t>
            </a:r>
            <a:r>
              <a:rPr lang="en-US" sz="2800" dirty="0">
                <a:solidFill>
                  <a:srgbClr val="FFC000"/>
                </a:solidFill>
              </a:rPr>
              <a:t>Cosine law can also be used to solve for an angle if </a:t>
            </a:r>
          </a:p>
          <a:p>
            <a:r>
              <a:rPr lang="en-US" sz="2800" dirty="0">
                <a:solidFill>
                  <a:srgbClr val="FFC000"/>
                </a:solidFill>
              </a:rPr>
              <a:t>    </a:t>
            </a:r>
            <a:r>
              <a:rPr lang="en-US" sz="2800" dirty="0" smtClean="0">
                <a:solidFill>
                  <a:srgbClr val="FFC000"/>
                </a:solidFill>
              </a:rPr>
              <a:t> you </a:t>
            </a:r>
            <a:r>
              <a:rPr lang="en-US" sz="2800" dirty="0">
                <a:solidFill>
                  <a:srgbClr val="FFC000"/>
                </a:solidFill>
              </a:rPr>
              <a:t>have all three </a:t>
            </a:r>
            <a:r>
              <a:rPr lang="en-US" sz="2800" dirty="0" smtClean="0">
                <a:solidFill>
                  <a:srgbClr val="FFC000"/>
                </a:solidFill>
              </a:rPr>
              <a:t>sides.  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Solve for </a:t>
            </a:r>
            <a:r>
              <a:rPr lang="en-US" sz="2800" dirty="0" smtClean="0">
                <a:solidFill>
                  <a:srgbClr val="FFC000"/>
                </a:solidFill>
                <a:latin typeface="Symbol" pitchFamily="18" charset="2"/>
              </a:rPr>
              <a:t>q</a:t>
            </a:r>
            <a:endParaRPr lang="en-US" sz="2800" dirty="0">
              <a:solidFill>
                <a:srgbClr val="FFFF00"/>
              </a:solidFill>
              <a:latin typeface="Calibr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57356" y="3724281"/>
            <a:ext cx="5786478" cy="2585039"/>
            <a:chOff x="1857356" y="2571744"/>
            <a:chExt cx="5786478" cy="2585039"/>
          </a:xfrm>
        </p:grpSpPr>
        <p:grpSp>
          <p:nvGrpSpPr>
            <p:cNvPr id="17" name="Group 12"/>
            <p:cNvGrpSpPr/>
            <p:nvPr/>
          </p:nvGrpSpPr>
          <p:grpSpPr>
            <a:xfrm>
              <a:off x="1857356" y="2571744"/>
              <a:ext cx="5786478" cy="2585039"/>
              <a:chOff x="1214414" y="3714752"/>
              <a:chExt cx="6695782" cy="2991259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214414" y="3714752"/>
                <a:ext cx="6695782" cy="2286016"/>
                <a:chOff x="1214414" y="3714752"/>
                <a:chExt cx="6695782" cy="2286016"/>
              </a:xfrm>
            </p:grpSpPr>
            <p:sp>
              <p:nvSpPr>
                <p:cNvPr id="31" name="Isosceles Triangle 30"/>
                <p:cNvSpPr/>
                <p:nvPr/>
              </p:nvSpPr>
              <p:spPr>
                <a:xfrm>
                  <a:off x="1214414" y="3714752"/>
                  <a:ext cx="5786478" cy="2286016"/>
                </a:xfrm>
                <a:prstGeom prst="triangle">
                  <a:avLst>
                    <a:gd name="adj" fmla="val 75858"/>
                  </a:avLst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357950" y="4214818"/>
                  <a:ext cx="1552246" cy="6766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200" dirty="0" smtClean="0">
                      <a:solidFill>
                        <a:srgbClr val="FFC000"/>
                      </a:solidFill>
                      <a:latin typeface="Calibri" pitchFamily="34" charset="0"/>
                    </a:rPr>
                    <a:t>2.0 m</a:t>
                  </a:r>
                  <a:endParaRPr lang="en-CA" sz="2000" dirty="0">
                    <a:solidFill>
                      <a:srgbClr val="FFC000"/>
                    </a:solidFill>
                    <a:latin typeface="Calibri" pitchFamily="34" charset="0"/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537038" y="4143428"/>
                  <a:ext cx="1322624" cy="6766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3200" dirty="0" smtClean="0">
                      <a:solidFill>
                        <a:srgbClr val="FFC000"/>
                      </a:solidFill>
                      <a:latin typeface="Calibri" pitchFamily="34" charset="0"/>
                    </a:rPr>
                    <a:t>4.2 m</a:t>
                  </a:r>
                  <a:endParaRPr lang="en-CA" sz="2000" baseline="30000" dirty="0">
                    <a:solidFill>
                      <a:srgbClr val="FFC000"/>
                    </a:solidFill>
                    <a:latin typeface="Calibri" pitchFamily="34" charset="0"/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3694333" y="6029343"/>
                <a:ext cx="1925765" cy="676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 smtClean="0">
                    <a:solidFill>
                      <a:srgbClr val="FFC000"/>
                    </a:solidFill>
                    <a:latin typeface="Calibri" pitchFamily="34" charset="0"/>
                  </a:rPr>
                  <a:t>5.5 m</a:t>
                </a:r>
                <a:endParaRPr lang="en-CA" sz="2000" dirty="0">
                  <a:solidFill>
                    <a:srgbClr val="FFC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357818" y="2727891"/>
              <a:ext cx="428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solidFill>
                    <a:srgbClr val="FFC000"/>
                  </a:solidFill>
                  <a:latin typeface="Symbol" pitchFamily="18" charset="2"/>
                </a:rPr>
                <a:t>q</a:t>
              </a:r>
              <a:endParaRPr lang="en-CA" sz="2000" dirty="0">
                <a:solidFill>
                  <a:srgbClr val="FFC000"/>
                </a:solidFill>
                <a:latin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83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3" name="Rectangle 2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HOMEWORK</a:t>
              </a:r>
              <a:endParaRPr lang="en-CA" sz="4400" b="1" cap="all" spc="-15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4321975" y="1052736"/>
              <a:ext cx="4768273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926" y="2071678"/>
            <a:ext cx="7358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Times New Roman" pitchFamily="18" charset="0"/>
              </a:rPr>
              <a:t>Review lesson material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Are You Ready for Unit One # 9 – 13 pg 5  </a:t>
            </a:r>
            <a:endParaRPr lang="en-CA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0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2693238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Goals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719019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By the end of this lesson, you will be able to: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4493438"/>
            <a:ext cx="4968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basic trigonometry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the Sine Law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the Cosine Law</a:t>
            </a:r>
          </a:p>
        </p:txBody>
      </p:sp>
    </p:spTree>
    <p:extLst>
      <p:ext uri="{BB962C8B-B14F-4D97-AF65-F5344CB8AC3E}">
        <p14:creationId xmlns:p14="http://schemas.microsoft.com/office/powerpoint/2010/main" val="22452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5" y="1916832"/>
            <a:ext cx="676875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 Criteria</a:t>
            </a:r>
            <a:endParaRPr lang="en-CA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3356992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solve for sides and angles of right triangles using basic trigonometry with a high degree of accuracy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 smtClean="0">
                <a:solidFill>
                  <a:schemeClr val="bg1"/>
                </a:solidFill>
              </a:rPr>
              <a:t>apply the Sine law to solve non-right triangles with a high degree of accuracy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apply the </a:t>
            </a:r>
            <a:r>
              <a:rPr lang="en-CA" sz="2800" dirty="0" smtClean="0">
                <a:solidFill>
                  <a:schemeClr val="bg1"/>
                </a:solidFill>
              </a:rPr>
              <a:t>Cosine </a:t>
            </a:r>
            <a:r>
              <a:rPr lang="en-CA" sz="2800" dirty="0">
                <a:solidFill>
                  <a:schemeClr val="bg1"/>
                </a:solidFill>
              </a:rPr>
              <a:t>law to solve non-right triangles with a high degree of accuracy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5" y="27617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Can I: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applying basic trigonometry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532440" y="1052736"/>
              <a:ext cx="5040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95536" y="1916832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trig is used to solve triangles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14546" y="3977350"/>
            <a:ext cx="5000660" cy="1928826"/>
            <a:chOff x="2214546" y="3429000"/>
            <a:chExt cx="5000660" cy="1928826"/>
          </a:xfrm>
          <a:noFill/>
        </p:grpSpPr>
        <p:sp>
          <p:nvSpPr>
            <p:cNvPr id="20" name="Right Triangle 19"/>
            <p:cNvSpPr/>
            <p:nvPr/>
          </p:nvSpPr>
          <p:spPr>
            <a:xfrm>
              <a:off x="2214546" y="3429000"/>
              <a:ext cx="5000660" cy="1928826"/>
            </a:xfrm>
            <a:prstGeom prst="rtTriangle">
              <a:avLst/>
            </a:prstGeom>
            <a:grpFill/>
            <a:ln w="63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214546" y="5000636"/>
              <a:ext cx="357190" cy="0"/>
            </a:xfrm>
            <a:prstGeom prst="lin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393141" y="5179231"/>
              <a:ext cx="357190" cy="0"/>
            </a:xfrm>
            <a:prstGeom prst="lin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857884" y="3548722"/>
            <a:ext cx="3286116" cy="2442163"/>
            <a:chOff x="5857884" y="3000372"/>
            <a:chExt cx="3286116" cy="2442163"/>
          </a:xfrm>
        </p:grpSpPr>
        <p:sp>
          <p:nvSpPr>
            <p:cNvPr id="24" name="TextBox 23"/>
            <p:cNvSpPr txBox="1"/>
            <p:nvPr/>
          </p:nvSpPr>
          <p:spPr>
            <a:xfrm>
              <a:off x="6357918" y="3000372"/>
              <a:ext cx="27860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when considering this angle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>
              <a:off x="5893603" y="4179099"/>
              <a:ext cx="928694" cy="428628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857884" y="4857760"/>
              <a:ext cx="428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solidFill>
                    <a:srgbClr val="92D050"/>
                  </a:solidFill>
                  <a:latin typeface="Symbol" pitchFamily="18" charset="2"/>
                </a:rPr>
                <a:t>q</a:t>
              </a:r>
              <a:endParaRPr lang="en-CA" sz="2000" dirty="0">
                <a:solidFill>
                  <a:srgbClr val="92D050"/>
                </a:solidFill>
                <a:latin typeface="Symbol" pitchFamily="18" charset="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43174" y="6049052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this is the adjacent side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472" y="4163991"/>
            <a:ext cx="1704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this is the opposite side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255547">
            <a:off x="2643174" y="4304559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this is the hypotenuse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5536" y="476672"/>
            <a:ext cx="8712968" cy="769441"/>
            <a:chOff x="395536" y="476672"/>
            <a:chExt cx="8712968" cy="769441"/>
          </a:xfrm>
        </p:grpSpPr>
        <p:grpSp>
          <p:nvGrpSpPr>
            <p:cNvPr id="11" name="Group 10"/>
            <p:cNvGrpSpPr/>
            <p:nvPr/>
          </p:nvGrpSpPr>
          <p:grpSpPr>
            <a:xfrm>
              <a:off x="395536" y="476672"/>
              <a:ext cx="8712968" cy="769441"/>
              <a:chOff x="251520" y="476672"/>
              <a:chExt cx="8712968" cy="76944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applying basic trigonometry</a:t>
                </a:r>
                <a:endParaRPr lang="en-CA" sz="4400" b="1" cap="all" spc="-150" dirty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8532440" y="1052736"/>
              <a:ext cx="50405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95536" y="1916832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trig is used to solve triangles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14546" y="3977350"/>
            <a:ext cx="5000660" cy="1928826"/>
            <a:chOff x="2214546" y="3429000"/>
            <a:chExt cx="5000660" cy="1928826"/>
          </a:xfrm>
          <a:noFill/>
        </p:grpSpPr>
        <p:sp>
          <p:nvSpPr>
            <p:cNvPr id="20" name="Right Triangle 19"/>
            <p:cNvSpPr/>
            <p:nvPr/>
          </p:nvSpPr>
          <p:spPr>
            <a:xfrm>
              <a:off x="2214546" y="3429000"/>
              <a:ext cx="5000660" cy="1928826"/>
            </a:xfrm>
            <a:prstGeom prst="rtTriangle">
              <a:avLst/>
            </a:prstGeom>
            <a:grpFill/>
            <a:ln w="63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214546" y="5000636"/>
              <a:ext cx="357190" cy="0"/>
            </a:xfrm>
            <a:prstGeom prst="lin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393141" y="5179231"/>
              <a:ext cx="357190" cy="0"/>
            </a:xfrm>
            <a:prstGeom prst="lin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95536" y="2708920"/>
            <a:ext cx="2786082" cy="1880919"/>
            <a:chOff x="395536" y="2160570"/>
            <a:chExt cx="2786082" cy="1880919"/>
          </a:xfrm>
        </p:grpSpPr>
        <p:sp>
          <p:nvSpPr>
            <p:cNvPr id="24" name="TextBox 23"/>
            <p:cNvSpPr txBox="1"/>
            <p:nvPr/>
          </p:nvSpPr>
          <p:spPr>
            <a:xfrm>
              <a:off x="395536" y="2160570"/>
              <a:ext cx="27860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when considering this angle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788577" y="3114677"/>
              <a:ext cx="487883" cy="50096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199156" y="3456714"/>
              <a:ext cx="428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solidFill>
                    <a:srgbClr val="92D050"/>
                  </a:solidFill>
                  <a:latin typeface="Symbol" pitchFamily="18" charset="2"/>
                </a:rPr>
                <a:t>q</a:t>
              </a:r>
              <a:endParaRPr lang="en-CA" sz="2000" dirty="0">
                <a:solidFill>
                  <a:srgbClr val="92D050"/>
                </a:solidFill>
                <a:latin typeface="Symbol" pitchFamily="18" charset="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43174" y="6049052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this is the opposite side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472" y="4163991"/>
            <a:ext cx="1704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this is the adjacent side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255547">
            <a:off x="2643174" y="4304559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this is the hypotenuse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75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21429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there are three basic trigonometric ratios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64869"/>
              </p:ext>
            </p:extLst>
          </p:nvPr>
        </p:nvGraphicFramePr>
        <p:xfrm>
          <a:off x="3470275" y="1143000"/>
          <a:ext cx="18240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3" imgW="698400" imgH="431640" progId="Equation.DSMT4">
                  <p:embed/>
                </p:oleObj>
              </mc:Choice>
              <mc:Fallback>
                <p:oleObj name="Equation" r:id="rId3" imgW="698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1143000"/>
                        <a:ext cx="1824038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8347"/>
              </p:ext>
            </p:extLst>
          </p:nvPr>
        </p:nvGraphicFramePr>
        <p:xfrm>
          <a:off x="3429000" y="2589213"/>
          <a:ext cx="189071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5" imgW="723600" imgH="431640" progId="Equation.DSMT4">
                  <p:embed/>
                </p:oleObj>
              </mc:Choice>
              <mc:Fallback>
                <p:oleObj name="Equation" r:id="rId5" imgW="723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89213"/>
                        <a:ext cx="1890713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742256"/>
              </p:ext>
            </p:extLst>
          </p:nvPr>
        </p:nvGraphicFramePr>
        <p:xfrm>
          <a:off x="3448050" y="4017963"/>
          <a:ext cx="203517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7" imgW="736560" imgH="431640" progId="Equation.DSMT4">
                  <p:embed/>
                </p:oleObj>
              </mc:Choice>
              <mc:Fallback>
                <p:oleObj name="Equation" r:id="rId7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4017963"/>
                        <a:ext cx="2035175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14612" y="5507196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SOH   CAH   TOA</a:t>
            </a:r>
            <a:endParaRPr lang="en-US" sz="4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52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PRACTICE Problem</a:t>
                </a:r>
                <a:endParaRPr lang="en-CA" sz="4400" b="1" cap="all" spc="-150" dirty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77280" y="2060848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1.  Solve for </a:t>
            </a:r>
            <a:r>
              <a:rPr lang="en-US" sz="2800" dirty="0" smtClean="0">
                <a:solidFill>
                  <a:srgbClr val="FFC000"/>
                </a:solidFill>
                <a:latin typeface="Symbol" pitchFamily="18" charset="2"/>
              </a:rPr>
              <a:t>q</a:t>
            </a:r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 in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8860" y="3352078"/>
            <a:ext cx="4286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FFC000"/>
                </a:solidFill>
                <a:latin typeface="Symbol" pitchFamily="18" charset="2"/>
              </a:rPr>
              <a:t>q</a:t>
            </a:r>
            <a:endParaRPr lang="en-CA" sz="2000" dirty="0">
              <a:solidFill>
                <a:srgbClr val="FFC000"/>
              </a:solidFill>
              <a:latin typeface="Symbol" pitchFamily="18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57422" y="3137764"/>
            <a:ext cx="5000660" cy="1928826"/>
            <a:chOff x="2214546" y="3429000"/>
            <a:chExt cx="5000660" cy="1928826"/>
          </a:xfrm>
        </p:grpSpPr>
        <p:sp>
          <p:nvSpPr>
            <p:cNvPr id="15" name="Right Triangle 14"/>
            <p:cNvSpPr/>
            <p:nvPr/>
          </p:nvSpPr>
          <p:spPr>
            <a:xfrm>
              <a:off x="2214546" y="3429000"/>
              <a:ext cx="5000660" cy="1928826"/>
            </a:xfrm>
            <a:prstGeom prst="rtTriangle">
              <a:avLst/>
            </a:prstGeom>
            <a:noFill/>
            <a:ln w="63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214546" y="5000636"/>
              <a:ext cx="35719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393141" y="5179231"/>
              <a:ext cx="35719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000496" y="320920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C000"/>
                </a:solidFill>
              </a:rPr>
              <a:t>5.0 m</a:t>
            </a:r>
            <a:endParaRPr lang="en-CA" sz="28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0496" y="5138028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C000"/>
                </a:solidFill>
              </a:rPr>
              <a:t>4.0 m</a:t>
            </a:r>
            <a:endParaRPr lang="en-CA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280" y="476672"/>
            <a:ext cx="8712968" cy="769441"/>
            <a:chOff x="377280" y="476672"/>
            <a:chExt cx="8712968" cy="769441"/>
          </a:xfrm>
        </p:grpSpPr>
        <p:grpSp>
          <p:nvGrpSpPr>
            <p:cNvPr id="3" name="Group 2"/>
            <p:cNvGrpSpPr/>
            <p:nvPr/>
          </p:nvGrpSpPr>
          <p:grpSpPr>
            <a:xfrm>
              <a:off x="377280" y="476672"/>
              <a:ext cx="8712968" cy="769441"/>
              <a:chOff x="251520" y="476672"/>
              <a:chExt cx="8712968" cy="76944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39552" y="476672"/>
                <a:ext cx="842493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CA" sz="4400" b="1" cap="all" spc="-150" dirty="0" smtClean="0">
                    <a:ln/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  <a:reflection blurRad="12700" stA="50000" endPos="50000" dir="5400000" sy="-100000" rotWithShape="0"/>
                    </a:effectLst>
                    <a:latin typeface="+mj-lt"/>
                    <a:ea typeface="+mj-ea"/>
                    <a:cs typeface="+mj-cs"/>
                  </a:rPr>
                  <a:t>     PRACTICE Problem</a:t>
                </a:r>
                <a:endParaRPr lang="en-CA" sz="4400" b="1" cap="all" spc="-150" dirty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51520" y="645368"/>
                <a:ext cx="720080" cy="432048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  <a:effectLst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" name="Straight Connector 3"/>
            <p:cNvCxnSpPr/>
            <p:nvPr/>
          </p:nvCxnSpPr>
          <p:spPr>
            <a:xfrm>
              <a:off x="5724128" y="1052736"/>
              <a:ext cx="336612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77280" y="2060848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solidFill>
                  <a:srgbClr val="FFC000"/>
                </a:solidFill>
                <a:latin typeface="Calibri" pitchFamily="34" charset="0"/>
              </a:rPr>
              <a:t>2.  Solve for x in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85918" y="3776500"/>
            <a:ext cx="4286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rgbClr val="FFC000"/>
                </a:solidFill>
                <a:latin typeface="Calibri" pitchFamily="34" charset="0"/>
              </a:rPr>
              <a:t>x</a:t>
            </a:r>
            <a:endParaRPr lang="en-CA" sz="2000" dirty="0">
              <a:solidFill>
                <a:srgbClr val="FFC000"/>
              </a:solidFill>
              <a:latin typeface="Calibri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357422" y="3133558"/>
            <a:ext cx="5000660" cy="1928826"/>
            <a:chOff x="2214546" y="3429000"/>
            <a:chExt cx="5000660" cy="1928826"/>
          </a:xfrm>
        </p:grpSpPr>
        <p:sp>
          <p:nvSpPr>
            <p:cNvPr id="23" name="Right Triangle 22"/>
            <p:cNvSpPr/>
            <p:nvPr/>
          </p:nvSpPr>
          <p:spPr>
            <a:xfrm>
              <a:off x="2214546" y="3429000"/>
              <a:ext cx="5000660" cy="1928826"/>
            </a:xfrm>
            <a:prstGeom prst="rtTriangle">
              <a:avLst/>
            </a:prstGeom>
            <a:noFill/>
            <a:ln w="63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14546" y="5000636"/>
              <a:ext cx="35719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393141" y="5179231"/>
              <a:ext cx="357190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4000496" y="3204996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C000"/>
                </a:solidFill>
              </a:rPr>
              <a:t>5.0 m</a:t>
            </a:r>
            <a:endParaRPr lang="en-CA" sz="2800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0496" y="5133822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C000"/>
                </a:solidFill>
              </a:rPr>
              <a:t>4.0 m</a:t>
            </a:r>
            <a:endParaRPr lang="en-CA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5312" y="476672"/>
            <a:ext cx="8424936" cy="769441"/>
            <a:chOff x="665312" y="476672"/>
            <a:chExt cx="8424936" cy="769441"/>
          </a:xfrm>
        </p:grpSpPr>
        <p:sp>
          <p:nvSpPr>
            <p:cNvPr id="5" name="Rectangle 4"/>
            <p:cNvSpPr/>
            <p:nvPr/>
          </p:nvSpPr>
          <p:spPr>
            <a:xfrm>
              <a:off x="665312" y="476672"/>
              <a:ext cx="842493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CA" sz="4400" b="1" cap="all" spc="-150" dirty="0" smtClean="0">
                  <a:ln/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     </a:t>
              </a:r>
              <a:r>
                <a:rPr lang="en-CA" sz="4400" b="1" cap="all" spc="-150" dirty="0" smtClean="0">
                  <a:ln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  <a:reflection blurRad="12700" stA="50000" endPos="50000" dir="5400000" sy="-100000" rotWithShape="0"/>
                  </a:effectLst>
                  <a:latin typeface="+mj-lt"/>
                  <a:ea typeface="+mj-ea"/>
                  <a:cs typeface="+mj-cs"/>
                </a:rPr>
                <a:t>applying Sine Law</a:t>
              </a:r>
              <a:endParaRPr lang="en-CA" sz="4400" b="1" cap="all" spc="-150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5652120" y="1052736"/>
              <a:ext cx="3438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377280" y="645368"/>
            <a:ext cx="720080" cy="4320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42910" y="1447330"/>
            <a:ext cx="792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the previous trig ratios can only be used if you have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a right triangle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2618909"/>
            <a:ext cx="792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if the triangle is not right, then you must use sine  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and/or cosine law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1472" y="3438698"/>
            <a:ext cx="5000660" cy="2498608"/>
            <a:chOff x="1214414" y="3714752"/>
            <a:chExt cx="5786478" cy="2891246"/>
          </a:xfrm>
        </p:grpSpPr>
        <p:grpSp>
          <p:nvGrpSpPr>
            <p:cNvPr id="13" name="Group 12"/>
            <p:cNvGrpSpPr/>
            <p:nvPr/>
          </p:nvGrpSpPr>
          <p:grpSpPr>
            <a:xfrm>
              <a:off x="1214414" y="3714752"/>
              <a:ext cx="5786478" cy="2319742"/>
              <a:chOff x="1214414" y="3714752"/>
              <a:chExt cx="5786478" cy="2319742"/>
            </a:xfrm>
          </p:grpSpPr>
          <p:sp>
            <p:nvSpPr>
              <p:cNvPr id="16" name="Isosceles Triangle 15"/>
              <p:cNvSpPr/>
              <p:nvPr/>
            </p:nvSpPr>
            <p:spPr>
              <a:xfrm>
                <a:off x="1214414" y="3714752"/>
                <a:ext cx="5786478" cy="2286016"/>
              </a:xfrm>
              <a:prstGeom prst="triangle">
                <a:avLst>
                  <a:gd name="adj" fmla="val 75858"/>
                </a:avLst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43240" y="4143380"/>
                <a:ext cx="428628" cy="676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 smtClean="0">
                    <a:solidFill>
                      <a:schemeClr val="bg1"/>
                    </a:solidFill>
                    <a:latin typeface="Calibri" pitchFamily="34" charset="0"/>
                  </a:rPr>
                  <a:t>a</a:t>
                </a:r>
                <a:endParaRPr lang="en-CA" sz="2000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215074" y="5357826"/>
                <a:ext cx="428628" cy="676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 smtClean="0">
                    <a:solidFill>
                      <a:schemeClr val="bg1"/>
                    </a:solidFill>
                    <a:latin typeface="Calibri" pitchFamily="34" charset="0"/>
                  </a:rPr>
                  <a:t>A</a:t>
                </a:r>
                <a:endParaRPr lang="en-CA" sz="2000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357950" y="4214818"/>
                <a:ext cx="428628" cy="676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 smtClean="0">
                    <a:solidFill>
                      <a:schemeClr val="bg1"/>
                    </a:solidFill>
                    <a:latin typeface="Calibri" pitchFamily="34" charset="0"/>
                  </a:rPr>
                  <a:t>b</a:t>
                </a:r>
                <a:endParaRPr lang="en-CA" sz="2000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28860" y="5357826"/>
                <a:ext cx="428628" cy="676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3200" dirty="0" smtClean="0">
                    <a:solidFill>
                      <a:schemeClr val="bg1"/>
                    </a:solidFill>
                    <a:latin typeface="Calibri" pitchFamily="34" charset="0"/>
                  </a:rPr>
                  <a:t>B</a:t>
                </a:r>
                <a:endParaRPr lang="en-CA" sz="2000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4000496" y="5929330"/>
              <a:ext cx="428628" cy="676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solidFill>
                    <a:schemeClr val="bg1"/>
                  </a:solidFill>
                  <a:latin typeface="Calibri" pitchFamily="34" charset="0"/>
                </a:rPr>
                <a:t>c</a:t>
              </a:r>
              <a:endParaRPr lang="en-CA" sz="2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86380" y="3857628"/>
              <a:ext cx="428628" cy="676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3200" dirty="0" smtClean="0">
                  <a:solidFill>
                    <a:schemeClr val="bg1"/>
                  </a:solidFill>
                  <a:latin typeface="Calibri" pitchFamily="34" charset="0"/>
                </a:rPr>
                <a:t>C</a:t>
              </a:r>
              <a:endParaRPr lang="en-CA" sz="20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322533"/>
              </p:ext>
            </p:extLst>
          </p:nvPr>
        </p:nvGraphicFramePr>
        <p:xfrm>
          <a:off x="5811868" y="3760797"/>
          <a:ext cx="31178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1193760" imgH="393480" progId="Equation.DSMT4">
                  <p:embed/>
                </p:oleObj>
              </mc:Choice>
              <mc:Fallback>
                <p:oleObj name="Equation" r:id="rId3" imgW="1193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68" y="3760797"/>
                        <a:ext cx="311785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2910" y="5832479"/>
            <a:ext cx="792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  normally sine law is used if you have two angles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   and one side or two sides and the opposite angle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5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385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33</cp:revision>
  <dcterms:created xsi:type="dcterms:W3CDTF">2013-07-23T20:53:01Z</dcterms:created>
  <dcterms:modified xsi:type="dcterms:W3CDTF">2013-08-15T21:30:54Z</dcterms:modified>
</cp:coreProperties>
</file>