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284" r:id="rId7"/>
    <p:sldId id="278" r:id="rId8"/>
    <p:sldId id="285" r:id="rId9"/>
    <p:sldId id="262" r:id="rId10"/>
    <p:sldId id="286" r:id="rId11"/>
    <p:sldId id="287" r:id="rId12"/>
    <p:sldId id="288" r:id="rId13"/>
    <p:sldId id="289" r:id="rId14"/>
    <p:sldId id="280" r:id="rId15"/>
    <p:sldId id="267" r:id="rId16"/>
    <p:sldId id="282" r:id="rId17"/>
    <p:sldId id="290" r:id="rId18"/>
    <p:sldId id="291" r:id="rId19"/>
    <p:sldId id="292" r:id="rId20"/>
    <p:sldId id="293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9AA010-D9C1-4554-9BE3-DCAA4883EE48}" type="doc">
      <dgm:prSet loTypeId="urn:microsoft.com/office/officeart/2005/8/layout/chart3" loCatId="cycle" qsTypeId="urn:microsoft.com/office/officeart/2005/8/quickstyle/3d3" qsCatId="3D" csTypeId="urn:microsoft.com/office/officeart/2005/8/colors/accent3_2" csCatId="accent3" phldr="1"/>
      <dgm:spPr/>
    </dgm:pt>
    <dgm:pt modelId="{1E35F9BB-C440-4E2F-82CE-B5EF26FE4DCE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Kinematics</a:t>
          </a:r>
          <a:endParaRPr lang="en-US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E68105-30E4-4C94-B65A-FC73F093C66A}" type="parTrans" cxnId="{9E71FA18-19B1-4FC9-8C66-44C706B0F3B1}">
      <dgm:prSet/>
      <dgm:spPr/>
      <dgm:t>
        <a:bodyPr/>
        <a:lstStyle/>
        <a:p>
          <a:endParaRPr lang="en-US"/>
        </a:p>
      </dgm:t>
    </dgm:pt>
    <dgm:pt modelId="{A3FACD0B-FD94-4E57-8386-808D7BD28D42}" type="sibTrans" cxnId="{9E71FA18-19B1-4FC9-8C66-44C706B0F3B1}">
      <dgm:prSet/>
      <dgm:spPr/>
      <dgm:t>
        <a:bodyPr/>
        <a:lstStyle/>
        <a:p>
          <a:endParaRPr lang="en-US"/>
        </a:p>
      </dgm:t>
    </dgm:pt>
    <dgm:pt modelId="{1A3F4E13-8E23-451E-B1A0-3DF2616E026E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Dynamics</a:t>
          </a:r>
          <a:endParaRPr lang="en-US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C1153C-0F08-4C3A-9074-9634FF27D909}" type="parTrans" cxnId="{71E3B2A8-0FB5-4D02-BCFF-769A298CDCF5}">
      <dgm:prSet/>
      <dgm:spPr/>
      <dgm:t>
        <a:bodyPr/>
        <a:lstStyle/>
        <a:p>
          <a:endParaRPr lang="en-US"/>
        </a:p>
      </dgm:t>
    </dgm:pt>
    <dgm:pt modelId="{F642B76D-8B13-4B3D-9D89-1651D1B124E4}" type="sibTrans" cxnId="{71E3B2A8-0FB5-4D02-BCFF-769A298CDCF5}">
      <dgm:prSet/>
      <dgm:spPr/>
      <dgm:t>
        <a:bodyPr/>
        <a:lstStyle/>
        <a:p>
          <a:endParaRPr lang="en-US"/>
        </a:p>
      </dgm:t>
    </dgm:pt>
    <dgm:pt modelId="{3D68AE5E-E6B7-4F29-A5A2-8F664FD8327F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Statics</a:t>
          </a:r>
          <a:endParaRPr lang="en-US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FFDF40E-D70C-44E5-AE59-1BE24CF34F79}" type="parTrans" cxnId="{B76902AF-8578-4098-8DE3-4CF9897313B2}">
      <dgm:prSet/>
      <dgm:spPr/>
      <dgm:t>
        <a:bodyPr/>
        <a:lstStyle/>
        <a:p>
          <a:endParaRPr lang="en-US"/>
        </a:p>
      </dgm:t>
    </dgm:pt>
    <dgm:pt modelId="{FC57AD35-CB5A-4D66-9059-4F9A90C92938}" type="sibTrans" cxnId="{B76902AF-8578-4098-8DE3-4CF9897313B2}">
      <dgm:prSet/>
      <dgm:spPr/>
      <dgm:t>
        <a:bodyPr/>
        <a:lstStyle/>
        <a:p>
          <a:endParaRPr lang="en-US"/>
        </a:p>
      </dgm:t>
    </dgm:pt>
    <dgm:pt modelId="{4BAE97C4-9F2A-48B5-82ED-ACD3D21D51ED}" type="pres">
      <dgm:prSet presAssocID="{C79AA010-D9C1-4554-9BE3-DCAA4883EE48}" presName="compositeShape" presStyleCnt="0">
        <dgm:presLayoutVars>
          <dgm:chMax val="7"/>
          <dgm:dir/>
          <dgm:resizeHandles val="exact"/>
        </dgm:presLayoutVars>
      </dgm:prSet>
      <dgm:spPr/>
    </dgm:pt>
    <dgm:pt modelId="{7E7D174B-D761-4D8B-A2CA-B4EC546048EA}" type="pres">
      <dgm:prSet presAssocID="{C79AA010-D9C1-4554-9BE3-DCAA4883EE48}" presName="wedge1" presStyleLbl="node1" presStyleIdx="0" presStyleCnt="3" custScaleX="99343" custScaleY="100198" custLinFactNeighborX="-16368" custLinFactNeighborY="8639"/>
      <dgm:spPr/>
      <dgm:t>
        <a:bodyPr/>
        <a:lstStyle/>
        <a:p>
          <a:endParaRPr lang="en-US"/>
        </a:p>
      </dgm:t>
    </dgm:pt>
    <dgm:pt modelId="{B5A47D83-57CE-4AFD-9BC0-9C76B928874E}" type="pres">
      <dgm:prSet presAssocID="{C79AA010-D9C1-4554-9BE3-DCAA4883EE4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E2228-D78F-4E30-AEF6-4B64F80C2A69}" type="pres">
      <dgm:prSet presAssocID="{C79AA010-D9C1-4554-9BE3-DCAA4883EE48}" presName="wedge2" presStyleLbl="node1" presStyleIdx="1" presStyleCnt="3" custLinFactNeighborX="-14996" custLinFactNeighborY="8906"/>
      <dgm:spPr/>
      <dgm:t>
        <a:bodyPr/>
        <a:lstStyle/>
        <a:p>
          <a:endParaRPr lang="en-US"/>
        </a:p>
      </dgm:t>
    </dgm:pt>
    <dgm:pt modelId="{149F37F8-77B4-40E6-BC21-BB4C09DE13E6}" type="pres">
      <dgm:prSet presAssocID="{C79AA010-D9C1-4554-9BE3-DCAA4883EE4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62716-C3B1-43BE-AE91-7677647D106B}" type="pres">
      <dgm:prSet presAssocID="{C79AA010-D9C1-4554-9BE3-DCAA4883EE48}" presName="wedge3" presStyleLbl="node1" presStyleIdx="2" presStyleCnt="3" custLinFactNeighborX="-15600" custLinFactNeighborY="7882"/>
      <dgm:spPr/>
      <dgm:t>
        <a:bodyPr/>
        <a:lstStyle/>
        <a:p>
          <a:endParaRPr lang="en-US"/>
        </a:p>
      </dgm:t>
    </dgm:pt>
    <dgm:pt modelId="{62E762CB-5F61-4980-8116-75BDE4038D30}" type="pres">
      <dgm:prSet presAssocID="{C79AA010-D9C1-4554-9BE3-DCAA4883EE4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600BF5-4293-44AF-B6C0-04C7E8F354E6}" type="presOf" srcId="{1E35F9BB-C440-4E2F-82CE-B5EF26FE4DCE}" destId="{7E7D174B-D761-4D8B-A2CA-B4EC546048EA}" srcOrd="0" destOrd="0" presId="urn:microsoft.com/office/officeart/2005/8/layout/chart3"/>
    <dgm:cxn modelId="{B0386E0B-F9A6-4DCB-A5C2-9F208825378A}" type="presOf" srcId="{1A3F4E13-8E23-451E-B1A0-3DF2616E026E}" destId="{149F37F8-77B4-40E6-BC21-BB4C09DE13E6}" srcOrd="1" destOrd="0" presId="urn:microsoft.com/office/officeart/2005/8/layout/chart3"/>
    <dgm:cxn modelId="{9E71FA18-19B1-4FC9-8C66-44C706B0F3B1}" srcId="{C79AA010-D9C1-4554-9BE3-DCAA4883EE48}" destId="{1E35F9BB-C440-4E2F-82CE-B5EF26FE4DCE}" srcOrd="0" destOrd="0" parTransId="{E8E68105-30E4-4C94-B65A-FC73F093C66A}" sibTransId="{A3FACD0B-FD94-4E57-8386-808D7BD28D42}"/>
    <dgm:cxn modelId="{CF12212D-DDF6-49BE-B032-60289E389019}" type="presOf" srcId="{3D68AE5E-E6B7-4F29-A5A2-8F664FD8327F}" destId="{D8262716-C3B1-43BE-AE91-7677647D106B}" srcOrd="0" destOrd="0" presId="urn:microsoft.com/office/officeart/2005/8/layout/chart3"/>
    <dgm:cxn modelId="{1DEDAB11-73C3-4FFA-81EA-09013C0B00E1}" type="presOf" srcId="{1E35F9BB-C440-4E2F-82CE-B5EF26FE4DCE}" destId="{B5A47D83-57CE-4AFD-9BC0-9C76B928874E}" srcOrd="1" destOrd="0" presId="urn:microsoft.com/office/officeart/2005/8/layout/chart3"/>
    <dgm:cxn modelId="{B76902AF-8578-4098-8DE3-4CF9897313B2}" srcId="{C79AA010-D9C1-4554-9BE3-DCAA4883EE48}" destId="{3D68AE5E-E6B7-4F29-A5A2-8F664FD8327F}" srcOrd="2" destOrd="0" parTransId="{BFFDF40E-D70C-44E5-AE59-1BE24CF34F79}" sibTransId="{FC57AD35-CB5A-4D66-9059-4F9A90C92938}"/>
    <dgm:cxn modelId="{0F14A78A-E09B-474E-9386-C02CE88D2CFD}" type="presOf" srcId="{C79AA010-D9C1-4554-9BE3-DCAA4883EE48}" destId="{4BAE97C4-9F2A-48B5-82ED-ACD3D21D51ED}" srcOrd="0" destOrd="0" presId="urn:microsoft.com/office/officeart/2005/8/layout/chart3"/>
    <dgm:cxn modelId="{F5E7344B-3745-4F57-AAE5-53FD74EC5EA9}" type="presOf" srcId="{1A3F4E13-8E23-451E-B1A0-3DF2616E026E}" destId="{9B6E2228-D78F-4E30-AEF6-4B64F80C2A69}" srcOrd="0" destOrd="0" presId="urn:microsoft.com/office/officeart/2005/8/layout/chart3"/>
    <dgm:cxn modelId="{71E3B2A8-0FB5-4D02-BCFF-769A298CDCF5}" srcId="{C79AA010-D9C1-4554-9BE3-DCAA4883EE48}" destId="{1A3F4E13-8E23-451E-B1A0-3DF2616E026E}" srcOrd="1" destOrd="0" parTransId="{40C1153C-0F08-4C3A-9074-9634FF27D909}" sibTransId="{F642B76D-8B13-4B3D-9D89-1651D1B124E4}"/>
    <dgm:cxn modelId="{C44695EA-9749-46CB-8ABF-85D5E01A53B8}" type="presOf" srcId="{3D68AE5E-E6B7-4F29-A5A2-8F664FD8327F}" destId="{62E762CB-5F61-4980-8116-75BDE4038D30}" srcOrd="1" destOrd="0" presId="urn:microsoft.com/office/officeart/2005/8/layout/chart3"/>
    <dgm:cxn modelId="{40BD72E7-55BE-4FCD-825F-F3549429D74D}" type="presParOf" srcId="{4BAE97C4-9F2A-48B5-82ED-ACD3D21D51ED}" destId="{7E7D174B-D761-4D8B-A2CA-B4EC546048EA}" srcOrd="0" destOrd="0" presId="urn:microsoft.com/office/officeart/2005/8/layout/chart3"/>
    <dgm:cxn modelId="{ECB483FE-E10D-4D85-B02E-9030AA48DCEB}" type="presParOf" srcId="{4BAE97C4-9F2A-48B5-82ED-ACD3D21D51ED}" destId="{B5A47D83-57CE-4AFD-9BC0-9C76B928874E}" srcOrd="1" destOrd="0" presId="urn:microsoft.com/office/officeart/2005/8/layout/chart3"/>
    <dgm:cxn modelId="{6A39ECFF-55D4-4DFC-89CB-81084604B3EA}" type="presParOf" srcId="{4BAE97C4-9F2A-48B5-82ED-ACD3D21D51ED}" destId="{9B6E2228-D78F-4E30-AEF6-4B64F80C2A69}" srcOrd="2" destOrd="0" presId="urn:microsoft.com/office/officeart/2005/8/layout/chart3"/>
    <dgm:cxn modelId="{0BBC47C7-CC45-4DA9-822C-B593AF56C8B0}" type="presParOf" srcId="{4BAE97C4-9F2A-48B5-82ED-ACD3D21D51ED}" destId="{149F37F8-77B4-40E6-BC21-BB4C09DE13E6}" srcOrd="3" destOrd="0" presId="urn:microsoft.com/office/officeart/2005/8/layout/chart3"/>
    <dgm:cxn modelId="{D10E3D3A-EF0C-4C1E-AA18-E476BCD09522}" type="presParOf" srcId="{4BAE97C4-9F2A-48B5-82ED-ACD3D21D51ED}" destId="{D8262716-C3B1-43BE-AE91-7677647D106B}" srcOrd="4" destOrd="0" presId="urn:microsoft.com/office/officeart/2005/8/layout/chart3"/>
    <dgm:cxn modelId="{6AB19193-CBE6-4E25-B31C-A9033197A988}" type="presParOf" srcId="{4BAE97C4-9F2A-48B5-82ED-ACD3D21D51ED}" destId="{62E762CB-5F61-4980-8116-75BDE4038D30}" srcOrd="5" destOrd="0" presId="urn:microsoft.com/office/officeart/2005/8/layout/chart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D174B-D761-4D8B-A2CA-B4EC546048EA}">
      <dsp:nvSpPr>
        <dsp:cNvPr id="0" name=""/>
        <dsp:cNvSpPr/>
      </dsp:nvSpPr>
      <dsp:spPr>
        <a:xfrm>
          <a:off x="285685" y="755544"/>
          <a:ext cx="4514710" cy="4553566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Kinematics</a:t>
          </a:r>
          <a:endParaRPr lang="en-US" sz="25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40290" y="1595785"/>
        <a:ext cx="1531776" cy="1517855"/>
      </dsp:txXfrm>
    </dsp:sp>
    <dsp:sp modelId="{9B6E2228-D78F-4E30-AEF6-4B64F80C2A69}">
      <dsp:nvSpPr>
        <dsp:cNvPr id="0" name=""/>
        <dsp:cNvSpPr/>
      </dsp:nvSpPr>
      <dsp:spPr>
        <a:xfrm>
          <a:off x="98846" y="907432"/>
          <a:ext cx="4544568" cy="4544568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Dynamics</a:t>
          </a:r>
          <a:endParaRPr lang="en-US" sz="25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43192" y="3774838"/>
        <a:ext cx="2055876" cy="1406652"/>
      </dsp:txXfrm>
    </dsp:sp>
    <dsp:sp modelId="{D8262716-C3B1-43BE-AE91-7677647D106B}">
      <dsp:nvSpPr>
        <dsp:cNvPr id="0" name=""/>
        <dsp:cNvSpPr/>
      </dsp:nvSpPr>
      <dsp:spPr>
        <a:xfrm>
          <a:off x="71397" y="860895"/>
          <a:ext cx="4544568" cy="4544568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Statics</a:t>
          </a:r>
          <a:endParaRPr lang="en-US" sz="25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8315" y="1753578"/>
        <a:ext cx="1541907" cy="1514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upload.wikimedia.org/wikipedia/commons/5/55/Galileo_Galilei,_Discorsi_e_Dimostrazioni_Matematiche_Intorno_a_Due_Nuove_Scienze,_1638_(1400x1400)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Distance, Position, and Displacement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This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will introduce you to a branch of motion called 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kinematics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Kinematics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the study of motion without regard to what causes it.</a:t>
            </a:r>
          </a:p>
        </p:txBody>
      </p:sp>
      <p:pic>
        <p:nvPicPr>
          <p:cNvPr id="7" name="Picture 2" descr="http://www.broadwayworld.com/columnpic/galile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-1"/>
            <a:ext cx="3461243" cy="424579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373488" y="3877481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Galileo Galilei 1565 – 1642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3501008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UNIT ONE: KINEMATICS</a:t>
            </a:r>
          </a:p>
        </p:txBody>
      </p:sp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</a:t>
              </a:r>
              <a:r>
                <a:rPr lang="en-CA" sz="4400" b="1" cap="all" spc="-150" dirty="0" smtClean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DISTANCE</a:t>
              </a:r>
              <a:endParaRPr lang="en-CA" sz="4400" b="1" cap="all" spc="-150" dirty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491880" y="1052736"/>
              <a:ext cx="55983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72654" y="1785926"/>
            <a:ext cx="80427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Distance</a:t>
            </a:r>
            <a:r>
              <a:rPr lang="en-CA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is the </a:t>
            </a:r>
            <a:r>
              <a:rPr lang="en-CA" sz="2800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total</a:t>
            </a:r>
            <a:r>
              <a:rPr lang="en-CA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travel of an object from start to end</a:t>
            </a:r>
            <a:endParaRPr lang="en-CA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2" name="Picture 3" descr="C:\Users\Kate\Pictures\Microsoft Clip Organizer\j04348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5143512"/>
            <a:ext cx="1163662" cy="1163662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1714480" y="3643314"/>
            <a:ext cx="5786478" cy="2500330"/>
            <a:chOff x="1714480" y="3643314"/>
            <a:chExt cx="5786478" cy="2500330"/>
          </a:xfrm>
        </p:grpSpPr>
        <p:grpSp>
          <p:nvGrpSpPr>
            <p:cNvPr id="14" name="Group 13"/>
            <p:cNvGrpSpPr/>
            <p:nvPr/>
          </p:nvGrpSpPr>
          <p:grpSpPr>
            <a:xfrm>
              <a:off x="1714480" y="3643314"/>
              <a:ext cx="2928958" cy="285752"/>
              <a:chOff x="2000232" y="3643314"/>
              <a:chExt cx="2928958" cy="28575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000232" y="3643314"/>
                <a:ext cx="2928958" cy="28575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20" idx="1"/>
                <a:endCxn id="20" idx="3"/>
              </p:cNvCxnSpPr>
              <p:nvPr/>
            </p:nvCxnSpPr>
            <p:spPr>
              <a:xfrm rot="10800000" flipH="1">
                <a:off x="2000232" y="3786190"/>
                <a:ext cx="2928958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572000" y="5857892"/>
              <a:ext cx="2928958" cy="285752"/>
              <a:chOff x="4572000" y="5857892"/>
              <a:chExt cx="2928958" cy="28575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572000" y="5857892"/>
                <a:ext cx="2928958" cy="28575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18" idx="1"/>
                <a:endCxn id="18" idx="3"/>
              </p:cNvCxnSpPr>
              <p:nvPr/>
            </p:nvCxnSpPr>
            <p:spPr>
              <a:xfrm rot="10800000" flipH="1">
                <a:off x="4572000" y="6000768"/>
                <a:ext cx="2928958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 rot="5400000">
              <a:off x="3393273" y="4750603"/>
              <a:ext cx="2500330" cy="2857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stCxn id="16" idx="1"/>
              <a:endCxn id="16" idx="3"/>
            </p:cNvCxnSpPr>
            <p:nvPr/>
          </p:nvCxnSpPr>
          <p:spPr>
            <a:xfrm rot="16200000" flipH="1">
              <a:off x="3393273" y="4893479"/>
              <a:ext cx="250033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" descr="C:\Users\Kate\Pictures\Microsoft Clip Organizer\j04338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3286124"/>
            <a:ext cx="857256" cy="857256"/>
          </a:xfrm>
          <a:prstGeom prst="rect">
            <a:avLst/>
          </a:prstGeom>
          <a:noFill/>
        </p:spPr>
      </p:pic>
      <p:sp>
        <p:nvSpPr>
          <p:cNvPr id="26" name="Right Arrow 25"/>
          <p:cNvSpPr/>
          <p:nvPr/>
        </p:nvSpPr>
        <p:spPr>
          <a:xfrm>
            <a:off x="1785918" y="3786190"/>
            <a:ext cx="2786082" cy="2143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 rot="5400000">
            <a:off x="3500430" y="4857760"/>
            <a:ext cx="2214578" cy="2143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72000" y="6000768"/>
            <a:ext cx="2928958" cy="2143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28926" y="3143248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bg1"/>
                </a:solidFill>
              </a:rPr>
              <a:t>1.5 km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57752" y="4643446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bg1"/>
                </a:solidFill>
              </a:rPr>
              <a:t>900. m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8" y="6143644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bg1"/>
                </a:solidFill>
              </a:rPr>
              <a:t>1.6 km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29388" y="3262970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 smtClean="0">
                <a:solidFill>
                  <a:schemeClr val="bg1"/>
                </a:solidFill>
              </a:rPr>
              <a:t>d</a:t>
            </a:r>
            <a:r>
              <a:rPr lang="en-CA" sz="2800" baseline="-25000" dirty="0" err="1" smtClean="0">
                <a:solidFill>
                  <a:schemeClr val="bg1"/>
                </a:solidFill>
              </a:rPr>
              <a:t>total</a:t>
            </a:r>
            <a:r>
              <a:rPr lang="en-CA" sz="2800" dirty="0" smtClean="0">
                <a:solidFill>
                  <a:schemeClr val="bg1"/>
                </a:solidFill>
              </a:rPr>
              <a:t> = 4.0 km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642910" y="5118099"/>
            <a:ext cx="35004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Distance is a scalar, so no dir is needed</a:t>
            </a:r>
            <a:endParaRPr lang="en-CA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56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</a:t>
              </a:r>
              <a:r>
                <a:rPr lang="en-CA" sz="4400" b="1" cap="all" spc="-150" dirty="0" smtClean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Displacement</a:t>
              </a:r>
              <a:endParaRPr lang="en-CA" sz="4400" b="1" cap="all" spc="-150" dirty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643438" y="1052736"/>
              <a:ext cx="4446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672654" y="1785926"/>
            <a:ext cx="80427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Displacement</a:t>
            </a:r>
            <a:r>
              <a:rPr lang="en-CA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is the </a:t>
            </a:r>
            <a:r>
              <a:rPr lang="en-CA" sz="2800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</a:t>
            </a:r>
            <a:r>
              <a:rPr lang="en-CA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travel of an object from start to end in a straight line.</a:t>
            </a:r>
            <a:endParaRPr lang="en-CA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9" name="Picture 3" descr="C:\Users\Kate\Pictures\Microsoft Clip Organizer\j04348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5143512"/>
            <a:ext cx="1163662" cy="1163662"/>
          </a:xfrm>
          <a:prstGeom prst="rect">
            <a:avLst/>
          </a:prstGeom>
          <a:noFill/>
        </p:spPr>
      </p:pic>
      <p:grpSp>
        <p:nvGrpSpPr>
          <p:cNvPr id="50" name="Group 22"/>
          <p:cNvGrpSpPr/>
          <p:nvPr/>
        </p:nvGrpSpPr>
        <p:grpSpPr>
          <a:xfrm>
            <a:off x="1714480" y="3643314"/>
            <a:ext cx="5786478" cy="2500330"/>
            <a:chOff x="1714480" y="3643314"/>
            <a:chExt cx="5786478" cy="2500330"/>
          </a:xfrm>
        </p:grpSpPr>
        <p:grpSp>
          <p:nvGrpSpPr>
            <p:cNvPr id="51" name="Group 11"/>
            <p:cNvGrpSpPr/>
            <p:nvPr/>
          </p:nvGrpSpPr>
          <p:grpSpPr>
            <a:xfrm>
              <a:off x="1714480" y="3643314"/>
              <a:ext cx="2928958" cy="285752"/>
              <a:chOff x="2000232" y="3643314"/>
              <a:chExt cx="2928958" cy="28575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2000232" y="3643314"/>
                <a:ext cx="2928958" cy="28575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8" name="Straight Connector 57"/>
              <p:cNvCxnSpPr>
                <a:stCxn id="57" idx="1"/>
                <a:endCxn id="57" idx="3"/>
              </p:cNvCxnSpPr>
              <p:nvPr/>
            </p:nvCxnSpPr>
            <p:spPr>
              <a:xfrm rot="10800000" flipH="1">
                <a:off x="2000232" y="3786190"/>
                <a:ext cx="2928958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15"/>
            <p:cNvGrpSpPr/>
            <p:nvPr/>
          </p:nvGrpSpPr>
          <p:grpSpPr>
            <a:xfrm>
              <a:off x="4572000" y="5857892"/>
              <a:ext cx="2928958" cy="285752"/>
              <a:chOff x="4572000" y="5857892"/>
              <a:chExt cx="2928958" cy="28575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4572000" y="5857892"/>
                <a:ext cx="2928958" cy="28575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6" name="Straight Connector 55"/>
              <p:cNvCxnSpPr>
                <a:stCxn id="55" idx="1"/>
                <a:endCxn id="55" idx="3"/>
              </p:cNvCxnSpPr>
              <p:nvPr/>
            </p:nvCxnSpPr>
            <p:spPr>
              <a:xfrm rot="10800000" flipH="1">
                <a:off x="4572000" y="6000768"/>
                <a:ext cx="2928958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/>
            <p:cNvSpPr/>
            <p:nvPr/>
          </p:nvSpPr>
          <p:spPr>
            <a:xfrm rot="5400000">
              <a:off x="3393273" y="4750603"/>
              <a:ext cx="2500330" cy="2857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  <p:cxnSp>
          <p:nvCxnSpPr>
            <p:cNvPr id="54" name="Straight Connector 53"/>
            <p:cNvCxnSpPr>
              <a:stCxn id="53" idx="1"/>
              <a:endCxn id="53" idx="3"/>
            </p:cNvCxnSpPr>
            <p:nvPr/>
          </p:nvCxnSpPr>
          <p:spPr>
            <a:xfrm rot="16200000" flipH="1">
              <a:off x="3393273" y="4893479"/>
              <a:ext cx="250033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Picture 2" descr="C:\Users\Kate\Pictures\Microsoft Clip Organizer\j043385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3286124"/>
            <a:ext cx="857256" cy="857256"/>
          </a:xfrm>
          <a:prstGeom prst="rect">
            <a:avLst/>
          </a:prstGeom>
          <a:noFill/>
        </p:spPr>
      </p:pic>
      <p:sp>
        <p:nvSpPr>
          <p:cNvPr id="60" name="Right Arrow 59"/>
          <p:cNvSpPr/>
          <p:nvPr/>
        </p:nvSpPr>
        <p:spPr>
          <a:xfrm rot="1143275">
            <a:off x="1579560" y="4779992"/>
            <a:ext cx="6126283" cy="22697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642910" y="5118099"/>
            <a:ext cx="400052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Displacement is a vector, so a dir is required</a:t>
            </a:r>
            <a:endParaRPr lang="en-CA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223784"/>
              </p:ext>
            </p:extLst>
          </p:nvPr>
        </p:nvGraphicFramePr>
        <p:xfrm>
          <a:off x="4786314" y="4286256"/>
          <a:ext cx="33337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5" imgW="1269720" imgH="228600" progId="Equation.DSMT4">
                  <p:embed/>
                </p:oleObj>
              </mc:Choice>
              <mc:Fallback>
                <p:oleObj name="Equation" r:id="rId5" imgW="1269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4286256"/>
                        <a:ext cx="33337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43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0" grpId="0" animBg="1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</a:t>
              </a:r>
              <a:r>
                <a:rPr lang="en-CA" sz="4400" b="1" cap="all" spc="-150" dirty="0" smtClean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Position</a:t>
              </a:r>
              <a:endParaRPr lang="en-CA" sz="4400" b="1" cap="all" spc="-150" dirty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419872" y="1052736"/>
              <a:ext cx="56703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29810" y="1643050"/>
            <a:ext cx="861419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Position</a:t>
            </a:r>
            <a:r>
              <a:rPr lang="en-CA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CA" sz="2800" dirty="0" smtClean="0">
                <a:solidFill>
                  <a:schemeClr val="bg1"/>
                </a:solidFill>
                <a:latin typeface="+mj-lt"/>
              </a:rPr>
              <a:t>represents the location of an object in space in relation to an arbitrary reference point, (origin).</a:t>
            </a:r>
            <a:endParaRPr lang="en-CA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  <p:pic>
        <p:nvPicPr>
          <p:cNvPr id="23" name="Picture 3" descr="C:\Users\Kate\Pictures\Microsoft Clip Organizer\j04348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5143512"/>
            <a:ext cx="1163662" cy="1163662"/>
          </a:xfrm>
          <a:prstGeom prst="rect">
            <a:avLst/>
          </a:prstGeom>
          <a:noFill/>
        </p:spPr>
      </p:pic>
      <p:grpSp>
        <p:nvGrpSpPr>
          <p:cNvPr id="24" name="Group 22"/>
          <p:cNvGrpSpPr/>
          <p:nvPr/>
        </p:nvGrpSpPr>
        <p:grpSpPr>
          <a:xfrm>
            <a:off x="1714480" y="3643314"/>
            <a:ext cx="5786478" cy="2500330"/>
            <a:chOff x="1714480" y="3643314"/>
            <a:chExt cx="5786478" cy="2500330"/>
          </a:xfrm>
        </p:grpSpPr>
        <p:grpSp>
          <p:nvGrpSpPr>
            <p:cNvPr id="25" name="Group 11"/>
            <p:cNvGrpSpPr/>
            <p:nvPr/>
          </p:nvGrpSpPr>
          <p:grpSpPr>
            <a:xfrm>
              <a:off x="1714480" y="3643314"/>
              <a:ext cx="2928958" cy="285752"/>
              <a:chOff x="2000232" y="3643314"/>
              <a:chExt cx="2928958" cy="28575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000232" y="3643314"/>
                <a:ext cx="2928958" cy="28575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2" name="Straight Connector 31"/>
              <p:cNvCxnSpPr>
                <a:stCxn id="31" idx="1"/>
                <a:endCxn id="31" idx="3"/>
              </p:cNvCxnSpPr>
              <p:nvPr/>
            </p:nvCxnSpPr>
            <p:spPr>
              <a:xfrm rot="10800000" flipH="1">
                <a:off x="2000232" y="3786190"/>
                <a:ext cx="2928958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15"/>
            <p:cNvGrpSpPr/>
            <p:nvPr/>
          </p:nvGrpSpPr>
          <p:grpSpPr>
            <a:xfrm>
              <a:off x="4572000" y="5857892"/>
              <a:ext cx="2928958" cy="285752"/>
              <a:chOff x="4572000" y="5857892"/>
              <a:chExt cx="2928958" cy="28575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572000" y="5857892"/>
                <a:ext cx="2928958" cy="28575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0" name="Straight Connector 29"/>
              <p:cNvCxnSpPr>
                <a:stCxn id="29" idx="1"/>
                <a:endCxn id="29" idx="3"/>
              </p:cNvCxnSpPr>
              <p:nvPr/>
            </p:nvCxnSpPr>
            <p:spPr>
              <a:xfrm rot="10800000" flipH="1">
                <a:off x="4572000" y="6000768"/>
                <a:ext cx="2928958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Rectangle 26"/>
            <p:cNvSpPr/>
            <p:nvPr/>
          </p:nvSpPr>
          <p:spPr>
            <a:xfrm rot="5400000">
              <a:off x="3393273" y="4750603"/>
              <a:ext cx="2500330" cy="2857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Connector 27"/>
            <p:cNvCxnSpPr>
              <a:stCxn id="27" idx="1"/>
              <a:endCxn id="27" idx="3"/>
            </p:cNvCxnSpPr>
            <p:nvPr/>
          </p:nvCxnSpPr>
          <p:spPr>
            <a:xfrm rot="16200000" flipH="1">
              <a:off x="3393273" y="4893479"/>
              <a:ext cx="2500330" cy="0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2" descr="C:\Users\Kate\Pictures\Microsoft Clip Organizer\j043385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3286124"/>
            <a:ext cx="857256" cy="857256"/>
          </a:xfrm>
          <a:prstGeom prst="rect">
            <a:avLst/>
          </a:prstGeom>
          <a:noFill/>
        </p:spPr>
      </p:pic>
      <p:sp>
        <p:nvSpPr>
          <p:cNvPr id="34" name="Right Arrow 33"/>
          <p:cNvSpPr/>
          <p:nvPr/>
        </p:nvSpPr>
        <p:spPr>
          <a:xfrm rot="10800000">
            <a:off x="1785917" y="3571875"/>
            <a:ext cx="5840531" cy="214313"/>
          </a:xfrm>
          <a:prstGeom prst="rightArrow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642910" y="5118099"/>
            <a:ext cx="378621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Position is a vector, so a dir is required.</a:t>
            </a:r>
            <a:endParaRPr lang="en-CA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" name="Oval 35"/>
          <p:cNvSpPr/>
          <p:nvPr/>
        </p:nvSpPr>
        <p:spPr>
          <a:xfrm>
            <a:off x="7643834" y="3571876"/>
            <a:ext cx="142876" cy="142876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7143768" y="2977218"/>
            <a:ext cx="11430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Origin </a:t>
            </a:r>
            <a:endParaRPr lang="en-CA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704495"/>
              </p:ext>
            </p:extLst>
          </p:nvPr>
        </p:nvGraphicFramePr>
        <p:xfrm>
          <a:off x="3500430" y="3000372"/>
          <a:ext cx="26003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5" imgW="990360" imgH="253800" progId="Equation.DSMT4">
                  <p:embed/>
                </p:oleObj>
              </mc:Choice>
              <mc:Fallback>
                <p:oleObj name="Equation" r:id="rId5" imgW="990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3000372"/>
                        <a:ext cx="2600325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ight Arrow 38"/>
          <p:cNvSpPr/>
          <p:nvPr/>
        </p:nvSpPr>
        <p:spPr>
          <a:xfrm rot="5400000">
            <a:off x="7072329" y="4357696"/>
            <a:ext cx="1357323" cy="214314"/>
          </a:xfrm>
          <a:prstGeom prst="rightArrow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graphicFrame>
        <p:nvGraphicFramePr>
          <p:cNvPr id="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775924"/>
              </p:ext>
            </p:extLst>
          </p:nvPr>
        </p:nvGraphicFramePr>
        <p:xfrm>
          <a:off x="5324475" y="4429125"/>
          <a:ext cx="243363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7" imgW="927000" imgH="253800" progId="Equation.DSMT4">
                  <p:embed/>
                </p:oleObj>
              </mc:Choice>
              <mc:Fallback>
                <p:oleObj name="Equation" r:id="rId7" imgW="927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475" y="4429125"/>
                        <a:ext cx="2433638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80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4" grpId="0" animBg="1"/>
      <p:bldP spid="35" grpId="0"/>
      <p:bldP spid="36" grpId="0" animBg="1"/>
      <p:bldP spid="37" grpId="0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29810" y="285728"/>
            <a:ext cx="8399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Displacement  is also defined as the change in position.</a:t>
            </a:r>
            <a:endParaRPr lang="en-CA" sz="2800" b="1" i="1" dirty="0">
              <a:solidFill>
                <a:srgbClr val="92D05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500430" y="1214422"/>
          <a:ext cx="19335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736560" imgH="253800" progId="Equation.DSMT4">
                  <p:embed/>
                </p:oleObj>
              </mc:Choice>
              <mc:Fallback>
                <p:oleObj name="Equation" r:id="rId3" imgW="736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1214422"/>
                        <a:ext cx="1933575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628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77280" y="2042845"/>
            <a:ext cx="8443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An object moves from 200. m [E] to 100. m [W].   What is the displacement of the object?  </a:t>
            </a:r>
            <a:endParaRPr lang="en-US" sz="2800" dirty="0">
              <a:solidFill>
                <a:srgbClr val="92D050"/>
              </a:solidFill>
              <a:latin typeface="Calibri" pitchFamily="34" charset="0"/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953198"/>
              </p:ext>
            </p:extLst>
          </p:nvPr>
        </p:nvGraphicFramePr>
        <p:xfrm>
          <a:off x="2071670" y="3429000"/>
          <a:ext cx="5470525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2095200" imgH="914400" progId="Equation.DSMT4">
                  <p:embed/>
                </p:oleObj>
              </mc:Choice>
              <mc:Fallback>
                <p:oleObj name="Equation" r:id="rId3" imgW="2095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3429000"/>
                        <a:ext cx="5470525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714348" y="3429000"/>
            <a:ext cx="15001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8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Sol’n</a:t>
            </a: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endParaRPr lang="en-CA" sz="2800" dirty="0">
              <a:solidFill>
                <a:srgbClr val="92D05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  <p:graphicFrame>
        <p:nvGraphicFramePr>
          <p:cNvPr id="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905405"/>
              </p:ext>
            </p:extLst>
          </p:nvPr>
        </p:nvGraphicFramePr>
        <p:xfrm>
          <a:off x="1733860" y="6238768"/>
          <a:ext cx="4667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5" imgW="177480" imgH="164880" progId="Equation.DSMT4">
                  <p:embed/>
                </p:oleObj>
              </mc:Choice>
              <mc:Fallback>
                <p:oleObj name="Equation" r:id="rId5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860" y="6238768"/>
                        <a:ext cx="46672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233926" y="6218148"/>
            <a:ext cx="47863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displacement is 300. m [W]</a:t>
            </a:r>
            <a:endParaRPr lang="en-CA" sz="2800" dirty="0">
              <a:solidFill>
                <a:srgbClr val="92D05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391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377280" y="2122895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1.  Which of the following is a scalar quantity?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14546" y="2838415"/>
            <a:ext cx="44456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Distance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Acceleration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Force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Velocity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None of the above</a:t>
            </a:r>
            <a:endParaRPr lang="en-CA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377280" y="2122895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2.  Which of the following is a vector quantity?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14546" y="2838415"/>
            <a:ext cx="32147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Displacement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Height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Time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Age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399083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377280" y="213285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3"/>
            </a:pP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An object moves from 1500.0 m [N] to 600.0 m [N].  </a:t>
            </a:r>
          </a:p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	What is the displacement of the object?</a:t>
            </a:r>
            <a:r>
              <a:rPr lang="en-US" sz="2800" dirty="0" smtClean="0">
                <a:solidFill>
                  <a:srgbClr val="FFFF00"/>
                </a:solidFill>
                <a:latin typeface="Calibri" pitchFamily="34" charset="0"/>
              </a:rPr>
              <a:t>  </a:t>
            </a:r>
            <a:endParaRPr lang="en-US" sz="28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3728" y="3270463"/>
            <a:ext cx="32147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900.0 m [S]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900.0 m [N]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2100. m [S]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2100. m [N]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c. or d. </a:t>
            </a:r>
          </a:p>
        </p:txBody>
      </p:sp>
    </p:spTree>
    <p:extLst>
      <p:ext uri="{BB962C8B-B14F-4D97-AF65-F5344CB8AC3E}">
        <p14:creationId xmlns:p14="http://schemas.microsoft.com/office/powerpoint/2010/main" val="36340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377280" y="2132856"/>
            <a:ext cx="8286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4.	A ball is thrown up to a height of 10. m [U] and then falls back down to its initial position.  What is the distance travelled by the ball?</a:t>
            </a:r>
            <a:r>
              <a:rPr lang="en-US" sz="2800" dirty="0" smtClean="0">
                <a:solidFill>
                  <a:srgbClr val="FFFF00"/>
                </a:solidFill>
                <a:latin typeface="Calibri" pitchFamily="34" charset="0"/>
              </a:rPr>
              <a:t>  </a:t>
            </a:r>
            <a:endParaRPr lang="en-US" sz="28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760" y="3717032"/>
            <a:ext cx="48834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10. m [U]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10. m [D]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20. m [U]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20. m [D]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6340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377280" y="213285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5.	Kinematics is topic in mechanics deals with calculating quantities of motion.</a:t>
            </a:r>
            <a:endParaRPr lang="en-US" sz="28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80" y="3697868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</a:rPr>
              <a:t>True / False</a:t>
            </a:r>
          </a:p>
        </p:txBody>
      </p:sp>
    </p:spTree>
    <p:extLst>
      <p:ext uri="{BB962C8B-B14F-4D97-AF65-F5344CB8AC3E}">
        <p14:creationId xmlns:p14="http://schemas.microsoft.com/office/powerpoint/2010/main" val="36340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693238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719019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493438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define mechanics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define physics quantities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distinguish between the different types of motion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define and determine distance, position, and displacement</a:t>
            </a: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377280" y="213285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6.	An object moves from 85. m [S] to 35. m [N]. What is the displacement of the object?</a:t>
            </a:r>
            <a:endParaRPr lang="en-US" sz="28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3768" y="3414479"/>
            <a:ext cx="48114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50. m [N]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50. m [S]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120. m [N]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120. m [S]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Can’t be determined </a:t>
            </a:r>
          </a:p>
        </p:txBody>
      </p:sp>
    </p:spTree>
    <p:extLst>
      <p:ext uri="{BB962C8B-B14F-4D97-AF65-F5344CB8AC3E}">
        <p14:creationId xmlns:p14="http://schemas.microsoft.com/office/powerpoint/2010/main" val="31601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1.1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Tutorials 1 and 2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1 – 3 pg 11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 – 2 pg 13</a:t>
            </a:r>
            <a:endParaRPr lang="en-CA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91683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3356992"/>
            <a:ext cx="80648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distinguish between scalar and vectors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define the different types of motion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determine the distance travelled by an object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determine the position of a object from a ref point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determine the displacement of an object as it changes position in 1-dim</a:t>
            </a:r>
          </a:p>
          <a:p>
            <a:pPr marL="457200" indent="-457200">
              <a:buFont typeface="Arial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definition of mechanics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7215206" y="1052736"/>
              <a:ext cx="182129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95536" y="1824030"/>
            <a:ext cx="8534400" cy="533400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Mechanics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study of motion and forces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785786" y="2967038"/>
            <a:ext cx="7286676" cy="3558306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rPr>
              <a:t>first studied by the ancient Greeks,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rPr>
              <a:t> mostly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Aristotle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rPr>
              <a:t>studied  in great detail by Galileo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Galileo was the first person to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study science using mathematics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rPr>
              <a:t>Galileo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rPr>
              <a:t> is called the father of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rPr>
              <a:t>modern science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2" name="Picture 2" descr="File:Galileo Galilei, Discorsi e Dimostrazioni Matematiche Intorno a Due Nuove Scienze, 1638 (1400x1400)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3714752"/>
            <a:ext cx="2571736" cy="3052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 autoUpdateAnimBg="0"/>
      <p:bldP spid="3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86280010"/>
              </p:ext>
            </p:extLst>
          </p:nvPr>
        </p:nvGraphicFramePr>
        <p:xfrm>
          <a:off x="1785974" y="691654"/>
          <a:ext cx="6324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6643702" y="1537162"/>
            <a:ext cx="242889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Observing 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and measuring 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quantities of motion without </a:t>
            </a:r>
            <a:r>
              <a:rPr lang="en-US" sz="28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regard 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to any underlying causes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214942" y="5751158"/>
            <a:ext cx="3352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The 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study of what causes motion</a:t>
            </a: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428596" y="1096472"/>
            <a:ext cx="219918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The 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study of forces acting on an </a:t>
            </a:r>
            <a:r>
              <a:rPr lang="en-US" sz="2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object 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at rest</a:t>
            </a:r>
            <a:endParaRPr 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30088" y="214290"/>
            <a:ext cx="8534400" cy="533400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Mechanics</a:t>
            </a:r>
            <a:r>
              <a:rPr lang="en-US" sz="28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consists of three sub-topics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449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7D174B-D761-4D8B-A2CA-B4EC546048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graphicEl>
                                              <a:dgm id="{7E7D174B-D761-4D8B-A2CA-B4EC546048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B6E2228-D78F-4E30-AEF6-4B64F80C2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graphicEl>
                                              <a:dgm id="{9B6E2228-D78F-4E30-AEF6-4B64F80C2A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262716-C3B1-43BE-AE91-7677647D1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graphicEl>
                                              <a:dgm id="{D8262716-C3B1-43BE-AE91-7677647D1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P spid="8" grpId="0" autoUpdateAnimBg="0"/>
      <p:bldP spid="9" grpId="0" autoUpdateAnimBg="0"/>
      <p:bldP spid="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in this unit we will be only studying Kinematics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0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Types of physics quantities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7956376" y="1052736"/>
              <a:ext cx="1080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642910" y="2014403"/>
            <a:ext cx="79390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There are two types of quantities in physics: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000100" y="5067181"/>
            <a:ext cx="20716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VECTORS </a:t>
            </a:r>
            <a:r>
              <a:rPr lang="en-US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</a:t>
            </a:r>
            <a:endParaRPr lang="en-US" sz="2800" b="1" i="1" dirty="0">
              <a:solidFill>
                <a:srgbClr val="92D0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000100" y="3398694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SCALARS  </a:t>
            </a:r>
            <a:r>
              <a:rPr lang="en-US" sz="28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2833718" y="3398694"/>
            <a:ext cx="6019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are quantities that are specified by a value (magnitude) only.</a:t>
            </a: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2833718" y="5067181"/>
            <a:ext cx="5943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are quantities that are specified by both a magnitude and a direction.</a:t>
            </a:r>
          </a:p>
        </p:txBody>
      </p:sp>
    </p:spTree>
    <p:extLst>
      <p:ext uri="{BB962C8B-B14F-4D97-AF65-F5344CB8AC3E}">
        <p14:creationId xmlns:p14="http://schemas.microsoft.com/office/powerpoint/2010/main" val="64175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utoUpdateAnimBg="0"/>
      <p:bldP spid="32" grpId="0" build="p" autoUpdateAnimBg="0"/>
      <p:bldP spid="32" grpId="1" build="allAtOnce"/>
      <p:bldP spid="33" grpId="0" build="p" autoUpdateAnimBg="0"/>
      <p:bldP spid="34" grpId="0" build="p" autoUpdateAnimBg="0"/>
      <p:bldP spid="34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371171" y="1310605"/>
            <a:ext cx="8353425" cy="0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371171" y="2858418"/>
            <a:ext cx="835342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371171" y="3888705"/>
            <a:ext cx="835342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>
            <a:off x="371171" y="4918993"/>
            <a:ext cx="835342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17"/>
          <p:cNvSpPr>
            <a:spLocks noChangeShapeType="1"/>
          </p:cNvSpPr>
          <p:nvPr/>
        </p:nvSpPr>
        <p:spPr bwMode="auto">
          <a:xfrm>
            <a:off x="371171" y="5949280"/>
            <a:ext cx="8353425" cy="0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>
            <a:off x="371171" y="1310605"/>
            <a:ext cx="0" cy="4638675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6200471" y="1310605"/>
            <a:ext cx="0" cy="46386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>
            <a:off x="8724596" y="1310605"/>
            <a:ext cx="0" cy="4638675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4460571" y="1310605"/>
            <a:ext cx="0" cy="46386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>
            <a:off x="371171" y="1828130"/>
            <a:ext cx="835342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4" name="Group 65"/>
          <p:cNvGrpSpPr>
            <a:grpSpLocks/>
          </p:cNvGrpSpPr>
          <p:nvPr/>
        </p:nvGrpSpPr>
        <p:grpSpPr bwMode="auto">
          <a:xfrm>
            <a:off x="323528" y="1310605"/>
            <a:ext cx="8353425" cy="517525"/>
            <a:chOff x="249" y="1026"/>
            <a:chExt cx="5262" cy="326"/>
          </a:xfrm>
          <a:noFill/>
        </p:grpSpPr>
        <p:sp>
          <p:nvSpPr>
            <p:cNvPr id="45" name="Rectangle 36"/>
            <p:cNvSpPr>
              <a:spLocks noChangeArrowheads="1"/>
            </p:cNvSpPr>
            <p:nvPr/>
          </p:nvSpPr>
          <p:spPr bwMode="auto">
            <a:xfrm>
              <a:off x="2825" y="1026"/>
              <a:ext cx="1096" cy="3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CA" sz="2800" b="1" dirty="0">
                  <a:solidFill>
                    <a:schemeClr val="bg1"/>
                  </a:solidFill>
                  <a:effectLst/>
                </a:rPr>
                <a:t>Symbol</a:t>
              </a:r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3921" y="1026"/>
              <a:ext cx="1590" cy="3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CA" sz="2800" b="1" dirty="0">
                  <a:solidFill>
                    <a:schemeClr val="bg1"/>
                  </a:solidFill>
                  <a:effectLst/>
                </a:rPr>
                <a:t>Unit</a:t>
              </a:r>
            </a:p>
          </p:txBody>
        </p:sp>
        <p:sp>
          <p:nvSpPr>
            <p:cNvPr id="47" name="Rectangle 5"/>
            <p:cNvSpPr>
              <a:spLocks noChangeArrowheads="1"/>
            </p:cNvSpPr>
            <p:nvPr/>
          </p:nvSpPr>
          <p:spPr bwMode="auto">
            <a:xfrm>
              <a:off x="249" y="1026"/>
              <a:ext cx="2576" cy="3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CA" sz="2800" b="1" dirty="0">
                  <a:solidFill>
                    <a:schemeClr val="bg1"/>
                  </a:solidFill>
                  <a:effectLst/>
                </a:rPr>
                <a:t>Quantity</a:t>
              </a:r>
            </a:p>
          </p:txBody>
        </p:sp>
      </p:grpSp>
      <p:sp>
        <p:nvSpPr>
          <p:cNvPr id="48" name="Rectangle 49"/>
          <p:cNvSpPr>
            <a:spLocks noChangeArrowheads="1"/>
          </p:cNvSpPr>
          <p:nvPr/>
        </p:nvSpPr>
        <p:spPr bwMode="auto">
          <a:xfrm>
            <a:off x="6200471" y="1828130"/>
            <a:ext cx="2524125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CA" sz="2800" b="1" dirty="0">
                <a:solidFill>
                  <a:srgbClr val="92D050"/>
                </a:solidFill>
                <a:effectLst/>
              </a:rPr>
              <a:t>m</a:t>
            </a:r>
          </a:p>
          <a:p>
            <a:pPr algn="ctr">
              <a:spcBef>
                <a:spcPct val="20000"/>
              </a:spcBef>
            </a:pPr>
            <a:r>
              <a:rPr lang="en-CA" sz="2800" dirty="0">
                <a:solidFill>
                  <a:schemeClr val="bg1"/>
                </a:solidFill>
                <a:effectLst/>
              </a:rPr>
              <a:t>km, cm</a:t>
            </a: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323528" y="1828130"/>
            <a:ext cx="4089400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CA" sz="2800" dirty="0">
                <a:solidFill>
                  <a:schemeClr val="bg1"/>
                </a:solidFill>
                <a:effectLst/>
              </a:rPr>
              <a:t>Distance, Displacement</a:t>
            </a:r>
          </a:p>
          <a:p>
            <a:pPr algn="ctr">
              <a:spcBef>
                <a:spcPct val="20000"/>
              </a:spcBef>
            </a:pPr>
            <a:r>
              <a:rPr lang="en-CA" sz="2800" dirty="0">
                <a:solidFill>
                  <a:schemeClr val="bg1"/>
                </a:solidFill>
                <a:effectLst/>
              </a:rPr>
              <a:t>Position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6152828" y="4918993"/>
            <a:ext cx="2524125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CA" sz="2800" b="1" dirty="0" smtClean="0">
                <a:solidFill>
                  <a:srgbClr val="92D050"/>
                </a:solidFill>
                <a:effectLst/>
              </a:rPr>
              <a:t>N </a:t>
            </a:r>
            <a:r>
              <a:rPr lang="en-CA" sz="2800" dirty="0" smtClean="0">
                <a:solidFill>
                  <a:srgbClr val="92D050"/>
                </a:solidFill>
                <a:effectLst/>
              </a:rPr>
              <a:t>= kg m/s</a:t>
            </a:r>
            <a:r>
              <a:rPr lang="en-CA" sz="2800" baseline="30000" dirty="0" smtClean="0">
                <a:solidFill>
                  <a:srgbClr val="92D050"/>
                </a:solidFill>
                <a:effectLst/>
              </a:rPr>
              <a:t>2</a:t>
            </a:r>
            <a:endParaRPr lang="en-CA" sz="2800" baseline="30000" dirty="0">
              <a:solidFill>
                <a:srgbClr val="92D050"/>
              </a:solidFill>
              <a:effectLst/>
            </a:endParaRPr>
          </a:p>
          <a:p>
            <a:pPr algn="ctr">
              <a:spcBef>
                <a:spcPct val="20000"/>
              </a:spcBef>
            </a:pPr>
            <a:r>
              <a:rPr lang="en-CA" sz="2800" dirty="0">
                <a:solidFill>
                  <a:schemeClr val="bg1"/>
                </a:solidFill>
                <a:effectLst/>
              </a:rPr>
              <a:t>lbs,  </a:t>
            </a:r>
            <a:r>
              <a:rPr lang="en-CA" sz="2800" dirty="0" err="1">
                <a:solidFill>
                  <a:schemeClr val="bg1"/>
                </a:solidFill>
                <a:effectLst/>
              </a:rPr>
              <a:t>kN</a:t>
            </a:r>
            <a:endParaRPr lang="en-CA" sz="2800" dirty="0">
              <a:solidFill>
                <a:schemeClr val="bg1"/>
              </a:solidFill>
              <a:effectLst/>
            </a:endParaRPr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323528" y="4918993"/>
            <a:ext cx="4089400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CA" sz="2800">
                <a:solidFill>
                  <a:schemeClr val="bg1"/>
                </a:solidFill>
                <a:effectLst/>
              </a:rPr>
              <a:t>Force</a:t>
            </a: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6200471" y="3888705"/>
            <a:ext cx="2524125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CA" sz="2800" b="1" dirty="0">
                <a:solidFill>
                  <a:srgbClr val="92D050"/>
                </a:solidFill>
                <a:effectLst/>
              </a:rPr>
              <a:t>m/s</a:t>
            </a:r>
            <a:r>
              <a:rPr lang="en-CA" sz="2800" b="1" baseline="30000" dirty="0">
                <a:solidFill>
                  <a:srgbClr val="92D050"/>
                </a:solidFill>
                <a:effectLst/>
              </a:rPr>
              <a:t>2</a:t>
            </a:r>
          </a:p>
          <a:p>
            <a:pPr algn="ctr">
              <a:spcBef>
                <a:spcPct val="20000"/>
              </a:spcBef>
            </a:pPr>
            <a:r>
              <a:rPr lang="en-CA" sz="2800" dirty="0">
                <a:solidFill>
                  <a:schemeClr val="bg1"/>
                </a:solidFill>
                <a:effectLst/>
              </a:rPr>
              <a:t>km/h/s, km/h</a:t>
            </a:r>
            <a:r>
              <a:rPr lang="en-CA" sz="2800" baseline="30000" dirty="0">
                <a:solidFill>
                  <a:schemeClr val="bg1"/>
                </a:solidFill>
                <a:effectLst/>
              </a:rPr>
              <a:t>2</a:t>
            </a: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323528" y="3888705"/>
            <a:ext cx="4089400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CA" sz="2800">
                <a:solidFill>
                  <a:schemeClr val="bg1"/>
                </a:solidFill>
                <a:effectLst/>
              </a:rPr>
              <a:t>Acceleration</a:t>
            </a: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6200471" y="2858418"/>
            <a:ext cx="2524125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CA" sz="2800" b="1" dirty="0">
                <a:solidFill>
                  <a:srgbClr val="92D050"/>
                </a:solidFill>
                <a:effectLst/>
              </a:rPr>
              <a:t>m/s</a:t>
            </a:r>
          </a:p>
          <a:p>
            <a:pPr algn="ctr">
              <a:spcBef>
                <a:spcPct val="20000"/>
              </a:spcBef>
            </a:pPr>
            <a:r>
              <a:rPr lang="en-CA" sz="2800" dirty="0">
                <a:solidFill>
                  <a:schemeClr val="bg1"/>
                </a:solidFill>
                <a:effectLst/>
              </a:rPr>
              <a:t>km/h, cm/s</a:t>
            </a: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323528" y="2858418"/>
            <a:ext cx="4089400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CA" sz="2800" dirty="0">
                <a:solidFill>
                  <a:schemeClr val="bg1"/>
                </a:solidFill>
                <a:effectLst/>
              </a:rPr>
              <a:t>Speed, velocity</a:t>
            </a:r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10028"/>
              </p:ext>
            </p:extLst>
          </p:nvPr>
        </p:nvGraphicFramePr>
        <p:xfrm>
          <a:off x="4620878" y="1974195"/>
          <a:ext cx="14001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3" imgW="533169" imgH="228501" progId="Equation.DSMT4">
                  <p:embed/>
                </p:oleObj>
              </mc:Choice>
              <mc:Fallback>
                <p:oleObj name="Equation" r:id="rId3" imgW="533169" imgH="228501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878" y="1974195"/>
                        <a:ext cx="14001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123485"/>
              </p:ext>
            </p:extLst>
          </p:nvPr>
        </p:nvGraphicFramePr>
        <p:xfrm>
          <a:off x="5127290" y="4998382"/>
          <a:ext cx="3000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5" imgW="114201" imgH="190335" progId="Equation.DSMT4">
                  <p:embed/>
                </p:oleObj>
              </mc:Choice>
              <mc:Fallback>
                <p:oleObj name="Equation" r:id="rId5" imgW="114201" imgH="190335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290" y="4998382"/>
                        <a:ext cx="30003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553922"/>
              </p:ext>
            </p:extLst>
          </p:nvPr>
        </p:nvGraphicFramePr>
        <p:xfrm>
          <a:off x="5127290" y="4118907"/>
          <a:ext cx="3000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290" y="4118907"/>
                        <a:ext cx="30003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128814"/>
              </p:ext>
            </p:extLst>
          </p:nvPr>
        </p:nvGraphicFramePr>
        <p:xfrm>
          <a:off x="4927265" y="3104495"/>
          <a:ext cx="7000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9" imgW="266469" imgH="190335" progId="Equation.DSMT4">
                  <p:embed/>
                </p:oleObj>
              </mc:Choice>
              <mc:Fallback>
                <p:oleObj name="Equation" r:id="rId9" imgW="266469" imgH="190335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265" y="3104495"/>
                        <a:ext cx="7000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6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  <p:bldP spid="53" grpId="0" build="allAtOnce"/>
      <p:bldP spid="5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</a:t>
              </a:r>
              <a:r>
                <a:rPr lang="en-CA" sz="4400" b="1" cap="all" spc="-150" dirty="0" smtClean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Types of motion</a:t>
              </a:r>
              <a:endParaRPr lang="en-CA" sz="4400" b="1" cap="all" spc="-150" dirty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386922" y="1052736"/>
              <a:ext cx="37033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672654" y="2492896"/>
            <a:ext cx="8042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There are two types </a:t>
            </a:r>
            <a:r>
              <a:rPr lang="en-CA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ways an object can move:</a:t>
            </a:r>
            <a:endParaRPr lang="en-CA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672654" y="3699029"/>
            <a:ext cx="81073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CA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Uniform </a:t>
            </a:r>
            <a:r>
              <a:rPr lang="en-CA" sz="28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Motion</a:t>
            </a:r>
            <a:r>
              <a:rPr lang="en-CA" sz="2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CA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Objects that move with constant 		</a:t>
            </a: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velocity</a:t>
            </a:r>
            <a:endParaRPr lang="en-CA" sz="2800" dirty="0">
              <a:solidFill>
                <a:srgbClr val="92D0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672654" y="5282044"/>
            <a:ext cx="8107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CA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Non-uniform </a:t>
            </a:r>
            <a:r>
              <a:rPr lang="en-CA" sz="28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Motion</a:t>
            </a:r>
            <a:r>
              <a:rPr lang="en-CA" sz="2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CA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Objects that accelerate</a:t>
            </a:r>
          </a:p>
        </p:txBody>
      </p:sp>
    </p:spTree>
    <p:extLst>
      <p:ext uri="{BB962C8B-B14F-4D97-AF65-F5344CB8AC3E}">
        <p14:creationId xmlns:p14="http://schemas.microsoft.com/office/powerpoint/2010/main" val="90675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629</Words>
  <Application>Microsoft Office PowerPoint</Application>
  <PresentationFormat>On-screen Show (4:3)</PresentationFormat>
  <Paragraphs>125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48</cp:revision>
  <dcterms:created xsi:type="dcterms:W3CDTF">2013-07-23T20:53:01Z</dcterms:created>
  <dcterms:modified xsi:type="dcterms:W3CDTF">2013-08-15T21:31:32Z</dcterms:modified>
</cp:coreProperties>
</file>