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31" r:id="rId6"/>
    <p:sldId id="333" r:id="rId7"/>
    <p:sldId id="335" r:id="rId8"/>
    <p:sldId id="332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Acceleration due to Gravity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how objects accelerate under the influence of gravity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that all objects near the surface of the Earth accelerate at the same rate regardless of their mass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624"/>
            <a:ext cx="2960198" cy="4536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free fall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show that falling objects accelerate </a:t>
            </a:r>
            <a:r>
              <a:rPr lang="en-CA" sz="2800" dirty="0" smtClean="0">
                <a:solidFill>
                  <a:schemeClr val="bg1"/>
                </a:solidFill>
              </a:rPr>
              <a:t>at </a:t>
            </a:r>
            <a:r>
              <a:rPr lang="en-CA" sz="2800" dirty="0" smtClean="0">
                <a:solidFill>
                  <a:schemeClr val="bg1"/>
                </a:solidFill>
              </a:rPr>
              <a:t>the same rate regardless of their mass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motion related problems involving falling objects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free fall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show that all objects accelerate at the same rate regardless of their mass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kinematic problems involving falling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acceleration due to gravity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273921" y="1052736"/>
              <a:ext cx="7625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395536" y="1824030"/>
            <a:ext cx="8534400" cy="1143008"/>
          </a:xfrm>
          <a:prstGeom prst="rect">
            <a:avLst/>
          </a:prstGeom>
          <a:ln/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acceleration due to gravity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acceleration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of an object when it is allowed to fall freely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95536" y="3006072"/>
            <a:ext cx="8534400" cy="1143008"/>
          </a:xfrm>
          <a:prstGeom prst="rect">
            <a:avLst/>
          </a:prstGeom>
          <a:ln/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the a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cceleration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due to gravity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9.8 m/s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near the surface of the Earth, the symbol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5536" y="4201449"/>
            <a:ext cx="8534400" cy="1387791"/>
          </a:xfrm>
          <a:prstGeom prst="rect">
            <a:avLst/>
          </a:prstGeom>
          <a:ln/>
        </p:spPr>
        <p:txBody>
          <a:bodyPr/>
          <a:lstStyle/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the a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cceleration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due to gravity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not dependent on mass – a 1 kg object will accelerate at the same rate as a 1000 kg object, 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9.8 m/s</a:t>
            </a:r>
            <a:r>
              <a:rPr lang="en-US" sz="28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95536" y="5733256"/>
            <a:ext cx="8534400" cy="1008112"/>
          </a:xfrm>
          <a:prstGeom prst="rect">
            <a:avLst/>
          </a:prstGeom>
          <a:ln/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b="1" i="1" dirty="0">
                <a:solidFill>
                  <a:srgbClr val="92D050"/>
                </a:solidFill>
              </a:rPr>
              <a:t>free </a:t>
            </a:r>
            <a:r>
              <a:rPr lang="en-CA" sz="2800" b="1" i="1" dirty="0">
                <a:solidFill>
                  <a:srgbClr val="92D050"/>
                </a:solidFill>
                <a:latin typeface="+mj-lt"/>
              </a:rPr>
              <a:t>fall </a:t>
            </a:r>
            <a:r>
              <a:rPr lang="en-CA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is the </a:t>
            </a:r>
            <a:r>
              <a:rPr lang="en-CA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acceleration due to gravity </a:t>
            </a:r>
            <a:r>
              <a:rPr lang="en-CA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of an </a:t>
            </a:r>
            <a:r>
              <a:rPr lang="en-CA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object in the absence of air resistance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466781"/>
            <a:ext cx="883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</a:t>
            </a:r>
            <a:r>
              <a:rPr lang="en-US" sz="2800" dirty="0" smtClean="0">
                <a:solidFill>
                  <a:srgbClr val="92D050"/>
                </a:solidFill>
              </a:rPr>
              <a:t>base jumper with a mass of 75 kg falls from a cliff of height 352 m.  What is her speed after free falling for 6.0 s?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77280" y="3318520"/>
            <a:ext cx="3749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</a:rPr>
              <a:t>i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 smtClean="0">
                <a:solidFill>
                  <a:srgbClr val="92D050"/>
                </a:solidFill>
              </a:rPr>
              <a:t>0.0 </a:t>
            </a:r>
            <a:r>
              <a:rPr lang="en-US" sz="2800" dirty="0">
                <a:solidFill>
                  <a:srgbClr val="92D050"/>
                </a:solidFill>
              </a:rPr>
              <a:t>m/s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280" y="2708920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77280" y="3888740"/>
            <a:ext cx="24444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a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 smtClean="0">
                <a:solidFill>
                  <a:srgbClr val="92D050"/>
                </a:solidFill>
              </a:rPr>
              <a:t>9.8 m/s</a:t>
            </a:r>
            <a:r>
              <a:rPr lang="en-US" sz="2800" baseline="30000" dirty="0" smtClean="0">
                <a:solidFill>
                  <a:srgbClr val="92D050"/>
                </a:solidFill>
              </a:rPr>
              <a:t>2</a:t>
            </a:r>
            <a:r>
              <a:rPr lang="en-US" sz="2800" dirty="0" smtClean="0">
                <a:solidFill>
                  <a:srgbClr val="92D050"/>
                </a:solidFill>
              </a:rPr>
              <a:t> [D]</a:t>
            </a:r>
          </a:p>
          <a:p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  = – 9.8 m/s</a:t>
            </a:r>
            <a:r>
              <a:rPr lang="en-US" sz="2800" baseline="30000" dirty="0" smtClean="0">
                <a:solidFill>
                  <a:srgbClr val="92D050"/>
                </a:solidFill>
              </a:rPr>
              <a:t>2</a:t>
            </a:r>
            <a:endParaRPr lang="en-US" sz="2800" baseline="30000" dirty="0">
              <a:solidFill>
                <a:srgbClr val="92D050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77280" y="4869160"/>
            <a:ext cx="15472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rgbClr val="92D050"/>
                </a:solidFill>
              </a:rPr>
              <a:t>t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 smtClean="0">
                <a:solidFill>
                  <a:srgbClr val="92D050"/>
                </a:solidFill>
              </a:rPr>
              <a:t>6.0 s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7280" y="5426060"/>
            <a:ext cx="9319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f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= ?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54691"/>
              </p:ext>
            </p:extLst>
          </p:nvPr>
        </p:nvGraphicFramePr>
        <p:xfrm>
          <a:off x="5149850" y="2795588"/>
          <a:ext cx="3233738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3" imgW="1231560" imgH="1041120" progId="Equation.DSMT4">
                  <p:embed/>
                </p:oleObj>
              </mc:Choice>
              <mc:Fallback>
                <p:oleObj name="Equation" r:id="rId3" imgW="1231560" imgH="1041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795588"/>
                        <a:ext cx="3233738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097360" y="5951021"/>
            <a:ext cx="7363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The base jumpers speed after 6.0 s is 60. m/s 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9" grpId="0" autoUpdateAnimBg="0"/>
      <p:bldP spid="11" grpId="0" autoUpdateAnimBg="0"/>
      <p:bldP spid="12" grpId="0" autoUpdateAnimBg="0"/>
      <p:bldP spid="14" grpId="0" autoUpdateAnimBg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7280" y="1466781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What if the base jumper were to leap from the cliff with an initial </a:t>
            </a:r>
            <a:r>
              <a:rPr lang="en-US" sz="2800" dirty="0" err="1" smtClean="0">
                <a:solidFill>
                  <a:srgbClr val="92D050"/>
                </a:solidFill>
              </a:rPr>
              <a:t>vel</a:t>
            </a:r>
            <a:r>
              <a:rPr lang="en-US" sz="2800" dirty="0" smtClean="0">
                <a:solidFill>
                  <a:srgbClr val="92D050"/>
                </a:solidFill>
              </a:rPr>
              <a:t> of 5.0 m/s [U].  What is her velocity after 6.0 s?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280" y="2564904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02969"/>
              </p:ext>
            </p:extLst>
          </p:nvPr>
        </p:nvGraphicFramePr>
        <p:xfrm>
          <a:off x="4616450" y="3168650"/>
          <a:ext cx="3767138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3" imgW="1434960" imgH="647640" progId="Equation.DSMT4">
                  <p:embed/>
                </p:oleObj>
              </mc:Choice>
              <mc:Fallback>
                <p:oleObj name="Equation" r:id="rId3" imgW="14349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168650"/>
                        <a:ext cx="3767138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05439"/>
              </p:ext>
            </p:extLst>
          </p:nvPr>
        </p:nvGraphicFramePr>
        <p:xfrm>
          <a:off x="451446" y="3284985"/>
          <a:ext cx="2331268" cy="1016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46" y="3284985"/>
                        <a:ext cx="2331268" cy="1016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56097"/>
              </p:ext>
            </p:extLst>
          </p:nvPr>
        </p:nvGraphicFramePr>
        <p:xfrm>
          <a:off x="451446" y="4550222"/>
          <a:ext cx="23923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7" imgW="1015920" imgH="457200" progId="Equation.DSMT4">
                  <p:embed/>
                </p:oleObj>
              </mc:Choice>
              <mc:Fallback>
                <p:oleObj name="Equation" r:id="rId7" imgW="10159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46" y="4550222"/>
                        <a:ext cx="23923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04088"/>
              </p:ext>
            </p:extLst>
          </p:nvPr>
        </p:nvGraphicFramePr>
        <p:xfrm>
          <a:off x="406400" y="5732463"/>
          <a:ext cx="14636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Equation" r:id="rId9" imgW="622080" imgH="177480" progId="Equation.DSMT4">
                  <p:embed/>
                </p:oleObj>
              </mc:Choice>
              <mc:Fallback>
                <p:oleObj name="Equation" r:id="rId9" imgW="62208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732463"/>
                        <a:ext cx="14636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76873"/>
              </p:ext>
            </p:extLst>
          </p:nvPr>
        </p:nvGraphicFramePr>
        <p:xfrm>
          <a:off x="451446" y="6321425"/>
          <a:ext cx="895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46" y="6321425"/>
                        <a:ext cx="895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635896" y="5715253"/>
            <a:ext cx="51845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Symbol"/>
              <a:buChar char="\"/>
            </a:pP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The base jumpers velocity after       6.0 s is 54 m/s [D]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utoUpdateAnimBg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7280" y="1466781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What if the base jumper were to let go of her keys as she leaped from the cliff.  How long would it take for the keys to hit the ground?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280" y="3121804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41307"/>
              </p:ext>
            </p:extLst>
          </p:nvPr>
        </p:nvGraphicFramePr>
        <p:xfrm>
          <a:off x="377280" y="3861048"/>
          <a:ext cx="2003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80" y="3861048"/>
                        <a:ext cx="20034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75680"/>
              </p:ext>
            </p:extLst>
          </p:nvPr>
        </p:nvGraphicFramePr>
        <p:xfrm>
          <a:off x="377280" y="4437112"/>
          <a:ext cx="2033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5" imgW="863280" imgH="215640" progId="Equation.DSMT4">
                  <p:embed/>
                </p:oleObj>
              </mc:Choice>
              <mc:Fallback>
                <p:oleObj name="Equation" r:id="rId5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80" y="4437112"/>
                        <a:ext cx="20335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61781"/>
              </p:ext>
            </p:extLst>
          </p:nvPr>
        </p:nvGraphicFramePr>
        <p:xfrm>
          <a:off x="377280" y="5013176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7" imgW="825480" imgH="215640" progId="Equation.DSMT4">
                  <p:embed/>
                </p:oleObj>
              </mc:Choice>
              <mc:Fallback>
                <p:oleObj name="Equation" r:id="rId7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80" y="5013176"/>
                        <a:ext cx="194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46981"/>
              </p:ext>
            </p:extLst>
          </p:nvPr>
        </p:nvGraphicFramePr>
        <p:xfrm>
          <a:off x="377280" y="5722880"/>
          <a:ext cx="927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Equation" r:id="rId9" imgW="393480" imgH="177480" progId="Equation.DSMT4">
                  <p:embed/>
                </p:oleObj>
              </mc:Choice>
              <mc:Fallback>
                <p:oleObj name="Equation" r:id="rId9" imgW="39348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80" y="5722880"/>
                        <a:ext cx="927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36871"/>
              </p:ext>
            </p:extLst>
          </p:nvPr>
        </p:nvGraphicFramePr>
        <p:xfrm>
          <a:off x="4467225" y="3121025"/>
          <a:ext cx="29003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11" imgW="1104840" imgH="393480" progId="Equation.DSMT4">
                  <p:embed/>
                </p:oleObj>
              </mc:Choice>
              <mc:Fallback>
                <p:oleObj name="Equation" r:id="rId11" imgW="11048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3121025"/>
                        <a:ext cx="29003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16193"/>
              </p:ext>
            </p:extLst>
          </p:nvPr>
        </p:nvGraphicFramePr>
        <p:xfrm>
          <a:off x="4067944" y="4293096"/>
          <a:ext cx="39004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13" imgW="1485720" imgH="228600" progId="Equation.DSMT4">
                  <p:embed/>
                </p:oleObj>
              </mc:Choice>
              <mc:Fallback>
                <p:oleObj name="Equation" r:id="rId13" imgW="14857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293096"/>
                        <a:ext cx="39004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95936" y="5229200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2D050"/>
                </a:solidFill>
              </a:rPr>
              <a:t>this is a quadratic equation and must be solved using the quadratic formula</a:t>
            </a:r>
            <a:endParaRPr lang="en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utoUpdateAnimBg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261730"/>
              </p:ext>
            </p:extLst>
          </p:nvPr>
        </p:nvGraphicFramePr>
        <p:xfrm>
          <a:off x="3692525" y="585788"/>
          <a:ext cx="16335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3" imgW="622080" imgH="177480" progId="Equation.DSMT4">
                  <p:embed/>
                </p:oleObj>
              </mc:Choice>
              <mc:Fallback>
                <p:oleObj name="Equation" r:id="rId3" imgW="622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585788"/>
                        <a:ext cx="16335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43608" y="1412776"/>
            <a:ext cx="71287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the keys will hit the ground 9.0 s after they      are dropped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9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1.6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and 2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2 pg 41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42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7 pg 43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387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103</cp:revision>
  <dcterms:created xsi:type="dcterms:W3CDTF">2013-07-23T20:53:01Z</dcterms:created>
  <dcterms:modified xsi:type="dcterms:W3CDTF">2013-09-17T16:37:19Z</dcterms:modified>
</cp:coreProperties>
</file>