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2" r:id="rId6"/>
    <p:sldId id="346" r:id="rId7"/>
    <p:sldId id="347" r:id="rId8"/>
    <p:sldId id="348" r:id="rId9"/>
    <p:sldId id="349" r:id="rId10"/>
    <p:sldId id="351" r:id="rId11"/>
    <p:sldId id="353" r:id="rId12"/>
    <p:sldId id="354" r:id="rId13"/>
    <p:sldId id="355" r:id="rId14"/>
    <p:sldId id="352" r:id="rId15"/>
    <p:sldId id="356" r:id="rId16"/>
    <p:sldId id="357" r:id="rId17"/>
    <p:sldId id="358" r:id="rId18"/>
    <p:sldId id="359" r:id="rId19"/>
    <p:sldId id="350" r:id="rId20"/>
    <p:sldId id="360" r:id="rId21"/>
    <p:sldId id="36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30/09/2013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0506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Projectile Motion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806547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lesson you will learn how objects move under the influence of gravity in two dimensions.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 a projectile will also be defined </a:t>
            </a:r>
          </a:p>
        </p:txBody>
      </p:sp>
      <p:pic>
        <p:nvPicPr>
          <p:cNvPr id="7" name="Picture 2" descr="http://ca.wrs.yahoo.com/_ylt=A0WTf2z0MqJMaQ0AJ1X2FAx./SIG=12sfpknfo/EXP=1285784692/**http%3a/www.colorado.edu/physics/phys1110/phys1110_fa07/images/week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5" y="0"/>
            <a:ext cx="5400600" cy="4048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77280" y="1643050"/>
            <a:ext cx="8552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What is the range of the water balloon in practice question 1?</a:t>
            </a:r>
          </a:p>
        </p:txBody>
      </p:sp>
    </p:spTree>
    <p:extLst>
      <p:ext uri="{BB962C8B-B14F-4D97-AF65-F5344CB8AC3E}">
        <p14:creationId xmlns:p14="http://schemas.microsoft.com/office/powerpoint/2010/main" val="9430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0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Projectiles Launched at angles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88424" y="1052736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23528" y="1433146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Projectiles launched at angles can be separated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into two cases: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249174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92D050"/>
                </a:solidFill>
              </a:rPr>
              <a:t>Case 1: </a:t>
            </a:r>
            <a:r>
              <a:rPr lang="en-US" sz="2800" b="1" i="1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b="1" i="1" dirty="0" err="1" smtClean="0">
                <a:solidFill>
                  <a:srgbClr val="92D050"/>
                </a:solidFill>
              </a:rPr>
              <a:t>d</a:t>
            </a:r>
            <a:r>
              <a:rPr lang="en-US" sz="2800" b="1" i="1" baseline="-25000" dirty="0" err="1" smtClean="0">
                <a:solidFill>
                  <a:srgbClr val="92D050"/>
                </a:solidFill>
              </a:rPr>
              <a:t>y</a:t>
            </a:r>
            <a:r>
              <a:rPr lang="en-US" sz="2800" b="1" i="1" dirty="0" smtClean="0">
                <a:solidFill>
                  <a:srgbClr val="92D050"/>
                </a:solidFill>
              </a:rPr>
              <a:t> = </a:t>
            </a:r>
            <a:r>
              <a:rPr lang="en-US" sz="2800" b="1" i="1" dirty="0" smtClean="0">
                <a:solidFill>
                  <a:srgbClr val="92D050"/>
                </a:solidFill>
                <a:latin typeface="Calibri" pitchFamily="34" charset="0"/>
              </a:rPr>
              <a:t>0</a:t>
            </a:r>
            <a:endParaRPr lang="en-US" sz="2800" b="1" i="1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23528" y="305085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In this case the projectile is launched and lands in the same plane.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 a golf ball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452" y="3974647"/>
            <a:ext cx="7726680" cy="2883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04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25766" y="39528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eqn’s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become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20" y="115443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x-direction (horizontal)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1250" y="1869123"/>
          <a:ext cx="2554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869123"/>
                        <a:ext cx="2554288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3010" y="115824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y-direction (vertical)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97463" y="1671955"/>
          <a:ext cx="3417887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5" imgW="1307880" imgH="1828800" progId="Equation.DSMT4">
                  <p:embed/>
                </p:oleObj>
              </mc:Choice>
              <mc:Fallback>
                <p:oleObj name="Equation" r:id="rId5" imgW="130788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1671955"/>
                        <a:ext cx="3417887" cy="477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4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39528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Some questions ask you to find the max height of the projectile.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8540" y="1737360"/>
            <a:ext cx="736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Find </a:t>
            </a:r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t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Divide </a:t>
            </a:r>
            <a:r>
              <a:rPr lang="en-US" sz="2800" dirty="0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t by 2.  (max h occurs at half the time of flight)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Use this time in the </a:t>
            </a:r>
            <a:r>
              <a:rPr lang="en-US" sz="2800" dirty="0" err="1" smtClean="0">
                <a:solidFill>
                  <a:schemeClr val="bg1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chemeClr val="bg1"/>
                </a:solidFill>
              </a:rPr>
              <a:t>d</a:t>
            </a:r>
            <a:r>
              <a:rPr lang="en-US" sz="2800" baseline="-25000" dirty="0" err="1" smtClean="0">
                <a:solidFill>
                  <a:schemeClr val="bg1"/>
                </a:solidFill>
              </a:rPr>
              <a:t>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eqn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3.  A soccer ball is kick at 18 m/s [R35</a:t>
            </a:r>
            <a:r>
              <a:rPr lang="en-US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U]. What is the time of flight of the soccer ball?</a:t>
            </a:r>
          </a:p>
        </p:txBody>
      </p:sp>
    </p:spTree>
    <p:extLst>
      <p:ext uri="{BB962C8B-B14F-4D97-AF65-F5344CB8AC3E}">
        <p14:creationId xmlns:p14="http://schemas.microsoft.com/office/powerpoint/2010/main" val="25401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4. What is the range of the soccer ball?</a:t>
            </a:r>
          </a:p>
        </p:txBody>
      </p:sp>
    </p:spTree>
    <p:extLst>
      <p:ext uri="{BB962C8B-B14F-4D97-AF65-F5344CB8AC3E}">
        <p14:creationId xmlns:p14="http://schemas.microsoft.com/office/powerpoint/2010/main" val="8645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42910" y="1643050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5.  What is the max height of the soccer ball?</a:t>
            </a:r>
          </a:p>
        </p:txBody>
      </p:sp>
    </p:spTree>
    <p:extLst>
      <p:ext uri="{BB962C8B-B14F-4D97-AF65-F5344CB8AC3E}">
        <p14:creationId xmlns:p14="http://schemas.microsoft.com/office/powerpoint/2010/main" val="8645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660" y="16002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92D050"/>
                </a:solidFill>
              </a:rPr>
              <a:t>Case 2: </a:t>
            </a:r>
            <a:r>
              <a:rPr lang="en-US" sz="2800" b="1" i="1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b="1" i="1" dirty="0" err="1" smtClean="0">
                <a:solidFill>
                  <a:srgbClr val="92D050"/>
                </a:solidFill>
              </a:rPr>
              <a:t>d</a:t>
            </a:r>
            <a:r>
              <a:rPr lang="en-US" sz="2800" b="1" i="1" baseline="-25000" dirty="0" err="1" smtClean="0">
                <a:solidFill>
                  <a:srgbClr val="92D050"/>
                </a:solidFill>
              </a:rPr>
              <a:t>y</a:t>
            </a:r>
            <a:r>
              <a:rPr lang="en-US" sz="2800" b="1" i="1" dirty="0" smtClean="0">
                <a:solidFill>
                  <a:srgbClr val="92D050"/>
                </a:solidFill>
              </a:rPr>
              <a:t> ≠ </a:t>
            </a:r>
            <a:r>
              <a:rPr lang="en-US" sz="2800" b="1" i="1" dirty="0" smtClean="0">
                <a:solidFill>
                  <a:srgbClr val="92D050"/>
                </a:solidFill>
                <a:latin typeface="Calibri" pitchFamily="34" charset="0"/>
              </a:rPr>
              <a:t>0</a:t>
            </a:r>
            <a:endParaRPr lang="en-US" sz="2800" b="1" i="1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4346" y="71913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In this case the projectile lands in a different plane.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lang="en-US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g a tennis ball thrown off a cliff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470" y="1977391"/>
            <a:ext cx="6572050" cy="4682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20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25766" y="39528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For this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case, we can only use the general equations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20" y="164592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x-direction (horizontal)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1250" y="2555875"/>
          <a:ext cx="25542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3" imgW="977760" imgH="228600" progId="Equation.DSMT4">
                  <p:embed/>
                </p:oleObj>
              </mc:Choice>
              <mc:Fallback>
                <p:oleObj name="Equation" r:id="rId3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555875"/>
                        <a:ext cx="25542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8710" y="164973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y-direction (vertical)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937125" y="2413318"/>
          <a:ext cx="3781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5" imgW="1447560" imgH="393480" progId="Equation.DSMT4">
                  <p:embed/>
                </p:oleObj>
              </mc:Choice>
              <mc:Fallback>
                <p:oleObj name="Equation" r:id="rId5" imgW="144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413318"/>
                        <a:ext cx="37814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2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77280" y="1556792"/>
            <a:ext cx="851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A rock is </a:t>
            </a:r>
            <a:r>
              <a:rPr lang="en-US" sz="2800" dirty="0" smtClean="0">
                <a:solidFill>
                  <a:srgbClr val="92D050"/>
                </a:solidFill>
              </a:rPr>
              <a:t>thrown </a:t>
            </a:r>
            <a:r>
              <a:rPr lang="en-US" sz="2800" dirty="0" smtClean="0">
                <a:solidFill>
                  <a:srgbClr val="92D050"/>
                </a:solidFill>
              </a:rPr>
              <a:t>off a 20. m cliff at 15 m/s [R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35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92D050"/>
                </a:solidFill>
              </a:rPr>
              <a:t>U].  </a:t>
            </a:r>
          </a:p>
          <a:p>
            <a:r>
              <a:rPr lang="en-US" sz="2800" dirty="0" smtClean="0">
                <a:solidFill>
                  <a:srgbClr val="92D050"/>
                </a:solidFill>
              </a:rPr>
              <a:t>Determine the time of flight and the range of the rock. </a:t>
            </a:r>
            <a:r>
              <a:rPr lang="en-US" sz="2800" dirty="0">
                <a:solidFill>
                  <a:srgbClr val="92D050"/>
                </a:solidFill>
              </a:rPr>
              <a:t>	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77280" y="3725654"/>
            <a:ext cx="3749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</a:rPr>
              <a:t>i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15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m/s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7280" y="3127484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77280" y="4182854"/>
            <a:ext cx="12073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q</a:t>
            </a:r>
            <a:r>
              <a:rPr lang="en-US" sz="2800" dirty="0" smtClean="0">
                <a:solidFill>
                  <a:srgbClr val="92D050"/>
                </a:solidFill>
              </a:rPr>
              <a:t> 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35</a:t>
            </a:r>
            <a:r>
              <a:rPr lang="en-US" sz="2800" baseline="30000" dirty="0" smtClean="0">
                <a:solidFill>
                  <a:srgbClr val="92D050"/>
                </a:solidFill>
                <a:latin typeface="Calibri" pitchFamily="34" charset="0"/>
              </a:rPr>
              <a:t>o</a:t>
            </a:r>
            <a:endParaRPr lang="en-US" sz="2800" baseline="30000" dirty="0">
              <a:solidFill>
                <a:srgbClr val="92D050"/>
              </a:solidFill>
              <a:latin typeface="Calibri" pitchFamily="34" charset="0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77280" y="4640054"/>
            <a:ext cx="19842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rgbClr val="92D050"/>
                </a:solidFill>
              </a:rPr>
              <a:t>d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y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latin typeface="Calibri" pitchFamily="34" charset="0"/>
              </a:rPr>
              <a:t>-20.</a:t>
            </a:r>
            <a:r>
              <a:rPr lang="en-US" sz="2800" dirty="0" smtClean="0">
                <a:solidFill>
                  <a:srgbClr val="92D050"/>
                </a:solidFill>
              </a:rPr>
              <a:t> m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77280" y="5146784"/>
            <a:ext cx="10342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smtClean="0">
                <a:solidFill>
                  <a:srgbClr val="92D050"/>
                </a:solidFill>
              </a:rPr>
              <a:t>t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</a:rPr>
              <a:t>?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77280" y="5642084"/>
            <a:ext cx="12073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92D050"/>
                </a:solidFill>
                <a:latin typeface="Symbol" pitchFamily="18" charset="2"/>
              </a:rPr>
              <a:t>D</a:t>
            </a:r>
            <a:r>
              <a:rPr lang="en-US" sz="2800" dirty="0" err="1" smtClean="0">
                <a:solidFill>
                  <a:srgbClr val="92D050"/>
                </a:solidFill>
              </a:rPr>
              <a:t>d</a:t>
            </a:r>
            <a:r>
              <a:rPr lang="en-US" sz="2800" baseline="-25000" dirty="0" err="1" smtClean="0">
                <a:solidFill>
                  <a:srgbClr val="92D050"/>
                </a:solidFill>
              </a:rPr>
              <a:t>x</a:t>
            </a: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 smtClean="0">
                <a:solidFill>
                  <a:srgbClr val="92D050"/>
                </a:solidFill>
              </a:rPr>
              <a:t>?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17169"/>
              </p:ext>
            </p:extLst>
          </p:nvPr>
        </p:nvGraphicFramePr>
        <p:xfrm>
          <a:off x="4145177" y="3394820"/>
          <a:ext cx="3883207" cy="256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1650960" imgH="1091880" progId="Equation.DSMT4">
                  <p:embed/>
                </p:oleObj>
              </mc:Choice>
              <mc:Fallback>
                <p:oleObj name="Equation" r:id="rId3" imgW="16509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177" y="3394820"/>
                        <a:ext cx="3883207" cy="2568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7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27687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026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4077072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projectile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effects of gravity on moving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projectile motion problems for horizontally launched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projectile motion problems for projectiles launched at angles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55021" y="935348"/>
            <a:ext cx="5553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time of flight is 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sym typeface="Symbol"/>
              </a:rPr>
              <a:t>3.1 s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38400"/>
              </p:ext>
            </p:extLst>
          </p:nvPr>
        </p:nvGraphicFramePr>
        <p:xfrm>
          <a:off x="3341325" y="2235758"/>
          <a:ext cx="3345531" cy="155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1422360" imgH="660240" progId="Equation.DSMT4">
                  <p:embed/>
                </p:oleObj>
              </mc:Choice>
              <mc:Fallback>
                <p:oleObj name="Equation" r:id="rId3" imgW="1422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325" y="2235758"/>
                        <a:ext cx="3345531" cy="1553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81691" y="4366845"/>
            <a:ext cx="5553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CA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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 the  range i</a:t>
            </a:r>
            <a:r>
              <a:rPr lang="en-CA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sym typeface="Symbol"/>
              </a:rPr>
              <a:t>s 38 m</a:t>
            </a:r>
            <a:endParaRPr lang="en-CA" sz="2800" dirty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9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42910" y="1643050"/>
            <a:ext cx="8286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4013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6. </a:t>
            </a:r>
            <a:r>
              <a:rPr lang="en-US" sz="2800" dirty="0" smtClean="0">
                <a:solidFill>
                  <a:srgbClr val="FFC000"/>
                </a:solidFill>
              </a:rPr>
              <a:t>A soccer ball is kick onto the roof of a school 15. m 	high at 24 m/s [R</a:t>
            </a:r>
            <a:r>
              <a:rPr lang="en-US" sz="2800" dirty="0">
                <a:solidFill>
                  <a:srgbClr val="FFC000"/>
                </a:solidFill>
                <a:latin typeface="Calibri" pitchFamily="34" charset="0"/>
              </a:rPr>
              <a:t>5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</a:t>
            </a:r>
            <a:r>
              <a:rPr lang="en-US" sz="2800" baseline="30000" dirty="0" smtClean="0">
                <a:solidFill>
                  <a:srgbClr val="FFC000"/>
                </a:solidFill>
                <a:latin typeface="Calibri" pitchFamily="34" charset="0"/>
              </a:rPr>
              <a:t>o</a:t>
            </a:r>
            <a:r>
              <a:rPr lang="en-US" sz="2800" dirty="0" smtClean="0">
                <a:solidFill>
                  <a:srgbClr val="FFC000"/>
                </a:solidFill>
              </a:rPr>
              <a:t>U].  Determine the time of flight 	</a:t>
            </a:r>
          </a:p>
          <a:p>
            <a:pPr defTabSz="354013"/>
            <a:r>
              <a:rPr lang="en-US" sz="2800" dirty="0" smtClean="0">
                <a:solidFill>
                  <a:srgbClr val="FFC000"/>
                </a:solidFill>
              </a:rPr>
              <a:t>7.	What is the range of the soccer ball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538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2.3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 1 and 2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– 2 pg 78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– 2 pg 81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 1 – 8 pg 81</a:t>
            </a: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explain the effects of gravity on moving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distinguish between horizontal motion and vertical motion of a projectile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define what is meant by a projectile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for projectile motion problems for objects launched horizontally and at angles.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Definition of a projectile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7709610" y="1052736"/>
              <a:ext cx="132688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74370" y="1709730"/>
            <a:ext cx="8218170" cy="142209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A projectile is a object that is launched from the surface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of the Earth,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moving under the influence of gravity alone. 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674370" y="3584258"/>
            <a:ext cx="8183880" cy="287369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projectiles 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not self-propelled, i.e. they do not have motors or engines</a:t>
            </a:r>
            <a:endParaRPr lang="en-US" sz="28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projectiles will not be affected by air resistance in this course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projectiles can be launched horizontally or at angles, 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q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to the surface of the Earth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Effects of Gravity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5856514" y="1052736"/>
              <a:ext cx="31799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67544" y="1901756"/>
            <a:ext cx="8243914" cy="469559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Since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 air resistance does not affect the projectile, the x-comp of the velocity remains constant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gravity acts in the vertical dir, the y-comp of the velocity changes because gravity causes a vertical acceleration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you combine constant horizontal motion with accelerating vertical motion the result is projectile motion.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1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25766" y="39528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Since the motion is different in the x-dir and the y-dir, there 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two equations which must be used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20" y="164592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x-direction (horizontal)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11568" y="2258060"/>
          <a:ext cx="25542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568" y="2258060"/>
                        <a:ext cx="2554287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630" y="399288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y-direction (vertical)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50608" y="4494848"/>
          <a:ext cx="3781425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5" imgW="1447560" imgH="787320" progId="Equation.DSMT4">
                  <p:embed/>
                </p:oleObj>
              </mc:Choice>
              <mc:Fallback>
                <p:oleObj name="Equation" r:id="rId5" imgW="1447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608" y="4494848"/>
                        <a:ext cx="3781425" cy="205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49190" y="2914650"/>
            <a:ext cx="397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used to find the range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of the projectile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6330" y="5753100"/>
            <a:ext cx="4217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used to find the time of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flight of the projectile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36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Horizontally Launched Projectiles</a:t>
                </a:r>
                <a:endParaRPr lang="en-CA" sz="36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388424" y="1052736"/>
              <a:ext cx="6480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528" y="1556792"/>
            <a:ext cx="3672408" cy="2672516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projectiles launched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horiz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have initial y-comp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vel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equal to zero,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iy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 pitchFamily="34" charset="0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and an angle of zero,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Symbol" pitchFamily="18" charset="2"/>
              </a:rPr>
              <a:t>q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 pitchFamily="34" charset="0"/>
              </a:rPr>
              <a:t>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3175" y="1556792"/>
            <a:ext cx="4553321" cy="5234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65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25766" y="395288"/>
            <a:ext cx="8243914" cy="987742"/>
          </a:xfrm>
          <a:prstGeom prst="rect">
            <a:avLst/>
          </a:prstGeom>
          <a:ln/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eqn’s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become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820" y="115443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x-direction (horizontal)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66505"/>
              </p:ext>
            </p:extLst>
          </p:nvPr>
        </p:nvGraphicFramePr>
        <p:xfrm>
          <a:off x="995363" y="1891348"/>
          <a:ext cx="278606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3" imgW="1066680" imgH="685800" progId="Equation.DSMT4">
                  <p:embed/>
                </p:oleObj>
              </mc:Choice>
              <mc:Fallback>
                <p:oleObj name="Equation" r:id="rId3" imgW="10666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891348"/>
                        <a:ext cx="2786062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3010" y="1158240"/>
            <a:ext cx="374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rgbClr val="92D050"/>
                </a:solidFill>
              </a:rPr>
              <a:t>y-direction (vertical)</a:t>
            </a:r>
            <a:endParaRPr lang="en-US" sz="2800" b="1" i="1" u="sng" dirty="0">
              <a:solidFill>
                <a:srgbClr val="92D05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60350"/>
              </p:ext>
            </p:extLst>
          </p:nvPr>
        </p:nvGraphicFramePr>
        <p:xfrm>
          <a:off x="5213033" y="1671320"/>
          <a:ext cx="31845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5" imgW="1218960" imgH="1206360" progId="Equation.DSMT4">
                  <p:embed/>
                </p:oleObj>
              </mc:Choice>
              <mc:Fallback>
                <p:oleObj name="Equation" r:id="rId5" imgW="121896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033" y="1671320"/>
                        <a:ext cx="3184525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2970" y="3874770"/>
            <a:ext cx="397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used to find the range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of the projectile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7253"/>
              </p:ext>
            </p:extLst>
          </p:nvPr>
        </p:nvGraphicFramePr>
        <p:xfrm>
          <a:off x="5411788" y="5008563"/>
          <a:ext cx="2720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7" imgW="1041120" imgH="507960" progId="Equation.DSMT4">
                  <p:embed/>
                </p:oleObj>
              </mc:Choice>
              <mc:Fallback>
                <p:oleObj name="Equation" r:id="rId7" imgW="1041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5008563"/>
                        <a:ext cx="2720975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1120" y="5903893"/>
            <a:ext cx="5345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used to find the time of flight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of the projectile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77280" y="1643050"/>
            <a:ext cx="8552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A water balloon is thrown horizontally out a window 5.5 m high at 12 m/s.  What is the time of flight of the water balloon? </a:t>
            </a:r>
          </a:p>
        </p:txBody>
      </p:sp>
    </p:spTree>
    <p:extLst>
      <p:ext uri="{BB962C8B-B14F-4D97-AF65-F5344CB8AC3E}">
        <p14:creationId xmlns:p14="http://schemas.microsoft.com/office/powerpoint/2010/main" val="13859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670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127</cp:revision>
  <dcterms:created xsi:type="dcterms:W3CDTF">2013-07-23T20:53:01Z</dcterms:created>
  <dcterms:modified xsi:type="dcterms:W3CDTF">2013-09-30T17:03:49Z</dcterms:modified>
</cp:coreProperties>
</file>