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33" r:id="rId7"/>
    <p:sldId id="328" r:id="rId8"/>
    <p:sldId id="334" r:id="rId9"/>
    <p:sldId id="335" r:id="rId10"/>
    <p:sldId id="336" r:id="rId11"/>
    <p:sldId id="337" r:id="rId12"/>
    <p:sldId id="338" r:id="rId13"/>
    <p:sldId id="339" r:id="rId14"/>
    <p:sldId id="331" r:id="rId15"/>
    <p:sldId id="332" r:id="rId16"/>
    <p:sldId id="340" r:id="rId17"/>
    <p:sldId id="341" r:id="rId18"/>
    <p:sldId id="34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07/10/2013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Forces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forces.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is the study of dynamics, another topic of mechanics.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://imechanica.org/files/images/GodfreyKneller-IsaacNewton-16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584" y="33164"/>
            <a:ext cx="3127920" cy="4118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4168" y="3995772"/>
            <a:ext cx="2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Sir Isaac Newton 1642 – 1726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50100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UNIT TWO: FORCES</a:t>
            </a:r>
          </a:p>
        </p:txBody>
      </p:sp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Which of the following is not a fundamental force?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456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Weak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Normal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Strong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Gravity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Electromagnetic</a:t>
            </a:r>
            <a:endParaRPr lang="en-CA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Which of the following forces are infinite in range?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538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Weak and strong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Normal and strong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Strong and gravity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Gravity and electromagnetic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</a:rPr>
              <a:t>Electromagnetic and weak</a:t>
            </a:r>
            <a:endParaRPr lang="en-CA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Which of the following is equivalent to a Newton?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456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 kg m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 kg m/s</a:t>
            </a:r>
            <a:endParaRPr lang="en-CA" sz="2800" baseline="300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 kg m/s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 kg m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/s</a:t>
            </a:r>
            <a:endParaRPr lang="en-CA" sz="2800" baseline="300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 kg m</a:t>
            </a:r>
            <a:r>
              <a:rPr lang="en-CA" sz="2800" baseline="30000" dirty="0" smtClean="0">
                <a:solidFill>
                  <a:srgbClr val="FFC000"/>
                </a:solidFill>
              </a:rPr>
              <a:t>2</a:t>
            </a:r>
            <a:r>
              <a:rPr lang="en-CA" sz="2800" dirty="0" smtClean="0">
                <a:solidFill>
                  <a:srgbClr val="FFC000"/>
                </a:solidFill>
              </a:rPr>
              <a:t>/s</a:t>
            </a:r>
            <a:endParaRPr lang="en-CA" sz="2800" baseline="30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Free-Body Diagrams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940152" y="1052736"/>
              <a:ext cx="3096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67544" y="2198104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 FBD is a diagram that shows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forces acting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ON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 object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67544" y="3773358"/>
            <a:ext cx="840807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/>
            <a:r>
              <a:rPr lang="en-CA" sz="2800" dirty="0" err="1" smtClean="0">
                <a:solidFill>
                  <a:schemeClr val="bg1"/>
                </a:solidFill>
              </a:rPr>
              <a:t>FBD’s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only show forces acting on the object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assume all forces act at the center of the object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are useful in determining the net force on the object</a:t>
            </a:r>
          </a:p>
        </p:txBody>
      </p:sp>
    </p:spTree>
    <p:extLst>
      <p:ext uri="{BB962C8B-B14F-4D97-AF65-F5344CB8AC3E}">
        <p14:creationId xmlns:p14="http://schemas.microsoft.com/office/powerpoint/2010/main" val="32577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7280" y="1556792"/>
            <a:ext cx="8443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car of mass 1200 kg has an engine that applies 2000 N [F] of force.   Friction amounts to 1350 N.  Draw a FBD and determine the net force acting on the car</a:t>
            </a:r>
            <a:r>
              <a:rPr lang="en-US" sz="2800" dirty="0" smtClean="0">
                <a:solidFill>
                  <a:srgbClr val="92D050"/>
                </a:solidFill>
              </a:rPr>
              <a:t>.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280" y="3254732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80" y="4149080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m = 1200 kg</a:t>
            </a:r>
          </a:p>
          <a:p>
            <a:r>
              <a:rPr lang="en-US" sz="2800" dirty="0" err="1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a</a:t>
            </a:r>
            <a:r>
              <a:rPr lang="en-US" sz="2800" dirty="0" smtClean="0">
                <a:solidFill>
                  <a:srgbClr val="92D050"/>
                </a:solidFill>
              </a:rPr>
              <a:t> = 2000 N [F]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smtClean="0">
                <a:solidFill>
                  <a:srgbClr val="92D050"/>
                </a:solidFill>
              </a:rPr>
              <a:t>f</a:t>
            </a:r>
            <a:r>
              <a:rPr lang="en-US" sz="2800" dirty="0" smtClean="0">
                <a:solidFill>
                  <a:srgbClr val="92D050"/>
                </a:solidFill>
              </a:rPr>
              <a:t> = 1350 N [B]</a:t>
            </a:r>
          </a:p>
          <a:p>
            <a:r>
              <a:rPr lang="en-US" sz="2800" dirty="0" err="1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net</a:t>
            </a:r>
            <a:r>
              <a:rPr lang="en-US" sz="2800" dirty="0" smtClean="0">
                <a:solidFill>
                  <a:srgbClr val="92D050"/>
                </a:solidFill>
              </a:rPr>
              <a:t> = ?</a:t>
            </a:r>
            <a:endParaRPr lang="en-US" sz="2800" dirty="0">
              <a:solidFill>
                <a:srgbClr val="92D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76056" y="4356393"/>
            <a:ext cx="1944216" cy="1055432"/>
            <a:chOff x="5076056" y="3501008"/>
            <a:chExt cx="1944216" cy="1055432"/>
          </a:xfrm>
        </p:grpSpPr>
        <p:sp>
          <p:nvSpPr>
            <p:cNvPr id="19" name="Rectangle 18"/>
            <p:cNvSpPr/>
            <p:nvPr/>
          </p:nvSpPr>
          <p:spPr>
            <a:xfrm>
              <a:off x="5076056" y="3501008"/>
              <a:ext cx="1944216" cy="10554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088" y="371703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1200 kg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92280" y="4860449"/>
            <a:ext cx="1440160" cy="656783"/>
            <a:chOff x="7092280" y="4005064"/>
            <a:chExt cx="1440160" cy="656783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092280" y="4005064"/>
              <a:ext cx="108012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84368" y="40770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</a:rPr>
                <a:t>F</a:t>
              </a:r>
              <a:r>
                <a:rPr lang="en-US" sz="3200" baseline="-25000" dirty="0" err="1" smtClean="0">
                  <a:solidFill>
                    <a:srgbClr val="FF0000"/>
                  </a:solidFill>
                </a:rPr>
                <a:t>a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11366" y="5437307"/>
            <a:ext cx="792882" cy="1088037"/>
            <a:chOff x="6011366" y="4581922"/>
            <a:chExt cx="792882" cy="1088037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5472100" y="5121188"/>
              <a:ext cx="108012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56176" y="508518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</a:rPr>
                <a:t>F</a:t>
              </a:r>
              <a:r>
                <a:rPr lang="en-US" sz="3200" baseline="-25000" dirty="0" err="1" smtClean="0">
                  <a:solidFill>
                    <a:srgbClr val="FF0000"/>
                  </a:solidFill>
                </a:rPr>
                <a:t>g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12160" y="3132257"/>
            <a:ext cx="792088" cy="1152128"/>
            <a:chOff x="6012160" y="2276872"/>
            <a:chExt cx="792088" cy="1152128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5472894" y="2888146"/>
              <a:ext cx="108012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56176" y="22768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F</a:t>
              </a:r>
              <a:r>
                <a:rPr lang="en-US" sz="3200" baseline="-25000" dirty="0" smtClean="0">
                  <a:solidFill>
                    <a:srgbClr val="FF0000"/>
                  </a:solidFill>
                </a:rPr>
                <a:t>N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4860449"/>
            <a:ext cx="1008112" cy="728791"/>
            <a:chOff x="3995936" y="4005064"/>
            <a:chExt cx="1008112" cy="728791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>
              <a:off x="4283968" y="4005064"/>
              <a:ext cx="72008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95936" y="4149080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F</a:t>
              </a:r>
              <a:r>
                <a:rPr lang="en-US" sz="3200" baseline="-25000" dirty="0" smtClean="0">
                  <a:solidFill>
                    <a:srgbClr val="FF0000"/>
                  </a:solidFill>
                </a:rPr>
                <a:t>f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utoUpdateAnimBg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404664"/>
            <a:ext cx="71705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smtClean="0">
                <a:solidFill>
                  <a:srgbClr val="92D050"/>
                </a:solidFill>
              </a:rPr>
              <a:t>N</a:t>
            </a:r>
            <a:r>
              <a:rPr lang="en-US" sz="2800" dirty="0" smtClean="0">
                <a:solidFill>
                  <a:srgbClr val="92D050"/>
                </a:solidFill>
              </a:rPr>
              <a:t> and </a:t>
            </a:r>
            <a:r>
              <a:rPr lang="en-US" sz="2800" dirty="0" err="1" smtClean="0">
                <a:solidFill>
                  <a:srgbClr val="92D05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g</a:t>
            </a:r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cancel out since the car doesn’t move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vertically.  So the net force is in the </a:t>
            </a:r>
            <a:r>
              <a:rPr lang="en-US" sz="2800" dirty="0" err="1" smtClean="0">
                <a:solidFill>
                  <a:srgbClr val="92D050"/>
                </a:solidFill>
              </a:rPr>
              <a:t>horiz</a:t>
            </a:r>
            <a:r>
              <a:rPr lang="en-US" sz="2800" dirty="0" smtClean="0">
                <a:solidFill>
                  <a:srgbClr val="92D050"/>
                </a:solidFill>
              </a:rPr>
              <a:t> dir.</a:t>
            </a:r>
            <a:endParaRPr lang="en-US" sz="2800" baseline="-25000" dirty="0" smtClean="0">
              <a:solidFill>
                <a:srgbClr val="92D050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03536"/>
              </p:ext>
            </p:extLst>
          </p:nvPr>
        </p:nvGraphicFramePr>
        <p:xfrm>
          <a:off x="3131839" y="1916832"/>
          <a:ext cx="340889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3" imgW="1358640" imgH="660240" progId="Equation.DSMT4">
                  <p:embed/>
                </p:oleObj>
              </mc:Choice>
              <mc:Fallback>
                <p:oleObj name="Equation" r:id="rId3" imgW="13586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1916832"/>
                        <a:ext cx="3408895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35696" y="4149080"/>
            <a:ext cx="5553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net force is 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sym typeface="Symbol"/>
              </a:rPr>
              <a:t>650 N [F]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	Which of the following is true about a FBD?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348880"/>
            <a:ext cx="69847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a.	only show forces acting on the object</a:t>
            </a:r>
          </a:p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	assume all forces act at the center of the object</a:t>
            </a:r>
          </a:p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	are useful in determining the net force on the object</a:t>
            </a:r>
          </a:p>
          <a:p>
            <a:pPr marL="514350" indent="-514350">
              <a:buAutoNum type="alphaLcPeriod" startAt="4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All of the above</a:t>
            </a:r>
          </a:p>
          <a:p>
            <a:pPr marL="514350" indent="-514350">
              <a:buAutoNum type="alphaLcPeriod" startAt="4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a. and b. only</a:t>
            </a:r>
          </a:p>
        </p:txBody>
      </p:sp>
    </p:spTree>
    <p:extLst>
      <p:ext uri="{BB962C8B-B14F-4D97-AF65-F5344CB8AC3E}">
        <p14:creationId xmlns:p14="http://schemas.microsoft.com/office/powerpoint/2010/main" val="10925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	Common forces are mostly forms of which fundamental force?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34888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gravity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normal</a:t>
            </a:r>
          </a:p>
          <a:p>
            <a:pPr marL="514350" indent="-514350">
              <a:buFontTx/>
              <a:buAutoNum type="alphaL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weak</a:t>
            </a: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electromagnetic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strong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42910" y="1428736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	</a:t>
            </a:r>
            <a:r>
              <a:rPr lang="en-US" sz="2800" dirty="0" smtClean="0">
                <a:solidFill>
                  <a:srgbClr val="FFC000"/>
                </a:solidFill>
              </a:rPr>
              <a:t>A rocket of mass 1.2 kg has an engine that applies 200. N [U] of force.   Gravity amounts to 120 N [D]. Air resistance amounts to 15 N [D]. Determine the net force acting on the rocket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.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3.1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119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3 pg 120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5, and 15 pg 122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force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and explain the four fundamental forces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and explain common forces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Free-Body Diagrams, FBD’s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what is meant by the word “Force”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and explain the four fundamental forces in nature and be able to tell when each one is applied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accurately draw a FBD to show the forces acting on an object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a force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516216" y="1052736"/>
              <a:ext cx="25202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56714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 force is defined as a push or a pull on an object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2708920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Force is a vector quantity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symbol for force is 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Force is measured in Newtons, </a:t>
            </a:r>
            <a:r>
              <a:rPr lang="en-US" sz="2800" b="1" i="1" dirty="0" smtClean="0">
                <a:solidFill>
                  <a:schemeClr val="bg1"/>
                </a:solidFill>
              </a:rPr>
              <a:t>N</a:t>
            </a: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</a:rPr>
              <a:t>   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1 N = 1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kg∙m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/s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2800" b="1" i="1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93703"/>
              </p:ext>
            </p:extLst>
          </p:nvPr>
        </p:nvGraphicFramePr>
        <p:xfrm>
          <a:off x="4427984" y="3508176"/>
          <a:ext cx="298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114120" imgH="190440" progId="">
                  <p:embed/>
                </p:oleObj>
              </mc:Choice>
              <mc:Fallback>
                <p:oleObj name="Equation" r:id="rId3" imgW="114120" imgH="190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08176"/>
                        <a:ext cx="2984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Fundamental Forces of Nature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402680" y="1052736"/>
              <a:ext cx="6338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23528" y="1524847"/>
            <a:ext cx="68507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There are four fundamental forces in nature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987824" y="2117174"/>
            <a:ext cx="32255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Gravity</a:t>
            </a:r>
          </a:p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Weak </a:t>
            </a:r>
          </a:p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Electromagnetic </a:t>
            </a:r>
          </a:p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Strong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2" y="3933055"/>
            <a:ext cx="8355140" cy="2879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Common Forces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076056" y="1052736"/>
              <a:ext cx="3960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11560" y="1269341"/>
            <a:ext cx="84016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Although there are four fundamental forces, there are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many forces encounter in our everyday lives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5301208"/>
            <a:ext cx="843532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Each of these common forces can be categorized as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one of the fundamental, but most common forces are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EM  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059832" y="2564904"/>
            <a:ext cx="536877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Gravity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Friction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Applied forces (pushes or pulls)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Normal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Tension</a:t>
            </a:r>
          </a:p>
        </p:txBody>
      </p:sp>
    </p:spTree>
    <p:extLst>
      <p:ext uri="{BB962C8B-B14F-4D97-AF65-F5344CB8AC3E}">
        <p14:creationId xmlns:p14="http://schemas.microsoft.com/office/powerpoint/2010/main" val="9421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364502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92D050"/>
                </a:solidFill>
              </a:rPr>
              <a:t>FRICTION</a:t>
            </a:r>
            <a:endParaRPr lang="en-US" sz="3200" b="1" i="1" u="sng" dirty="0">
              <a:solidFill>
                <a:srgbClr val="92D05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4437112"/>
            <a:ext cx="766851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is an electromagnetic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usually opposes motion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caused by microscopic welds, (similar to </a:t>
            </a:r>
            <a:r>
              <a:rPr lang="en-CA" sz="2800" dirty="0" err="1" smtClean="0">
                <a:solidFill>
                  <a:schemeClr val="bg1"/>
                </a:solidFill>
              </a:rPr>
              <a:t>velcro</a:t>
            </a:r>
            <a:r>
              <a:rPr lang="en-CA" sz="28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depends on the force pushing objects together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and the roughness of the 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8864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92D050"/>
                </a:solidFill>
              </a:rPr>
              <a:t>GRAVITY</a:t>
            </a:r>
            <a:endParaRPr lang="en-US" sz="3200" b="1" i="1" u="sng" dirty="0">
              <a:solidFill>
                <a:srgbClr val="92D05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43608" y="980728"/>
            <a:ext cx="747832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force between objects that have mass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always attractive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caused by the warping of space-time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equation derived by Newton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affects anything with mass, atoms to galaxies</a:t>
            </a:r>
          </a:p>
        </p:txBody>
      </p:sp>
    </p:spTree>
    <p:extLst>
      <p:ext uri="{BB962C8B-B14F-4D97-AF65-F5344CB8AC3E}">
        <p14:creationId xmlns:p14="http://schemas.microsoft.com/office/powerpoint/2010/main" val="34317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92D050"/>
                </a:solidFill>
              </a:rPr>
              <a:t>APPLIED FORCES</a:t>
            </a:r>
            <a:endParaRPr lang="en-US" sz="3200" b="1" i="1" u="sng" dirty="0">
              <a:solidFill>
                <a:srgbClr val="92D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980729"/>
            <a:ext cx="79063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is an electromagnetic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usually pushes or pulls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can act in the dir of motion or opposite to the dir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of motion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can be caused engines and motors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64502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92D050"/>
                </a:solidFill>
              </a:rPr>
              <a:t>NORMAL FORCE</a:t>
            </a:r>
            <a:endParaRPr lang="en-US" sz="3200" b="1" i="1" u="sng" dirty="0">
              <a:solidFill>
                <a:srgbClr val="92D05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4437113"/>
            <a:ext cx="792396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is an electromagnetic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is created when objects push on surfaces 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doesn’t always, but sometimes can equal gravity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in magnitude 	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always acts </a:t>
            </a:r>
            <a:r>
              <a:rPr lang="en-CA" sz="2800" dirty="0" err="1" smtClean="0">
                <a:solidFill>
                  <a:schemeClr val="bg1"/>
                </a:solidFill>
              </a:rPr>
              <a:t>perp</a:t>
            </a:r>
            <a:r>
              <a:rPr lang="en-CA" sz="2800" dirty="0" smtClean="0">
                <a:solidFill>
                  <a:schemeClr val="bg1"/>
                </a:solidFill>
              </a:rPr>
              <a:t> to the surface</a:t>
            </a:r>
          </a:p>
        </p:txBody>
      </p:sp>
    </p:spTree>
    <p:extLst>
      <p:ext uri="{BB962C8B-B14F-4D97-AF65-F5344CB8AC3E}">
        <p14:creationId xmlns:p14="http://schemas.microsoft.com/office/powerpoint/2010/main" val="7625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92D050"/>
                </a:solidFill>
              </a:rPr>
              <a:t>TENSION</a:t>
            </a:r>
            <a:endParaRPr lang="en-US" sz="3200" b="1" i="1" u="sng" dirty="0">
              <a:solidFill>
                <a:srgbClr val="92D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1196172"/>
            <a:ext cx="79063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is an electromagnetic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pushes or pulls within strings and ropes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can act in the dir of motion or opposite to the dir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of motion</a:t>
            </a:r>
          </a:p>
        </p:txBody>
      </p:sp>
    </p:spTree>
    <p:extLst>
      <p:ext uri="{BB962C8B-B14F-4D97-AF65-F5344CB8AC3E}">
        <p14:creationId xmlns:p14="http://schemas.microsoft.com/office/powerpoint/2010/main" val="26249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568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99</cp:revision>
  <dcterms:created xsi:type="dcterms:W3CDTF">2013-07-23T20:53:01Z</dcterms:created>
  <dcterms:modified xsi:type="dcterms:W3CDTF">2013-10-07T18:22:54Z</dcterms:modified>
</cp:coreProperties>
</file>